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78" r:id="rId4"/>
    <p:sldId id="258" r:id="rId5"/>
    <p:sldId id="259" r:id="rId6"/>
    <p:sldId id="260" r:id="rId7"/>
    <p:sldId id="261" r:id="rId8"/>
    <p:sldId id="279" r:id="rId9"/>
    <p:sldId id="262" r:id="rId10"/>
    <p:sldId id="271" r:id="rId11"/>
    <p:sldId id="297" r:id="rId12"/>
    <p:sldId id="280" r:id="rId13"/>
    <p:sldId id="293" r:id="rId14"/>
    <p:sldId id="294" r:id="rId15"/>
    <p:sldId id="295" r:id="rId16"/>
    <p:sldId id="296" r:id="rId17"/>
    <p:sldId id="281" r:id="rId18"/>
    <p:sldId id="266" r:id="rId19"/>
    <p:sldId id="272" r:id="rId20"/>
    <p:sldId id="273" r:id="rId21"/>
    <p:sldId id="274" r:id="rId22"/>
    <p:sldId id="275" r:id="rId23"/>
    <p:sldId id="276" r:id="rId24"/>
    <p:sldId id="291" r:id="rId25"/>
    <p:sldId id="287" r:id="rId26"/>
    <p:sldId id="292" r:id="rId27"/>
    <p:sldId id="290" r:id="rId28"/>
    <p:sldId id="286" r:id="rId29"/>
    <p:sldId id="289" r:id="rId30"/>
    <p:sldId id="277" r:id="rId31"/>
    <p:sldId id="282" r:id="rId32"/>
    <p:sldId id="268" r:id="rId33"/>
    <p:sldId id="267" r:id="rId34"/>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FFFF"/>
  </p:clrMru>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40" autoAdjust="0"/>
  </p:normalViewPr>
  <p:slideViewPr>
    <p:cSldViewPr>
      <p:cViewPr>
        <p:scale>
          <a:sx n="75" d="100"/>
          <a:sy n="75" d="100"/>
        </p:scale>
        <p:origin x="-115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14763" y="0"/>
            <a:ext cx="2919412" cy="493713"/>
          </a:xfrm>
          <a:prstGeom prst="rect">
            <a:avLst/>
          </a:prstGeom>
        </p:spPr>
        <p:txBody>
          <a:bodyPr vert="horz" lIns="91440" tIns="45720" rIns="91440" bIns="45720" rtlCol="0"/>
          <a:lstStyle>
            <a:lvl1pPr algn="r">
              <a:defRPr sz="1200"/>
            </a:lvl1pPr>
          </a:lstStyle>
          <a:p>
            <a:fld id="{A88E289A-5908-4543-B7C5-3AF822D32694}" type="datetimeFigureOut">
              <a:rPr kumimoji="1" lang="ja-JP" altLang="en-US" smtClean="0"/>
              <a:pPr/>
              <a:t>2012/1/24</a:t>
            </a:fld>
            <a:endParaRPr kumimoji="1" lang="ja-JP" altLang="en-US"/>
          </a:p>
        </p:txBody>
      </p:sp>
      <p:sp>
        <p:nvSpPr>
          <p:cNvPr id="4" name="スライド イメージ プレースホルダ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73100" y="4686300"/>
            <a:ext cx="5389563" cy="4440238"/>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0" y="9371013"/>
            <a:ext cx="2919413" cy="4937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14763" y="9371013"/>
            <a:ext cx="2919412" cy="493712"/>
          </a:xfrm>
          <a:prstGeom prst="rect">
            <a:avLst/>
          </a:prstGeom>
        </p:spPr>
        <p:txBody>
          <a:bodyPr vert="horz" lIns="91440" tIns="45720" rIns="91440" bIns="45720" rtlCol="0" anchor="b"/>
          <a:lstStyle>
            <a:lvl1pPr algn="r">
              <a:defRPr sz="1200"/>
            </a:lvl1pPr>
          </a:lstStyle>
          <a:p>
            <a:fld id="{0FF762D1-F2E4-4953-9428-5C0944EFD12E}"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FE072119-E762-484A-8CD1-CE88F5F13B8B}" type="datetime1">
              <a:rPr kumimoji="1" lang="ja-JP" altLang="en-US" smtClean="0"/>
              <a:pPr/>
              <a:t>2012/1/24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3675FEF4-753D-4AC1-B331-47D161857881}" type="slidenum">
              <a:rPr kumimoji="1" lang="ja-JP" altLang="en-US" smtClean="0"/>
              <a:pPr/>
              <a:t>&lt;#&gt;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B318482E-111A-4754-8865-24EA9B4B301D}" type="datetime1">
              <a:rPr kumimoji="1" lang="ja-JP" altLang="en-US" smtClean="0"/>
              <a:pPr/>
              <a:t>2012/1/24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3675FEF4-753D-4AC1-B331-47D161857881}" type="slidenum">
              <a:rPr kumimoji="1" lang="ja-JP" altLang="en-US" smtClean="0"/>
              <a:pPr/>
              <a:t>&lt;#&gt;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38F06159-1376-4CA3-8F5E-A7B8E0A30D99}" type="datetime1">
              <a:rPr kumimoji="1" lang="ja-JP" altLang="en-US" smtClean="0"/>
              <a:pPr/>
              <a:t>2012/1/24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3675FEF4-753D-4AC1-B331-47D161857881}" type="slidenum">
              <a:rPr kumimoji="1" lang="ja-JP" altLang="en-US" smtClean="0"/>
              <a:pPr/>
              <a:t>&lt;#&gt;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93A4B420-A79C-4880-B633-DC77BE6A3D82}" type="datetime1">
              <a:rPr kumimoji="1" lang="ja-JP" altLang="en-US" smtClean="0"/>
              <a:pPr/>
              <a:t>2012/1/24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3675FEF4-753D-4AC1-B331-47D161857881}" type="slidenum">
              <a:rPr kumimoji="1" lang="ja-JP" altLang="en-US" smtClean="0"/>
              <a:pPr/>
              <a:t>&lt;#&gt;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4764744A-A1D2-438C-BFD9-055F711BE4DA}" type="datetime1">
              <a:rPr kumimoji="1" lang="ja-JP" altLang="en-US" smtClean="0"/>
              <a:pPr/>
              <a:t>2012/1/24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3675FEF4-753D-4AC1-B331-47D161857881}" type="slidenum">
              <a:rPr kumimoji="1" lang="ja-JP" altLang="en-US" smtClean="0"/>
              <a:pPr/>
              <a:t>&lt;#&gt;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8FC58135-5B64-4961-B7E6-ABCF17AB65C9}" type="datetime1">
              <a:rPr kumimoji="1" lang="ja-JP" altLang="en-US" smtClean="0"/>
              <a:pPr/>
              <a:t>2012/1/24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3675FEF4-753D-4AC1-B331-47D161857881}" type="slidenum">
              <a:rPr kumimoji="1" lang="ja-JP" altLang="en-US" smtClean="0"/>
              <a:pPr/>
              <a:t>&lt;#&gt;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AC688387-B8B8-49F0-A359-3C1960EB2AD2}" type="datetime1">
              <a:rPr kumimoji="1" lang="ja-JP" altLang="en-US" smtClean="0"/>
              <a:pPr/>
              <a:t>2012/1/24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3675FEF4-753D-4AC1-B331-47D161857881}" type="slidenum">
              <a:rPr kumimoji="1" lang="ja-JP" altLang="en-US" smtClean="0"/>
              <a:pPr/>
              <a:t>&lt;#&gt;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67E801FF-78D3-4F9E-AF8D-24E21ED5F6A5}" type="datetime1">
              <a:rPr kumimoji="1" lang="ja-JP" altLang="en-US" smtClean="0"/>
              <a:pPr/>
              <a:t>2012/1/24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3675FEF4-753D-4AC1-B331-47D161857881}" type="slidenum">
              <a:rPr kumimoji="1" lang="ja-JP" altLang="en-US" smtClean="0"/>
              <a:pPr/>
              <a:t>&lt;#&gt;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3BF6E686-530C-4E97-A04D-25FECAFB97A5}" type="datetime1">
              <a:rPr kumimoji="1" lang="ja-JP" altLang="en-US" smtClean="0"/>
              <a:pPr/>
              <a:t>2012/1/24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3675FEF4-753D-4AC1-B331-47D161857881}" type="slidenum">
              <a:rPr kumimoji="1" lang="ja-JP" altLang="en-US" smtClean="0"/>
              <a:pPr/>
              <a:t>&lt;#&gt;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FA8A8756-B3A9-46DB-9EAF-B37593F38F21}" type="datetime1">
              <a:rPr kumimoji="1" lang="ja-JP" altLang="en-US" smtClean="0"/>
              <a:pPr/>
              <a:t>2012/1/24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3675FEF4-753D-4AC1-B331-47D161857881}" type="slidenum">
              <a:rPr kumimoji="1" lang="ja-JP" altLang="en-US" smtClean="0"/>
              <a:pPr/>
              <a:t>&lt;#&gt;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DAB101C2-251A-460D-8DBB-1B144CBFD6D4}" type="datetime1">
              <a:rPr kumimoji="1" lang="ja-JP" altLang="en-US" smtClean="0"/>
              <a:pPr/>
              <a:t>2012/1/24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3675FEF4-753D-4AC1-B331-47D161857881}" type="slidenum">
              <a:rPr kumimoji="1" lang="ja-JP" altLang="en-US" smtClean="0"/>
              <a:pPr/>
              <a:t>&lt;#&gt;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FCAED8-AC40-4114-9A75-D57F41920DAF}" type="datetime1">
              <a:rPr kumimoji="1" lang="ja-JP" altLang="en-US" smtClean="0"/>
              <a:pPr/>
              <a:t>2012/1/24</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75FEF4-753D-4AC1-B331-47D161857881}"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www.kk-grp.jp/csr/disaster/201109_kii/index.html" TargetMode="External"/><Relationship Id="rId2" Type="http://schemas.openxmlformats.org/officeDocument/2006/relationships/hyperlink" Target="http://www.gsi.go.jp/BOUSAI/h23-taihu12-index.html" TargetMode="External"/><Relationship Id="rId1" Type="http://schemas.openxmlformats.org/officeDocument/2006/relationships/slideLayout" Target="../slideLayouts/slideLayout1.xml"/><Relationship Id="rId4" Type="http://schemas.openxmlformats.org/officeDocument/2006/relationships/hyperlink" Target="http://www.pasco.co.jp/disaster_info/110905/"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emf"/><Relationship Id="rId7" Type="http://schemas.openxmlformats.org/officeDocument/2006/relationships/image" Target="../media/image13.emf"/><Relationship Id="rId2" Type="http://schemas.openxmlformats.org/officeDocument/2006/relationships/image" Target="../media/image9.emf"/><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2.wmf"/><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1.xml"/><Relationship Id="rId5" Type="http://schemas.openxmlformats.org/officeDocument/2006/relationships/image" Target="../media/image12.wmf"/><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816913"/>
            <a:ext cx="7772400" cy="1470025"/>
          </a:xfrm>
        </p:spPr>
        <p:txBody>
          <a:bodyPr>
            <a:normAutofit fontScale="90000"/>
          </a:bodyPr>
          <a:lstStyle/>
          <a:p>
            <a:pPr algn="l"/>
            <a:r>
              <a:rPr kumimoji="1" lang="ja-JP" altLang="en-US" sz="3600" dirty="0" smtClean="0">
                <a:latin typeface="HGP創英角ｺﾞｼｯｸUB" pitchFamily="50" charset="-128"/>
                <a:ea typeface="HGP創英角ｺﾞｼｯｸUB" pitchFamily="50" charset="-128"/>
              </a:rPr>
              <a:t>平成</a:t>
            </a:r>
            <a:r>
              <a:rPr kumimoji="1" lang="en-US" altLang="ja-JP" sz="3600" dirty="0" smtClean="0">
                <a:latin typeface="HGP創英角ｺﾞｼｯｸUB" pitchFamily="50" charset="-128"/>
                <a:ea typeface="HGP創英角ｺﾞｼｯｸUB" pitchFamily="50" charset="-128"/>
              </a:rPr>
              <a:t>23</a:t>
            </a:r>
            <a:r>
              <a:rPr kumimoji="1" lang="ja-JP" altLang="en-US" sz="3600" dirty="0" smtClean="0">
                <a:latin typeface="HGP創英角ｺﾞｼｯｸUB" pitchFamily="50" charset="-128"/>
                <a:ea typeface="HGP創英角ｺﾞｼｯｸUB" pitchFamily="50" charset="-128"/>
              </a:rPr>
              <a:t>年度第</a:t>
            </a:r>
            <a:r>
              <a:rPr kumimoji="1" lang="en-US" altLang="ja-JP" sz="3600" dirty="0" smtClean="0">
                <a:latin typeface="HGP創英角ｺﾞｼｯｸUB" pitchFamily="50" charset="-128"/>
                <a:ea typeface="HGP創英角ｺﾞｼｯｸUB" pitchFamily="50" charset="-128"/>
              </a:rPr>
              <a:t>2</a:t>
            </a:r>
            <a:r>
              <a:rPr kumimoji="1" lang="ja-JP" altLang="en-US" sz="3600" dirty="0" smtClean="0">
                <a:latin typeface="HGP創英角ｺﾞｼｯｸUB" pitchFamily="50" charset="-128"/>
                <a:ea typeface="HGP創英角ｺﾞｼｯｸUB" pitchFamily="50" charset="-128"/>
              </a:rPr>
              <a:t>回</a:t>
            </a:r>
            <a:r>
              <a:rPr kumimoji="1" lang="en-US" altLang="ja-JP" sz="3600" dirty="0" smtClean="0">
                <a:latin typeface="HGP創英角ｺﾞｼｯｸUB" pitchFamily="50" charset="-128"/>
                <a:ea typeface="HGP創英角ｺﾞｼｯｸUB" pitchFamily="50" charset="-128"/>
              </a:rPr>
              <a:t/>
            </a:r>
            <a:br>
              <a:rPr kumimoji="1" lang="en-US" altLang="ja-JP" sz="3600" dirty="0" smtClean="0">
                <a:latin typeface="HGP創英角ｺﾞｼｯｸUB" pitchFamily="50" charset="-128"/>
                <a:ea typeface="HGP創英角ｺﾞｼｯｸUB" pitchFamily="50" charset="-128"/>
              </a:rPr>
            </a:br>
            <a:r>
              <a:rPr kumimoji="1" lang="ja-JP" altLang="en-US" sz="3600" dirty="0" smtClean="0">
                <a:latin typeface="HGP創英角ｺﾞｼｯｸUB" pitchFamily="50" charset="-128"/>
                <a:ea typeface="HGP創英角ｺﾞｼｯｸUB" pitchFamily="50" charset="-128"/>
              </a:rPr>
              <a:t>共有デジタル地図共同整備運営検討委員会</a:t>
            </a:r>
            <a:endParaRPr kumimoji="1" lang="ja-JP" altLang="en-US" sz="3600" dirty="0">
              <a:latin typeface="HGP創英角ｺﾞｼｯｸUB" pitchFamily="50" charset="-128"/>
              <a:ea typeface="HGP創英角ｺﾞｼｯｸUB" pitchFamily="50" charset="-128"/>
            </a:endParaRPr>
          </a:p>
        </p:txBody>
      </p:sp>
      <p:sp>
        <p:nvSpPr>
          <p:cNvPr id="3" name="サブタイトル 2"/>
          <p:cNvSpPr>
            <a:spLocks noGrp="1"/>
          </p:cNvSpPr>
          <p:nvPr>
            <p:ph type="subTitle" idx="1"/>
          </p:nvPr>
        </p:nvSpPr>
        <p:spPr>
          <a:xfrm>
            <a:off x="1403648" y="4941168"/>
            <a:ext cx="6400800" cy="1054968"/>
          </a:xfrm>
        </p:spPr>
        <p:txBody>
          <a:bodyPr>
            <a:normAutofit/>
          </a:bodyPr>
          <a:lstStyle/>
          <a:p>
            <a:r>
              <a:rPr kumimoji="1" lang="ja-JP" altLang="en-US" sz="2000" dirty="0" smtClean="0">
                <a:solidFill>
                  <a:schemeClr val="tx1"/>
                </a:solidFill>
              </a:rPr>
              <a:t>平成</a:t>
            </a:r>
            <a:r>
              <a:rPr lang="ja-JP" altLang="en-US" sz="2000" dirty="0" smtClean="0">
                <a:solidFill>
                  <a:schemeClr val="tx1"/>
                </a:solidFill>
              </a:rPr>
              <a:t>２４</a:t>
            </a:r>
            <a:r>
              <a:rPr kumimoji="1" lang="ja-JP" altLang="en-US" sz="2000" dirty="0" smtClean="0">
                <a:solidFill>
                  <a:schemeClr val="tx1"/>
                </a:solidFill>
              </a:rPr>
              <a:t>年１月２５日</a:t>
            </a:r>
            <a:endParaRPr kumimoji="1" lang="en-US" altLang="ja-JP" sz="2000" dirty="0" smtClean="0">
              <a:solidFill>
                <a:schemeClr val="tx1"/>
              </a:solidFill>
            </a:endParaRPr>
          </a:p>
          <a:p>
            <a:r>
              <a:rPr lang="ja-JP" altLang="en-US" sz="2000" dirty="0" smtClean="0">
                <a:solidFill>
                  <a:schemeClr val="tx1"/>
                </a:solidFill>
              </a:rPr>
              <a:t>三重県自治会館組合</a:t>
            </a:r>
            <a:endParaRPr kumimoji="1" lang="ja-JP" altLang="en-US" sz="2000" dirty="0">
              <a:solidFill>
                <a:schemeClr val="tx1"/>
              </a:solidFill>
            </a:endParaRPr>
          </a:p>
        </p:txBody>
      </p:sp>
      <p:cxnSp>
        <p:nvCxnSpPr>
          <p:cNvPr id="5" name="直線コネクタ 4"/>
          <p:cNvCxnSpPr/>
          <p:nvPr/>
        </p:nvCxnSpPr>
        <p:spPr>
          <a:xfrm>
            <a:off x="775332" y="3389811"/>
            <a:ext cx="7488832"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788032" y="1776911"/>
            <a:ext cx="7488832"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テキスト ボックス 6"/>
          <p:cNvSpPr txBox="1"/>
          <p:nvPr/>
        </p:nvSpPr>
        <p:spPr>
          <a:xfrm>
            <a:off x="3811836" y="87040"/>
            <a:ext cx="5328592" cy="276999"/>
          </a:xfrm>
          <a:prstGeom prst="rect">
            <a:avLst/>
          </a:prstGeom>
          <a:noFill/>
        </p:spPr>
        <p:txBody>
          <a:bodyPr wrap="square" rtlCol="0">
            <a:spAutoFit/>
          </a:bodyPr>
          <a:lstStyle/>
          <a:p>
            <a:pPr algn="r"/>
            <a:r>
              <a:rPr kumimoji="1" lang="en-US" altLang="ja-JP" sz="1200" dirty="0" smtClean="0">
                <a:latin typeface="+mj-ea"/>
                <a:ea typeface="+mj-ea"/>
              </a:rPr>
              <a:t>2012</a:t>
            </a:r>
            <a:r>
              <a:rPr kumimoji="1" lang="ja-JP" altLang="en-US" sz="1200" dirty="0" smtClean="0">
                <a:latin typeface="+mj-ea"/>
                <a:ea typeface="+mj-ea"/>
              </a:rPr>
              <a:t>共有</a:t>
            </a:r>
            <a:r>
              <a:rPr lang="ja-JP" altLang="en-US" sz="1200" dirty="0" smtClean="0">
                <a:latin typeface="+mj-ea"/>
                <a:ea typeface="+mj-ea"/>
              </a:rPr>
              <a:t>デジタル地図共同整備運営事業</a:t>
            </a:r>
            <a:endParaRPr kumimoji="1" lang="ja-JP" altLang="en-US" sz="1200" dirty="0">
              <a:latin typeface="+mj-ea"/>
              <a:ea typeface="+mj-ea"/>
            </a:endParaRPr>
          </a:p>
        </p:txBody>
      </p:sp>
      <p:sp>
        <p:nvSpPr>
          <p:cNvPr id="8" name="テキスト ボックス 7"/>
          <p:cNvSpPr txBox="1"/>
          <p:nvPr/>
        </p:nvSpPr>
        <p:spPr>
          <a:xfrm>
            <a:off x="8100392" y="404664"/>
            <a:ext cx="864096" cy="369332"/>
          </a:xfrm>
          <a:prstGeom prst="rect">
            <a:avLst/>
          </a:prstGeom>
          <a:noFill/>
          <a:ln>
            <a:solidFill>
              <a:schemeClr val="tx1"/>
            </a:solidFill>
          </a:ln>
        </p:spPr>
        <p:txBody>
          <a:bodyPr wrap="square" rtlCol="0">
            <a:spAutoFit/>
          </a:bodyPr>
          <a:lstStyle/>
          <a:p>
            <a:pPr algn="ctr"/>
            <a:r>
              <a:rPr kumimoji="1" lang="ja-JP" altLang="en-US" dirty="0" smtClean="0"/>
              <a:t>資料１</a:t>
            </a:r>
            <a:endParaRPr kumimoji="1" lang="ja-JP"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6012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400110"/>
          </a:xfrm>
          <a:prstGeom prst="rect">
            <a:avLst/>
          </a:prstGeom>
          <a:noFill/>
        </p:spPr>
        <p:txBody>
          <a:bodyPr wrap="square" rtlCol="0">
            <a:spAutoFit/>
          </a:bodyPr>
          <a:lstStyle/>
          <a:p>
            <a:r>
              <a:rPr lang="ja-JP" altLang="en-US" sz="2000" dirty="0">
                <a:latin typeface="HGP創英角ｺﾞｼｯｸUB" pitchFamily="50" charset="-128"/>
                <a:ea typeface="HGP創英角ｺﾞｼｯｸUB" pitchFamily="50" charset="-128"/>
              </a:rPr>
              <a:t>２</a:t>
            </a:r>
            <a:r>
              <a:rPr lang="ja-JP" altLang="en-US" sz="2000" dirty="0" smtClean="0">
                <a:latin typeface="HGP創英角ｺﾞｼｯｸUB" pitchFamily="50" charset="-128"/>
                <a:ea typeface="HGP創英角ｺﾞｼｯｸUB" pitchFamily="50" charset="-128"/>
              </a:rPr>
              <a:t>．第２期共有</a:t>
            </a:r>
            <a:r>
              <a:rPr lang="ja-JP" altLang="en-US" sz="2000" dirty="0">
                <a:latin typeface="HGP創英角ｺﾞｼｯｸUB" pitchFamily="50" charset="-128"/>
                <a:ea typeface="HGP創英角ｺﾞｼｯｸUB" pitchFamily="50" charset="-128"/>
              </a:rPr>
              <a:t>デジタル地図</a:t>
            </a:r>
            <a:r>
              <a:rPr lang="ja-JP" altLang="en-US" sz="2000" dirty="0" smtClean="0">
                <a:latin typeface="HGP創英角ｺﾞｼｯｸUB" pitchFamily="50" charset="-128"/>
                <a:ea typeface="HGP創英角ｺﾞｼｯｸUB" pitchFamily="50" charset="-128"/>
              </a:rPr>
              <a:t>（数値地形図）整備（修正）事業</a:t>
            </a:r>
            <a:r>
              <a:rPr lang="ja-JP" altLang="en-US" sz="2000" dirty="0">
                <a:latin typeface="HGP創英角ｺﾞｼｯｸUB" pitchFamily="50" charset="-128"/>
                <a:ea typeface="HGP創英角ｺﾞｼｯｸUB" pitchFamily="50" charset="-128"/>
              </a:rPr>
              <a:t>に</a:t>
            </a:r>
            <a:r>
              <a:rPr lang="ja-JP" altLang="en-US" sz="2000" dirty="0" smtClean="0">
                <a:latin typeface="HGP創英角ｺﾞｼｯｸUB" pitchFamily="50" charset="-128"/>
                <a:ea typeface="HGP創英角ｺﾞｼｯｸUB" pitchFamily="50" charset="-128"/>
              </a:rPr>
              <a:t>ついて</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6997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２－３．依頼事項（資料等の貸与について）</a:t>
            </a:r>
            <a:endParaRPr lang="en-US" altLang="ja-JP" dirty="0" smtClean="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1201607"/>
            <a:ext cx="8424862" cy="6432530"/>
          </a:xfrm>
          <a:prstGeom prst="rect">
            <a:avLst/>
          </a:prstGeom>
          <a:noFill/>
          <a:ln w="9525">
            <a:noFill/>
            <a:miter lim="800000"/>
            <a:headEnd/>
            <a:tailEnd/>
          </a:ln>
          <a:effectLst/>
        </p:spPr>
        <p:txBody>
          <a:bodyPr>
            <a:spAutoFit/>
          </a:bodyPr>
          <a:lstStyle/>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○共有デジタル地図の整備（修正）を実施していくことを目的に、貴団体で保有する以下の資料を提供いただきたくお願いいたします。　　　　　　　　　　　　　　　　　　　　　　　　　　　　　　　　　　　　　　　　　　　　　　　　　　なお、</a:t>
            </a:r>
            <a:r>
              <a:rPr lang="ja-JP" altLang="en-US" u="sng" dirty="0" smtClean="0">
                <a:solidFill>
                  <a:srgbClr val="FF0000"/>
                </a:solidFill>
                <a:latin typeface="HGP創英角ｺﾞｼｯｸUB" pitchFamily="50" charset="-128"/>
                <a:ea typeface="HGP創英角ｺﾞｼｯｸUB" pitchFamily="50" charset="-128"/>
              </a:rPr>
              <a:t>貸与にあたりましては、</a:t>
            </a:r>
            <a:r>
              <a:rPr lang="en-US" altLang="ja-JP" u="sng" dirty="0" smtClean="0">
                <a:solidFill>
                  <a:srgbClr val="FF0000"/>
                </a:solidFill>
                <a:latin typeface="HGP創英角ｺﾞｼｯｸUB" pitchFamily="50" charset="-128"/>
                <a:ea typeface="HGP創英角ｺﾞｼｯｸUB" pitchFamily="50" charset="-128"/>
              </a:rPr>
              <a:t>JV</a:t>
            </a:r>
            <a:r>
              <a:rPr lang="ja-JP" altLang="en-US" u="sng" dirty="0" smtClean="0">
                <a:solidFill>
                  <a:srgbClr val="FF0000"/>
                </a:solidFill>
                <a:latin typeface="HGP創英角ｺﾞｼｯｸUB" pitchFamily="50" charset="-128"/>
                <a:ea typeface="HGP創英角ｺﾞｼｯｸUB" pitchFamily="50" charset="-128"/>
              </a:rPr>
              <a:t>担当者が個別に市町を訪問し、資料を収集いたします</a:t>
            </a:r>
            <a:r>
              <a:rPr lang="ja-JP" altLang="en-US" dirty="0" smtClean="0">
                <a:latin typeface="HGP創英角ｺﾞｼｯｸUB" pitchFamily="50" charset="-128"/>
                <a:ea typeface="HGP創英角ｺﾞｼｯｸUB" pitchFamily="50" charset="-128"/>
              </a:rPr>
              <a:t>ので、ご協力方いただきますようお願いいたします。（別紙依頼文書参照）</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１．訪問予定日：平成</a:t>
            </a:r>
            <a:r>
              <a:rPr lang="en-US" altLang="ja-JP" sz="1600" dirty="0" smtClean="0">
                <a:latin typeface="HGP創英角ｺﾞｼｯｸUB" pitchFamily="50" charset="-128"/>
                <a:ea typeface="HGP創英角ｺﾞｼｯｸUB" pitchFamily="50" charset="-128"/>
              </a:rPr>
              <a:t>24</a:t>
            </a:r>
            <a:r>
              <a:rPr lang="ja-JP" altLang="en-US" sz="1600" dirty="0" smtClean="0">
                <a:latin typeface="HGP創英角ｺﾞｼｯｸUB" pitchFamily="50" charset="-128"/>
                <a:ea typeface="HGP創英角ｺﾞｼｯｸUB" pitchFamily="50" charset="-128"/>
              </a:rPr>
              <a:t>年</a:t>
            </a:r>
            <a:r>
              <a:rPr lang="en-US" altLang="ja-JP" sz="1600" dirty="0" smtClean="0">
                <a:latin typeface="HGP創英角ｺﾞｼｯｸUB" pitchFamily="50" charset="-128"/>
                <a:ea typeface="HGP創英角ｺﾞｼｯｸUB" pitchFamily="50" charset="-128"/>
              </a:rPr>
              <a:t>1</a:t>
            </a:r>
            <a:r>
              <a:rPr lang="ja-JP" altLang="en-US" sz="1600" dirty="0" smtClean="0">
                <a:latin typeface="HGP創英角ｺﾞｼｯｸUB" pitchFamily="50" charset="-128"/>
                <a:ea typeface="HGP創英角ｺﾞｼｯｸUB" pitchFamily="50" charset="-128"/>
              </a:rPr>
              <a:t>月下旬～平成</a:t>
            </a:r>
            <a:r>
              <a:rPr lang="en-US" altLang="ja-JP" sz="1600" dirty="0" smtClean="0">
                <a:latin typeface="HGP創英角ｺﾞｼｯｸUB" pitchFamily="50" charset="-128"/>
                <a:ea typeface="HGP創英角ｺﾞｼｯｸUB" pitchFamily="50" charset="-128"/>
              </a:rPr>
              <a:t>24</a:t>
            </a:r>
            <a:r>
              <a:rPr lang="ja-JP" altLang="en-US" sz="1600" dirty="0" smtClean="0">
                <a:latin typeface="HGP創英角ｺﾞｼｯｸUB" pitchFamily="50" charset="-128"/>
                <a:ea typeface="HGP創英角ｺﾞｼｯｸUB" pitchFamily="50" charset="-128"/>
              </a:rPr>
              <a:t>年</a:t>
            </a:r>
            <a:r>
              <a:rPr lang="en-US" altLang="ja-JP" sz="1600" dirty="0" smtClean="0">
                <a:latin typeface="HGP創英角ｺﾞｼｯｸUB" pitchFamily="50" charset="-128"/>
                <a:ea typeface="HGP創英角ｺﾞｼｯｸUB" pitchFamily="50" charset="-128"/>
              </a:rPr>
              <a:t>4</a:t>
            </a:r>
            <a:r>
              <a:rPr lang="ja-JP" altLang="en-US" sz="1600" dirty="0" smtClean="0">
                <a:latin typeface="HGP創英角ｺﾞｼｯｸUB" pitchFamily="50" charset="-128"/>
                <a:ea typeface="HGP創英角ｺﾞｼｯｸUB" pitchFamily="50" charset="-128"/>
              </a:rPr>
              <a:t>月下旬</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２．貸与期間：約２週間程度を予定していますが、詳細期間につきましては、個別に調整します。</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３．貸与資料：①道路台帳網図（データもしくは図面）</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②道路台帳図データ</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③道路台帳異動調書もしくは補正資料</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④公共施設一覧（データもしくは冊子等）</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⑤管内図等</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４．収集する者（貸与を受ける者）：国際航業、パスコ、中日本航空、若鈴、ジオフォーラム、ジオ</a:t>
            </a:r>
            <a:r>
              <a:rPr lang="en-US" altLang="ja-JP" sz="1600" dirty="0" smtClean="0">
                <a:latin typeface="HGP創英角ｺﾞｼｯｸUB" pitchFamily="50" charset="-128"/>
                <a:ea typeface="HGP創英角ｺﾞｼｯｸUB" pitchFamily="50" charset="-128"/>
              </a:rPr>
              <a:t>JV</a:t>
            </a: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５．その他：</a:t>
            </a:r>
            <a:r>
              <a:rPr lang="en-US" altLang="ja-JP" sz="1600" dirty="0" smtClean="0">
                <a:latin typeface="HGP創英角ｺﾞｼｯｸUB" pitchFamily="50" charset="-128"/>
                <a:ea typeface="HGP創英角ｺﾞｼｯｸUB" pitchFamily="50" charset="-128"/>
              </a:rPr>
              <a:t>JV</a:t>
            </a:r>
            <a:r>
              <a:rPr lang="ja-JP" altLang="en-US" sz="1600" dirty="0" smtClean="0">
                <a:latin typeface="HGP創英角ｺﾞｼｯｸUB" pitchFamily="50" charset="-128"/>
                <a:ea typeface="HGP創英角ｺﾞｼｯｸUB" pitchFamily="50" charset="-128"/>
              </a:rPr>
              <a:t>が上記資料を複製保管している場合につき、承認いただける場合は、それをもって</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endParaRPr lang="ja-JP" altLang="en-US" sz="1600" dirty="0">
              <a:latin typeface="HGP創英角ｺﾞｼｯｸUB" pitchFamily="50" charset="-128"/>
              <a:ea typeface="HGP創英角ｺﾞｼｯｸUB" pitchFamily="50" charset="-128"/>
            </a:endParaRPr>
          </a:p>
        </p:txBody>
      </p:sp>
      <p:sp>
        <p:nvSpPr>
          <p:cNvPr id="7" name="テキスト ボックス 6"/>
          <p:cNvSpPr txBox="1"/>
          <p:nvPr/>
        </p:nvSpPr>
        <p:spPr>
          <a:xfrm>
            <a:off x="1276648" y="6313512"/>
            <a:ext cx="3779912" cy="338554"/>
          </a:xfrm>
          <a:prstGeom prst="rect">
            <a:avLst/>
          </a:prstGeom>
          <a:noFill/>
        </p:spPr>
        <p:txBody>
          <a:bodyPr wrap="square" rtlCol="0">
            <a:spAutoFit/>
          </a:bodyPr>
          <a:lstStyle/>
          <a:p>
            <a:r>
              <a:rPr lang="ja-JP" altLang="en-US" sz="1600" dirty="0" smtClean="0">
                <a:latin typeface="HGP創英角ｺﾞｼｯｸUB" pitchFamily="50" charset="-128"/>
                <a:ea typeface="HGP創英角ｺﾞｼｯｸUB" pitchFamily="50" charset="-128"/>
              </a:rPr>
              <a:t>貸与資料とさせていただくことも可能です。</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6012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400110"/>
          </a:xfrm>
          <a:prstGeom prst="rect">
            <a:avLst/>
          </a:prstGeom>
          <a:noFill/>
        </p:spPr>
        <p:txBody>
          <a:bodyPr wrap="square" rtlCol="0">
            <a:spAutoFit/>
          </a:bodyPr>
          <a:lstStyle/>
          <a:p>
            <a:r>
              <a:rPr lang="ja-JP" altLang="en-US" sz="2000" dirty="0">
                <a:latin typeface="HGP創英角ｺﾞｼｯｸUB" pitchFamily="50" charset="-128"/>
                <a:ea typeface="HGP創英角ｺﾞｼｯｸUB" pitchFamily="50" charset="-128"/>
              </a:rPr>
              <a:t>２</a:t>
            </a:r>
            <a:r>
              <a:rPr lang="ja-JP" altLang="en-US" sz="2000" dirty="0" smtClean="0">
                <a:latin typeface="HGP創英角ｺﾞｼｯｸUB" pitchFamily="50" charset="-128"/>
                <a:ea typeface="HGP創英角ｺﾞｼｯｸUB" pitchFamily="50" charset="-128"/>
              </a:rPr>
              <a:t>．第２期共有</a:t>
            </a:r>
            <a:r>
              <a:rPr lang="ja-JP" altLang="en-US" sz="2000" dirty="0">
                <a:latin typeface="HGP創英角ｺﾞｼｯｸUB" pitchFamily="50" charset="-128"/>
                <a:ea typeface="HGP創英角ｺﾞｼｯｸUB" pitchFamily="50" charset="-128"/>
              </a:rPr>
              <a:t>デジタル地図</a:t>
            </a:r>
            <a:r>
              <a:rPr lang="ja-JP" altLang="en-US" sz="2000" dirty="0" smtClean="0">
                <a:latin typeface="HGP創英角ｺﾞｼｯｸUB" pitchFamily="50" charset="-128"/>
                <a:ea typeface="HGP創英角ｺﾞｼｯｸUB" pitchFamily="50" charset="-128"/>
              </a:rPr>
              <a:t>（数値地形図）整備（修正）事業</a:t>
            </a:r>
            <a:r>
              <a:rPr lang="ja-JP" altLang="en-US" sz="2000" dirty="0">
                <a:latin typeface="HGP創英角ｺﾞｼｯｸUB" pitchFamily="50" charset="-128"/>
                <a:ea typeface="HGP創英角ｺﾞｼｯｸUB" pitchFamily="50" charset="-128"/>
              </a:rPr>
              <a:t>に</a:t>
            </a:r>
            <a:r>
              <a:rPr lang="ja-JP" altLang="en-US" sz="2000" dirty="0" smtClean="0">
                <a:latin typeface="HGP創英角ｺﾞｼｯｸUB" pitchFamily="50" charset="-128"/>
                <a:ea typeface="HGP創英角ｺﾞｼｯｸUB" pitchFamily="50" charset="-128"/>
              </a:rPr>
              <a:t>ついて</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6997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２－３．依頼事項（現地調査にともなう周知のお願い）</a:t>
            </a:r>
            <a:endParaRPr lang="en-US" altLang="ja-JP" dirty="0" smtClean="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1201607"/>
            <a:ext cx="8424862" cy="7654403"/>
          </a:xfrm>
          <a:prstGeom prst="rect">
            <a:avLst/>
          </a:prstGeom>
          <a:noFill/>
          <a:ln w="9525">
            <a:noFill/>
            <a:miter lim="800000"/>
            <a:headEnd/>
            <a:tailEnd/>
          </a:ln>
          <a:effectLst/>
        </p:spPr>
        <p:txBody>
          <a:bodyPr>
            <a:spAutoFit/>
          </a:bodyPr>
          <a:lstStyle/>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○共有デジタル地図の作成にあたっては、空中写真の撮影後に写真判読の困難な箇所の把握、道路の形状調査などを実施することを目的に「現地調査」をいたします。</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○現地調査におけるトラブルを回避するため、</a:t>
            </a:r>
            <a:r>
              <a:rPr lang="ja-JP" altLang="en-US" u="sng" dirty="0" smtClean="0">
                <a:latin typeface="HGP創英角ｺﾞｼｯｸUB" pitchFamily="50" charset="-128"/>
                <a:ea typeface="HGP創英角ｺﾞｼｯｸUB" pitchFamily="50" charset="-128"/>
              </a:rPr>
              <a:t>各市町において広報、自治会回覧等における住民への周知に関し、ご協力いただきますようお願いいたします。</a:t>
            </a:r>
            <a:endParaRPr lang="en-US" altLang="ja-JP" u="sng"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■現地調査</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○調査内容、調査方法</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　・歩道などの公道から、周辺の地形を目視確認して、空中写真に記録します。</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　・道路の形状調査のため、幅員をメジャー等で計測します。</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　・地図に表示する建物等の名称を調査します。（学校、病院、公共施設等）</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　・その他、影や樹木等で写真の不明瞭な箇所を調査します。</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■調査期間</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　平成</a:t>
            </a:r>
            <a:r>
              <a:rPr lang="en-US" altLang="ja-JP" dirty="0" smtClean="0">
                <a:latin typeface="HGP創英角ｺﾞｼｯｸUB" pitchFamily="50" charset="-128"/>
                <a:ea typeface="HGP創英角ｺﾞｼｯｸUB" pitchFamily="50" charset="-128"/>
              </a:rPr>
              <a:t>24</a:t>
            </a:r>
            <a:r>
              <a:rPr lang="ja-JP" altLang="en-US" dirty="0" smtClean="0">
                <a:latin typeface="HGP創英角ｺﾞｼｯｸUB" pitchFamily="50" charset="-128"/>
                <a:ea typeface="HGP創英角ｺﾞｼｯｸUB" pitchFamily="50" charset="-128"/>
              </a:rPr>
              <a:t>年</a:t>
            </a:r>
            <a:r>
              <a:rPr lang="en-US" altLang="ja-JP" dirty="0" smtClean="0">
                <a:latin typeface="HGP創英角ｺﾞｼｯｸUB" pitchFamily="50" charset="-128"/>
                <a:ea typeface="HGP創英角ｺﾞｼｯｸUB" pitchFamily="50" charset="-128"/>
              </a:rPr>
              <a:t>5</a:t>
            </a:r>
            <a:r>
              <a:rPr lang="ja-JP" altLang="en-US" dirty="0" smtClean="0">
                <a:latin typeface="HGP創英角ｺﾞｼｯｸUB" pitchFamily="50" charset="-128"/>
                <a:ea typeface="HGP創英角ｺﾞｼｯｸUB" pitchFamily="50" charset="-128"/>
              </a:rPr>
              <a:t>月</a:t>
            </a:r>
            <a:r>
              <a:rPr lang="en-US" altLang="ja-JP" dirty="0" smtClean="0">
                <a:latin typeface="HGP創英角ｺﾞｼｯｸUB" pitchFamily="50" charset="-128"/>
                <a:ea typeface="HGP創英角ｺﾞｼｯｸUB" pitchFamily="50" charset="-128"/>
              </a:rPr>
              <a:t>1</a:t>
            </a:r>
            <a:r>
              <a:rPr lang="ja-JP" altLang="en-US" dirty="0" smtClean="0">
                <a:latin typeface="HGP創英角ｺﾞｼｯｸUB" pitchFamily="50" charset="-128"/>
                <a:ea typeface="HGP創英角ｺﾞｼｯｸUB" pitchFamily="50" charset="-128"/>
              </a:rPr>
              <a:t>日～</a:t>
            </a:r>
            <a:r>
              <a:rPr lang="en-US" altLang="ja-JP" dirty="0" smtClean="0">
                <a:latin typeface="HGP創英角ｺﾞｼｯｸUB" pitchFamily="50" charset="-128"/>
                <a:ea typeface="HGP創英角ｺﾞｼｯｸUB" pitchFamily="50" charset="-128"/>
              </a:rPr>
              <a:t>8</a:t>
            </a:r>
            <a:r>
              <a:rPr lang="ja-JP" altLang="en-US" dirty="0" smtClean="0">
                <a:latin typeface="HGP創英角ｺﾞｼｯｸUB" pitchFamily="50" charset="-128"/>
                <a:ea typeface="HGP創英角ｺﾞｼｯｸUB" pitchFamily="50" charset="-128"/>
              </a:rPr>
              <a:t>月</a:t>
            </a:r>
            <a:r>
              <a:rPr lang="en-US" altLang="ja-JP" dirty="0" smtClean="0">
                <a:latin typeface="HGP創英角ｺﾞｼｯｸUB" pitchFamily="50" charset="-128"/>
                <a:ea typeface="HGP創英角ｺﾞｼｯｸUB" pitchFamily="50" charset="-128"/>
              </a:rPr>
              <a:t>31</a:t>
            </a:r>
            <a:r>
              <a:rPr lang="ja-JP" altLang="en-US" dirty="0" smtClean="0">
                <a:latin typeface="HGP創英角ｺﾞｼｯｸUB" pitchFamily="50" charset="-128"/>
                <a:ea typeface="HGP創英角ｺﾞｼｯｸUB" pitchFamily="50" charset="-128"/>
              </a:rPr>
              <a:t>日（予定）</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　</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　</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endParaRPr lang="ja-JP" altLang="en-US" dirty="0">
              <a:latin typeface="HGP創英角ｺﾞｼｯｸUB" pitchFamily="50" charset="-128"/>
              <a:ea typeface="HGP創英角ｺﾞｼｯｸUB" pitchFamily="50"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47113"/>
            <a:ext cx="7772400" cy="1470025"/>
          </a:xfrm>
        </p:spPr>
        <p:txBody>
          <a:bodyPr>
            <a:normAutofit/>
          </a:bodyPr>
          <a:lstStyle/>
          <a:p>
            <a:pPr algn="l"/>
            <a:r>
              <a:rPr lang="ja-JP" altLang="en-US" sz="2800" dirty="0" smtClean="0">
                <a:latin typeface="HGP創英角ｺﾞｼｯｸUB" pitchFamily="50" charset="-128"/>
                <a:ea typeface="HGP創英角ｺﾞｼｯｸUB" pitchFamily="50" charset="-128"/>
              </a:rPr>
              <a:t>３．地理空間情報利活用研究会、安心・安全</a:t>
            </a:r>
            <a:r>
              <a:rPr lang="en-US" altLang="ja-JP" sz="2800" dirty="0" smtClean="0">
                <a:latin typeface="HGP創英角ｺﾞｼｯｸUB" pitchFamily="50" charset="-128"/>
                <a:ea typeface="HGP創英角ｺﾞｼｯｸUB" pitchFamily="50" charset="-128"/>
              </a:rPr>
              <a:t>WG</a:t>
            </a:r>
            <a:r>
              <a:rPr lang="ja-JP" altLang="en-US" sz="2800" dirty="0" err="1" smtClean="0">
                <a:latin typeface="HGP創英角ｺﾞｼｯｸUB" pitchFamily="50" charset="-128"/>
                <a:ea typeface="HGP創英角ｺﾞｼｯｸUB" pitchFamily="50" charset="-128"/>
              </a:rPr>
              <a:t>、</a:t>
            </a:r>
            <a:r>
              <a:rPr lang="ja-JP" altLang="en-US" sz="2800" dirty="0" smtClean="0">
                <a:latin typeface="HGP創英角ｺﾞｼｯｸUB" pitchFamily="50" charset="-128"/>
                <a:ea typeface="HGP創英角ｺﾞｼｯｸUB" pitchFamily="50" charset="-128"/>
              </a:rPr>
              <a:t>都市計画</a:t>
            </a:r>
            <a:r>
              <a:rPr lang="en-US" altLang="ja-JP" sz="2800" dirty="0" smtClean="0">
                <a:latin typeface="HGP創英角ｺﾞｼｯｸUB" pitchFamily="50" charset="-128"/>
                <a:ea typeface="HGP創英角ｺﾞｼｯｸUB" pitchFamily="50" charset="-128"/>
              </a:rPr>
              <a:t>WG</a:t>
            </a:r>
            <a:r>
              <a:rPr lang="ja-JP" altLang="en-US" sz="2800" dirty="0" smtClean="0">
                <a:latin typeface="HGP創英角ｺﾞｼｯｸUB" pitchFamily="50" charset="-128"/>
                <a:ea typeface="HGP創英角ｺﾞｼｯｸUB" pitchFamily="50" charset="-128"/>
              </a:rPr>
              <a:t>の中間報告 </a:t>
            </a:r>
            <a:r>
              <a:rPr lang="en-US" altLang="ja-JP" sz="2800" dirty="0" smtClean="0">
                <a:latin typeface="HGP創英角ｺﾞｼｯｸUB" pitchFamily="50" charset="-128"/>
                <a:ea typeface="HGP創英角ｺﾞｼｯｸUB" pitchFamily="50" charset="-128"/>
              </a:rPr>
              <a:t>【</a:t>
            </a:r>
            <a:r>
              <a:rPr lang="ja-JP" altLang="en-US" sz="2800" dirty="0" smtClean="0">
                <a:latin typeface="HGP創英角ｺﾞｼｯｸUB" pitchFamily="50" charset="-128"/>
                <a:ea typeface="HGP創英角ｺﾞｼｯｸUB" pitchFamily="50" charset="-128"/>
              </a:rPr>
              <a:t>報告</a:t>
            </a:r>
            <a:r>
              <a:rPr lang="en-US" altLang="ja-JP" sz="2800" dirty="0" smtClean="0">
                <a:latin typeface="HGP創英角ｺﾞｼｯｸUB" pitchFamily="50" charset="-128"/>
                <a:ea typeface="HGP創英角ｺﾞｼｯｸUB" pitchFamily="50" charset="-128"/>
              </a:rPr>
              <a:t>】</a:t>
            </a:r>
            <a:endParaRPr lang="ja-JP" altLang="en-US" sz="2800" dirty="0" smtClean="0">
              <a:latin typeface="HGP創英角ｺﾞｼｯｸUB" pitchFamily="50" charset="-128"/>
              <a:ea typeface="HGP創英角ｺﾞｼｯｸUB" pitchFamily="50" charset="-128"/>
            </a:endParaRPr>
          </a:p>
        </p:txBody>
      </p:sp>
      <p:cxnSp>
        <p:nvCxnSpPr>
          <p:cNvPr id="5" name="直線コネクタ 4"/>
          <p:cNvCxnSpPr/>
          <p:nvPr/>
        </p:nvCxnSpPr>
        <p:spPr>
          <a:xfrm>
            <a:off x="775332" y="3389811"/>
            <a:ext cx="7488832" cy="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1775" y="601663"/>
            <a:ext cx="867727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4578" name="テキスト ボックス 14"/>
          <p:cNvSpPr txBox="1">
            <a:spLocks noChangeArrowheads="1"/>
          </p:cNvSpPr>
          <p:nvPr/>
        </p:nvSpPr>
        <p:spPr bwMode="auto">
          <a:xfrm>
            <a:off x="193675" y="133350"/>
            <a:ext cx="8666163" cy="396875"/>
          </a:xfrm>
          <a:prstGeom prst="rect">
            <a:avLst/>
          </a:prstGeom>
          <a:noFill/>
          <a:ln w="9525">
            <a:noFill/>
            <a:miter lim="800000"/>
            <a:headEnd/>
            <a:tailEnd/>
          </a:ln>
        </p:spPr>
        <p:txBody>
          <a:bodyPr>
            <a:spAutoFit/>
          </a:bodyPr>
          <a:lstStyle/>
          <a:p>
            <a:r>
              <a:rPr lang="ja-JP" altLang="en-US" sz="2000">
                <a:latin typeface="HGP創英角ｺﾞｼｯｸUB" pitchFamily="50" charset="-128"/>
                <a:ea typeface="HGP創英角ｺﾞｼｯｸUB" pitchFamily="50" charset="-128"/>
              </a:rPr>
              <a:t>３．地理空間情報利活用研究会、安心・安全</a:t>
            </a:r>
            <a:r>
              <a:rPr lang="en-US" altLang="ja-JP" sz="2000">
                <a:latin typeface="HGP創英角ｺﾞｼｯｸUB" pitchFamily="50" charset="-128"/>
                <a:ea typeface="HGP創英角ｺﾞｼｯｸUB" pitchFamily="50" charset="-128"/>
              </a:rPr>
              <a:t>WG</a:t>
            </a:r>
            <a:r>
              <a:rPr lang="ja-JP" altLang="en-US" sz="2000">
                <a:latin typeface="HGP創英角ｺﾞｼｯｸUB" pitchFamily="50" charset="-128"/>
                <a:ea typeface="HGP創英角ｺﾞｼｯｸUB" pitchFamily="50" charset="-128"/>
              </a:rPr>
              <a:t>、都市計画</a:t>
            </a:r>
            <a:r>
              <a:rPr lang="en-US" altLang="ja-JP" sz="2000">
                <a:latin typeface="HGP創英角ｺﾞｼｯｸUB" pitchFamily="50" charset="-128"/>
                <a:ea typeface="HGP創英角ｺﾞｼｯｸUB" pitchFamily="50" charset="-128"/>
              </a:rPr>
              <a:t>WG</a:t>
            </a:r>
            <a:r>
              <a:rPr lang="ja-JP" altLang="en-US" sz="2000">
                <a:latin typeface="HGP創英角ｺﾞｼｯｸUB" pitchFamily="50" charset="-128"/>
                <a:ea typeface="HGP創英角ｺﾞｼｯｸUB" pitchFamily="50" charset="-128"/>
              </a:rPr>
              <a:t>等の中間報告</a:t>
            </a:r>
            <a:endParaRPr lang="en-US" altLang="ja-JP" sz="2000">
              <a:latin typeface="HGP創英角ｺﾞｼｯｸUB" pitchFamily="50" charset="-128"/>
              <a:ea typeface="HGP創英角ｺﾞｼｯｸUB" pitchFamily="50" charset="-128"/>
            </a:endParaRPr>
          </a:p>
        </p:txBody>
      </p:sp>
      <p:sp>
        <p:nvSpPr>
          <p:cNvPr id="24579" name="テキスト ボックス 15"/>
          <p:cNvSpPr txBox="1">
            <a:spLocks noChangeArrowheads="1"/>
          </p:cNvSpPr>
          <p:nvPr/>
        </p:nvSpPr>
        <p:spPr bwMode="auto">
          <a:xfrm>
            <a:off x="74613" y="700088"/>
            <a:ext cx="8424862" cy="368300"/>
          </a:xfrm>
          <a:prstGeom prst="rect">
            <a:avLst/>
          </a:prstGeom>
          <a:noFill/>
          <a:ln w="9525">
            <a:noFill/>
            <a:miter lim="800000"/>
            <a:headEnd/>
            <a:tailEnd/>
          </a:ln>
        </p:spPr>
        <p:txBody>
          <a:bodyPr>
            <a:spAutoFit/>
          </a:bodyPr>
          <a:lstStyle/>
          <a:p>
            <a:r>
              <a:rPr lang="ja-JP" altLang="en-US" dirty="0">
                <a:latin typeface="HGP創英角ｺﾞｼｯｸUB" pitchFamily="50" charset="-128"/>
                <a:ea typeface="HGP創英角ｺﾞｼｯｸUB" pitchFamily="50" charset="-128"/>
              </a:rPr>
              <a:t>　３－１．地理空間情報利活用研究会</a:t>
            </a:r>
            <a:endParaRPr lang="en-US" altLang="ja-JP" dirty="0">
              <a:latin typeface="HGP創英角ｺﾞｼｯｸUB" pitchFamily="50" charset="-128"/>
              <a:ea typeface="HGP創英角ｺﾞｼｯｸUB" pitchFamily="50" charset="-128"/>
            </a:endParaRPr>
          </a:p>
        </p:txBody>
      </p:sp>
      <p:sp>
        <p:nvSpPr>
          <p:cNvPr id="5" name="スライド番号プレースホルダ 5"/>
          <p:cNvSpPr txBox="1">
            <a:spLocks noGrp="1"/>
          </p:cNvSpPr>
          <p:nvPr/>
        </p:nvSpPr>
        <p:spPr>
          <a:xfrm>
            <a:off x="7843838" y="7170738"/>
            <a:ext cx="1235075" cy="339725"/>
          </a:xfrm>
          <a:prstGeom prst="rect">
            <a:avLst/>
          </a:prstGeom>
          <a:noFill/>
        </p:spPr>
        <p:txBody>
          <a:bodyPr anchor="ctr"/>
          <a:lstStyle/>
          <a:p>
            <a:pPr algn="r" fontAlgn="auto">
              <a:spcBef>
                <a:spcPts val="0"/>
              </a:spcBef>
              <a:spcAft>
                <a:spcPts val="0"/>
              </a:spcAft>
              <a:defRPr/>
            </a:pPr>
            <a:fld id="{96730465-B6E6-4E34-9060-F54E9097B0D9}" type="slidenum">
              <a:rPr lang="en-US" altLang="ja-JP" sz="1200">
                <a:solidFill>
                  <a:schemeClr val="tx1">
                    <a:tint val="75000"/>
                  </a:schemeClr>
                </a:solidFill>
                <a:latin typeface="+mn-lt"/>
                <a:ea typeface="+mn-ea"/>
              </a:rPr>
              <a:pPr algn="r" fontAlgn="auto">
                <a:spcBef>
                  <a:spcPts val="0"/>
                </a:spcBef>
                <a:spcAft>
                  <a:spcPts val="0"/>
                </a:spcAft>
                <a:defRPr/>
              </a:pPr>
              <a:t>13</a:t>
            </a:fld>
            <a:endParaRPr lang="en-US" altLang="ja-JP" sz="1200">
              <a:solidFill>
                <a:schemeClr val="tx1">
                  <a:tint val="75000"/>
                </a:schemeClr>
              </a:solidFill>
              <a:latin typeface="+mn-lt"/>
              <a:ea typeface="+mn-ea"/>
            </a:endParaRPr>
          </a:p>
        </p:txBody>
      </p:sp>
      <p:sp>
        <p:nvSpPr>
          <p:cNvPr id="24581" name="Text Box 4"/>
          <p:cNvSpPr txBox="1">
            <a:spLocks noChangeArrowheads="1"/>
          </p:cNvSpPr>
          <p:nvPr/>
        </p:nvSpPr>
        <p:spPr bwMode="auto">
          <a:xfrm>
            <a:off x="330200" y="1201738"/>
            <a:ext cx="8424863" cy="5604611"/>
          </a:xfrm>
          <a:prstGeom prst="rect">
            <a:avLst/>
          </a:prstGeom>
          <a:noFill/>
          <a:ln w="9525">
            <a:noFill/>
            <a:miter lim="800000"/>
            <a:headEnd/>
            <a:tailEnd/>
          </a:ln>
        </p:spPr>
        <p:txBody>
          <a:bodyPr>
            <a:spAutoFit/>
          </a:bodyPr>
          <a:lstStyle/>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３－１－１</a:t>
            </a:r>
            <a:r>
              <a:rPr lang="ja-JP" altLang="en-US" u="sng" dirty="0">
                <a:latin typeface="HGP創英角ｺﾞｼｯｸUB" pitchFamily="50" charset="-128"/>
                <a:ea typeface="HGP創英角ｺﾞｼｯｸUB" pitchFamily="50" charset="-128"/>
              </a:rPr>
              <a:t>．目的</a:t>
            </a:r>
            <a:endParaRPr lang="en-US" altLang="ja-JP" u="sng"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a:t>
            </a:r>
            <a:r>
              <a:rPr lang="ja-JP" altLang="en-US" dirty="0" smtClean="0">
                <a:latin typeface="HGP創英角ｺﾞｼｯｸUB" pitchFamily="50" charset="-128"/>
                <a:ea typeface="HGP創英角ｺﾞｼｯｸUB" pitchFamily="50" charset="-128"/>
              </a:rPr>
              <a:t>市町</a:t>
            </a:r>
            <a:r>
              <a:rPr lang="ja-JP" altLang="en-US" dirty="0">
                <a:latin typeface="HGP創英角ｺﾞｼｯｸUB" pitchFamily="50" charset="-128"/>
                <a:ea typeface="HGP創英角ｺﾞｼｯｸUB" pitchFamily="50" charset="-128"/>
              </a:rPr>
              <a:t>における窓口対応の効率化、行政事務の高度化を目的として、共有デジタル地図と組合せて利用することにより大きな効果が期待できる、住所データの効果的な整備方法、利活用方法を調査研究しています。</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３－１－２</a:t>
            </a:r>
            <a:r>
              <a:rPr lang="ja-JP" altLang="en-US" u="sng" dirty="0">
                <a:latin typeface="HGP創英角ｺﾞｼｯｸUB" pitchFamily="50" charset="-128"/>
                <a:ea typeface="HGP創英角ｺﾞｼｯｸUB" pitchFamily="50" charset="-128"/>
              </a:rPr>
              <a:t>．開催状況</a:t>
            </a:r>
            <a:endParaRPr lang="en-US" altLang="ja-JP" u="sng"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a:t>
            </a:r>
            <a:r>
              <a:rPr lang="ja-JP" altLang="en-US" dirty="0" smtClean="0">
                <a:latin typeface="HGP創英角ｺﾞｼｯｸUB" pitchFamily="50" charset="-128"/>
                <a:ea typeface="HGP創英角ｺﾞｼｯｸUB" pitchFamily="50" charset="-128"/>
              </a:rPr>
              <a:t>これ</a:t>
            </a:r>
            <a:r>
              <a:rPr lang="ja-JP" altLang="en-US" dirty="0">
                <a:latin typeface="HGP創英角ｺﾞｼｯｸUB" pitchFamily="50" charset="-128"/>
                <a:ea typeface="HGP創英角ｺﾞｼｯｸUB" pitchFamily="50" charset="-128"/>
              </a:rPr>
              <a:t>まで計３回の研究会を開催し、調査研究を進めてきました。</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　　第１回：平成</a:t>
            </a:r>
            <a:r>
              <a:rPr lang="en-US" altLang="ja-JP" dirty="0">
                <a:latin typeface="HGP創英角ｺﾞｼｯｸUB" pitchFamily="50" charset="-128"/>
                <a:ea typeface="HGP創英角ｺﾞｼｯｸUB" pitchFamily="50" charset="-128"/>
              </a:rPr>
              <a:t>23</a:t>
            </a:r>
            <a:r>
              <a:rPr lang="ja-JP" altLang="en-US" dirty="0">
                <a:latin typeface="HGP創英角ｺﾞｼｯｸUB" pitchFamily="50" charset="-128"/>
                <a:ea typeface="HGP創英角ｺﾞｼｯｸUB" pitchFamily="50" charset="-128"/>
              </a:rPr>
              <a:t>年</a:t>
            </a:r>
            <a:r>
              <a:rPr lang="en-US" altLang="ja-JP" dirty="0">
                <a:latin typeface="HGP創英角ｺﾞｼｯｸUB" pitchFamily="50" charset="-128"/>
                <a:ea typeface="HGP創英角ｺﾞｼｯｸUB" pitchFamily="50" charset="-128"/>
              </a:rPr>
              <a:t>7</a:t>
            </a:r>
            <a:r>
              <a:rPr lang="ja-JP" altLang="en-US" dirty="0">
                <a:latin typeface="HGP創英角ｺﾞｼｯｸUB" pitchFamily="50" charset="-128"/>
                <a:ea typeface="HGP創英角ｺﾞｼｯｸUB" pitchFamily="50" charset="-128"/>
              </a:rPr>
              <a:t>月</a:t>
            </a:r>
            <a:r>
              <a:rPr lang="en-US" altLang="ja-JP" dirty="0">
                <a:latin typeface="HGP創英角ｺﾞｼｯｸUB" pitchFamily="50" charset="-128"/>
                <a:ea typeface="HGP創英角ｺﾞｼｯｸUB" pitchFamily="50" charset="-128"/>
              </a:rPr>
              <a:t>29</a:t>
            </a:r>
            <a:r>
              <a:rPr lang="ja-JP" altLang="en-US" dirty="0">
                <a:latin typeface="HGP創英角ｺﾞｼｯｸUB" pitchFamily="50" charset="-128"/>
                <a:ea typeface="HGP創英角ｺﾞｼｯｸUB" pitchFamily="50" charset="-128"/>
              </a:rPr>
              <a:t>日</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　　第</a:t>
            </a:r>
            <a:r>
              <a:rPr lang="en-US" altLang="ja-JP" dirty="0">
                <a:latin typeface="HGP創英角ｺﾞｼｯｸUB" pitchFamily="50" charset="-128"/>
                <a:ea typeface="HGP創英角ｺﾞｼｯｸUB" pitchFamily="50" charset="-128"/>
              </a:rPr>
              <a:t>2</a:t>
            </a:r>
            <a:r>
              <a:rPr lang="ja-JP" altLang="en-US" dirty="0">
                <a:latin typeface="HGP創英角ｺﾞｼｯｸUB" pitchFamily="50" charset="-128"/>
                <a:ea typeface="HGP創英角ｺﾞｼｯｸUB" pitchFamily="50" charset="-128"/>
              </a:rPr>
              <a:t>回：平成</a:t>
            </a:r>
            <a:r>
              <a:rPr lang="en-US" altLang="ja-JP" dirty="0">
                <a:latin typeface="HGP創英角ｺﾞｼｯｸUB" pitchFamily="50" charset="-128"/>
                <a:ea typeface="HGP創英角ｺﾞｼｯｸUB" pitchFamily="50" charset="-128"/>
              </a:rPr>
              <a:t>23</a:t>
            </a:r>
            <a:r>
              <a:rPr lang="ja-JP" altLang="en-US" dirty="0">
                <a:latin typeface="HGP創英角ｺﾞｼｯｸUB" pitchFamily="50" charset="-128"/>
                <a:ea typeface="HGP創英角ｺﾞｼｯｸUB" pitchFamily="50" charset="-128"/>
              </a:rPr>
              <a:t>年</a:t>
            </a:r>
            <a:r>
              <a:rPr lang="en-US" altLang="ja-JP" dirty="0">
                <a:latin typeface="HGP創英角ｺﾞｼｯｸUB" pitchFamily="50" charset="-128"/>
                <a:ea typeface="HGP創英角ｺﾞｼｯｸUB" pitchFamily="50" charset="-128"/>
              </a:rPr>
              <a:t>10</a:t>
            </a:r>
            <a:r>
              <a:rPr lang="ja-JP" altLang="en-US" dirty="0">
                <a:latin typeface="HGP創英角ｺﾞｼｯｸUB" pitchFamily="50" charset="-128"/>
                <a:ea typeface="HGP創英角ｺﾞｼｯｸUB" pitchFamily="50" charset="-128"/>
              </a:rPr>
              <a:t>月</a:t>
            </a:r>
            <a:r>
              <a:rPr lang="en-US" altLang="ja-JP" dirty="0">
                <a:latin typeface="HGP創英角ｺﾞｼｯｸUB" pitchFamily="50" charset="-128"/>
                <a:ea typeface="HGP創英角ｺﾞｼｯｸUB" pitchFamily="50" charset="-128"/>
              </a:rPr>
              <a:t>19</a:t>
            </a:r>
            <a:r>
              <a:rPr lang="ja-JP" altLang="en-US" dirty="0">
                <a:latin typeface="HGP創英角ｺﾞｼｯｸUB" pitchFamily="50" charset="-128"/>
                <a:ea typeface="HGP創英角ｺﾞｼｯｸUB" pitchFamily="50" charset="-128"/>
              </a:rPr>
              <a:t>日</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　　第</a:t>
            </a:r>
            <a:r>
              <a:rPr lang="en-US" altLang="ja-JP" dirty="0">
                <a:latin typeface="HGP創英角ｺﾞｼｯｸUB" pitchFamily="50" charset="-128"/>
                <a:ea typeface="HGP創英角ｺﾞｼｯｸUB" pitchFamily="50" charset="-128"/>
              </a:rPr>
              <a:t>3</a:t>
            </a:r>
            <a:r>
              <a:rPr lang="ja-JP" altLang="en-US" dirty="0">
                <a:latin typeface="HGP創英角ｺﾞｼｯｸUB" pitchFamily="50" charset="-128"/>
                <a:ea typeface="HGP創英角ｺﾞｼｯｸUB" pitchFamily="50" charset="-128"/>
              </a:rPr>
              <a:t>回：平成</a:t>
            </a:r>
            <a:r>
              <a:rPr lang="en-US" altLang="ja-JP" dirty="0">
                <a:latin typeface="HGP創英角ｺﾞｼｯｸUB" pitchFamily="50" charset="-128"/>
                <a:ea typeface="HGP創英角ｺﾞｼｯｸUB" pitchFamily="50" charset="-128"/>
              </a:rPr>
              <a:t>24</a:t>
            </a:r>
            <a:r>
              <a:rPr lang="ja-JP" altLang="en-US" dirty="0">
                <a:latin typeface="HGP創英角ｺﾞｼｯｸUB" pitchFamily="50" charset="-128"/>
                <a:ea typeface="HGP創英角ｺﾞｼｯｸUB" pitchFamily="50" charset="-128"/>
              </a:rPr>
              <a:t>年</a:t>
            </a:r>
            <a:r>
              <a:rPr lang="en-US" altLang="ja-JP" dirty="0">
                <a:latin typeface="HGP創英角ｺﾞｼｯｸUB" pitchFamily="50" charset="-128"/>
                <a:ea typeface="HGP創英角ｺﾞｼｯｸUB" pitchFamily="50" charset="-128"/>
              </a:rPr>
              <a:t>1</a:t>
            </a:r>
            <a:r>
              <a:rPr lang="ja-JP" altLang="en-US" dirty="0">
                <a:latin typeface="HGP創英角ｺﾞｼｯｸUB" pitchFamily="50" charset="-128"/>
                <a:ea typeface="HGP創英角ｺﾞｼｯｸUB" pitchFamily="50" charset="-128"/>
              </a:rPr>
              <a:t>月</a:t>
            </a:r>
            <a:r>
              <a:rPr lang="en-US" altLang="ja-JP" dirty="0">
                <a:latin typeface="HGP創英角ｺﾞｼｯｸUB" pitchFamily="50" charset="-128"/>
                <a:ea typeface="HGP創英角ｺﾞｼｯｸUB" pitchFamily="50" charset="-128"/>
              </a:rPr>
              <a:t>17</a:t>
            </a:r>
            <a:r>
              <a:rPr lang="ja-JP" altLang="en-US" dirty="0">
                <a:latin typeface="HGP創英角ｺﾞｼｯｸUB" pitchFamily="50" charset="-128"/>
                <a:ea typeface="HGP創英角ｺﾞｼｯｸUB" pitchFamily="50" charset="-128"/>
              </a:rPr>
              <a:t>日</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３－１－３</a:t>
            </a:r>
            <a:r>
              <a:rPr lang="ja-JP" altLang="en-US" u="sng" dirty="0">
                <a:latin typeface="HGP創英角ｺﾞｼｯｸUB" pitchFamily="50" charset="-128"/>
                <a:ea typeface="HGP創英角ｺﾞｼｯｸUB" pitchFamily="50" charset="-128"/>
              </a:rPr>
              <a:t>．中間報告</a:t>
            </a:r>
            <a:endParaRPr lang="en-US" altLang="ja-JP" u="sng"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○行政</a:t>
            </a:r>
            <a:r>
              <a:rPr lang="ja-JP" altLang="en-US" dirty="0">
                <a:latin typeface="HGP創英角ｺﾞｼｯｸUB" pitchFamily="50" charset="-128"/>
                <a:ea typeface="HGP創英角ｺﾞｼｯｸUB" pitchFamily="50" charset="-128"/>
              </a:rPr>
              <a:t>が保有する住所情報の現状調査を行い、住所データの原典データとしての利用可能性を整理しています</a:t>
            </a:r>
            <a:r>
              <a:rPr lang="ja-JP" altLang="en-US" dirty="0" smtClean="0">
                <a:latin typeface="HGP創英角ｺﾞｼｯｸUB" pitchFamily="50" charset="-128"/>
                <a:ea typeface="HGP創英角ｺﾞｼｯｸUB" pitchFamily="50" charset="-128"/>
              </a:rPr>
              <a:t>。</a:t>
            </a:r>
            <a:r>
              <a:rPr lang="ja-JP" altLang="en-US" dirty="0">
                <a:latin typeface="HGP創英角ｺﾞｼｯｸUB" pitchFamily="50" charset="-128"/>
                <a:ea typeface="HGP創英角ｺﾞｼｯｸUB" pitchFamily="50" charset="-128"/>
              </a:rPr>
              <a:t>　また、住所データの利用目的を設定し、住所データの利用方針及び整備方針を検討中です。</a:t>
            </a:r>
          </a:p>
          <a:p>
            <a:pPr>
              <a:lnSpc>
                <a:spcPct val="110000"/>
              </a:lnSpc>
              <a:spcBef>
                <a:spcPct val="50000"/>
              </a:spcBef>
              <a:buClr>
                <a:schemeClr val="tx1"/>
              </a:buClr>
              <a:buFont typeface="Wingdings" pitchFamily="2" charset="2"/>
              <a:buNone/>
            </a:pPr>
            <a:endParaRPr lang="en-US" altLang="ja-JP" dirty="0">
              <a:latin typeface="HGP創英角ｺﾞｼｯｸUB" pitchFamily="50" charset="-128"/>
              <a:ea typeface="HGP創英角ｺﾞｼｯｸUB"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1775" y="601663"/>
            <a:ext cx="867727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5602" name="テキスト ボックス 14"/>
          <p:cNvSpPr txBox="1">
            <a:spLocks noChangeArrowheads="1"/>
          </p:cNvSpPr>
          <p:nvPr/>
        </p:nvSpPr>
        <p:spPr bwMode="auto">
          <a:xfrm>
            <a:off x="193675" y="133350"/>
            <a:ext cx="8666163" cy="396875"/>
          </a:xfrm>
          <a:prstGeom prst="rect">
            <a:avLst/>
          </a:prstGeom>
          <a:noFill/>
          <a:ln w="9525">
            <a:noFill/>
            <a:miter lim="800000"/>
            <a:headEnd/>
            <a:tailEnd/>
          </a:ln>
        </p:spPr>
        <p:txBody>
          <a:bodyPr>
            <a:spAutoFit/>
          </a:bodyPr>
          <a:lstStyle/>
          <a:p>
            <a:r>
              <a:rPr lang="ja-JP" altLang="en-US" sz="2000">
                <a:latin typeface="HGP創英角ｺﾞｼｯｸUB" pitchFamily="50" charset="-128"/>
                <a:ea typeface="HGP創英角ｺﾞｼｯｸUB" pitchFamily="50" charset="-128"/>
              </a:rPr>
              <a:t>３．地理空間情報利活用研究会、安心・安全</a:t>
            </a:r>
            <a:r>
              <a:rPr lang="en-US" altLang="ja-JP" sz="2000">
                <a:latin typeface="HGP創英角ｺﾞｼｯｸUB" pitchFamily="50" charset="-128"/>
                <a:ea typeface="HGP創英角ｺﾞｼｯｸUB" pitchFamily="50" charset="-128"/>
              </a:rPr>
              <a:t>WG</a:t>
            </a:r>
            <a:r>
              <a:rPr lang="ja-JP" altLang="en-US" sz="2000">
                <a:latin typeface="HGP創英角ｺﾞｼｯｸUB" pitchFamily="50" charset="-128"/>
                <a:ea typeface="HGP創英角ｺﾞｼｯｸUB" pitchFamily="50" charset="-128"/>
              </a:rPr>
              <a:t>、都市計画</a:t>
            </a:r>
            <a:r>
              <a:rPr lang="en-US" altLang="ja-JP" sz="2000">
                <a:latin typeface="HGP創英角ｺﾞｼｯｸUB" pitchFamily="50" charset="-128"/>
                <a:ea typeface="HGP創英角ｺﾞｼｯｸUB" pitchFamily="50" charset="-128"/>
              </a:rPr>
              <a:t>WG</a:t>
            </a:r>
            <a:r>
              <a:rPr lang="ja-JP" altLang="en-US" sz="2000">
                <a:latin typeface="HGP創英角ｺﾞｼｯｸUB" pitchFamily="50" charset="-128"/>
                <a:ea typeface="HGP創英角ｺﾞｼｯｸUB" pitchFamily="50" charset="-128"/>
              </a:rPr>
              <a:t>等の中間報告</a:t>
            </a:r>
            <a:endParaRPr lang="en-US" altLang="ja-JP" sz="2000">
              <a:latin typeface="HGP創英角ｺﾞｼｯｸUB" pitchFamily="50" charset="-128"/>
              <a:ea typeface="HGP創英角ｺﾞｼｯｸUB" pitchFamily="50" charset="-128"/>
            </a:endParaRPr>
          </a:p>
        </p:txBody>
      </p:sp>
      <p:sp>
        <p:nvSpPr>
          <p:cNvPr id="25603" name="テキスト ボックス 15"/>
          <p:cNvSpPr txBox="1">
            <a:spLocks noChangeArrowheads="1"/>
          </p:cNvSpPr>
          <p:nvPr/>
        </p:nvSpPr>
        <p:spPr bwMode="auto">
          <a:xfrm>
            <a:off x="74613" y="700088"/>
            <a:ext cx="8424862" cy="368300"/>
          </a:xfrm>
          <a:prstGeom prst="rect">
            <a:avLst/>
          </a:prstGeom>
          <a:noFill/>
          <a:ln w="9525">
            <a:noFill/>
            <a:miter lim="800000"/>
            <a:headEnd/>
            <a:tailEnd/>
          </a:ln>
        </p:spPr>
        <p:txBody>
          <a:bodyPr>
            <a:spAutoFit/>
          </a:bodyPr>
          <a:lstStyle/>
          <a:p>
            <a:r>
              <a:rPr lang="ja-JP" altLang="en-US" dirty="0">
                <a:latin typeface="HGP創英角ｺﾞｼｯｸUB" pitchFamily="50" charset="-128"/>
                <a:ea typeface="HGP創英角ｺﾞｼｯｸUB" pitchFamily="50" charset="-128"/>
              </a:rPr>
              <a:t>　３－２．安心・安全</a:t>
            </a:r>
            <a:r>
              <a:rPr lang="en-US" altLang="ja-JP" dirty="0">
                <a:latin typeface="HGP創英角ｺﾞｼｯｸUB" pitchFamily="50" charset="-128"/>
                <a:ea typeface="HGP創英角ｺﾞｼｯｸUB" pitchFamily="50" charset="-128"/>
              </a:rPr>
              <a:t>WG</a:t>
            </a:r>
          </a:p>
        </p:txBody>
      </p:sp>
      <p:sp>
        <p:nvSpPr>
          <p:cNvPr id="5" name="スライド番号プレースホルダ 5"/>
          <p:cNvSpPr txBox="1">
            <a:spLocks noGrp="1"/>
          </p:cNvSpPr>
          <p:nvPr/>
        </p:nvSpPr>
        <p:spPr>
          <a:xfrm>
            <a:off x="7843838" y="7170738"/>
            <a:ext cx="1235075" cy="339725"/>
          </a:xfrm>
          <a:prstGeom prst="rect">
            <a:avLst/>
          </a:prstGeom>
          <a:noFill/>
        </p:spPr>
        <p:txBody>
          <a:bodyPr anchor="ctr"/>
          <a:lstStyle/>
          <a:p>
            <a:pPr algn="r" fontAlgn="auto">
              <a:spcBef>
                <a:spcPts val="0"/>
              </a:spcBef>
              <a:spcAft>
                <a:spcPts val="0"/>
              </a:spcAft>
              <a:defRPr/>
            </a:pPr>
            <a:fld id="{0D3077B1-FBD7-4FE1-B213-E1E01115B158}" type="slidenum">
              <a:rPr lang="en-US" altLang="ja-JP" sz="1200">
                <a:solidFill>
                  <a:schemeClr val="tx1">
                    <a:tint val="75000"/>
                  </a:schemeClr>
                </a:solidFill>
                <a:latin typeface="+mn-lt"/>
                <a:ea typeface="+mn-ea"/>
              </a:rPr>
              <a:pPr algn="r" fontAlgn="auto">
                <a:spcBef>
                  <a:spcPts val="0"/>
                </a:spcBef>
                <a:spcAft>
                  <a:spcPts val="0"/>
                </a:spcAft>
                <a:defRPr/>
              </a:pPr>
              <a:t>14</a:t>
            </a:fld>
            <a:endParaRPr lang="en-US" altLang="ja-JP" sz="1200">
              <a:solidFill>
                <a:schemeClr val="tx1">
                  <a:tint val="75000"/>
                </a:schemeClr>
              </a:solidFill>
              <a:latin typeface="+mn-lt"/>
              <a:ea typeface="+mn-ea"/>
            </a:endParaRPr>
          </a:p>
        </p:txBody>
      </p:sp>
      <p:sp>
        <p:nvSpPr>
          <p:cNvPr id="25605" name="Text Box 4"/>
          <p:cNvSpPr txBox="1">
            <a:spLocks noChangeArrowheads="1"/>
          </p:cNvSpPr>
          <p:nvPr/>
        </p:nvSpPr>
        <p:spPr bwMode="auto">
          <a:xfrm>
            <a:off x="330200" y="1201738"/>
            <a:ext cx="8424863" cy="5567358"/>
          </a:xfrm>
          <a:prstGeom prst="rect">
            <a:avLst/>
          </a:prstGeom>
          <a:noFill/>
          <a:ln w="9525">
            <a:noFill/>
            <a:miter lim="800000"/>
            <a:headEnd/>
            <a:tailEnd/>
          </a:ln>
        </p:spPr>
        <p:txBody>
          <a:bodyPr>
            <a:spAutoFit/>
          </a:bodyPr>
          <a:lstStyle/>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３－２－１</a:t>
            </a:r>
            <a:r>
              <a:rPr lang="ja-JP" altLang="en-US" u="sng" dirty="0">
                <a:latin typeface="HGP創英角ｺﾞｼｯｸUB" pitchFamily="50" charset="-128"/>
                <a:ea typeface="HGP創英角ｺﾞｼｯｸUB" pitchFamily="50" charset="-128"/>
              </a:rPr>
              <a:t>．目的</a:t>
            </a:r>
            <a:endParaRPr lang="en-US" altLang="ja-JP" u="sng"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a:t>
            </a:r>
            <a:r>
              <a:rPr lang="ja-JP" altLang="en-US" dirty="0" smtClean="0">
                <a:latin typeface="HGP創英角ｺﾞｼｯｸUB" pitchFamily="50" charset="-128"/>
                <a:ea typeface="HGP創英角ｺﾞｼｯｸUB" pitchFamily="50" charset="-128"/>
              </a:rPr>
              <a:t>防災</a:t>
            </a:r>
            <a:r>
              <a:rPr lang="ja-JP" altLang="en-US" dirty="0">
                <a:latin typeface="HGP創英角ｺﾞｼｯｸUB" pitchFamily="50" charset="-128"/>
                <a:ea typeface="HGP創英角ｺﾞｼｯｸUB" pitchFamily="50" charset="-128"/>
              </a:rPr>
              <a:t>分野における行政事務の効率化を目的として、昨年度作成した「避難所データ更新・運用ガイドライン（案）」に基づく、避難所データの共同更新実験を行い、避難所データの効果的な更新手法や配信手法について調査研究しています。</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３－２－２</a:t>
            </a:r>
            <a:r>
              <a:rPr lang="ja-JP" altLang="en-US" u="sng" dirty="0">
                <a:latin typeface="HGP創英角ｺﾞｼｯｸUB" pitchFamily="50" charset="-128"/>
                <a:ea typeface="HGP創英角ｺﾞｼｯｸUB" pitchFamily="50" charset="-128"/>
              </a:rPr>
              <a:t>．開催状況</a:t>
            </a:r>
            <a:endParaRPr lang="en-US" altLang="ja-JP" u="sng"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a:t>
            </a:r>
            <a:r>
              <a:rPr lang="ja-JP" altLang="en-US" dirty="0" smtClean="0">
                <a:latin typeface="HGP創英角ｺﾞｼｯｸUB" pitchFamily="50" charset="-128"/>
                <a:ea typeface="HGP創英角ｺﾞｼｯｸUB" pitchFamily="50" charset="-128"/>
              </a:rPr>
              <a:t>これ</a:t>
            </a:r>
            <a:r>
              <a:rPr lang="ja-JP" altLang="en-US" dirty="0">
                <a:latin typeface="HGP創英角ｺﾞｼｯｸUB" pitchFamily="50" charset="-128"/>
                <a:ea typeface="HGP創英角ｺﾞｼｯｸUB" pitchFamily="50" charset="-128"/>
              </a:rPr>
              <a:t>まで計３回の研究会を開催し、調査研究を進めてきました。</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　　第１回：平成</a:t>
            </a:r>
            <a:r>
              <a:rPr lang="en-US" altLang="ja-JP" dirty="0">
                <a:latin typeface="HGP創英角ｺﾞｼｯｸUB" pitchFamily="50" charset="-128"/>
                <a:ea typeface="HGP創英角ｺﾞｼｯｸUB" pitchFamily="50" charset="-128"/>
              </a:rPr>
              <a:t>23</a:t>
            </a:r>
            <a:r>
              <a:rPr lang="ja-JP" altLang="en-US" dirty="0">
                <a:latin typeface="HGP創英角ｺﾞｼｯｸUB" pitchFamily="50" charset="-128"/>
                <a:ea typeface="HGP創英角ｺﾞｼｯｸUB" pitchFamily="50" charset="-128"/>
              </a:rPr>
              <a:t>年</a:t>
            </a:r>
            <a:r>
              <a:rPr lang="en-US" altLang="ja-JP" dirty="0">
                <a:latin typeface="HGP創英角ｺﾞｼｯｸUB" pitchFamily="50" charset="-128"/>
                <a:ea typeface="HGP創英角ｺﾞｼｯｸUB" pitchFamily="50" charset="-128"/>
              </a:rPr>
              <a:t>6</a:t>
            </a:r>
            <a:r>
              <a:rPr lang="ja-JP" altLang="en-US" dirty="0">
                <a:latin typeface="HGP創英角ｺﾞｼｯｸUB" pitchFamily="50" charset="-128"/>
                <a:ea typeface="HGP創英角ｺﾞｼｯｸUB" pitchFamily="50" charset="-128"/>
              </a:rPr>
              <a:t>月</a:t>
            </a:r>
            <a:r>
              <a:rPr lang="en-US" altLang="ja-JP" dirty="0">
                <a:latin typeface="HGP創英角ｺﾞｼｯｸUB" pitchFamily="50" charset="-128"/>
                <a:ea typeface="HGP創英角ｺﾞｼｯｸUB" pitchFamily="50" charset="-128"/>
              </a:rPr>
              <a:t>10</a:t>
            </a:r>
            <a:r>
              <a:rPr lang="ja-JP" altLang="en-US" dirty="0">
                <a:latin typeface="HGP創英角ｺﾞｼｯｸUB" pitchFamily="50" charset="-128"/>
                <a:ea typeface="HGP創英角ｺﾞｼｯｸUB" pitchFamily="50" charset="-128"/>
              </a:rPr>
              <a:t>日</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　　第</a:t>
            </a:r>
            <a:r>
              <a:rPr lang="en-US" altLang="ja-JP" dirty="0">
                <a:latin typeface="HGP創英角ｺﾞｼｯｸUB" pitchFamily="50" charset="-128"/>
                <a:ea typeface="HGP創英角ｺﾞｼｯｸUB" pitchFamily="50" charset="-128"/>
              </a:rPr>
              <a:t>2</a:t>
            </a:r>
            <a:r>
              <a:rPr lang="ja-JP" altLang="en-US" dirty="0">
                <a:latin typeface="HGP創英角ｺﾞｼｯｸUB" pitchFamily="50" charset="-128"/>
                <a:ea typeface="HGP創英角ｺﾞｼｯｸUB" pitchFamily="50" charset="-128"/>
              </a:rPr>
              <a:t>回：平成</a:t>
            </a:r>
            <a:r>
              <a:rPr lang="en-US" altLang="ja-JP" dirty="0">
                <a:latin typeface="HGP創英角ｺﾞｼｯｸUB" pitchFamily="50" charset="-128"/>
                <a:ea typeface="HGP創英角ｺﾞｼｯｸUB" pitchFamily="50" charset="-128"/>
              </a:rPr>
              <a:t>23</a:t>
            </a:r>
            <a:r>
              <a:rPr lang="ja-JP" altLang="en-US" dirty="0">
                <a:latin typeface="HGP創英角ｺﾞｼｯｸUB" pitchFamily="50" charset="-128"/>
                <a:ea typeface="HGP創英角ｺﾞｼｯｸUB" pitchFamily="50" charset="-128"/>
              </a:rPr>
              <a:t>年</a:t>
            </a:r>
            <a:r>
              <a:rPr lang="en-US" altLang="ja-JP" dirty="0">
                <a:latin typeface="HGP創英角ｺﾞｼｯｸUB" pitchFamily="50" charset="-128"/>
                <a:ea typeface="HGP創英角ｺﾞｼｯｸUB" pitchFamily="50" charset="-128"/>
              </a:rPr>
              <a:t>10</a:t>
            </a:r>
            <a:r>
              <a:rPr lang="ja-JP" altLang="en-US" dirty="0">
                <a:latin typeface="HGP創英角ｺﾞｼｯｸUB" pitchFamily="50" charset="-128"/>
                <a:ea typeface="HGP創英角ｺﾞｼｯｸUB" pitchFamily="50" charset="-128"/>
              </a:rPr>
              <a:t>月</a:t>
            </a:r>
            <a:r>
              <a:rPr lang="en-US" altLang="ja-JP" dirty="0">
                <a:latin typeface="HGP創英角ｺﾞｼｯｸUB" pitchFamily="50" charset="-128"/>
                <a:ea typeface="HGP創英角ｺﾞｼｯｸUB" pitchFamily="50" charset="-128"/>
              </a:rPr>
              <a:t>20</a:t>
            </a:r>
            <a:r>
              <a:rPr lang="ja-JP" altLang="en-US" dirty="0">
                <a:latin typeface="HGP創英角ｺﾞｼｯｸUB" pitchFamily="50" charset="-128"/>
                <a:ea typeface="HGP創英角ｺﾞｼｯｸUB" pitchFamily="50" charset="-128"/>
              </a:rPr>
              <a:t>日</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　　第</a:t>
            </a:r>
            <a:r>
              <a:rPr lang="en-US" altLang="ja-JP" dirty="0">
                <a:latin typeface="HGP創英角ｺﾞｼｯｸUB" pitchFamily="50" charset="-128"/>
                <a:ea typeface="HGP創英角ｺﾞｼｯｸUB" pitchFamily="50" charset="-128"/>
              </a:rPr>
              <a:t>3</a:t>
            </a:r>
            <a:r>
              <a:rPr lang="ja-JP" altLang="en-US" dirty="0">
                <a:latin typeface="HGP創英角ｺﾞｼｯｸUB" pitchFamily="50" charset="-128"/>
                <a:ea typeface="HGP創英角ｺﾞｼｯｸUB" pitchFamily="50" charset="-128"/>
              </a:rPr>
              <a:t>回：平成</a:t>
            </a:r>
            <a:r>
              <a:rPr lang="en-US" altLang="ja-JP" dirty="0">
                <a:latin typeface="HGP創英角ｺﾞｼｯｸUB" pitchFamily="50" charset="-128"/>
                <a:ea typeface="HGP創英角ｺﾞｼｯｸUB" pitchFamily="50" charset="-128"/>
              </a:rPr>
              <a:t>24</a:t>
            </a:r>
            <a:r>
              <a:rPr lang="ja-JP" altLang="en-US" dirty="0">
                <a:latin typeface="HGP創英角ｺﾞｼｯｸUB" pitchFamily="50" charset="-128"/>
                <a:ea typeface="HGP創英角ｺﾞｼｯｸUB" pitchFamily="50" charset="-128"/>
              </a:rPr>
              <a:t>年</a:t>
            </a:r>
            <a:r>
              <a:rPr lang="en-US" altLang="ja-JP" dirty="0">
                <a:latin typeface="HGP創英角ｺﾞｼｯｸUB" pitchFamily="50" charset="-128"/>
                <a:ea typeface="HGP創英角ｺﾞｼｯｸUB" pitchFamily="50" charset="-128"/>
              </a:rPr>
              <a:t>1</a:t>
            </a:r>
            <a:r>
              <a:rPr lang="ja-JP" altLang="en-US" dirty="0">
                <a:latin typeface="HGP創英角ｺﾞｼｯｸUB" pitchFamily="50" charset="-128"/>
                <a:ea typeface="HGP創英角ｺﾞｼｯｸUB" pitchFamily="50" charset="-128"/>
              </a:rPr>
              <a:t>月</a:t>
            </a:r>
            <a:r>
              <a:rPr lang="en-US" altLang="ja-JP" dirty="0">
                <a:latin typeface="HGP創英角ｺﾞｼｯｸUB" pitchFamily="50" charset="-128"/>
                <a:ea typeface="HGP創英角ｺﾞｼｯｸUB" pitchFamily="50" charset="-128"/>
              </a:rPr>
              <a:t>18</a:t>
            </a:r>
            <a:r>
              <a:rPr lang="ja-JP" altLang="en-US" dirty="0">
                <a:latin typeface="HGP創英角ｺﾞｼｯｸUB" pitchFamily="50" charset="-128"/>
                <a:ea typeface="HGP創英角ｺﾞｼｯｸUB" pitchFamily="50" charset="-128"/>
              </a:rPr>
              <a:t>日</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３－２－３</a:t>
            </a:r>
            <a:r>
              <a:rPr lang="ja-JP" altLang="en-US" u="sng" dirty="0">
                <a:latin typeface="HGP創英角ｺﾞｼｯｸUB" pitchFamily="50" charset="-128"/>
                <a:ea typeface="HGP創英角ｺﾞｼｯｸUB" pitchFamily="50" charset="-128"/>
              </a:rPr>
              <a:t>．中間報告</a:t>
            </a:r>
            <a:endParaRPr lang="en-US" altLang="ja-JP" u="sng"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a:t>
            </a:r>
            <a:r>
              <a:rPr lang="ja-JP" altLang="en-US" dirty="0" smtClean="0">
                <a:latin typeface="HGP創英角ｺﾞｼｯｸUB" pitchFamily="50" charset="-128"/>
                <a:ea typeface="HGP創英角ｺﾞｼｯｸUB" pitchFamily="50" charset="-128"/>
              </a:rPr>
              <a:t>これ</a:t>
            </a:r>
            <a:r>
              <a:rPr lang="ja-JP" altLang="en-US" dirty="0">
                <a:latin typeface="HGP創英角ｺﾞｼｯｸUB" pitchFamily="50" charset="-128"/>
                <a:ea typeface="HGP創英角ｺﾞｼｯｸUB" pitchFamily="50" charset="-128"/>
              </a:rPr>
              <a:t>までに、避難所データの共同更新実験のレビューを２回行い、共同更新にあたっての課題の抽出及び対応策を検討立案しています。</a:t>
            </a: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○また</a:t>
            </a:r>
            <a:r>
              <a:rPr lang="ja-JP" altLang="en-US" dirty="0">
                <a:latin typeface="HGP創英角ｺﾞｼｯｸUB" pitchFamily="50" charset="-128"/>
                <a:ea typeface="HGP創英角ｺﾞｼｯｸUB" pitchFamily="50" charset="-128"/>
              </a:rPr>
              <a:t>、避難所データ等の防災情報を有効活用するために必要な取り組み事項等について整理しています。</a:t>
            </a:r>
            <a:endParaRPr lang="en-US" altLang="ja-JP" dirty="0">
              <a:latin typeface="HGP創英角ｺﾞｼｯｸUB" pitchFamily="50" charset="-128"/>
              <a:ea typeface="HGP創英角ｺﾞｼｯｸUB" pitchFamily="50" charset="-12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1775" y="601663"/>
            <a:ext cx="867727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6626" name="テキスト ボックス 14"/>
          <p:cNvSpPr txBox="1">
            <a:spLocks noChangeArrowheads="1"/>
          </p:cNvSpPr>
          <p:nvPr/>
        </p:nvSpPr>
        <p:spPr bwMode="auto">
          <a:xfrm>
            <a:off x="193675" y="133350"/>
            <a:ext cx="8666163" cy="396875"/>
          </a:xfrm>
          <a:prstGeom prst="rect">
            <a:avLst/>
          </a:prstGeom>
          <a:noFill/>
          <a:ln w="9525">
            <a:noFill/>
            <a:miter lim="800000"/>
            <a:headEnd/>
            <a:tailEnd/>
          </a:ln>
        </p:spPr>
        <p:txBody>
          <a:bodyPr>
            <a:spAutoFit/>
          </a:bodyPr>
          <a:lstStyle/>
          <a:p>
            <a:r>
              <a:rPr lang="ja-JP" altLang="en-US" sz="2000">
                <a:latin typeface="HGP創英角ｺﾞｼｯｸUB" pitchFamily="50" charset="-128"/>
                <a:ea typeface="HGP創英角ｺﾞｼｯｸUB" pitchFamily="50" charset="-128"/>
              </a:rPr>
              <a:t>３．地理空間情報利活用研究会、安心・安全</a:t>
            </a:r>
            <a:r>
              <a:rPr lang="en-US" altLang="ja-JP" sz="2000">
                <a:latin typeface="HGP創英角ｺﾞｼｯｸUB" pitchFamily="50" charset="-128"/>
                <a:ea typeface="HGP創英角ｺﾞｼｯｸUB" pitchFamily="50" charset="-128"/>
              </a:rPr>
              <a:t>WG</a:t>
            </a:r>
            <a:r>
              <a:rPr lang="ja-JP" altLang="en-US" sz="2000">
                <a:latin typeface="HGP創英角ｺﾞｼｯｸUB" pitchFamily="50" charset="-128"/>
                <a:ea typeface="HGP創英角ｺﾞｼｯｸUB" pitchFamily="50" charset="-128"/>
              </a:rPr>
              <a:t>、都市計画</a:t>
            </a:r>
            <a:r>
              <a:rPr lang="en-US" altLang="ja-JP" sz="2000">
                <a:latin typeface="HGP創英角ｺﾞｼｯｸUB" pitchFamily="50" charset="-128"/>
                <a:ea typeface="HGP創英角ｺﾞｼｯｸUB" pitchFamily="50" charset="-128"/>
              </a:rPr>
              <a:t>WG</a:t>
            </a:r>
            <a:r>
              <a:rPr lang="ja-JP" altLang="en-US" sz="2000">
                <a:latin typeface="HGP創英角ｺﾞｼｯｸUB" pitchFamily="50" charset="-128"/>
                <a:ea typeface="HGP創英角ｺﾞｼｯｸUB" pitchFamily="50" charset="-128"/>
              </a:rPr>
              <a:t>等の中間報告</a:t>
            </a:r>
            <a:endParaRPr lang="en-US" altLang="ja-JP" sz="2000">
              <a:latin typeface="HGP創英角ｺﾞｼｯｸUB" pitchFamily="50" charset="-128"/>
              <a:ea typeface="HGP創英角ｺﾞｼｯｸUB" pitchFamily="50" charset="-128"/>
            </a:endParaRPr>
          </a:p>
        </p:txBody>
      </p:sp>
      <p:sp>
        <p:nvSpPr>
          <p:cNvPr id="26627" name="テキスト ボックス 15"/>
          <p:cNvSpPr txBox="1">
            <a:spLocks noChangeArrowheads="1"/>
          </p:cNvSpPr>
          <p:nvPr/>
        </p:nvSpPr>
        <p:spPr bwMode="auto">
          <a:xfrm>
            <a:off x="74613" y="700088"/>
            <a:ext cx="8424862" cy="368300"/>
          </a:xfrm>
          <a:prstGeom prst="rect">
            <a:avLst/>
          </a:prstGeom>
          <a:noFill/>
          <a:ln w="9525">
            <a:noFill/>
            <a:miter lim="800000"/>
            <a:headEnd/>
            <a:tailEnd/>
          </a:ln>
        </p:spPr>
        <p:txBody>
          <a:bodyPr>
            <a:spAutoFit/>
          </a:bodyPr>
          <a:lstStyle/>
          <a:p>
            <a:r>
              <a:rPr lang="ja-JP" altLang="en-US">
                <a:latin typeface="HGP創英角ｺﾞｼｯｸUB" pitchFamily="50" charset="-128"/>
                <a:ea typeface="HGP創英角ｺﾞｼｯｸUB" pitchFamily="50" charset="-128"/>
              </a:rPr>
              <a:t>　３－３．都市計画</a:t>
            </a:r>
            <a:r>
              <a:rPr lang="en-US" altLang="ja-JP">
                <a:latin typeface="HGP創英角ｺﾞｼｯｸUB" pitchFamily="50" charset="-128"/>
                <a:ea typeface="HGP創英角ｺﾞｼｯｸUB" pitchFamily="50" charset="-128"/>
              </a:rPr>
              <a:t>WG</a:t>
            </a:r>
          </a:p>
        </p:txBody>
      </p:sp>
      <p:sp>
        <p:nvSpPr>
          <p:cNvPr id="5" name="スライド番号プレースホルダ 5"/>
          <p:cNvSpPr txBox="1">
            <a:spLocks noGrp="1"/>
          </p:cNvSpPr>
          <p:nvPr/>
        </p:nvSpPr>
        <p:spPr>
          <a:xfrm>
            <a:off x="7843838" y="7170738"/>
            <a:ext cx="1235075" cy="339725"/>
          </a:xfrm>
          <a:prstGeom prst="rect">
            <a:avLst/>
          </a:prstGeom>
          <a:noFill/>
        </p:spPr>
        <p:txBody>
          <a:bodyPr anchor="ctr"/>
          <a:lstStyle/>
          <a:p>
            <a:pPr algn="r" fontAlgn="auto">
              <a:spcBef>
                <a:spcPts val="0"/>
              </a:spcBef>
              <a:spcAft>
                <a:spcPts val="0"/>
              </a:spcAft>
              <a:defRPr/>
            </a:pPr>
            <a:fld id="{8DA01D32-9112-4A53-A393-4E14547960C2}" type="slidenum">
              <a:rPr lang="en-US" altLang="ja-JP" sz="1200">
                <a:solidFill>
                  <a:schemeClr val="tx1">
                    <a:tint val="75000"/>
                  </a:schemeClr>
                </a:solidFill>
                <a:latin typeface="+mn-lt"/>
                <a:ea typeface="+mn-ea"/>
              </a:rPr>
              <a:pPr algn="r" fontAlgn="auto">
                <a:spcBef>
                  <a:spcPts val="0"/>
                </a:spcBef>
                <a:spcAft>
                  <a:spcPts val="0"/>
                </a:spcAft>
                <a:defRPr/>
              </a:pPr>
              <a:t>15</a:t>
            </a:fld>
            <a:endParaRPr lang="en-US" altLang="ja-JP" sz="1200">
              <a:solidFill>
                <a:schemeClr val="tx1">
                  <a:tint val="75000"/>
                </a:schemeClr>
              </a:solidFill>
              <a:latin typeface="+mn-lt"/>
              <a:ea typeface="+mn-ea"/>
            </a:endParaRPr>
          </a:p>
        </p:txBody>
      </p:sp>
      <p:sp>
        <p:nvSpPr>
          <p:cNvPr id="26629" name="Text Box 4"/>
          <p:cNvSpPr txBox="1">
            <a:spLocks noChangeArrowheads="1"/>
          </p:cNvSpPr>
          <p:nvPr/>
        </p:nvSpPr>
        <p:spPr bwMode="auto">
          <a:xfrm>
            <a:off x="330200" y="1201738"/>
            <a:ext cx="8424863" cy="6047809"/>
          </a:xfrm>
          <a:prstGeom prst="rect">
            <a:avLst/>
          </a:prstGeom>
          <a:noFill/>
          <a:ln w="9525">
            <a:noFill/>
            <a:miter lim="800000"/>
            <a:headEnd/>
            <a:tailEnd/>
          </a:ln>
        </p:spPr>
        <p:txBody>
          <a:bodyPr>
            <a:spAutoFit/>
          </a:bodyPr>
          <a:lstStyle/>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３－３－１</a:t>
            </a:r>
            <a:r>
              <a:rPr lang="ja-JP" altLang="en-US" u="sng" dirty="0">
                <a:latin typeface="HGP創英角ｺﾞｼｯｸUB" pitchFamily="50" charset="-128"/>
                <a:ea typeface="HGP創英角ｺﾞｼｯｸUB" pitchFamily="50" charset="-128"/>
              </a:rPr>
              <a:t>．目的</a:t>
            </a:r>
            <a:endParaRPr lang="en-US" altLang="ja-JP" u="sng"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a:t>
            </a:r>
            <a:r>
              <a:rPr lang="ja-JP" altLang="en-US" dirty="0" smtClean="0">
                <a:latin typeface="HGP創英角ｺﾞｼｯｸUB" pitchFamily="50" charset="-128"/>
                <a:ea typeface="HGP創英角ｺﾞｼｯｸUB" pitchFamily="50" charset="-128"/>
              </a:rPr>
              <a:t>都市</a:t>
            </a:r>
            <a:r>
              <a:rPr lang="ja-JP" altLang="en-US" dirty="0">
                <a:latin typeface="HGP創英角ｺﾞｼｯｸUB" pitchFamily="50" charset="-128"/>
                <a:ea typeface="HGP創英角ｺﾞｼｯｸUB" pitchFamily="50" charset="-128"/>
              </a:rPr>
              <a:t>計画分野における行政事務の効率化を目的として、昨年度作成した「都市計画主題データ更新ガイドライン（案）」に基づく、都市計画主題データの共同更新実験を行い、都市計画主題データの効率的な更新手法や配信手法について調査研究しています。</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３－３－２</a:t>
            </a:r>
            <a:r>
              <a:rPr lang="ja-JP" altLang="en-US" u="sng" dirty="0">
                <a:latin typeface="HGP創英角ｺﾞｼｯｸUB" pitchFamily="50" charset="-128"/>
                <a:ea typeface="HGP創英角ｺﾞｼｯｸUB" pitchFamily="50" charset="-128"/>
              </a:rPr>
              <a:t>．開催状況</a:t>
            </a:r>
            <a:endParaRPr lang="en-US" altLang="ja-JP" u="sng"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a:t>
            </a:r>
            <a:r>
              <a:rPr lang="ja-JP" altLang="en-US" dirty="0" smtClean="0">
                <a:latin typeface="HGP創英角ｺﾞｼｯｸUB" pitchFamily="50" charset="-128"/>
                <a:ea typeface="HGP創英角ｺﾞｼｯｸUB" pitchFamily="50" charset="-128"/>
              </a:rPr>
              <a:t>これ</a:t>
            </a:r>
            <a:r>
              <a:rPr lang="ja-JP" altLang="en-US" dirty="0">
                <a:latin typeface="HGP創英角ｺﾞｼｯｸUB" pitchFamily="50" charset="-128"/>
                <a:ea typeface="HGP創英角ｺﾞｼｯｸUB" pitchFamily="50" charset="-128"/>
              </a:rPr>
              <a:t>まで計３回の研究会を開催し、調査研究を進めてきました。</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　　第１回：平成</a:t>
            </a:r>
            <a:r>
              <a:rPr lang="en-US" altLang="ja-JP" dirty="0">
                <a:latin typeface="HGP創英角ｺﾞｼｯｸUB" pitchFamily="50" charset="-128"/>
                <a:ea typeface="HGP創英角ｺﾞｼｯｸUB" pitchFamily="50" charset="-128"/>
              </a:rPr>
              <a:t>23</a:t>
            </a:r>
            <a:r>
              <a:rPr lang="ja-JP" altLang="en-US" dirty="0">
                <a:latin typeface="HGP創英角ｺﾞｼｯｸUB" pitchFamily="50" charset="-128"/>
                <a:ea typeface="HGP創英角ｺﾞｼｯｸUB" pitchFamily="50" charset="-128"/>
              </a:rPr>
              <a:t>年</a:t>
            </a:r>
            <a:r>
              <a:rPr lang="en-US" altLang="ja-JP" dirty="0">
                <a:latin typeface="HGP創英角ｺﾞｼｯｸUB" pitchFamily="50" charset="-128"/>
                <a:ea typeface="HGP創英角ｺﾞｼｯｸUB" pitchFamily="50" charset="-128"/>
              </a:rPr>
              <a:t>6</a:t>
            </a:r>
            <a:r>
              <a:rPr lang="ja-JP" altLang="en-US" dirty="0">
                <a:latin typeface="HGP創英角ｺﾞｼｯｸUB" pitchFamily="50" charset="-128"/>
                <a:ea typeface="HGP創英角ｺﾞｼｯｸUB" pitchFamily="50" charset="-128"/>
              </a:rPr>
              <a:t>月</a:t>
            </a:r>
            <a:r>
              <a:rPr lang="en-US" altLang="ja-JP" dirty="0">
                <a:latin typeface="HGP創英角ｺﾞｼｯｸUB" pitchFamily="50" charset="-128"/>
                <a:ea typeface="HGP創英角ｺﾞｼｯｸUB" pitchFamily="50" charset="-128"/>
              </a:rPr>
              <a:t>9</a:t>
            </a:r>
            <a:r>
              <a:rPr lang="ja-JP" altLang="en-US" dirty="0">
                <a:latin typeface="HGP創英角ｺﾞｼｯｸUB" pitchFamily="50" charset="-128"/>
                <a:ea typeface="HGP創英角ｺﾞｼｯｸUB" pitchFamily="50" charset="-128"/>
              </a:rPr>
              <a:t>日</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　　第</a:t>
            </a:r>
            <a:r>
              <a:rPr lang="en-US" altLang="ja-JP" dirty="0">
                <a:latin typeface="HGP創英角ｺﾞｼｯｸUB" pitchFamily="50" charset="-128"/>
                <a:ea typeface="HGP創英角ｺﾞｼｯｸUB" pitchFamily="50" charset="-128"/>
              </a:rPr>
              <a:t>2</a:t>
            </a:r>
            <a:r>
              <a:rPr lang="ja-JP" altLang="en-US" dirty="0">
                <a:latin typeface="HGP創英角ｺﾞｼｯｸUB" pitchFamily="50" charset="-128"/>
                <a:ea typeface="HGP創英角ｺﾞｼｯｸUB" pitchFamily="50" charset="-128"/>
              </a:rPr>
              <a:t>回：平成</a:t>
            </a:r>
            <a:r>
              <a:rPr lang="en-US" altLang="ja-JP" dirty="0">
                <a:latin typeface="HGP創英角ｺﾞｼｯｸUB" pitchFamily="50" charset="-128"/>
                <a:ea typeface="HGP創英角ｺﾞｼｯｸUB" pitchFamily="50" charset="-128"/>
              </a:rPr>
              <a:t>23</a:t>
            </a:r>
            <a:r>
              <a:rPr lang="ja-JP" altLang="en-US" dirty="0">
                <a:latin typeface="HGP創英角ｺﾞｼｯｸUB" pitchFamily="50" charset="-128"/>
                <a:ea typeface="HGP創英角ｺﾞｼｯｸUB" pitchFamily="50" charset="-128"/>
              </a:rPr>
              <a:t>年</a:t>
            </a:r>
            <a:r>
              <a:rPr lang="en-US" altLang="ja-JP" dirty="0">
                <a:latin typeface="HGP創英角ｺﾞｼｯｸUB" pitchFamily="50" charset="-128"/>
                <a:ea typeface="HGP創英角ｺﾞｼｯｸUB" pitchFamily="50" charset="-128"/>
              </a:rPr>
              <a:t>9</a:t>
            </a:r>
            <a:r>
              <a:rPr lang="ja-JP" altLang="en-US" dirty="0">
                <a:latin typeface="HGP創英角ｺﾞｼｯｸUB" pitchFamily="50" charset="-128"/>
                <a:ea typeface="HGP創英角ｺﾞｼｯｸUB" pitchFamily="50" charset="-128"/>
              </a:rPr>
              <a:t>月</a:t>
            </a:r>
            <a:r>
              <a:rPr lang="en-US" altLang="ja-JP" dirty="0">
                <a:latin typeface="HGP創英角ｺﾞｼｯｸUB" pitchFamily="50" charset="-128"/>
                <a:ea typeface="HGP創英角ｺﾞｼｯｸUB" pitchFamily="50" charset="-128"/>
              </a:rPr>
              <a:t>28</a:t>
            </a:r>
            <a:r>
              <a:rPr lang="ja-JP" altLang="en-US" dirty="0">
                <a:latin typeface="HGP創英角ｺﾞｼｯｸUB" pitchFamily="50" charset="-128"/>
                <a:ea typeface="HGP創英角ｺﾞｼｯｸUB" pitchFamily="50" charset="-128"/>
              </a:rPr>
              <a:t>日</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　　第</a:t>
            </a:r>
            <a:r>
              <a:rPr lang="en-US" altLang="ja-JP" dirty="0">
                <a:latin typeface="HGP創英角ｺﾞｼｯｸUB" pitchFamily="50" charset="-128"/>
                <a:ea typeface="HGP創英角ｺﾞｼｯｸUB" pitchFamily="50" charset="-128"/>
              </a:rPr>
              <a:t>3</a:t>
            </a:r>
            <a:r>
              <a:rPr lang="ja-JP" altLang="en-US" dirty="0">
                <a:latin typeface="HGP創英角ｺﾞｼｯｸUB" pitchFamily="50" charset="-128"/>
                <a:ea typeface="HGP創英角ｺﾞｼｯｸUB" pitchFamily="50" charset="-128"/>
              </a:rPr>
              <a:t>回：平成</a:t>
            </a:r>
            <a:r>
              <a:rPr lang="en-US" altLang="ja-JP" dirty="0">
                <a:latin typeface="HGP創英角ｺﾞｼｯｸUB" pitchFamily="50" charset="-128"/>
                <a:ea typeface="HGP創英角ｺﾞｼｯｸUB" pitchFamily="50" charset="-128"/>
              </a:rPr>
              <a:t>24</a:t>
            </a:r>
            <a:r>
              <a:rPr lang="ja-JP" altLang="en-US" dirty="0">
                <a:latin typeface="HGP創英角ｺﾞｼｯｸUB" pitchFamily="50" charset="-128"/>
                <a:ea typeface="HGP創英角ｺﾞｼｯｸUB" pitchFamily="50" charset="-128"/>
              </a:rPr>
              <a:t>年</a:t>
            </a:r>
            <a:r>
              <a:rPr lang="en-US" altLang="ja-JP" dirty="0">
                <a:latin typeface="HGP創英角ｺﾞｼｯｸUB" pitchFamily="50" charset="-128"/>
                <a:ea typeface="HGP創英角ｺﾞｼｯｸUB" pitchFamily="50" charset="-128"/>
              </a:rPr>
              <a:t>1</a:t>
            </a:r>
            <a:r>
              <a:rPr lang="ja-JP" altLang="en-US" dirty="0">
                <a:latin typeface="HGP創英角ｺﾞｼｯｸUB" pitchFamily="50" charset="-128"/>
                <a:ea typeface="HGP創英角ｺﾞｼｯｸUB" pitchFamily="50" charset="-128"/>
              </a:rPr>
              <a:t>月</a:t>
            </a:r>
            <a:r>
              <a:rPr lang="en-US" altLang="ja-JP" dirty="0">
                <a:latin typeface="HGP創英角ｺﾞｼｯｸUB" pitchFamily="50" charset="-128"/>
                <a:ea typeface="HGP創英角ｺﾞｼｯｸUB" pitchFamily="50" charset="-128"/>
              </a:rPr>
              <a:t>18</a:t>
            </a:r>
            <a:r>
              <a:rPr lang="ja-JP" altLang="en-US" dirty="0">
                <a:latin typeface="HGP創英角ｺﾞｼｯｸUB" pitchFamily="50" charset="-128"/>
                <a:ea typeface="HGP創英角ｺﾞｼｯｸUB" pitchFamily="50" charset="-128"/>
              </a:rPr>
              <a:t>日</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３－３－３</a:t>
            </a:r>
            <a:r>
              <a:rPr lang="ja-JP" altLang="en-US" u="sng" dirty="0">
                <a:latin typeface="HGP創英角ｺﾞｼｯｸUB" pitchFamily="50" charset="-128"/>
                <a:ea typeface="HGP創英角ｺﾞｼｯｸUB" pitchFamily="50" charset="-128"/>
              </a:rPr>
              <a:t>．中間報告</a:t>
            </a:r>
            <a:endParaRPr lang="en-US" altLang="ja-JP" u="sng"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a:t>
            </a:r>
            <a:r>
              <a:rPr lang="ja-JP" altLang="en-US" dirty="0" smtClean="0">
                <a:ea typeface="HGP創英角ｺﾞｼｯｸUB" pitchFamily="50" charset="-128"/>
              </a:rPr>
              <a:t>これ</a:t>
            </a:r>
            <a:r>
              <a:rPr lang="ja-JP" altLang="en-US" dirty="0">
                <a:ea typeface="HGP創英角ｺﾞｼｯｸUB" pitchFamily="50" charset="-128"/>
              </a:rPr>
              <a:t>までに、都市計画主題データの共同更新実験のレビューを２回行い、共同更新にあたっての課題の抽出及び対応策を検討立案しています。</a:t>
            </a:r>
          </a:p>
          <a:p>
            <a:pPr>
              <a:lnSpc>
                <a:spcPct val="110000"/>
              </a:lnSpc>
              <a:spcBef>
                <a:spcPct val="50000"/>
              </a:spcBef>
              <a:buClr>
                <a:schemeClr val="tx1"/>
              </a:buClr>
            </a:pPr>
            <a:r>
              <a:rPr lang="ja-JP" altLang="en-US" dirty="0">
                <a:ea typeface="HGP創英角ｺﾞｼｯｸUB" pitchFamily="50" charset="-128"/>
              </a:rPr>
              <a:t>○</a:t>
            </a:r>
            <a:r>
              <a:rPr lang="ja-JP" altLang="en-US" dirty="0" smtClean="0">
                <a:ea typeface="HGP創英角ｺﾞｼｯｸUB" pitchFamily="50" charset="-128"/>
              </a:rPr>
              <a:t>また</a:t>
            </a:r>
            <a:r>
              <a:rPr lang="ja-JP" altLang="en-US" dirty="0">
                <a:ea typeface="HGP創英角ｺﾞｼｯｸUB" pitchFamily="50" charset="-128"/>
              </a:rPr>
              <a:t>、三重県が運用中の「</a:t>
            </a:r>
            <a:r>
              <a:rPr lang="en-US" altLang="ja-JP" dirty="0" err="1">
                <a:latin typeface="HGP創英角ｺﾞｼｯｸUB" pitchFamily="50" charset="-128"/>
                <a:ea typeface="HGP創英角ｺﾞｼｯｸUB" pitchFamily="50" charset="-128"/>
              </a:rPr>
              <a:t>MieClickMaps</a:t>
            </a:r>
            <a:r>
              <a:rPr lang="ja-JP" altLang="en-US" dirty="0">
                <a:ea typeface="HGP創英角ｺﾞｼｯｸUB" pitchFamily="50" charset="-128"/>
              </a:rPr>
              <a:t>」を利用した、都市計画主題データの共同配信手法についても調査検討中です。</a:t>
            </a:r>
            <a:endParaRPr lang="en-US" altLang="ja-JP" dirty="0">
              <a:latin typeface="HGP創英角ｺﾞｼｯｸUB" pitchFamily="50" charset="-128"/>
              <a:ea typeface="HGP創英角ｺﾞｼｯｸUB" pitchFamily="50" charset="-128"/>
            </a:endParaRPr>
          </a:p>
          <a:p>
            <a:pPr>
              <a:lnSpc>
                <a:spcPct val="110000"/>
              </a:lnSpc>
              <a:spcBef>
                <a:spcPct val="50000"/>
              </a:spcBef>
              <a:buClr>
                <a:schemeClr val="tx1"/>
              </a:buClr>
              <a:buFont typeface="Wingdings" pitchFamily="2" charset="2"/>
              <a:buNone/>
            </a:pPr>
            <a:endParaRPr lang="en-US" altLang="ja-JP" dirty="0">
              <a:latin typeface="HGP創英角ｺﾞｼｯｸUB" pitchFamily="50" charset="-128"/>
              <a:ea typeface="HGP創英角ｺﾞｼｯｸUB" pitchFamily="50"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1775" y="601663"/>
            <a:ext cx="867727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7650" name="テキスト ボックス 14"/>
          <p:cNvSpPr txBox="1">
            <a:spLocks noChangeArrowheads="1"/>
          </p:cNvSpPr>
          <p:nvPr/>
        </p:nvSpPr>
        <p:spPr bwMode="auto">
          <a:xfrm>
            <a:off x="193675" y="133350"/>
            <a:ext cx="8666163" cy="396875"/>
          </a:xfrm>
          <a:prstGeom prst="rect">
            <a:avLst/>
          </a:prstGeom>
          <a:noFill/>
          <a:ln w="9525">
            <a:noFill/>
            <a:miter lim="800000"/>
            <a:headEnd/>
            <a:tailEnd/>
          </a:ln>
        </p:spPr>
        <p:txBody>
          <a:bodyPr>
            <a:spAutoFit/>
          </a:bodyPr>
          <a:lstStyle/>
          <a:p>
            <a:r>
              <a:rPr lang="ja-JP" altLang="en-US" sz="2000">
                <a:latin typeface="HGP創英角ｺﾞｼｯｸUB" pitchFamily="50" charset="-128"/>
                <a:ea typeface="HGP創英角ｺﾞｼｯｸUB" pitchFamily="50" charset="-128"/>
              </a:rPr>
              <a:t>３．地理空間情報利活用研究会、安心・安全</a:t>
            </a:r>
            <a:r>
              <a:rPr lang="en-US" altLang="ja-JP" sz="2000">
                <a:latin typeface="HGP創英角ｺﾞｼｯｸUB" pitchFamily="50" charset="-128"/>
                <a:ea typeface="HGP創英角ｺﾞｼｯｸUB" pitchFamily="50" charset="-128"/>
              </a:rPr>
              <a:t>WG</a:t>
            </a:r>
            <a:r>
              <a:rPr lang="ja-JP" altLang="en-US" sz="2000">
                <a:latin typeface="HGP創英角ｺﾞｼｯｸUB" pitchFamily="50" charset="-128"/>
                <a:ea typeface="HGP創英角ｺﾞｼｯｸUB" pitchFamily="50" charset="-128"/>
              </a:rPr>
              <a:t>、都市計画</a:t>
            </a:r>
            <a:r>
              <a:rPr lang="en-US" altLang="ja-JP" sz="2000">
                <a:latin typeface="HGP創英角ｺﾞｼｯｸUB" pitchFamily="50" charset="-128"/>
                <a:ea typeface="HGP創英角ｺﾞｼｯｸUB" pitchFamily="50" charset="-128"/>
              </a:rPr>
              <a:t>WG</a:t>
            </a:r>
            <a:r>
              <a:rPr lang="ja-JP" altLang="en-US" sz="2000">
                <a:latin typeface="HGP創英角ｺﾞｼｯｸUB" pitchFamily="50" charset="-128"/>
                <a:ea typeface="HGP創英角ｺﾞｼｯｸUB" pitchFamily="50" charset="-128"/>
              </a:rPr>
              <a:t>等の中間報告</a:t>
            </a:r>
            <a:endParaRPr lang="en-US" altLang="ja-JP" sz="2000">
              <a:latin typeface="HGP創英角ｺﾞｼｯｸUB" pitchFamily="50" charset="-128"/>
              <a:ea typeface="HGP創英角ｺﾞｼｯｸUB" pitchFamily="50" charset="-128"/>
            </a:endParaRPr>
          </a:p>
        </p:txBody>
      </p:sp>
      <p:sp>
        <p:nvSpPr>
          <p:cNvPr id="27651" name="テキスト ボックス 15"/>
          <p:cNvSpPr txBox="1">
            <a:spLocks noChangeArrowheads="1"/>
          </p:cNvSpPr>
          <p:nvPr/>
        </p:nvSpPr>
        <p:spPr bwMode="auto">
          <a:xfrm>
            <a:off x="74613" y="757238"/>
            <a:ext cx="8424862" cy="368300"/>
          </a:xfrm>
          <a:prstGeom prst="rect">
            <a:avLst/>
          </a:prstGeom>
          <a:noFill/>
          <a:ln w="9525">
            <a:noFill/>
            <a:miter lim="800000"/>
            <a:headEnd/>
            <a:tailEnd/>
          </a:ln>
        </p:spPr>
        <p:txBody>
          <a:bodyPr>
            <a:spAutoFit/>
          </a:bodyPr>
          <a:lstStyle/>
          <a:p>
            <a:r>
              <a:rPr lang="ja-JP" altLang="en-US" dirty="0">
                <a:latin typeface="HGP創英角ｺﾞｼｯｸUB" pitchFamily="50" charset="-128"/>
                <a:ea typeface="HGP創英角ｺﾞｼｯｸUB" pitchFamily="50" charset="-128"/>
              </a:rPr>
              <a:t>　３－４．</a:t>
            </a:r>
            <a:r>
              <a:rPr lang="ja-JP" altLang="en-US" dirty="0" smtClean="0">
                <a:latin typeface="HGP創英角ｺﾞｼｯｸUB" pitchFamily="50" charset="-128"/>
                <a:ea typeface="HGP創英角ｺﾞｼｯｸUB" pitchFamily="50" charset="-128"/>
              </a:rPr>
              <a:t>その他活動</a:t>
            </a:r>
            <a:endParaRPr lang="en-US" altLang="ja-JP" dirty="0">
              <a:latin typeface="HGP創英角ｺﾞｼｯｸUB" pitchFamily="50" charset="-128"/>
              <a:ea typeface="HGP創英角ｺﾞｼｯｸUB" pitchFamily="50" charset="-128"/>
            </a:endParaRPr>
          </a:p>
        </p:txBody>
      </p:sp>
      <p:sp>
        <p:nvSpPr>
          <p:cNvPr id="5" name="スライド番号プレースホルダ 5"/>
          <p:cNvSpPr txBox="1">
            <a:spLocks noGrp="1"/>
          </p:cNvSpPr>
          <p:nvPr/>
        </p:nvSpPr>
        <p:spPr>
          <a:xfrm>
            <a:off x="7843838" y="7170738"/>
            <a:ext cx="1235075" cy="339725"/>
          </a:xfrm>
          <a:prstGeom prst="rect">
            <a:avLst/>
          </a:prstGeom>
          <a:noFill/>
        </p:spPr>
        <p:txBody>
          <a:bodyPr anchor="ctr"/>
          <a:lstStyle/>
          <a:p>
            <a:pPr algn="r" fontAlgn="auto">
              <a:spcBef>
                <a:spcPts val="0"/>
              </a:spcBef>
              <a:spcAft>
                <a:spcPts val="0"/>
              </a:spcAft>
              <a:defRPr/>
            </a:pPr>
            <a:fld id="{F66E2D08-D506-43B6-A43E-84FEC9CCFA5A}" type="slidenum">
              <a:rPr lang="en-US" altLang="ja-JP" sz="1200">
                <a:solidFill>
                  <a:schemeClr val="tx1">
                    <a:tint val="75000"/>
                  </a:schemeClr>
                </a:solidFill>
                <a:latin typeface="+mn-lt"/>
                <a:ea typeface="+mn-ea"/>
              </a:rPr>
              <a:pPr algn="r" fontAlgn="auto">
                <a:spcBef>
                  <a:spcPts val="0"/>
                </a:spcBef>
                <a:spcAft>
                  <a:spcPts val="0"/>
                </a:spcAft>
                <a:defRPr/>
              </a:pPr>
              <a:t>16</a:t>
            </a:fld>
            <a:endParaRPr lang="en-US" altLang="ja-JP" sz="1200">
              <a:solidFill>
                <a:schemeClr val="tx1">
                  <a:tint val="75000"/>
                </a:schemeClr>
              </a:solidFill>
              <a:latin typeface="+mn-lt"/>
              <a:ea typeface="+mn-ea"/>
            </a:endParaRPr>
          </a:p>
        </p:txBody>
      </p:sp>
      <p:sp>
        <p:nvSpPr>
          <p:cNvPr id="27653" name="Text Box 4"/>
          <p:cNvSpPr txBox="1">
            <a:spLocks noChangeArrowheads="1"/>
          </p:cNvSpPr>
          <p:nvPr/>
        </p:nvSpPr>
        <p:spPr bwMode="auto">
          <a:xfrm>
            <a:off x="323850" y="1335088"/>
            <a:ext cx="8424863" cy="5383012"/>
          </a:xfrm>
          <a:prstGeom prst="rect">
            <a:avLst/>
          </a:prstGeom>
          <a:noFill/>
          <a:ln w="9525">
            <a:noFill/>
            <a:miter lim="800000"/>
            <a:headEnd/>
            <a:tailEnd/>
          </a:ln>
        </p:spPr>
        <p:txBody>
          <a:bodyPr>
            <a:spAutoFit/>
          </a:bodyPr>
          <a:lstStyle/>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３－３－１</a:t>
            </a:r>
            <a:r>
              <a:rPr lang="ja-JP" altLang="en-US" u="sng" dirty="0">
                <a:latin typeface="HGP創英角ｺﾞｼｯｸUB" pitchFamily="50" charset="-128"/>
                <a:ea typeface="HGP創英角ｺﾞｼｯｸUB" pitchFamily="50" charset="-128"/>
              </a:rPr>
              <a:t>．</a:t>
            </a:r>
            <a:r>
              <a:rPr lang="en-US" altLang="ja-JP" u="sng" dirty="0">
                <a:latin typeface="HGP創英角ｺﾞｼｯｸUB" pitchFamily="50" charset="-128"/>
                <a:ea typeface="HGP創英角ｺﾞｼｯｸUB" pitchFamily="50" charset="-128"/>
              </a:rPr>
              <a:t>GIS</a:t>
            </a:r>
            <a:r>
              <a:rPr lang="ja-JP" altLang="en-US" u="sng" dirty="0">
                <a:latin typeface="HGP創英角ｺﾞｼｯｸUB" pitchFamily="50" charset="-128"/>
                <a:ea typeface="HGP創英角ｺﾞｼｯｸUB" pitchFamily="50" charset="-128"/>
              </a:rPr>
              <a:t>操作研修会の開催</a:t>
            </a: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a:t>
            </a:r>
            <a:r>
              <a:rPr lang="ja-JP" altLang="en-US" dirty="0" smtClean="0">
                <a:latin typeface="HGP創英角ｺﾞｼｯｸUB" pitchFamily="50" charset="-128"/>
                <a:ea typeface="HGP創英角ｺﾞｼｯｸUB" pitchFamily="50" charset="-128"/>
              </a:rPr>
              <a:t>都市</a:t>
            </a:r>
            <a:r>
              <a:rPr lang="ja-JP" altLang="en-US" dirty="0">
                <a:latin typeface="HGP創英角ｺﾞｼｯｸUB" pitchFamily="50" charset="-128"/>
                <a:ea typeface="HGP創英角ｺﾞｼｯｸUB" pitchFamily="50" charset="-128"/>
              </a:rPr>
              <a:t>計画</a:t>
            </a:r>
            <a:r>
              <a:rPr lang="en-US" altLang="ja-JP" dirty="0">
                <a:latin typeface="HGP創英角ｺﾞｼｯｸUB" pitchFamily="50" charset="-128"/>
                <a:ea typeface="HGP創英角ｺﾞｼｯｸUB" pitchFamily="50" charset="-128"/>
              </a:rPr>
              <a:t>WG</a:t>
            </a:r>
            <a:r>
              <a:rPr lang="ja-JP" altLang="en-US" dirty="0">
                <a:latin typeface="HGP創英角ｺﾞｼｯｸUB" pitchFamily="50" charset="-128"/>
                <a:ea typeface="HGP創英角ｺﾞｼｯｸUB" pitchFamily="50" charset="-128"/>
              </a:rPr>
              <a:t>及び安心・安全</a:t>
            </a:r>
            <a:r>
              <a:rPr lang="en-US" altLang="ja-JP" dirty="0">
                <a:latin typeface="HGP創英角ｺﾞｼｯｸUB" pitchFamily="50" charset="-128"/>
                <a:ea typeface="HGP創英角ｺﾞｼｯｸUB" pitchFamily="50" charset="-128"/>
              </a:rPr>
              <a:t>WG</a:t>
            </a:r>
            <a:r>
              <a:rPr lang="ja-JP" altLang="en-US" dirty="0">
                <a:latin typeface="HGP創英角ｺﾞｼｯｸUB" pitchFamily="50" charset="-128"/>
                <a:ea typeface="HGP創英角ｺﾞｼｯｸUB" pitchFamily="50" charset="-128"/>
              </a:rPr>
              <a:t>の参加者を対象として、フリー</a:t>
            </a:r>
            <a:r>
              <a:rPr lang="en-US" altLang="ja-JP" dirty="0">
                <a:latin typeface="HGP創英角ｺﾞｼｯｸUB" pitchFamily="50" charset="-128"/>
                <a:ea typeface="HGP創英角ｺﾞｼｯｸUB" pitchFamily="50" charset="-128"/>
              </a:rPr>
              <a:t>GIS</a:t>
            </a:r>
            <a:r>
              <a:rPr lang="ja-JP" altLang="en-US" dirty="0">
                <a:latin typeface="HGP創英角ｺﾞｼｯｸUB" pitchFamily="50" charset="-128"/>
                <a:ea typeface="HGP創英角ｺﾞｼｯｸUB" pitchFamily="50" charset="-128"/>
              </a:rPr>
              <a:t>ソフトである「</a:t>
            </a:r>
            <a:r>
              <a:rPr lang="en-US" altLang="ja-JP" dirty="0" err="1">
                <a:latin typeface="HGP創英角ｺﾞｼｯｸUB" pitchFamily="50" charset="-128"/>
                <a:ea typeface="HGP創英角ｺﾞｼｯｸUB" pitchFamily="50" charset="-128"/>
              </a:rPr>
              <a:t>QuantumGIS</a:t>
            </a:r>
            <a:r>
              <a:rPr lang="ja-JP" altLang="en-US" dirty="0">
                <a:latin typeface="HGP創英角ｺﾞｼｯｸUB" pitchFamily="50" charset="-128"/>
                <a:ea typeface="HGP創英角ｺﾞｼｯｸUB" pitchFamily="50" charset="-128"/>
              </a:rPr>
              <a:t>」の操作研修会を、全３回開催しています。</a:t>
            </a:r>
          </a:p>
          <a:p>
            <a:pPr>
              <a:lnSpc>
                <a:spcPct val="110000"/>
              </a:lnSpc>
              <a:spcBef>
                <a:spcPct val="50000"/>
              </a:spcBef>
              <a:buClr>
                <a:schemeClr val="tx1"/>
              </a:buClr>
            </a:pPr>
            <a:endParaRPr lang="ja-JP" altLang="en-US" sz="900"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３－３－２</a:t>
            </a:r>
            <a:r>
              <a:rPr lang="ja-JP" altLang="en-US" u="sng" dirty="0">
                <a:latin typeface="HGP創英角ｺﾞｼｯｸUB" pitchFamily="50" charset="-128"/>
                <a:ea typeface="HGP創英角ｺﾞｼｯｸUB" pitchFamily="50" charset="-128"/>
              </a:rPr>
              <a:t>．共有デジタル地図を利用した道路台帳図の電子化手法に関する調査</a:t>
            </a:r>
            <a:endParaRPr lang="en-US" altLang="ja-JP" u="sng"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a:t>
            </a:r>
            <a:r>
              <a:rPr lang="ja-JP" altLang="en-US" dirty="0" smtClean="0">
                <a:latin typeface="HGP創英角ｺﾞｼｯｸUB" pitchFamily="50" charset="-128"/>
                <a:ea typeface="HGP創英角ｺﾞｼｯｸUB" pitchFamily="50" charset="-128"/>
              </a:rPr>
              <a:t>道路</a:t>
            </a:r>
            <a:r>
              <a:rPr lang="ja-JP" altLang="en-US" dirty="0">
                <a:latin typeface="HGP創英角ｺﾞｼｯｸUB" pitchFamily="50" charset="-128"/>
                <a:ea typeface="HGP創英角ｺﾞｼｯｸUB" pitchFamily="50" charset="-128"/>
              </a:rPr>
              <a:t>台帳図を電子化済みの一部市町を対象に調査を行い、共有デジタル地図を利用して、効果的に道路台帳図の電子化を行うための手法を調査中です。</a:t>
            </a:r>
          </a:p>
          <a:p>
            <a:pPr>
              <a:lnSpc>
                <a:spcPct val="110000"/>
              </a:lnSpc>
              <a:spcBef>
                <a:spcPct val="50000"/>
              </a:spcBef>
              <a:buClr>
                <a:schemeClr val="tx1"/>
              </a:buClr>
            </a:pPr>
            <a:endParaRPr lang="en-US" altLang="ja-JP" sz="900"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u="sng" dirty="0" smtClean="0">
                <a:latin typeface="HGP創英角ｺﾞｼｯｸUB" pitchFamily="50" charset="-128"/>
                <a:ea typeface="HGP創英角ｺﾞｼｯｸUB" pitchFamily="50" charset="-128"/>
              </a:rPr>
              <a:t>３－３－３</a:t>
            </a:r>
            <a:r>
              <a:rPr lang="ja-JP" altLang="en-US" u="sng" dirty="0">
                <a:latin typeface="HGP創英角ｺﾞｼｯｸUB" pitchFamily="50" charset="-128"/>
                <a:ea typeface="HGP創英角ｺﾞｼｯｸUB" pitchFamily="50" charset="-128"/>
              </a:rPr>
              <a:t>．電子納品成果の活用手法の調査</a:t>
            </a:r>
            <a:endParaRPr lang="en-US" altLang="ja-JP" u="sng"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latin typeface="HGP創英角ｺﾞｼｯｸUB" pitchFamily="50" charset="-128"/>
                <a:ea typeface="HGP創英角ｺﾞｼｯｸUB" pitchFamily="50" charset="-128"/>
              </a:rPr>
              <a:t>○</a:t>
            </a:r>
            <a:r>
              <a:rPr lang="ja-JP" altLang="en-US" dirty="0" smtClean="0">
                <a:latin typeface="HGP創英角ｺﾞｼｯｸUB" pitchFamily="50" charset="-128"/>
                <a:ea typeface="HGP創英角ｺﾞｼｯｸUB" pitchFamily="50" charset="-128"/>
              </a:rPr>
              <a:t>道路</a:t>
            </a:r>
            <a:r>
              <a:rPr lang="ja-JP" altLang="en-US" dirty="0">
                <a:latin typeface="HGP創英角ｺﾞｼｯｸUB" pitchFamily="50" charset="-128"/>
                <a:ea typeface="HGP創英角ｺﾞｼｯｸUB" pitchFamily="50" charset="-128"/>
              </a:rPr>
              <a:t>工事に関する電子納品成果を対象とした調査を行い、電子納品成果を使用して、効率的に地図データを更新するための手法を調査中です。</a:t>
            </a:r>
          </a:p>
          <a:p>
            <a:pPr>
              <a:lnSpc>
                <a:spcPct val="110000"/>
              </a:lnSpc>
              <a:spcBef>
                <a:spcPct val="50000"/>
              </a:spcBef>
              <a:buClr>
                <a:schemeClr val="tx1"/>
              </a:buClr>
            </a:pPr>
            <a:endParaRPr lang="ja-JP" altLang="en-US" sz="900"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u="sng" dirty="0" smtClean="0">
                <a:ea typeface="HGP創英角ｺﾞｼｯｸUB" pitchFamily="50" charset="-128"/>
              </a:rPr>
              <a:t>３－３－４</a:t>
            </a:r>
            <a:r>
              <a:rPr lang="ja-JP" altLang="en-US" u="sng" dirty="0">
                <a:ea typeface="HGP創英角ｺﾞｼｯｸUB" pitchFamily="50" charset="-128"/>
              </a:rPr>
              <a:t>．共有デジタル地図利活用事例集の拡充</a:t>
            </a:r>
            <a:endParaRPr lang="ja-JP" altLang="en-US"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a:ea typeface="HGP創英角ｺﾞｼｯｸUB" pitchFamily="50" charset="-128"/>
              </a:rPr>
              <a:t>○</a:t>
            </a:r>
            <a:r>
              <a:rPr lang="ja-JP" altLang="en-US" dirty="0" smtClean="0">
                <a:ea typeface="HGP創英角ｺﾞｼｯｸUB" pitchFamily="50" charset="-128"/>
              </a:rPr>
              <a:t>昨年度</a:t>
            </a:r>
            <a:r>
              <a:rPr lang="ja-JP" altLang="en-US" dirty="0">
                <a:ea typeface="HGP創英角ｺﾞｼｯｸUB" pitchFamily="50" charset="-128"/>
              </a:rPr>
              <a:t>作成した「共有デジタル地図利活用事例集」に、新規の利用事例（防災分野、福祉分野、教育分野等）を追加するための調査を実施中です。</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47113"/>
            <a:ext cx="7772400" cy="1470025"/>
          </a:xfrm>
        </p:spPr>
        <p:txBody>
          <a:bodyPr>
            <a:normAutofit/>
          </a:bodyPr>
          <a:lstStyle/>
          <a:p>
            <a:pPr algn="l"/>
            <a:r>
              <a:rPr lang="ja-JP" altLang="en-US" sz="2800" dirty="0" smtClean="0">
                <a:latin typeface="HGP創英角ｺﾞｼｯｸUB" pitchFamily="50" charset="-128"/>
                <a:ea typeface="HGP創英角ｺﾞｼｯｸUB" pitchFamily="50" charset="-128"/>
              </a:rPr>
              <a:t>４．三重県危機管理空間情報集約システム（仮称）</a:t>
            </a:r>
            <a:r>
              <a:rPr lang="en-US" altLang="ja-JP" sz="2800" dirty="0" smtClean="0">
                <a:latin typeface="HGP創英角ｺﾞｼｯｸUB" pitchFamily="50" charset="-128"/>
                <a:ea typeface="HGP創英角ｺﾞｼｯｸUB" pitchFamily="50" charset="-128"/>
              </a:rPr>
              <a:t>β</a:t>
            </a:r>
            <a:r>
              <a:rPr lang="ja-JP" altLang="en-US" sz="2800" dirty="0" smtClean="0">
                <a:latin typeface="HGP創英角ｺﾞｼｯｸUB" pitchFamily="50" charset="-128"/>
                <a:ea typeface="HGP創英角ｺﾞｼｯｸUB" pitchFamily="50" charset="-128"/>
              </a:rPr>
              <a:t>版の構築に向けた検討について </a:t>
            </a:r>
            <a:r>
              <a:rPr lang="en-US" altLang="ja-JP" sz="2800" dirty="0" smtClean="0">
                <a:latin typeface="HGP創英角ｺﾞｼｯｸUB" pitchFamily="50" charset="-128"/>
                <a:ea typeface="HGP創英角ｺﾞｼｯｸUB" pitchFamily="50" charset="-128"/>
              </a:rPr>
              <a:t>【</a:t>
            </a:r>
            <a:r>
              <a:rPr lang="ja-JP" altLang="en-US" sz="2800" dirty="0" smtClean="0">
                <a:latin typeface="HGP創英角ｺﾞｼｯｸUB" pitchFamily="50" charset="-128"/>
                <a:ea typeface="HGP創英角ｺﾞｼｯｸUB" pitchFamily="50" charset="-128"/>
              </a:rPr>
              <a:t>協議</a:t>
            </a:r>
            <a:r>
              <a:rPr lang="en-US" altLang="ja-JP" sz="2800" dirty="0" smtClean="0">
                <a:latin typeface="HGP創英角ｺﾞｼｯｸUB" pitchFamily="50" charset="-128"/>
                <a:ea typeface="HGP創英角ｺﾞｼｯｸUB" pitchFamily="50" charset="-128"/>
              </a:rPr>
              <a:t>】</a:t>
            </a:r>
            <a:endParaRPr lang="en-US" altLang="ja-JP" sz="2800" dirty="0">
              <a:latin typeface="HGP創英角ｺﾞｼｯｸUB" pitchFamily="50" charset="-128"/>
              <a:ea typeface="HGP創英角ｺﾞｼｯｸUB" pitchFamily="50" charset="-128"/>
            </a:endParaRPr>
          </a:p>
        </p:txBody>
      </p:sp>
      <p:cxnSp>
        <p:nvCxnSpPr>
          <p:cNvPr id="5" name="直線コネクタ 4"/>
          <p:cNvCxnSpPr/>
          <p:nvPr/>
        </p:nvCxnSpPr>
        <p:spPr>
          <a:xfrm>
            <a:off x="775332" y="3389811"/>
            <a:ext cx="7488832" cy="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10045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４－１．平成</a:t>
            </a:r>
            <a:r>
              <a:rPr lang="en-US" altLang="ja-JP" dirty="0" smtClean="0">
                <a:latin typeface="HGP創英角ｺﾞｼｯｸUB" pitchFamily="50" charset="-128"/>
                <a:ea typeface="HGP創英角ｺﾞｼｯｸUB" pitchFamily="50" charset="-128"/>
              </a:rPr>
              <a:t>23</a:t>
            </a:r>
            <a:r>
              <a:rPr lang="ja-JP" altLang="en-US" dirty="0" smtClean="0">
                <a:latin typeface="HGP創英角ｺﾞｼｯｸUB" pitchFamily="50" charset="-128"/>
                <a:ea typeface="HGP創英角ｺﾞｼｯｸUB" pitchFamily="50" charset="-128"/>
              </a:rPr>
              <a:t>年台風</a:t>
            </a:r>
            <a:r>
              <a:rPr lang="en-US" altLang="ja-JP" dirty="0" smtClean="0">
                <a:latin typeface="HGP創英角ｺﾞｼｯｸUB" pitchFamily="50" charset="-128"/>
                <a:ea typeface="HGP創英角ｺﾞｼｯｸUB" pitchFamily="50" charset="-128"/>
              </a:rPr>
              <a:t>12</a:t>
            </a:r>
            <a:r>
              <a:rPr lang="ja-JP" altLang="en-US" dirty="0" smtClean="0">
                <a:latin typeface="HGP創英角ｺﾞｼｯｸUB" pitchFamily="50" charset="-128"/>
                <a:ea typeface="HGP創英角ｺﾞｼｯｸUB" pitchFamily="50" charset="-128"/>
              </a:rPr>
              <a:t>号と地理空間情報について</a:t>
            </a:r>
            <a:endParaRPr lang="en-US" altLang="ja-JP" dirty="0" smtClean="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1468307"/>
            <a:ext cx="8424862" cy="2363724"/>
          </a:xfrm>
          <a:prstGeom prst="rect">
            <a:avLst/>
          </a:prstGeom>
          <a:noFill/>
          <a:ln w="9525">
            <a:noFill/>
            <a:miter lim="800000"/>
            <a:headEnd/>
            <a:tailEnd/>
          </a:ln>
          <a:effectLst/>
        </p:spPr>
        <p:txBody>
          <a:bodyPr wrap="square">
            <a:spAutoFit/>
          </a:bodyPr>
          <a:lstStyle/>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○平成</a:t>
            </a:r>
            <a:r>
              <a:rPr lang="en-US" altLang="ja-JP" dirty="0" smtClean="0">
                <a:latin typeface="HGP創英角ｺﾞｼｯｸUB" pitchFamily="50" charset="-128"/>
                <a:ea typeface="HGP創英角ｺﾞｼｯｸUB" pitchFamily="50" charset="-128"/>
              </a:rPr>
              <a:t>23</a:t>
            </a:r>
            <a:r>
              <a:rPr lang="ja-JP" altLang="en-US" dirty="0" smtClean="0">
                <a:latin typeface="HGP創英角ｺﾞｼｯｸUB" pitchFamily="50" charset="-128"/>
                <a:ea typeface="HGP創英角ｺﾞｼｯｸUB" pitchFamily="50" charset="-128"/>
              </a:rPr>
              <a:t>年台風</a:t>
            </a:r>
            <a:r>
              <a:rPr lang="en-US" altLang="ja-JP" dirty="0" smtClean="0">
                <a:latin typeface="HGP創英角ｺﾞｼｯｸUB" pitchFamily="50" charset="-128"/>
                <a:ea typeface="HGP創英角ｺﾞｼｯｸUB" pitchFamily="50" charset="-128"/>
              </a:rPr>
              <a:t>12</a:t>
            </a:r>
            <a:r>
              <a:rPr lang="ja-JP" altLang="en-US" dirty="0" smtClean="0">
                <a:latin typeface="HGP創英角ｺﾞｼｯｸUB" pitchFamily="50" charset="-128"/>
                <a:ea typeface="HGP創英角ｺﾞｼｯｸUB" pitchFamily="50" charset="-128"/>
              </a:rPr>
              <a:t>号により、熊野市、御浜町、紀宝町等において、多数の人的被害、住宅被害等が発生しました。</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○組合では、平成</a:t>
            </a:r>
            <a:r>
              <a:rPr lang="en-US" altLang="ja-JP" dirty="0" smtClean="0">
                <a:latin typeface="HGP創英角ｺﾞｼｯｸUB" pitchFamily="50" charset="-128"/>
                <a:ea typeface="HGP創英角ｺﾞｼｯｸUB" pitchFamily="50" charset="-128"/>
              </a:rPr>
              <a:t>23</a:t>
            </a:r>
            <a:r>
              <a:rPr lang="ja-JP" altLang="en-US" dirty="0" smtClean="0">
                <a:latin typeface="HGP創英角ｺﾞｼｯｸUB" pitchFamily="50" charset="-128"/>
                <a:ea typeface="HGP創英角ｺﾞｼｯｸUB" pitchFamily="50" charset="-128"/>
              </a:rPr>
              <a:t>年台風</a:t>
            </a:r>
            <a:r>
              <a:rPr lang="en-US" altLang="ja-JP" dirty="0" smtClean="0">
                <a:latin typeface="HGP創英角ｺﾞｼｯｸUB" pitchFamily="50" charset="-128"/>
                <a:ea typeface="HGP創英角ｺﾞｼｯｸUB" pitchFamily="50" charset="-128"/>
              </a:rPr>
              <a:t>12</a:t>
            </a:r>
            <a:r>
              <a:rPr lang="ja-JP" altLang="en-US" dirty="0" smtClean="0">
                <a:latin typeface="HGP創英角ｺﾞｼｯｸUB" pitchFamily="50" charset="-128"/>
                <a:ea typeface="HGP創英角ｺﾞｼｯｸUB" pitchFamily="50" charset="-128"/>
              </a:rPr>
              <a:t>号における被災市町に対するサポート事業として、熊野市、御浜町、紀宝町に対し、民間企業（インフォマティクス社、国際航業、パスコ、ゼンリン）の協力を経て、インターネット</a:t>
            </a:r>
            <a:r>
              <a:rPr lang="en-US" altLang="ja-JP" dirty="0" smtClean="0">
                <a:latin typeface="HGP創英角ｺﾞｼｯｸUB" pitchFamily="50" charset="-128"/>
                <a:ea typeface="HGP創英角ｺﾞｼｯｸUB" pitchFamily="50" charset="-128"/>
              </a:rPr>
              <a:t>GIS</a:t>
            </a:r>
            <a:r>
              <a:rPr lang="ja-JP" altLang="en-US" dirty="0" smtClean="0">
                <a:latin typeface="HGP創英角ｺﾞｼｯｸUB" pitchFamily="50" charset="-128"/>
                <a:ea typeface="HGP創英角ｺﾞｼｯｸUB" pitchFamily="50" charset="-128"/>
              </a:rPr>
              <a:t>を無償開放し、三重県で撮影した被災個所の航空写真の閲覧、共有デジタル地図の閲覧、編集等を可能としたサービスを提供するとともに、紙媒体の共有デジタル地図を提供させていただきました。</a:t>
            </a:r>
            <a:endParaRPr lang="en-US" altLang="ja-JP" dirty="0" smtClean="0">
              <a:solidFill>
                <a:schemeClr val="tx1"/>
              </a:solidFill>
              <a:latin typeface="HGP創英角ｺﾞｼｯｸUB" pitchFamily="50" charset="-128"/>
              <a:ea typeface="HGP創英角ｺﾞｼｯｸUB" pitchFamily="50" charset="-128"/>
            </a:endParaRPr>
          </a:p>
        </p:txBody>
      </p:sp>
      <p:pic>
        <p:nvPicPr>
          <p:cNvPr id="7" name="図 6" descr="s01_l.jpg"/>
          <p:cNvPicPr>
            <a:picLocks noChangeAspect="1"/>
          </p:cNvPicPr>
          <p:nvPr/>
        </p:nvPicPr>
        <p:blipFill>
          <a:blip r:embed="rId2" cstate="print"/>
          <a:stretch>
            <a:fillRect/>
          </a:stretch>
        </p:blipFill>
        <p:spPr>
          <a:xfrm>
            <a:off x="429444" y="3941440"/>
            <a:ext cx="4139952" cy="2759968"/>
          </a:xfrm>
          <a:prstGeom prst="rect">
            <a:avLst/>
          </a:prstGeom>
        </p:spPr>
      </p:pic>
      <p:pic>
        <p:nvPicPr>
          <p:cNvPr id="9" name="図 8" descr="s04_l.jpg"/>
          <p:cNvPicPr>
            <a:picLocks noChangeAspect="1"/>
          </p:cNvPicPr>
          <p:nvPr/>
        </p:nvPicPr>
        <p:blipFill>
          <a:blip r:embed="rId3" cstate="print"/>
          <a:stretch>
            <a:fillRect/>
          </a:stretch>
        </p:blipFill>
        <p:spPr>
          <a:xfrm>
            <a:off x="4677916" y="3941440"/>
            <a:ext cx="4139952" cy="275996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10045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４－２．熊野川流域の空中写真</a:t>
            </a:r>
            <a:endParaRPr lang="en-US" altLang="ja-JP" dirty="0" smtClean="0">
              <a:latin typeface="HGP創英角ｺﾞｼｯｸUB" pitchFamily="50" charset="-128"/>
              <a:ea typeface="HGP創英角ｺﾞｼｯｸUB" pitchFamily="50" charset="-128"/>
            </a:endParaRPr>
          </a:p>
        </p:txBody>
      </p:sp>
      <p:pic>
        <p:nvPicPr>
          <p:cNvPr id="1026" name="Picture 2"/>
          <p:cNvPicPr>
            <a:picLocks noChangeAspect="1" noChangeArrowheads="1"/>
          </p:cNvPicPr>
          <p:nvPr/>
        </p:nvPicPr>
        <p:blipFill>
          <a:blip r:embed="rId2" cstate="print"/>
          <a:srcRect/>
          <a:stretch>
            <a:fillRect/>
          </a:stretch>
        </p:blipFill>
        <p:spPr bwMode="auto">
          <a:xfrm>
            <a:off x="323528" y="1484783"/>
            <a:ext cx="8496944" cy="4999579"/>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715555"/>
            <a:ext cx="867645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55000" y="119539"/>
            <a:ext cx="2472783" cy="461665"/>
          </a:xfrm>
          <a:prstGeom prst="rect">
            <a:avLst/>
          </a:prstGeom>
          <a:noFill/>
        </p:spPr>
        <p:txBody>
          <a:bodyPr wrap="square" rtlCol="0">
            <a:spAutoFit/>
          </a:bodyPr>
          <a:lstStyle/>
          <a:p>
            <a:r>
              <a:rPr lang="ja-JP" altLang="en-US" sz="2400" dirty="0" smtClean="0">
                <a:latin typeface="HGP創英角ｺﾞｼｯｸUB" pitchFamily="50" charset="-128"/>
                <a:ea typeface="HGP創英角ｺﾞｼｯｸUB" pitchFamily="50" charset="-128"/>
              </a:rPr>
              <a:t>○ 議　事　次　第</a:t>
            </a:r>
            <a:endParaRPr kumimoji="1" lang="ja-JP" altLang="en-US" sz="2400" dirty="0">
              <a:latin typeface="HGP創英角ｺﾞｼｯｸUB" pitchFamily="50" charset="-128"/>
              <a:ea typeface="HGP創英角ｺﾞｼｯｸUB" pitchFamily="50" charset="-128"/>
            </a:endParaRPr>
          </a:p>
        </p:txBody>
      </p:sp>
      <p:sp>
        <p:nvSpPr>
          <p:cNvPr id="16" name="テキスト ボックス 15"/>
          <p:cNvSpPr txBox="1"/>
          <p:nvPr/>
        </p:nvSpPr>
        <p:spPr>
          <a:xfrm>
            <a:off x="177800" y="1010320"/>
            <a:ext cx="8964488" cy="3893374"/>
          </a:xfrm>
          <a:prstGeom prst="rect">
            <a:avLst/>
          </a:prstGeom>
          <a:noFill/>
        </p:spPr>
        <p:txBody>
          <a:bodyPr wrap="square" rtlCol="0">
            <a:spAutoFit/>
          </a:bodyPr>
          <a:lstStyle/>
          <a:p>
            <a:r>
              <a:rPr kumimoji="1" lang="ja-JP" altLang="en-US" sz="1900" dirty="0" smtClean="0">
                <a:latin typeface="HGP創英角ｺﾞｼｯｸUB" pitchFamily="50" charset="-128"/>
                <a:ea typeface="HGP創英角ｺﾞｼｯｸUB" pitchFamily="50" charset="-128"/>
              </a:rPr>
              <a:t>１．</a:t>
            </a:r>
            <a:r>
              <a:rPr kumimoji="1" lang="ja-JP" altLang="en-US" sz="1900" dirty="0" smtClean="0">
                <a:latin typeface="HGP創英角ｺﾞｼｯｸUB" pitchFamily="50" charset="-128"/>
                <a:ea typeface="HGP創英角ｺﾞｼｯｸUB" pitchFamily="50" charset="-128"/>
              </a:rPr>
              <a:t>第２期</a:t>
            </a:r>
            <a:r>
              <a:rPr kumimoji="1" lang="ja-JP" altLang="en-US" sz="1900" dirty="0" smtClean="0">
                <a:latin typeface="HGP創英角ｺﾞｼｯｸUB" pitchFamily="50" charset="-128"/>
                <a:ea typeface="HGP創英角ｺﾞｼｯｸUB" pitchFamily="50" charset="-128"/>
              </a:rPr>
              <a:t>共有デジタル地図（写真地図・数値地形モデル</a:t>
            </a:r>
            <a:r>
              <a:rPr kumimoji="1" lang="ja-JP" altLang="en-US" sz="1900" dirty="0" smtClean="0">
                <a:latin typeface="HGP創英角ｺﾞｼｯｸUB" pitchFamily="50" charset="-128"/>
                <a:ea typeface="HGP創英角ｺﾞｼｯｸUB" pitchFamily="50" charset="-128"/>
              </a:rPr>
              <a:t>）共同整備</a:t>
            </a:r>
            <a:r>
              <a:rPr kumimoji="1" lang="ja-JP" altLang="en-US" sz="1900" dirty="0" smtClean="0">
                <a:latin typeface="HGP創英角ｺﾞｼｯｸUB" pitchFamily="50" charset="-128"/>
                <a:ea typeface="HGP創英角ｺﾞｼｯｸUB" pitchFamily="50" charset="-128"/>
              </a:rPr>
              <a:t>事業に</a:t>
            </a:r>
            <a:r>
              <a:rPr kumimoji="1" lang="ja-JP" altLang="en-US" sz="1900" dirty="0" smtClean="0">
                <a:latin typeface="HGP創英角ｺﾞｼｯｸUB" pitchFamily="50" charset="-128"/>
                <a:ea typeface="HGP創英角ｺﾞｼｯｸUB" pitchFamily="50" charset="-128"/>
              </a:rPr>
              <a:t>ついて</a:t>
            </a:r>
            <a:endParaRPr kumimoji="1" lang="en-US" altLang="ja-JP" sz="1900" dirty="0" smtClean="0">
              <a:latin typeface="HGP創英角ｺﾞｼｯｸUB" pitchFamily="50" charset="-128"/>
              <a:ea typeface="HGP創英角ｺﾞｼｯｸUB" pitchFamily="50" charset="-128"/>
            </a:endParaRPr>
          </a:p>
          <a:p>
            <a:endParaRPr kumimoji="1" lang="en-US" altLang="ja-JP" sz="1900" dirty="0" smtClean="0">
              <a:latin typeface="HGP創英角ｺﾞｼｯｸUB" pitchFamily="50" charset="-128"/>
              <a:ea typeface="HGP創英角ｺﾞｼｯｸUB" pitchFamily="50" charset="-128"/>
            </a:endParaRPr>
          </a:p>
          <a:p>
            <a:r>
              <a:rPr lang="ja-JP" altLang="en-US" sz="1900" dirty="0">
                <a:latin typeface="HGP創英角ｺﾞｼｯｸUB" pitchFamily="50" charset="-128"/>
                <a:ea typeface="HGP創英角ｺﾞｼｯｸUB" pitchFamily="50" charset="-128"/>
              </a:rPr>
              <a:t>　</a:t>
            </a:r>
            <a:endParaRPr lang="en-US" altLang="ja-JP" sz="1900" dirty="0">
              <a:latin typeface="HGP創英角ｺﾞｼｯｸUB" pitchFamily="50" charset="-128"/>
              <a:ea typeface="HGP創英角ｺﾞｼｯｸUB" pitchFamily="50" charset="-128"/>
            </a:endParaRPr>
          </a:p>
          <a:p>
            <a:r>
              <a:rPr lang="ja-JP" altLang="en-US" sz="1900" dirty="0" smtClean="0">
                <a:latin typeface="HGP創英角ｺﾞｼｯｸUB" pitchFamily="50" charset="-128"/>
                <a:ea typeface="HGP創英角ｺﾞｼｯｸUB" pitchFamily="50" charset="-128"/>
              </a:rPr>
              <a:t>２．第２期共有デジタル地図（数値地形図</a:t>
            </a:r>
            <a:r>
              <a:rPr lang="ja-JP" altLang="en-US" sz="1900" dirty="0" smtClean="0">
                <a:latin typeface="HGP創英角ｺﾞｼｯｸUB" pitchFamily="50" charset="-128"/>
                <a:ea typeface="HGP創英角ｺﾞｼｯｸUB" pitchFamily="50" charset="-128"/>
              </a:rPr>
              <a:t>）共同整備</a:t>
            </a:r>
            <a:r>
              <a:rPr lang="ja-JP" altLang="en-US" sz="1900" dirty="0" smtClean="0">
                <a:latin typeface="HGP創英角ｺﾞｼｯｸUB" pitchFamily="50" charset="-128"/>
                <a:ea typeface="HGP創英角ｺﾞｼｯｸUB" pitchFamily="50" charset="-128"/>
              </a:rPr>
              <a:t>（修正）事業に</a:t>
            </a:r>
            <a:r>
              <a:rPr lang="ja-JP" altLang="en-US" sz="1900" dirty="0" smtClean="0">
                <a:latin typeface="HGP創英角ｺﾞｼｯｸUB" pitchFamily="50" charset="-128"/>
                <a:ea typeface="HGP創英角ｺﾞｼｯｸUB" pitchFamily="50" charset="-128"/>
              </a:rPr>
              <a:t>ついて</a:t>
            </a:r>
            <a:endParaRPr lang="en-US" altLang="ja-JP" sz="1900" dirty="0" smtClean="0">
              <a:latin typeface="HGP創英角ｺﾞｼｯｸUB" pitchFamily="50" charset="-128"/>
              <a:ea typeface="HGP創英角ｺﾞｼｯｸUB" pitchFamily="50" charset="-128"/>
            </a:endParaRPr>
          </a:p>
          <a:p>
            <a:endParaRPr lang="en-US" altLang="ja-JP" sz="1900" dirty="0" smtClean="0">
              <a:latin typeface="HGP創英角ｺﾞｼｯｸUB" pitchFamily="50" charset="-128"/>
              <a:ea typeface="HGP創英角ｺﾞｼｯｸUB" pitchFamily="50" charset="-128"/>
            </a:endParaRPr>
          </a:p>
          <a:p>
            <a:r>
              <a:rPr lang="ja-JP" altLang="en-US" sz="1900" dirty="0">
                <a:latin typeface="HGP創英角ｺﾞｼｯｸUB" pitchFamily="50" charset="-128"/>
                <a:ea typeface="HGP創英角ｺﾞｼｯｸUB" pitchFamily="50" charset="-128"/>
              </a:rPr>
              <a:t>　</a:t>
            </a:r>
            <a:endParaRPr kumimoji="1" lang="en-US" altLang="ja-JP" sz="1900" dirty="0">
              <a:latin typeface="HGP創英角ｺﾞｼｯｸUB" pitchFamily="50" charset="-128"/>
              <a:ea typeface="HGP創英角ｺﾞｼｯｸUB" pitchFamily="50" charset="-128"/>
            </a:endParaRPr>
          </a:p>
          <a:p>
            <a:r>
              <a:rPr lang="ja-JP" altLang="en-US" sz="1900" dirty="0" smtClean="0">
                <a:latin typeface="HGP創英角ｺﾞｼｯｸUB" pitchFamily="50" charset="-128"/>
                <a:ea typeface="HGP創英角ｺﾞｼｯｸUB" pitchFamily="50" charset="-128"/>
              </a:rPr>
              <a:t>３．地理空間情報利活用研究会、安心・安全</a:t>
            </a:r>
            <a:r>
              <a:rPr lang="en-US" altLang="ja-JP" sz="1900" dirty="0" smtClean="0">
                <a:latin typeface="HGP創英角ｺﾞｼｯｸUB" pitchFamily="50" charset="-128"/>
                <a:ea typeface="HGP創英角ｺﾞｼｯｸUB" pitchFamily="50" charset="-128"/>
              </a:rPr>
              <a:t>WG</a:t>
            </a:r>
            <a:r>
              <a:rPr lang="ja-JP" altLang="en-US" sz="1900" dirty="0" err="1" smtClean="0">
                <a:latin typeface="HGP創英角ｺﾞｼｯｸUB" pitchFamily="50" charset="-128"/>
                <a:ea typeface="HGP創英角ｺﾞｼｯｸUB" pitchFamily="50" charset="-128"/>
              </a:rPr>
              <a:t>、</a:t>
            </a:r>
            <a:r>
              <a:rPr lang="ja-JP" altLang="en-US" sz="1900" dirty="0" smtClean="0">
                <a:latin typeface="HGP創英角ｺﾞｼｯｸUB" pitchFamily="50" charset="-128"/>
                <a:ea typeface="HGP創英角ｺﾞｼｯｸUB" pitchFamily="50" charset="-128"/>
              </a:rPr>
              <a:t>都市計画</a:t>
            </a:r>
            <a:r>
              <a:rPr lang="en-US" altLang="ja-JP" sz="1900" dirty="0" smtClean="0">
                <a:latin typeface="HGP創英角ｺﾞｼｯｸUB" pitchFamily="50" charset="-128"/>
                <a:ea typeface="HGP創英角ｺﾞｼｯｸUB" pitchFamily="50" charset="-128"/>
              </a:rPr>
              <a:t>WG</a:t>
            </a:r>
            <a:r>
              <a:rPr lang="ja-JP" altLang="en-US" sz="1900" dirty="0" smtClean="0">
                <a:latin typeface="HGP創英角ｺﾞｼｯｸUB" pitchFamily="50" charset="-128"/>
                <a:ea typeface="HGP創英角ｺﾞｼｯｸUB" pitchFamily="50" charset="-128"/>
              </a:rPr>
              <a:t>の中間報告</a:t>
            </a:r>
            <a:r>
              <a:rPr lang="ja-JP" altLang="en-US" sz="1900" dirty="0" smtClean="0">
                <a:latin typeface="HGP創英角ｺﾞｼｯｸUB" pitchFamily="50" charset="-128"/>
                <a:ea typeface="HGP創英角ｺﾞｼｯｸUB" pitchFamily="50" charset="-128"/>
              </a:rPr>
              <a:t>について</a:t>
            </a:r>
            <a:endParaRPr lang="en-US" altLang="ja-JP" sz="1900" dirty="0" smtClean="0">
              <a:latin typeface="HGP創英角ｺﾞｼｯｸUB" pitchFamily="50" charset="-128"/>
              <a:ea typeface="HGP創英角ｺﾞｼｯｸUB" pitchFamily="50" charset="-128"/>
            </a:endParaRPr>
          </a:p>
          <a:p>
            <a:endParaRPr lang="en-US" altLang="ja-JP" sz="1900" dirty="0" smtClean="0">
              <a:latin typeface="HGP創英角ｺﾞｼｯｸUB" pitchFamily="50" charset="-128"/>
              <a:ea typeface="HGP創英角ｺﾞｼｯｸUB" pitchFamily="50" charset="-128"/>
            </a:endParaRPr>
          </a:p>
          <a:p>
            <a:endParaRPr lang="en-US" altLang="ja-JP" sz="1900" dirty="0" smtClean="0">
              <a:latin typeface="HGP創英角ｺﾞｼｯｸUB" pitchFamily="50" charset="-128"/>
              <a:ea typeface="HGP創英角ｺﾞｼｯｸUB" pitchFamily="50" charset="-128"/>
            </a:endParaRPr>
          </a:p>
          <a:p>
            <a:r>
              <a:rPr lang="ja-JP" altLang="en-US" sz="1900" dirty="0" smtClean="0">
                <a:latin typeface="HGP創英角ｺﾞｼｯｸUB" pitchFamily="50" charset="-128"/>
                <a:ea typeface="HGP創英角ｺﾞｼｯｸUB" pitchFamily="50" charset="-128"/>
              </a:rPr>
              <a:t>４．三重県危機管理空間情報集約システム（仮称）</a:t>
            </a:r>
            <a:r>
              <a:rPr lang="en-US" altLang="ja-JP" sz="1900" dirty="0" smtClean="0">
                <a:latin typeface="HGP創英角ｺﾞｼｯｸUB" pitchFamily="50" charset="-128"/>
                <a:ea typeface="HGP創英角ｺﾞｼｯｸUB" pitchFamily="50" charset="-128"/>
              </a:rPr>
              <a:t>β</a:t>
            </a:r>
            <a:r>
              <a:rPr lang="ja-JP" altLang="en-US" sz="1900" dirty="0" smtClean="0">
                <a:latin typeface="HGP創英角ｺﾞｼｯｸUB" pitchFamily="50" charset="-128"/>
                <a:ea typeface="HGP創英角ｺﾞｼｯｸUB" pitchFamily="50" charset="-128"/>
              </a:rPr>
              <a:t>版の構築に向けた協議</a:t>
            </a:r>
            <a:r>
              <a:rPr lang="ja-JP" altLang="en-US" sz="1900" dirty="0" smtClean="0">
                <a:latin typeface="HGP創英角ｺﾞｼｯｸUB" pitchFamily="50" charset="-128"/>
                <a:ea typeface="HGP創英角ｺﾞｼｯｸUB" pitchFamily="50" charset="-128"/>
              </a:rPr>
              <a:t>について</a:t>
            </a:r>
            <a:endParaRPr lang="en-US" altLang="ja-JP" sz="1900" dirty="0" smtClean="0">
              <a:latin typeface="HGP創英角ｺﾞｼｯｸUB" pitchFamily="50" charset="-128"/>
              <a:ea typeface="HGP創英角ｺﾞｼｯｸUB" pitchFamily="50" charset="-128"/>
            </a:endParaRPr>
          </a:p>
          <a:p>
            <a:endParaRPr lang="en-US" altLang="ja-JP" sz="1900" dirty="0" smtClean="0">
              <a:latin typeface="HGP創英角ｺﾞｼｯｸUB" pitchFamily="50" charset="-128"/>
              <a:ea typeface="HGP創英角ｺﾞｼｯｸUB" pitchFamily="50" charset="-128"/>
            </a:endParaRPr>
          </a:p>
          <a:p>
            <a:endParaRPr lang="en-US" altLang="ja-JP" sz="1900" dirty="0" smtClean="0">
              <a:latin typeface="HGP創英角ｺﾞｼｯｸUB" pitchFamily="50" charset="-128"/>
              <a:ea typeface="HGP創英角ｺﾞｼｯｸUB" pitchFamily="50" charset="-128"/>
            </a:endParaRPr>
          </a:p>
          <a:p>
            <a:r>
              <a:rPr lang="ja-JP" altLang="en-US" sz="1900" dirty="0" smtClean="0">
                <a:latin typeface="HGP創英角ｺﾞｼｯｸUB" pitchFamily="50" charset="-128"/>
                <a:ea typeface="HGP創英角ｺﾞｼｯｸUB" pitchFamily="50" charset="-128"/>
              </a:rPr>
              <a:t>５．その他</a:t>
            </a:r>
            <a:endParaRPr kumimoji="1" lang="ja-JP" altLang="en-US" sz="1900" dirty="0">
              <a:latin typeface="HGP創英角ｺﾞｼｯｸUB" pitchFamily="50" charset="-128"/>
              <a:ea typeface="HGP創英角ｺﾞｼｯｸUB" pitchFamily="50"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10045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４－３．井戸川流域の空中写真</a:t>
            </a:r>
            <a:endParaRPr lang="en-US" altLang="ja-JP" dirty="0" smtClean="0">
              <a:latin typeface="HGP創英角ｺﾞｼｯｸUB" pitchFamily="50" charset="-128"/>
              <a:ea typeface="HGP創英角ｺﾞｼｯｸUB" pitchFamily="50" charset="-128"/>
            </a:endParaRPr>
          </a:p>
        </p:txBody>
      </p:sp>
      <p:pic>
        <p:nvPicPr>
          <p:cNvPr id="2050" name="Picture 2"/>
          <p:cNvPicPr>
            <a:picLocks noChangeAspect="1" noChangeArrowheads="1"/>
          </p:cNvPicPr>
          <p:nvPr/>
        </p:nvPicPr>
        <p:blipFill>
          <a:blip r:embed="rId2" cstate="print"/>
          <a:srcRect/>
          <a:stretch>
            <a:fillRect/>
          </a:stretch>
        </p:blipFill>
        <p:spPr bwMode="auto">
          <a:xfrm>
            <a:off x="323528" y="1531392"/>
            <a:ext cx="8496944" cy="5010944"/>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10045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４－４．相野谷川流域の空中写真</a:t>
            </a:r>
            <a:endParaRPr lang="en-US" altLang="ja-JP" dirty="0" smtClean="0">
              <a:latin typeface="HGP創英角ｺﾞｼｯｸUB" pitchFamily="50" charset="-128"/>
              <a:ea typeface="HGP創英角ｺﾞｼｯｸUB" pitchFamily="50" charset="-128"/>
            </a:endParaRPr>
          </a:p>
        </p:txBody>
      </p:sp>
      <p:pic>
        <p:nvPicPr>
          <p:cNvPr id="3074" name="Picture 2"/>
          <p:cNvPicPr>
            <a:picLocks noChangeAspect="1" noChangeArrowheads="1"/>
          </p:cNvPicPr>
          <p:nvPr/>
        </p:nvPicPr>
        <p:blipFill>
          <a:blip r:embed="rId2" cstate="print"/>
          <a:srcRect/>
          <a:stretch>
            <a:fillRect/>
          </a:stretch>
        </p:blipFill>
        <p:spPr bwMode="auto">
          <a:xfrm>
            <a:off x="323528" y="1484784"/>
            <a:ext cx="8496944" cy="5049711"/>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10045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４－５．相野谷川流域の空中写真と共有デジタル地図</a:t>
            </a:r>
            <a:endParaRPr lang="en-US" altLang="ja-JP" dirty="0" smtClean="0">
              <a:latin typeface="HGP創英角ｺﾞｼｯｸUB" pitchFamily="50" charset="-128"/>
              <a:ea typeface="HGP創英角ｺﾞｼｯｸUB" pitchFamily="50" charset="-128"/>
            </a:endParaRPr>
          </a:p>
        </p:txBody>
      </p:sp>
      <p:pic>
        <p:nvPicPr>
          <p:cNvPr id="4098" name="Picture 2"/>
          <p:cNvPicPr>
            <a:picLocks noChangeAspect="1" noChangeArrowheads="1"/>
          </p:cNvPicPr>
          <p:nvPr/>
        </p:nvPicPr>
        <p:blipFill>
          <a:blip r:embed="rId2" cstate="print"/>
          <a:srcRect/>
          <a:stretch>
            <a:fillRect/>
          </a:stretch>
        </p:blipFill>
        <p:spPr bwMode="auto">
          <a:xfrm>
            <a:off x="323528" y="1484784"/>
            <a:ext cx="8496944" cy="499008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10045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４－６．災害時における地理空間情報の共有①（台風</a:t>
            </a:r>
            <a:r>
              <a:rPr lang="en-US" altLang="ja-JP" dirty="0" smtClean="0">
                <a:latin typeface="HGP創英角ｺﾞｼｯｸUB" pitchFamily="50" charset="-128"/>
                <a:ea typeface="HGP創英角ｺﾞｼｯｸUB" pitchFamily="50" charset="-128"/>
              </a:rPr>
              <a:t>12</a:t>
            </a:r>
            <a:r>
              <a:rPr lang="ja-JP" altLang="en-US" dirty="0" smtClean="0">
                <a:latin typeface="HGP創英角ｺﾞｼｯｸUB" pitchFamily="50" charset="-128"/>
                <a:ea typeface="HGP創英角ｺﾞｼｯｸUB" pitchFamily="50" charset="-128"/>
              </a:rPr>
              <a:t>号）</a:t>
            </a:r>
            <a:endParaRPr lang="en-US" altLang="ja-JP" dirty="0" smtClean="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1392107"/>
            <a:ext cx="8424862" cy="6127831"/>
          </a:xfrm>
          <a:prstGeom prst="rect">
            <a:avLst/>
          </a:prstGeom>
          <a:noFill/>
          <a:ln w="9525">
            <a:noFill/>
            <a:miter lim="800000"/>
            <a:headEnd/>
            <a:tailEnd/>
          </a:ln>
          <a:effectLst/>
        </p:spPr>
        <p:txBody>
          <a:bodyPr wrap="square">
            <a:spAutoFit/>
          </a:bodyPr>
          <a:lstStyle/>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○平成</a:t>
            </a:r>
            <a:r>
              <a:rPr lang="en-US" altLang="ja-JP" dirty="0" smtClean="0">
                <a:latin typeface="HGP創英角ｺﾞｼｯｸUB" pitchFamily="50" charset="-128"/>
                <a:ea typeface="HGP創英角ｺﾞｼｯｸUB" pitchFamily="50" charset="-128"/>
              </a:rPr>
              <a:t>23</a:t>
            </a:r>
            <a:r>
              <a:rPr lang="ja-JP" altLang="en-US" dirty="0" smtClean="0">
                <a:latin typeface="HGP創英角ｺﾞｼｯｸUB" pitchFamily="50" charset="-128"/>
                <a:ea typeface="HGP創英角ｺﾞｼｯｸUB" pitchFamily="50" charset="-128"/>
              </a:rPr>
              <a:t>年</a:t>
            </a:r>
            <a:r>
              <a:rPr lang="en-US" altLang="ja-JP" dirty="0" smtClean="0">
                <a:latin typeface="HGP創英角ｺﾞｼｯｸUB" pitchFamily="50" charset="-128"/>
                <a:ea typeface="HGP創英角ｺﾞｼｯｸUB" pitchFamily="50" charset="-128"/>
              </a:rPr>
              <a:t>12</a:t>
            </a:r>
            <a:r>
              <a:rPr lang="ja-JP" altLang="en-US" dirty="0" smtClean="0">
                <a:latin typeface="HGP創英角ｺﾞｼｯｸUB" pitchFamily="50" charset="-128"/>
                <a:ea typeface="HGP創英角ｺﾞｼｯｸUB" pitchFamily="50" charset="-128"/>
              </a:rPr>
              <a:t>号台風時においては、様々な機関において、空中写真などの地理空間情報が整備されていました。これらの地理空間情報を効果的に活用することによって、迅速な災害状況の把握、復興計画の策定などが可能になると考えられます。</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solidFill>
                  <a:schemeClr val="tx1"/>
                </a:solidFill>
                <a:latin typeface="HGP創英角ｺﾞｼｯｸUB" pitchFamily="50" charset="-128"/>
                <a:ea typeface="HGP創英角ｺﾞｼｯｸUB" pitchFamily="50" charset="-128"/>
              </a:rPr>
              <a:t>（例）</a:t>
            </a:r>
            <a:endParaRPr lang="en-US" altLang="ja-JP" sz="1600" dirty="0" smtClean="0">
              <a:solidFill>
                <a:schemeClr val="tx1"/>
              </a:solidFill>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①三重県</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・被災個所の空中写真（垂直）撮影を実施</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②国土地理院：</a:t>
            </a:r>
            <a:r>
              <a:rPr lang="en-US" altLang="ja-JP" sz="1600" dirty="0" smtClean="0">
                <a:hlinkClick r:id="rId2"/>
              </a:rPr>
              <a:t>http://www.gsi.go.jp/BOUSAI/h23-taihu12-index.html</a:t>
            </a:r>
            <a:endParaRPr lang="en-US" altLang="ja-JP" sz="1600" dirty="0" smtClean="0"/>
          </a:p>
          <a:p>
            <a:pPr>
              <a:lnSpc>
                <a:spcPct val="110000"/>
              </a:lnSpc>
              <a:spcBef>
                <a:spcPct val="50000"/>
              </a:spcBef>
              <a:buClr>
                <a:schemeClr val="tx1"/>
              </a:buClr>
            </a:pPr>
            <a:r>
              <a:rPr lang="ja-JP" altLang="en-US" sz="1600" dirty="0" smtClean="0"/>
              <a:t>　　　</a:t>
            </a:r>
            <a:r>
              <a:rPr lang="ja-JP" altLang="en-US" sz="1600" dirty="0" smtClean="0">
                <a:latin typeface="HGP創英角ｺﾞｼｯｸUB" pitchFamily="50" charset="-128"/>
                <a:ea typeface="HGP創英角ｺﾞｼｯｸUB" pitchFamily="50" charset="-128"/>
              </a:rPr>
              <a:t> ・被災個所の空中写真（垂直</a:t>
            </a:r>
            <a:r>
              <a:rPr lang="en-US" altLang="ja-JP" sz="1600" dirty="0" smtClean="0">
                <a:latin typeface="HGP創英角ｺﾞｼｯｸUB" pitchFamily="50" charset="-128"/>
                <a:ea typeface="HGP創英角ｺﾞｼｯｸUB" pitchFamily="50" charset="-128"/>
              </a:rPr>
              <a:t>/</a:t>
            </a:r>
            <a:r>
              <a:rPr lang="ja-JP" altLang="en-US" sz="1600" dirty="0" smtClean="0">
                <a:latin typeface="HGP創英角ｺﾞｼｯｸUB" pitchFamily="50" charset="-128"/>
                <a:ea typeface="HGP創英角ｺﾞｼｯｸUB" pitchFamily="50" charset="-128"/>
              </a:rPr>
              <a:t>ななめ）撮影を実施</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・被災個所の現地写真の撮影を実施</a:t>
            </a:r>
            <a:endParaRPr lang="en-US" altLang="ja-JP" sz="1600" dirty="0" smtClean="0"/>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③株式会社国際航業：</a:t>
            </a:r>
            <a:r>
              <a:rPr lang="en-US" altLang="ja-JP" sz="1600" dirty="0" smtClean="0">
                <a:hlinkClick r:id="rId3"/>
              </a:rPr>
              <a:t> http://www.kk-grp.jp/csr/disaster/201109_kii/index.html</a:t>
            </a:r>
            <a:endParaRPr lang="en-US" altLang="ja-JP" sz="1600" dirty="0" smtClean="0"/>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・被災個所の空中写真（垂直</a:t>
            </a:r>
            <a:r>
              <a:rPr lang="en-US" altLang="ja-JP" sz="1600" dirty="0" smtClean="0">
                <a:latin typeface="HGP創英角ｺﾞｼｯｸUB" pitchFamily="50" charset="-128"/>
                <a:ea typeface="HGP創英角ｺﾞｼｯｸUB" pitchFamily="50" charset="-128"/>
              </a:rPr>
              <a:t>/</a:t>
            </a:r>
            <a:r>
              <a:rPr lang="ja-JP" altLang="en-US" sz="1600" dirty="0" smtClean="0">
                <a:latin typeface="HGP創英角ｺﾞｼｯｸUB" pitchFamily="50" charset="-128"/>
                <a:ea typeface="HGP創英角ｺﾞｼｯｸUB" pitchFamily="50" charset="-128"/>
              </a:rPr>
              <a:t>ななめ）撮影を実施</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④株式会社パスコ：</a:t>
            </a:r>
            <a:r>
              <a:rPr lang="en-US" altLang="ja-JP" sz="1600" dirty="0" smtClean="0">
                <a:hlinkClick r:id="rId4"/>
              </a:rPr>
              <a:t>http://www.pasco.co.jp/disaster_info/110905/</a:t>
            </a:r>
            <a:endParaRPr lang="en-US" altLang="ja-JP" sz="1600" dirty="0" smtClean="0"/>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・被災個所の空中写真（垂直</a:t>
            </a:r>
            <a:r>
              <a:rPr lang="en-US" altLang="ja-JP" sz="1600" dirty="0" smtClean="0">
                <a:latin typeface="HGP創英角ｺﾞｼｯｸUB" pitchFamily="50" charset="-128"/>
                <a:ea typeface="HGP創英角ｺﾞｼｯｸUB" pitchFamily="50" charset="-128"/>
              </a:rPr>
              <a:t>/</a:t>
            </a:r>
            <a:r>
              <a:rPr lang="ja-JP" altLang="en-US" sz="1600" dirty="0" smtClean="0">
                <a:latin typeface="HGP創英角ｺﾞｼｯｸUB" pitchFamily="50" charset="-128"/>
                <a:ea typeface="HGP創英角ｺﾞｼｯｸUB" pitchFamily="50" charset="-128"/>
              </a:rPr>
              <a:t>ななめ）撮影を実施</a:t>
            </a: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a:t>
            </a:r>
            <a:r>
              <a:rPr lang="en-US" altLang="ja-JP" sz="1600" dirty="0" smtClean="0">
                <a:latin typeface="HGP創英角ｺﾞｼｯｸUB" pitchFamily="50" charset="-128"/>
                <a:ea typeface="HGP創英角ｺﾞｼｯｸUB" pitchFamily="50" charset="-128"/>
              </a:rPr>
              <a:t> </a:t>
            </a:r>
            <a:r>
              <a:rPr lang="en-US" altLang="ja-JP" sz="1600" dirty="0" err="1" smtClean="0">
                <a:latin typeface="HGP創英角ｺﾞｼｯｸUB" pitchFamily="50" charset="-128"/>
                <a:ea typeface="HGP創英角ｺﾞｼｯｸUB" pitchFamily="50" charset="-128"/>
              </a:rPr>
              <a:t>TerraSAR</a:t>
            </a:r>
            <a:r>
              <a:rPr lang="en-US" altLang="ja-JP" sz="1600" dirty="0" smtClean="0">
                <a:latin typeface="HGP創英角ｺﾞｼｯｸUB" pitchFamily="50" charset="-128"/>
                <a:ea typeface="HGP創英角ｺﾞｼｯｸUB" pitchFamily="50" charset="-128"/>
              </a:rPr>
              <a:t>-X</a:t>
            </a:r>
            <a:r>
              <a:rPr lang="ja-JP" altLang="en-US" sz="1600" dirty="0" smtClean="0">
                <a:latin typeface="HGP創英角ｺﾞｼｯｸUB" pitchFamily="50" charset="-128"/>
                <a:ea typeface="HGP創英角ｺﾞｼｯｸUB" pitchFamily="50" charset="-128"/>
              </a:rPr>
              <a:t>（衛生写真）から解析した推定浸水区域図を作成</a:t>
            </a:r>
          </a:p>
          <a:p>
            <a:pPr>
              <a:lnSpc>
                <a:spcPct val="110000"/>
              </a:lnSpc>
              <a:spcBef>
                <a:spcPct val="50000"/>
              </a:spcBef>
              <a:buClr>
                <a:schemeClr val="tx1"/>
              </a:buClr>
            </a:pPr>
            <a:endParaRPr lang="en-US" altLang="ja-JP" sz="1600"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　　　　　</a:t>
            </a:r>
            <a:endParaRPr lang="en-US" altLang="ja-JP" sz="1600" dirty="0" smtClean="0">
              <a:solidFill>
                <a:schemeClr val="tx1"/>
              </a:solidFill>
              <a:latin typeface="HGP創英角ｺﾞｼｯｸUB" pitchFamily="50" charset="-128"/>
              <a:ea typeface="HGP創英角ｺﾞｼｯｸUB" pitchFamily="50" charset="-12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10045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４－７．災害時における地理空間情報の共有②（東日本大震災）</a:t>
            </a:r>
            <a:endParaRPr lang="en-US" altLang="ja-JP" dirty="0" smtClean="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1392107"/>
            <a:ext cx="8424862" cy="3351367"/>
          </a:xfrm>
          <a:prstGeom prst="rect">
            <a:avLst/>
          </a:prstGeom>
          <a:noFill/>
          <a:ln w="9525">
            <a:noFill/>
            <a:miter lim="800000"/>
            <a:headEnd/>
            <a:tailEnd/>
          </a:ln>
          <a:effectLst/>
        </p:spPr>
        <p:txBody>
          <a:bodyPr wrap="square">
            <a:spAutoFit/>
          </a:bodyPr>
          <a:lstStyle/>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○平成</a:t>
            </a:r>
            <a:r>
              <a:rPr lang="en-US" altLang="ja-JP" dirty="0" smtClean="0">
                <a:latin typeface="HGP創英角ｺﾞｼｯｸUB" pitchFamily="50" charset="-128"/>
                <a:ea typeface="HGP創英角ｺﾞｼｯｸUB" pitchFamily="50" charset="-128"/>
              </a:rPr>
              <a:t>23</a:t>
            </a:r>
            <a:r>
              <a:rPr lang="ja-JP" altLang="en-US" dirty="0" smtClean="0">
                <a:latin typeface="HGP創英角ｺﾞｼｯｸUB" pitchFamily="50" charset="-128"/>
                <a:ea typeface="HGP創英角ｺﾞｼｯｸUB" pitchFamily="50" charset="-128"/>
              </a:rPr>
              <a:t>年</a:t>
            </a:r>
            <a:r>
              <a:rPr lang="en-US" altLang="ja-JP" dirty="0" smtClean="0">
                <a:latin typeface="HGP創英角ｺﾞｼｯｸUB" pitchFamily="50" charset="-128"/>
                <a:ea typeface="HGP創英角ｺﾞｼｯｸUB" pitchFamily="50" charset="-128"/>
              </a:rPr>
              <a:t>3</a:t>
            </a:r>
            <a:r>
              <a:rPr lang="ja-JP" altLang="en-US" dirty="0" smtClean="0">
                <a:latin typeface="HGP創英角ｺﾞｼｯｸUB" pitchFamily="50" charset="-128"/>
                <a:ea typeface="HGP創英角ｺﾞｼｯｸUB" pitchFamily="50" charset="-128"/>
              </a:rPr>
              <a:t>月</a:t>
            </a:r>
            <a:r>
              <a:rPr lang="en-US" altLang="ja-JP" dirty="0" smtClean="0">
                <a:latin typeface="HGP創英角ｺﾞｼｯｸUB" pitchFamily="50" charset="-128"/>
                <a:ea typeface="HGP創英角ｺﾞｼｯｸUB" pitchFamily="50" charset="-128"/>
              </a:rPr>
              <a:t>11</a:t>
            </a:r>
            <a:r>
              <a:rPr lang="ja-JP" altLang="en-US" dirty="0" smtClean="0">
                <a:latin typeface="HGP創英角ｺﾞｼｯｸUB" pitchFamily="50" charset="-128"/>
                <a:ea typeface="HGP創英角ｺﾞｼｯｸUB" pitchFamily="50" charset="-128"/>
              </a:rPr>
              <a:t>日に発生しました東日本大震災時においても、様々な機関で、多種多様な地理空間情報が整備されました。（「別紙５」参照）</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○ただし、当初は「どこで」、「誰が」、「どのような」地理空間情報を作成し、保有しているか把握するのが困難な状況でした。</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○また既に加工済のデータ（</a:t>
            </a:r>
            <a:r>
              <a:rPr lang="en-US" altLang="ja-JP" dirty="0" smtClean="0">
                <a:latin typeface="HGP創英角ｺﾞｼｯｸUB" pitchFamily="50" charset="-128"/>
                <a:ea typeface="HGP創英角ｺﾞｼｯｸUB" pitchFamily="50" charset="-128"/>
              </a:rPr>
              <a:t>PDF</a:t>
            </a:r>
            <a:r>
              <a:rPr lang="ja-JP" altLang="en-US" dirty="0" smtClean="0">
                <a:latin typeface="HGP創英角ｺﾞｼｯｸUB" pitchFamily="50" charset="-128"/>
                <a:ea typeface="HGP創英角ｺﾞｼｯｸUB" pitchFamily="50" charset="-128"/>
              </a:rPr>
              <a:t>化など）であったり、空中写真であればオルソ化をしていないものが多数存在し、</a:t>
            </a:r>
            <a:r>
              <a:rPr lang="en-US" altLang="ja-JP" dirty="0" smtClean="0">
                <a:latin typeface="HGP創英角ｺﾞｼｯｸUB" pitchFamily="50" charset="-128"/>
                <a:ea typeface="HGP創英角ｺﾞｼｯｸUB" pitchFamily="50" charset="-128"/>
              </a:rPr>
              <a:t>2</a:t>
            </a:r>
            <a:r>
              <a:rPr lang="ja-JP" altLang="en-US" dirty="0" smtClean="0">
                <a:latin typeface="HGP創英角ｺﾞｼｯｸUB" pitchFamily="50" charset="-128"/>
                <a:ea typeface="HGP創英角ｺﾞｼｯｸUB" pitchFamily="50" charset="-128"/>
              </a:rPr>
              <a:t>次利用しづらい状況がみられました。</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○このことから、平常時に、「災害時における関係機関での</a:t>
            </a:r>
            <a:r>
              <a:rPr lang="ja-JP" altLang="en-US" u="sng" dirty="0" smtClean="0">
                <a:solidFill>
                  <a:srgbClr val="FF0000"/>
                </a:solidFill>
                <a:latin typeface="HGP創英角ｺﾞｼｯｸUB" pitchFamily="50" charset="-128"/>
                <a:ea typeface="HGP創英角ｺﾞｼｯｸUB" pitchFamily="50" charset="-128"/>
              </a:rPr>
              <a:t>地理空間情報の整備計画を把握し、</a:t>
            </a:r>
            <a:r>
              <a:rPr lang="en-US" altLang="ja-JP" u="sng" dirty="0" smtClean="0">
                <a:solidFill>
                  <a:srgbClr val="FF0000"/>
                </a:solidFill>
                <a:latin typeface="HGP創英角ｺﾞｼｯｸUB" pitchFamily="50" charset="-128"/>
                <a:ea typeface="HGP創英角ｺﾞｼｯｸUB" pitchFamily="50" charset="-128"/>
              </a:rPr>
              <a:t>2</a:t>
            </a:r>
            <a:r>
              <a:rPr lang="ja-JP" altLang="en-US" u="sng" dirty="0" smtClean="0">
                <a:solidFill>
                  <a:srgbClr val="FF0000"/>
                </a:solidFill>
                <a:latin typeface="HGP創英角ｺﾞｼｯｸUB" pitchFamily="50" charset="-128"/>
                <a:ea typeface="HGP創英角ｺﾞｼｯｸUB" pitchFamily="50" charset="-128"/>
              </a:rPr>
              <a:t>次利用できる状態で成果を入手するための検討</a:t>
            </a:r>
            <a:r>
              <a:rPr lang="ja-JP" altLang="en-US" dirty="0" smtClean="0">
                <a:solidFill>
                  <a:srgbClr val="FF0000"/>
                </a:solidFill>
                <a:latin typeface="HGP創英角ｺﾞｼｯｸUB" pitchFamily="50" charset="-128"/>
                <a:ea typeface="HGP創英角ｺﾞｼｯｸUB" pitchFamily="50" charset="-128"/>
              </a:rPr>
              <a:t>」</a:t>
            </a:r>
            <a:r>
              <a:rPr lang="ja-JP" altLang="en-US" dirty="0" smtClean="0">
                <a:latin typeface="HGP創英角ｺﾞｼｯｸUB" pitchFamily="50" charset="-128"/>
                <a:ea typeface="HGP創英角ｺﾞｼｯｸUB" pitchFamily="50" charset="-128"/>
              </a:rPr>
              <a:t>が有効であると考えられます。</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endParaRPr lang="en-US" altLang="ja-JP" dirty="0" smtClean="0">
              <a:solidFill>
                <a:schemeClr val="tx1"/>
              </a:solidFill>
              <a:latin typeface="HGP創英角ｺﾞｼｯｸUB" pitchFamily="50" charset="-128"/>
              <a:ea typeface="HGP創英角ｺﾞｼｯｸUB" pitchFamily="50" charset="-12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38969" y="9410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４－８．三重県危機管理情報集約システム（仮称）</a:t>
            </a:r>
            <a:r>
              <a:rPr lang="en-US" altLang="ja-JP" dirty="0" smtClean="0">
                <a:latin typeface="HGP創英角ｺﾞｼｯｸUB" pitchFamily="50" charset="-128"/>
                <a:ea typeface="HGP創英角ｺﾞｼｯｸUB" pitchFamily="50" charset="-128"/>
              </a:rPr>
              <a:t>β</a:t>
            </a:r>
            <a:r>
              <a:rPr lang="ja-JP" altLang="en-US" dirty="0" smtClean="0">
                <a:latin typeface="HGP創英角ｺﾞｼｯｸUB" pitchFamily="50" charset="-128"/>
                <a:ea typeface="HGP創英角ｺﾞｼｯｸUB" pitchFamily="50" charset="-128"/>
              </a:rPr>
              <a:t>版のイメージ図</a:t>
            </a:r>
            <a:endParaRPr lang="en-US" altLang="ja-JP" dirty="0" smtClean="0">
              <a:latin typeface="HGP創英角ｺﾞｼｯｸUB" pitchFamily="50" charset="-128"/>
              <a:ea typeface="HGP創英角ｺﾞｼｯｸUB" pitchFamily="50" charset="-128"/>
            </a:endParaRPr>
          </a:p>
        </p:txBody>
      </p:sp>
      <p:sp>
        <p:nvSpPr>
          <p:cNvPr id="307" name="角丸四角形 306"/>
          <p:cNvSpPr/>
          <p:nvPr/>
        </p:nvSpPr>
        <p:spPr>
          <a:xfrm>
            <a:off x="6736308" y="951136"/>
            <a:ext cx="2376264" cy="36004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latin typeface="HGP創英角ｺﾞｼｯｸUB" pitchFamily="50" charset="-128"/>
                <a:ea typeface="HGP創英角ｺﾞｼｯｸUB" pitchFamily="50" charset="-128"/>
              </a:rPr>
              <a:t>発災</a:t>
            </a:r>
            <a:r>
              <a:rPr kumimoji="1" lang="ja-JP" altLang="en-US" dirty="0" smtClean="0">
                <a:latin typeface="HGP創英角ｺﾞｼｯｸUB" pitchFamily="50" charset="-128"/>
                <a:ea typeface="HGP創英角ｺﾞｼｯｸUB" pitchFamily="50" charset="-128"/>
              </a:rPr>
              <a:t>時での活用（案）</a:t>
            </a:r>
            <a:endParaRPr kumimoji="1" lang="ja-JP" altLang="en-US" dirty="0">
              <a:latin typeface="HGP創英角ｺﾞｼｯｸUB" pitchFamily="50" charset="-128"/>
              <a:ea typeface="HGP創英角ｺﾞｼｯｸUB" pitchFamily="50" charset="-128"/>
            </a:endParaRPr>
          </a:p>
        </p:txBody>
      </p:sp>
      <p:sp>
        <p:nvSpPr>
          <p:cNvPr id="14" name="角丸四角形 13"/>
          <p:cNvSpPr/>
          <p:nvPr/>
        </p:nvSpPr>
        <p:spPr>
          <a:xfrm>
            <a:off x="226492" y="2873772"/>
            <a:ext cx="2876004" cy="1224136"/>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518344" y="3856484"/>
            <a:ext cx="1944216" cy="307777"/>
          </a:xfrm>
          <a:prstGeom prst="rect">
            <a:avLst/>
          </a:prstGeom>
          <a:noFill/>
        </p:spPr>
        <p:txBody>
          <a:bodyPr wrap="square" rtlCol="0">
            <a:spAutoFit/>
          </a:bodyPr>
          <a:lstStyle/>
          <a:p>
            <a:r>
              <a:rPr kumimoji="1" lang="ja-JP" altLang="en-US" sz="1400" dirty="0" smtClean="0"/>
              <a:t>国・三重県</a:t>
            </a:r>
            <a:endParaRPr kumimoji="1" lang="ja-JP" altLang="en-US" sz="1400" dirty="0"/>
          </a:p>
        </p:txBody>
      </p:sp>
      <p:sp>
        <p:nvSpPr>
          <p:cNvPr id="19" name="角丸四角形 18"/>
          <p:cNvSpPr/>
          <p:nvPr/>
        </p:nvSpPr>
        <p:spPr>
          <a:xfrm>
            <a:off x="204912" y="1519064"/>
            <a:ext cx="2876004" cy="1224136"/>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712664" y="2501776"/>
            <a:ext cx="1944216" cy="307777"/>
          </a:xfrm>
          <a:prstGeom prst="rect">
            <a:avLst/>
          </a:prstGeom>
          <a:noFill/>
        </p:spPr>
        <p:txBody>
          <a:bodyPr wrap="square" rtlCol="0">
            <a:spAutoFit/>
          </a:bodyPr>
          <a:lstStyle/>
          <a:p>
            <a:r>
              <a:rPr lang="ja-JP" altLang="en-US" sz="1400" dirty="0" smtClean="0"/>
              <a:t>市町</a:t>
            </a:r>
            <a:endParaRPr kumimoji="1" lang="ja-JP" altLang="en-US" sz="1400" dirty="0"/>
          </a:p>
        </p:txBody>
      </p:sp>
      <p:sp>
        <p:nvSpPr>
          <p:cNvPr id="21" name="角丸四角形 20"/>
          <p:cNvSpPr/>
          <p:nvPr/>
        </p:nvSpPr>
        <p:spPr>
          <a:xfrm>
            <a:off x="3945012" y="1493168"/>
            <a:ext cx="4968552" cy="5315892"/>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3594100" y="1514996"/>
            <a:ext cx="5175448" cy="646331"/>
          </a:xfrm>
          <a:prstGeom prst="rect">
            <a:avLst/>
          </a:prstGeom>
          <a:noFill/>
        </p:spPr>
        <p:txBody>
          <a:bodyPr wrap="square" rtlCol="0">
            <a:spAutoFit/>
          </a:bodyPr>
          <a:lstStyle/>
          <a:p>
            <a:pPr algn="ctr"/>
            <a:r>
              <a:rPr kumimoji="1" lang="ja-JP" altLang="en-US" dirty="0" smtClean="0">
                <a:solidFill>
                  <a:srgbClr val="FF0000"/>
                </a:solidFill>
                <a:latin typeface="HGP創英角ｺﾞｼｯｸUB" pitchFamily="50" charset="-128"/>
                <a:ea typeface="HGP創英角ｺﾞｼｯｸUB" pitchFamily="50" charset="-128"/>
              </a:rPr>
              <a:t>三重県危機管理空間情報集約</a:t>
            </a:r>
            <a:endParaRPr kumimoji="1" lang="en-US" altLang="ja-JP" dirty="0" smtClean="0">
              <a:solidFill>
                <a:srgbClr val="FF0000"/>
              </a:solidFill>
              <a:latin typeface="HGP創英角ｺﾞｼｯｸUB" pitchFamily="50" charset="-128"/>
              <a:ea typeface="HGP創英角ｺﾞｼｯｸUB" pitchFamily="50" charset="-128"/>
            </a:endParaRPr>
          </a:p>
          <a:p>
            <a:pPr algn="ctr"/>
            <a:r>
              <a:rPr kumimoji="1" lang="ja-JP" altLang="en-US" dirty="0" smtClean="0">
                <a:solidFill>
                  <a:srgbClr val="FF0000"/>
                </a:solidFill>
                <a:latin typeface="HGP創英角ｺﾞｼｯｸUB" pitchFamily="50" charset="-128"/>
                <a:ea typeface="HGP創英角ｺﾞｼｯｸUB" pitchFamily="50" charset="-128"/>
              </a:rPr>
              <a:t>システム（仮称）</a:t>
            </a:r>
            <a:r>
              <a:rPr kumimoji="1" lang="en-US" altLang="ja-JP" dirty="0" smtClean="0">
                <a:solidFill>
                  <a:srgbClr val="FF0000"/>
                </a:solidFill>
                <a:latin typeface="HGP創英角ｺﾞｼｯｸUB" pitchFamily="50" charset="-128"/>
                <a:ea typeface="HGP創英角ｺﾞｼｯｸUB" pitchFamily="50" charset="-128"/>
              </a:rPr>
              <a:t>β</a:t>
            </a:r>
            <a:r>
              <a:rPr kumimoji="1" lang="ja-JP" altLang="en-US" dirty="0" smtClean="0">
                <a:solidFill>
                  <a:srgbClr val="FF0000"/>
                </a:solidFill>
                <a:latin typeface="HGP創英角ｺﾞｼｯｸUB" pitchFamily="50" charset="-128"/>
                <a:ea typeface="HGP創英角ｺﾞｼｯｸUB" pitchFamily="50" charset="-128"/>
              </a:rPr>
              <a:t>版</a:t>
            </a:r>
            <a:endParaRPr kumimoji="1" lang="ja-JP" altLang="en-US" dirty="0">
              <a:solidFill>
                <a:srgbClr val="FF0000"/>
              </a:solidFill>
              <a:latin typeface="HGP創英角ｺﾞｼｯｸUB" pitchFamily="50" charset="-128"/>
              <a:ea typeface="HGP創英角ｺﾞｼｯｸUB" pitchFamily="50" charset="-128"/>
            </a:endParaRPr>
          </a:p>
        </p:txBody>
      </p:sp>
      <p:sp>
        <p:nvSpPr>
          <p:cNvPr id="165" name="テキスト ボックス 164"/>
          <p:cNvSpPr txBox="1"/>
          <p:nvPr/>
        </p:nvSpPr>
        <p:spPr>
          <a:xfrm>
            <a:off x="1586260" y="2954288"/>
            <a:ext cx="1512168" cy="861774"/>
          </a:xfrm>
          <a:prstGeom prst="rect">
            <a:avLst/>
          </a:prstGeom>
          <a:noFill/>
        </p:spPr>
        <p:txBody>
          <a:bodyPr wrap="square" rtlCol="0">
            <a:spAutoFit/>
          </a:bodyPr>
          <a:lstStyle/>
          <a:p>
            <a:r>
              <a:rPr kumimoji="1" lang="en-US" altLang="ja-JP" sz="1400" b="1" dirty="0" smtClean="0">
                <a:latin typeface="+mj-ea"/>
                <a:ea typeface="+mj-ea"/>
              </a:rPr>
              <a:t>【</a:t>
            </a:r>
            <a:r>
              <a:rPr lang="ja-JP" altLang="en-US" sz="1400" b="1" dirty="0" smtClean="0">
                <a:latin typeface="+mj-ea"/>
                <a:ea typeface="+mj-ea"/>
              </a:rPr>
              <a:t>主題</a:t>
            </a:r>
            <a:r>
              <a:rPr kumimoji="1" lang="ja-JP" altLang="en-US" sz="1400" b="1" dirty="0" smtClean="0">
                <a:latin typeface="+mj-ea"/>
                <a:ea typeface="+mj-ea"/>
              </a:rPr>
              <a:t>データ</a:t>
            </a:r>
            <a:r>
              <a:rPr kumimoji="1" lang="en-US" altLang="ja-JP" sz="1400" b="1" dirty="0" smtClean="0">
                <a:latin typeface="+mj-ea"/>
                <a:ea typeface="+mj-ea"/>
              </a:rPr>
              <a:t>】</a:t>
            </a:r>
            <a:endParaRPr lang="en-US" altLang="ja-JP" sz="1400" dirty="0" smtClean="0">
              <a:latin typeface="+mj-ea"/>
              <a:ea typeface="+mj-ea"/>
            </a:endParaRPr>
          </a:p>
          <a:p>
            <a:r>
              <a:rPr kumimoji="1" lang="ja-JP" altLang="en-US" sz="1200" b="1" u="sng" dirty="0" smtClean="0">
                <a:solidFill>
                  <a:srgbClr val="FF0000"/>
                </a:solidFill>
                <a:latin typeface="+mj-ea"/>
                <a:ea typeface="+mj-ea"/>
              </a:rPr>
              <a:t>・</a:t>
            </a:r>
            <a:r>
              <a:rPr lang="ja-JP" altLang="en-US" sz="1200" b="1" u="sng" dirty="0" smtClean="0">
                <a:solidFill>
                  <a:srgbClr val="FF0000"/>
                </a:solidFill>
                <a:latin typeface="+mj-ea"/>
                <a:ea typeface="+mj-ea"/>
              </a:rPr>
              <a:t>被災空中写真</a:t>
            </a:r>
            <a:endParaRPr lang="en-US" altLang="ja-JP" sz="1200" b="1" u="sng" dirty="0" smtClean="0">
              <a:solidFill>
                <a:srgbClr val="FF0000"/>
              </a:solidFill>
              <a:latin typeface="+mj-ea"/>
              <a:ea typeface="+mj-ea"/>
            </a:endParaRPr>
          </a:p>
          <a:p>
            <a:r>
              <a:rPr lang="ja-JP" altLang="en-US" sz="1200" dirty="0" smtClean="0">
                <a:latin typeface="+mj-ea"/>
                <a:ea typeface="+mj-ea"/>
              </a:rPr>
              <a:t>・被災個所のポイントデータ　など</a:t>
            </a:r>
            <a:endParaRPr lang="en-US" altLang="ja-JP" sz="1200" dirty="0" smtClean="0">
              <a:latin typeface="+mj-ea"/>
              <a:ea typeface="+mj-ea"/>
            </a:endParaRPr>
          </a:p>
        </p:txBody>
      </p:sp>
      <p:sp>
        <p:nvSpPr>
          <p:cNvPr id="166" name="テキスト ボックス 165"/>
          <p:cNvSpPr txBox="1"/>
          <p:nvPr/>
        </p:nvSpPr>
        <p:spPr>
          <a:xfrm>
            <a:off x="1586260" y="1608088"/>
            <a:ext cx="1512168" cy="1046440"/>
          </a:xfrm>
          <a:prstGeom prst="rect">
            <a:avLst/>
          </a:prstGeom>
          <a:noFill/>
        </p:spPr>
        <p:txBody>
          <a:bodyPr wrap="square" rtlCol="0">
            <a:spAutoFit/>
          </a:bodyPr>
          <a:lstStyle/>
          <a:p>
            <a:r>
              <a:rPr kumimoji="1" lang="en-US" altLang="ja-JP" sz="1400" b="1" dirty="0" smtClean="0">
                <a:latin typeface="+mj-ea"/>
                <a:ea typeface="+mj-ea"/>
              </a:rPr>
              <a:t>【</a:t>
            </a:r>
            <a:r>
              <a:rPr lang="ja-JP" altLang="en-US" sz="1400" b="1" dirty="0" smtClean="0">
                <a:latin typeface="+mj-ea"/>
                <a:ea typeface="+mj-ea"/>
              </a:rPr>
              <a:t>主題データ</a:t>
            </a:r>
            <a:r>
              <a:rPr kumimoji="1" lang="en-US" altLang="ja-JP" sz="1400" b="1" dirty="0" smtClean="0">
                <a:latin typeface="+mj-ea"/>
                <a:ea typeface="+mj-ea"/>
              </a:rPr>
              <a:t>】</a:t>
            </a:r>
          </a:p>
          <a:p>
            <a:r>
              <a:rPr lang="ja-JP" altLang="en-US" sz="1200" dirty="0" smtClean="0">
                <a:latin typeface="+mj-ea"/>
                <a:ea typeface="+mj-ea"/>
              </a:rPr>
              <a:t>・（災害箇所情報）</a:t>
            </a:r>
            <a:endParaRPr lang="en-US" altLang="ja-JP" sz="1200" dirty="0" smtClean="0">
              <a:latin typeface="+mj-ea"/>
              <a:ea typeface="+mj-ea"/>
            </a:endParaRPr>
          </a:p>
          <a:p>
            <a:r>
              <a:rPr lang="ja-JP" altLang="en-US" sz="1200" b="1" u="sng" dirty="0" smtClean="0">
                <a:solidFill>
                  <a:srgbClr val="FF0000"/>
                </a:solidFill>
                <a:latin typeface="+mj-ea"/>
                <a:ea typeface="+mj-ea"/>
              </a:rPr>
              <a:t>・被災個所の現場　写真　など</a:t>
            </a:r>
            <a:endParaRPr lang="en-US" altLang="ja-JP" sz="1200" b="1" u="sng" dirty="0" smtClean="0">
              <a:solidFill>
                <a:srgbClr val="FF0000"/>
              </a:solidFill>
              <a:latin typeface="+mj-ea"/>
              <a:ea typeface="+mj-ea"/>
            </a:endParaRPr>
          </a:p>
          <a:p>
            <a:endParaRPr lang="en-US" altLang="ja-JP" sz="1200" dirty="0" smtClean="0">
              <a:latin typeface="+mj-ea"/>
              <a:ea typeface="+mj-ea"/>
            </a:endParaRPr>
          </a:p>
        </p:txBody>
      </p:sp>
      <p:grpSp>
        <p:nvGrpSpPr>
          <p:cNvPr id="84" name="グループ化 83"/>
          <p:cNvGrpSpPr/>
          <p:nvPr/>
        </p:nvGrpSpPr>
        <p:grpSpPr>
          <a:xfrm>
            <a:off x="251520" y="4231679"/>
            <a:ext cx="2876004" cy="1290489"/>
            <a:chOff x="251520" y="5577879"/>
            <a:chExt cx="2876004" cy="1290489"/>
          </a:xfrm>
        </p:grpSpPr>
        <p:sp>
          <p:nvSpPr>
            <p:cNvPr id="10" name="角丸四角形 9"/>
            <p:cNvSpPr/>
            <p:nvPr/>
          </p:nvSpPr>
          <p:spPr>
            <a:xfrm>
              <a:off x="251520" y="5577879"/>
              <a:ext cx="2876004" cy="1224136"/>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1598588" y="5594895"/>
              <a:ext cx="1512168" cy="1046440"/>
            </a:xfrm>
            <a:prstGeom prst="rect">
              <a:avLst/>
            </a:prstGeom>
            <a:noFill/>
          </p:spPr>
          <p:txBody>
            <a:bodyPr wrap="square" rtlCol="0">
              <a:spAutoFit/>
            </a:bodyPr>
            <a:lstStyle/>
            <a:p>
              <a:r>
                <a:rPr kumimoji="1" lang="en-US" altLang="ja-JP" sz="1400" b="1" dirty="0" smtClean="0">
                  <a:latin typeface="+mj-ea"/>
                  <a:ea typeface="+mj-ea"/>
                </a:rPr>
                <a:t>【</a:t>
              </a:r>
              <a:r>
                <a:rPr kumimoji="1" lang="ja-JP" altLang="en-US" sz="1400" b="1" dirty="0" smtClean="0">
                  <a:latin typeface="+mj-ea"/>
                  <a:ea typeface="+mj-ea"/>
                </a:rPr>
                <a:t>基盤データ</a:t>
              </a:r>
              <a:r>
                <a:rPr kumimoji="1" lang="en-US" altLang="ja-JP" sz="1400" b="1" dirty="0" smtClean="0">
                  <a:latin typeface="+mj-ea"/>
                  <a:ea typeface="+mj-ea"/>
                </a:rPr>
                <a:t>】</a:t>
              </a:r>
            </a:p>
            <a:p>
              <a:r>
                <a:rPr lang="ja-JP" altLang="en-US" sz="1200" dirty="0" smtClean="0">
                  <a:latin typeface="+mj-ea"/>
                  <a:ea typeface="+mj-ea"/>
                </a:rPr>
                <a:t>・共有デジタル地図</a:t>
              </a:r>
              <a:endParaRPr lang="en-US" altLang="ja-JP" sz="1200" dirty="0" smtClean="0">
                <a:latin typeface="+mj-ea"/>
                <a:ea typeface="+mj-ea"/>
              </a:endParaRPr>
            </a:p>
            <a:p>
              <a:r>
                <a:rPr kumimoji="1" lang="ja-JP" altLang="en-US" sz="1200" dirty="0" smtClean="0">
                  <a:latin typeface="+mj-ea"/>
                  <a:ea typeface="+mj-ea"/>
                </a:rPr>
                <a:t>・空中</a:t>
              </a:r>
              <a:r>
                <a:rPr lang="ja-JP" altLang="en-US" sz="1200" dirty="0" smtClean="0">
                  <a:latin typeface="+mj-ea"/>
                  <a:ea typeface="+mj-ea"/>
                </a:rPr>
                <a:t>写真</a:t>
              </a:r>
              <a:endParaRPr lang="en-US" altLang="ja-JP" sz="1200" dirty="0" smtClean="0">
                <a:latin typeface="+mj-ea"/>
                <a:ea typeface="+mj-ea"/>
              </a:endParaRPr>
            </a:p>
            <a:p>
              <a:r>
                <a:rPr kumimoji="1" lang="ja-JP" altLang="en-US" sz="1200" dirty="0" smtClean="0">
                  <a:latin typeface="+mj-ea"/>
                  <a:ea typeface="+mj-ea"/>
                </a:rPr>
                <a:t>・（</a:t>
              </a:r>
              <a:r>
                <a:rPr lang="ja-JP" altLang="en-US" sz="1200" dirty="0" smtClean="0">
                  <a:latin typeface="+mj-ea"/>
                  <a:ea typeface="+mj-ea"/>
                </a:rPr>
                <a:t>地番住所データ）</a:t>
              </a:r>
              <a:endParaRPr lang="en-US" altLang="ja-JP" sz="1200" dirty="0" smtClean="0">
                <a:latin typeface="+mj-ea"/>
                <a:ea typeface="+mj-ea"/>
              </a:endParaRPr>
            </a:p>
            <a:p>
              <a:r>
                <a:rPr lang="ja-JP" altLang="en-US" sz="1200" dirty="0" smtClean="0">
                  <a:latin typeface="+mj-ea"/>
                  <a:ea typeface="+mj-ea"/>
                </a:rPr>
                <a:t>・高さデータ</a:t>
              </a:r>
              <a:endParaRPr kumimoji="1" lang="en-US" altLang="ja-JP" sz="1200" dirty="0" smtClean="0">
                <a:latin typeface="+mj-ea"/>
                <a:ea typeface="+mj-ea"/>
              </a:endParaRPr>
            </a:p>
          </p:txBody>
        </p:sp>
        <p:sp>
          <p:nvSpPr>
            <p:cNvPr id="12" name="テキスト ボックス 11"/>
            <p:cNvSpPr txBox="1"/>
            <p:nvPr/>
          </p:nvSpPr>
          <p:spPr>
            <a:xfrm>
              <a:off x="479872" y="6560591"/>
              <a:ext cx="1944216" cy="307777"/>
            </a:xfrm>
            <a:prstGeom prst="rect">
              <a:avLst/>
            </a:prstGeom>
            <a:noFill/>
          </p:spPr>
          <p:txBody>
            <a:bodyPr wrap="square" rtlCol="0">
              <a:spAutoFit/>
            </a:bodyPr>
            <a:lstStyle/>
            <a:p>
              <a:r>
                <a:rPr kumimoji="1" lang="ja-JP" altLang="en-US" sz="1400" dirty="0" smtClean="0"/>
                <a:t>三重県自治会館組合</a:t>
              </a:r>
              <a:endParaRPr kumimoji="1" lang="ja-JP" altLang="en-US" sz="1400" dirty="0"/>
            </a:p>
          </p:txBody>
        </p:sp>
        <p:pic>
          <p:nvPicPr>
            <p:cNvPr id="167" name="Picture 287"/>
            <p:cNvPicPr>
              <a:picLocks noChangeAspect="1" noChangeArrowheads="1"/>
            </p:cNvPicPr>
            <p:nvPr/>
          </p:nvPicPr>
          <p:blipFill>
            <a:blip r:embed="rId2" cstate="print"/>
            <a:srcRect/>
            <a:stretch>
              <a:fillRect/>
            </a:stretch>
          </p:blipFill>
          <p:spPr bwMode="auto">
            <a:xfrm>
              <a:off x="348556" y="5925343"/>
              <a:ext cx="1260129" cy="588416"/>
            </a:xfrm>
            <a:prstGeom prst="rect">
              <a:avLst/>
            </a:prstGeom>
            <a:noFill/>
            <a:ln w="9525">
              <a:noFill/>
              <a:miter lim="800000"/>
              <a:headEnd/>
              <a:tailEnd/>
            </a:ln>
          </p:spPr>
        </p:pic>
      </p:grpSp>
      <p:pic>
        <p:nvPicPr>
          <p:cNvPr id="168" name="Picture 287"/>
          <p:cNvPicPr>
            <a:picLocks noChangeAspect="1" noChangeArrowheads="1"/>
          </p:cNvPicPr>
          <p:nvPr/>
        </p:nvPicPr>
        <p:blipFill>
          <a:blip r:embed="rId2" cstate="print"/>
          <a:srcRect/>
          <a:stretch>
            <a:fillRect/>
          </a:stretch>
        </p:blipFill>
        <p:spPr bwMode="auto">
          <a:xfrm>
            <a:off x="374328" y="3259336"/>
            <a:ext cx="1260129" cy="588416"/>
          </a:xfrm>
          <a:prstGeom prst="rect">
            <a:avLst/>
          </a:prstGeom>
          <a:noFill/>
          <a:ln w="9525">
            <a:noFill/>
            <a:miter lim="800000"/>
            <a:headEnd/>
            <a:tailEnd/>
          </a:ln>
        </p:spPr>
      </p:pic>
      <p:pic>
        <p:nvPicPr>
          <p:cNvPr id="169" name="Picture 287"/>
          <p:cNvPicPr>
            <a:picLocks noChangeAspect="1" noChangeArrowheads="1"/>
          </p:cNvPicPr>
          <p:nvPr/>
        </p:nvPicPr>
        <p:blipFill>
          <a:blip r:embed="rId2" cstate="print"/>
          <a:srcRect/>
          <a:stretch>
            <a:fillRect/>
          </a:stretch>
        </p:blipFill>
        <p:spPr bwMode="auto">
          <a:xfrm>
            <a:off x="352748" y="1904628"/>
            <a:ext cx="1260129" cy="588416"/>
          </a:xfrm>
          <a:prstGeom prst="rect">
            <a:avLst/>
          </a:prstGeom>
          <a:noFill/>
          <a:ln w="9525">
            <a:noFill/>
            <a:miter lim="800000"/>
            <a:headEnd/>
            <a:tailEnd/>
          </a:ln>
        </p:spPr>
      </p:pic>
      <p:pic>
        <p:nvPicPr>
          <p:cNvPr id="181" name="Picture 288"/>
          <p:cNvPicPr>
            <a:picLocks noChangeAspect="1" noChangeArrowheads="1"/>
          </p:cNvPicPr>
          <p:nvPr/>
        </p:nvPicPr>
        <p:blipFill>
          <a:blip r:embed="rId3" cstate="print"/>
          <a:srcRect/>
          <a:stretch>
            <a:fillRect/>
          </a:stretch>
        </p:blipFill>
        <p:spPr bwMode="auto">
          <a:xfrm>
            <a:off x="7761436" y="1527076"/>
            <a:ext cx="648072" cy="823308"/>
          </a:xfrm>
          <a:prstGeom prst="rect">
            <a:avLst/>
          </a:prstGeom>
          <a:noFill/>
          <a:ln w="9525">
            <a:noFill/>
            <a:miter lim="800000"/>
            <a:headEnd/>
            <a:tailEnd/>
          </a:ln>
        </p:spPr>
      </p:pic>
      <p:cxnSp>
        <p:nvCxnSpPr>
          <p:cNvPr id="187" name="直線コネクタ 186"/>
          <p:cNvCxnSpPr/>
          <p:nvPr/>
        </p:nvCxnSpPr>
        <p:spPr>
          <a:xfrm>
            <a:off x="3945012" y="2322314"/>
            <a:ext cx="4968552"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92" name="右矢印 191"/>
          <p:cNvSpPr/>
          <p:nvPr/>
        </p:nvSpPr>
        <p:spPr>
          <a:xfrm>
            <a:off x="3275856" y="2073920"/>
            <a:ext cx="576064" cy="758304"/>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p>
        </p:txBody>
      </p:sp>
      <p:sp>
        <p:nvSpPr>
          <p:cNvPr id="193" name="左矢印 192"/>
          <p:cNvSpPr/>
          <p:nvPr/>
        </p:nvSpPr>
        <p:spPr>
          <a:xfrm>
            <a:off x="3225056" y="3649712"/>
            <a:ext cx="576064" cy="720080"/>
          </a:xfrm>
          <a:prstGeom prst="lef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4" name="Picture 55" descr="MC900431535[1]"/>
          <p:cNvPicPr>
            <a:picLocks noChangeAspect="1" noChangeArrowheads="1"/>
          </p:cNvPicPr>
          <p:nvPr/>
        </p:nvPicPr>
        <p:blipFill>
          <a:blip r:embed="rId4" cstate="print"/>
          <a:srcRect/>
          <a:stretch>
            <a:fillRect/>
          </a:stretch>
        </p:blipFill>
        <p:spPr bwMode="auto">
          <a:xfrm>
            <a:off x="3230563" y="2811463"/>
            <a:ext cx="587375" cy="450850"/>
          </a:xfrm>
          <a:prstGeom prst="rect">
            <a:avLst/>
          </a:prstGeom>
          <a:noFill/>
          <a:ln w="9525">
            <a:noFill/>
            <a:miter lim="800000"/>
            <a:headEnd/>
            <a:tailEnd/>
          </a:ln>
        </p:spPr>
      </p:pic>
      <p:grpSp>
        <p:nvGrpSpPr>
          <p:cNvPr id="195" name="Group 285"/>
          <p:cNvGrpSpPr>
            <a:grpSpLocks/>
          </p:cNvGrpSpPr>
          <p:nvPr/>
        </p:nvGrpSpPr>
        <p:grpSpPr bwMode="auto">
          <a:xfrm>
            <a:off x="3131840" y="4419600"/>
            <a:ext cx="746348" cy="403448"/>
            <a:chOff x="2908" y="3237"/>
            <a:chExt cx="2745" cy="709"/>
          </a:xfrm>
        </p:grpSpPr>
        <p:pic>
          <p:nvPicPr>
            <p:cNvPr id="196" name="Picture 235"/>
            <p:cNvPicPr>
              <a:picLocks noChangeAspect="1" noChangeArrowheads="1"/>
            </p:cNvPicPr>
            <p:nvPr/>
          </p:nvPicPr>
          <p:blipFill>
            <a:blip r:embed="rId5" cstate="print"/>
            <a:srcRect/>
            <a:stretch>
              <a:fillRect/>
            </a:stretch>
          </p:blipFill>
          <p:spPr bwMode="auto">
            <a:xfrm>
              <a:off x="2908" y="3238"/>
              <a:ext cx="2745" cy="708"/>
            </a:xfrm>
            <a:prstGeom prst="rect">
              <a:avLst/>
            </a:prstGeom>
            <a:noFill/>
            <a:ln w="9525">
              <a:noFill/>
              <a:miter lim="800000"/>
              <a:headEnd/>
              <a:tailEnd/>
            </a:ln>
            <a:effectLst>
              <a:outerShdw dist="35921" dir="2700000" algn="ctr" rotWithShape="0">
                <a:srgbClr val="FF0066"/>
              </a:outerShdw>
            </a:effectLst>
          </p:spPr>
        </p:pic>
        <p:grpSp>
          <p:nvGrpSpPr>
            <p:cNvPr id="197" name="Group 236"/>
            <p:cNvGrpSpPr>
              <a:grpSpLocks/>
            </p:cNvGrpSpPr>
            <p:nvPr/>
          </p:nvGrpSpPr>
          <p:grpSpPr bwMode="auto">
            <a:xfrm>
              <a:off x="3475" y="3237"/>
              <a:ext cx="1959" cy="681"/>
              <a:chOff x="3475" y="3237"/>
              <a:chExt cx="1959" cy="681"/>
            </a:xfrm>
          </p:grpSpPr>
          <p:grpSp>
            <p:nvGrpSpPr>
              <p:cNvPr id="198" name="Group 237"/>
              <p:cNvGrpSpPr>
                <a:grpSpLocks noChangeAspect="1"/>
              </p:cNvGrpSpPr>
              <p:nvPr/>
            </p:nvGrpSpPr>
            <p:grpSpPr bwMode="auto">
              <a:xfrm>
                <a:off x="4723" y="3464"/>
                <a:ext cx="88" cy="150"/>
                <a:chOff x="1224" y="1208"/>
                <a:chExt cx="7" cy="11"/>
              </a:xfrm>
            </p:grpSpPr>
            <p:sp>
              <p:nvSpPr>
                <p:cNvPr id="243" name="Line 238"/>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44" name="Line 239"/>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45" name="Oval 240"/>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199" name="Group 241"/>
              <p:cNvGrpSpPr>
                <a:grpSpLocks noChangeAspect="1"/>
              </p:cNvGrpSpPr>
              <p:nvPr/>
            </p:nvGrpSpPr>
            <p:grpSpPr bwMode="auto">
              <a:xfrm>
                <a:off x="5026" y="3259"/>
                <a:ext cx="88" cy="150"/>
                <a:chOff x="1224" y="1208"/>
                <a:chExt cx="7" cy="11"/>
              </a:xfrm>
            </p:grpSpPr>
            <p:sp>
              <p:nvSpPr>
                <p:cNvPr id="240" name="Line 242"/>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41" name="Line 243"/>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42" name="Oval 244"/>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200" name="Group 245"/>
              <p:cNvGrpSpPr>
                <a:grpSpLocks noChangeAspect="1"/>
              </p:cNvGrpSpPr>
              <p:nvPr/>
            </p:nvGrpSpPr>
            <p:grpSpPr bwMode="auto">
              <a:xfrm>
                <a:off x="4751" y="3691"/>
                <a:ext cx="88" cy="150"/>
                <a:chOff x="1224" y="1208"/>
                <a:chExt cx="7" cy="11"/>
              </a:xfrm>
            </p:grpSpPr>
            <p:sp>
              <p:nvSpPr>
                <p:cNvPr id="237" name="Line 246"/>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38" name="Line 247"/>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39" name="Oval 248"/>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201" name="Group 249"/>
              <p:cNvGrpSpPr>
                <a:grpSpLocks noChangeAspect="1"/>
              </p:cNvGrpSpPr>
              <p:nvPr/>
            </p:nvGrpSpPr>
            <p:grpSpPr bwMode="auto">
              <a:xfrm>
                <a:off x="3753" y="3351"/>
                <a:ext cx="88" cy="150"/>
                <a:chOff x="1224" y="1208"/>
                <a:chExt cx="7" cy="11"/>
              </a:xfrm>
            </p:grpSpPr>
            <p:sp>
              <p:nvSpPr>
                <p:cNvPr id="234" name="Line 250"/>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35" name="Line 251"/>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36" name="Oval 252"/>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202" name="Group 253"/>
              <p:cNvGrpSpPr>
                <a:grpSpLocks noChangeAspect="1"/>
              </p:cNvGrpSpPr>
              <p:nvPr/>
            </p:nvGrpSpPr>
            <p:grpSpPr bwMode="auto">
              <a:xfrm>
                <a:off x="4326" y="3318"/>
                <a:ext cx="88" cy="150"/>
                <a:chOff x="1224" y="1208"/>
                <a:chExt cx="7" cy="11"/>
              </a:xfrm>
            </p:grpSpPr>
            <p:sp>
              <p:nvSpPr>
                <p:cNvPr id="231" name="Line 254"/>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32" name="Line 255"/>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33" name="Oval 256"/>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203" name="Group 257"/>
              <p:cNvGrpSpPr>
                <a:grpSpLocks noChangeAspect="1"/>
              </p:cNvGrpSpPr>
              <p:nvPr/>
            </p:nvGrpSpPr>
            <p:grpSpPr bwMode="auto">
              <a:xfrm>
                <a:off x="4064" y="3713"/>
                <a:ext cx="88" cy="150"/>
                <a:chOff x="1224" y="1208"/>
                <a:chExt cx="7" cy="11"/>
              </a:xfrm>
            </p:grpSpPr>
            <p:sp>
              <p:nvSpPr>
                <p:cNvPr id="228" name="Line 258"/>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29" name="Line 259"/>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30" name="Oval 260"/>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204" name="Group 261"/>
              <p:cNvGrpSpPr>
                <a:grpSpLocks noChangeAspect="1"/>
              </p:cNvGrpSpPr>
              <p:nvPr/>
            </p:nvGrpSpPr>
            <p:grpSpPr bwMode="auto">
              <a:xfrm>
                <a:off x="4326" y="3719"/>
                <a:ext cx="88" cy="150"/>
                <a:chOff x="1224" y="1208"/>
                <a:chExt cx="7" cy="11"/>
              </a:xfrm>
            </p:grpSpPr>
            <p:sp>
              <p:nvSpPr>
                <p:cNvPr id="225" name="Line 262"/>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26" name="Line 263"/>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27" name="Oval 264"/>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nvGrpSpPr>
              <p:cNvPr id="205" name="Group 265"/>
              <p:cNvGrpSpPr>
                <a:grpSpLocks noChangeAspect="1"/>
              </p:cNvGrpSpPr>
              <p:nvPr/>
            </p:nvGrpSpPr>
            <p:grpSpPr bwMode="auto">
              <a:xfrm>
                <a:off x="5346" y="3294"/>
                <a:ext cx="88" cy="150"/>
                <a:chOff x="1224" y="1208"/>
                <a:chExt cx="7" cy="11"/>
              </a:xfrm>
            </p:grpSpPr>
            <p:sp>
              <p:nvSpPr>
                <p:cNvPr id="222" name="Line 266"/>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23" name="Line 267"/>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24" name="Oval 268"/>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nvGrpSpPr>
              <p:cNvPr id="206" name="Group 269"/>
              <p:cNvGrpSpPr>
                <a:grpSpLocks noChangeAspect="1"/>
              </p:cNvGrpSpPr>
              <p:nvPr/>
            </p:nvGrpSpPr>
            <p:grpSpPr bwMode="auto">
              <a:xfrm>
                <a:off x="4594" y="3768"/>
                <a:ext cx="88" cy="150"/>
                <a:chOff x="1224" y="1208"/>
                <a:chExt cx="7" cy="11"/>
              </a:xfrm>
            </p:grpSpPr>
            <p:sp>
              <p:nvSpPr>
                <p:cNvPr id="219" name="Line 270"/>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20" name="Line 271"/>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21" name="Oval 272"/>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nvGrpSpPr>
              <p:cNvPr id="207" name="Group 273"/>
              <p:cNvGrpSpPr>
                <a:grpSpLocks noChangeAspect="1"/>
              </p:cNvGrpSpPr>
              <p:nvPr/>
            </p:nvGrpSpPr>
            <p:grpSpPr bwMode="auto">
              <a:xfrm>
                <a:off x="3475" y="3407"/>
                <a:ext cx="88" cy="150"/>
                <a:chOff x="1224" y="1208"/>
                <a:chExt cx="7" cy="11"/>
              </a:xfrm>
            </p:grpSpPr>
            <p:sp>
              <p:nvSpPr>
                <p:cNvPr id="216" name="Line 274"/>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17" name="Line 275"/>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18" name="Oval 276"/>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nvGrpSpPr>
              <p:cNvPr id="208" name="Group 277"/>
              <p:cNvGrpSpPr>
                <a:grpSpLocks noChangeAspect="1"/>
              </p:cNvGrpSpPr>
              <p:nvPr/>
            </p:nvGrpSpPr>
            <p:grpSpPr bwMode="auto">
              <a:xfrm>
                <a:off x="4439" y="3237"/>
                <a:ext cx="88" cy="150"/>
                <a:chOff x="1224" y="1208"/>
                <a:chExt cx="7" cy="11"/>
              </a:xfrm>
            </p:grpSpPr>
            <p:sp>
              <p:nvSpPr>
                <p:cNvPr id="213" name="Line 278"/>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14" name="Line 279"/>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15" name="Oval 280"/>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nvGrpSpPr>
              <p:cNvPr id="209" name="Group 281"/>
              <p:cNvGrpSpPr>
                <a:grpSpLocks noChangeAspect="1"/>
              </p:cNvGrpSpPr>
              <p:nvPr/>
            </p:nvGrpSpPr>
            <p:grpSpPr bwMode="auto">
              <a:xfrm>
                <a:off x="3759" y="3746"/>
                <a:ext cx="88" cy="150"/>
                <a:chOff x="1224" y="1208"/>
                <a:chExt cx="7" cy="11"/>
              </a:xfrm>
            </p:grpSpPr>
            <p:sp>
              <p:nvSpPr>
                <p:cNvPr id="210" name="Line 282"/>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11" name="Line 283"/>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12" name="Oval 284"/>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grpSp>
      <p:pic>
        <p:nvPicPr>
          <p:cNvPr id="246" name="Picture 2"/>
          <p:cNvPicPr>
            <a:picLocks noChangeAspect="1" noChangeArrowheads="1"/>
          </p:cNvPicPr>
          <p:nvPr/>
        </p:nvPicPr>
        <p:blipFill>
          <a:blip r:embed="rId6" cstate="print"/>
          <a:srcRect/>
          <a:stretch>
            <a:fillRect/>
          </a:stretch>
        </p:blipFill>
        <p:spPr bwMode="auto">
          <a:xfrm>
            <a:off x="4042544" y="2454300"/>
            <a:ext cx="4790804" cy="2825304"/>
          </a:xfrm>
          <a:prstGeom prst="rect">
            <a:avLst/>
          </a:prstGeom>
          <a:noFill/>
          <a:ln w="9525">
            <a:noFill/>
            <a:miter lim="800000"/>
            <a:headEnd/>
            <a:tailEnd/>
          </a:ln>
        </p:spPr>
      </p:pic>
      <p:sp>
        <p:nvSpPr>
          <p:cNvPr id="247" name="テキスト ボックス 246"/>
          <p:cNvSpPr txBox="1"/>
          <p:nvPr/>
        </p:nvSpPr>
        <p:spPr>
          <a:xfrm>
            <a:off x="4283968" y="5373340"/>
            <a:ext cx="4860032" cy="1384995"/>
          </a:xfrm>
          <a:prstGeom prst="rect">
            <a:avLst/>
          </a:prstGeom>
          <a:noFill/>
        </p:spPr>
        <p:txBody>
          <a:bodyPr wrap="square" rtlCol="0">
            <a:spAutoFit/>
          </a:bodyPr>
          <a:lstStyle/>
          <a:p>
            <a:r>
              <a:rPr kumimoji="1" lang="ja-JP" altLang="en-US" dirty="0" smtClean="0">
                <a:solidFill>
                  <a:srgbClr val="FF0000"/>
                </a:solidFill>
                <a:latin typeface="HGP創英角ｺﾞｼｯｸUB" pitchFamily="50" charset="-128"/>
                <a:ea typeface="HGP創英角ｺﾞｼｯｸUB" pitchFamily="50" charset="-128"/>
              </a:rPr>
              <a:t>○関係機関の空間情報を持ち寄ることにより</a:t>
            </a:r>
            <a:endParaRPr kumimoji="1" lang="en-US" altLang="ja-JP" dirty="0" smtClean="0">
              <a:solidFill>
                <a:srgbClr val="FF0000"/>
              </a:solidFill>
              <a:latin typeface="HGP創英角ｺﾞｼｯｸUB" pitchFamily="50" charset="-128"/>
              <a:ea typeface="HGP創英角ｺﾞｼｯｸUB" pitchFamily="50" charset="-128"/>
            </a:endParaRPr>
          </a:p>
          <a:p>
            <a:r>
              <a:rPr kumimoji="1" lang="ja-JP" altLang="en-US" sz="2400" dirty="0" smtClean="0">
                <a:solidFill>
                  <a:srgbClr val="FF0000"/>
                </a:solidFill>
                <a:latin typeface="HGP創英角ｺﾞｼｯｸUB" pitchFamily="50" charset="-128"/>
                <a:ea typeface="HGP創英角ｺﾞｼｯｸUB" pitchFamily="50" charset="-128"/>
              </a:rPr>
              <a:t>・被災状況の把握</a:t>
            </a:r>
            <a:endParaRPr kumimoji="1" lang="en-US" altLang="ja-JP" sz="2400" dirty="0" smtClean="0">
              <a:solidFill>
                <a:srgbClr val="FF0000"/>
              </a:solidFill>
              <a:latin typeface="HGP創英角ｺﾞｼｯｸUB" pitchFamily="50" charset="-128"/>
              <a:ea typeface="HGP創英角ｺﾞｼｯｸUB" pitchFamily="50" charset="-128"/>
            </a:endParaRPr>
          </a:p>
          <a:p>
            <a:r>
              <a:rPr lang="ja-JP" altLang="en-US" sz="2400" dirty="0" smtClean="0">
                <a:solidFill>
                  <a:srgbClr val="FF0000"/>
                </a:solidFill>
                <a:latin typeface="HGP創英角ｺﾞｼｯｸUB" pitchFamily="50" charset="-128"/>
                <a:ea typeface="HGP創英角ｺﾞｼｯｸUB" pitchFamily="50" charset="-128"/>
              </a:rPr>
              <a:t>・応急復旧計画資料の作成　等</a:t>
            </a:r>
            <a:endParaRPr lang="en-US" altLang="ja-JP" sz="2400" dirty="0" smtClean="0">
              <a:solidFill>
                <a:srgbClr val="FF0000"/>
              </a:solidFill>
              <a:latin typeface="HGP創英角ｺﾞｼｯｸUB" pitchFamily="50" charset="-128"/>
              <a:ea typeface="HGP創英角ｺﾞｼｯｸUB" pitchFamily="50" charset="-128"/>
            </a:endParaRPr>
          </a:p>
          <a:p>
            <a:r>
              <a:rPr lang="ja-JP" altLang="en-US" dirty="0" smtClean="0">
                <a:solidFill>
                  <a:srgbClr val="FF0000"/>
                </a:solidFill>
                <a:latin typeface="HGP創英角ｺﾞｼｯｸUB" pitchFamily="50" charset="-128"/>
                <a:ea typeface="HGP創英角ｺﾞｼｯｸUB" pitchFamily="50" charset="-128"/>
              </a:rPr>
              <a:t>　を実現！！</a:t>
            </a:r>
            <a:endParaRPr kumimoji="1" lang="ja-JP" altLang="en-US" dirty="0">
              <a:solidFill>
                <a:srgbClr val="FF0000"/>
              </a:solidFill>
              <a:latin typeface="HGP創英角ｺﾞｼｯｸUB" pitchFamily="50" charset="-128"/>
              <a:ea typeface="HGP創英角ｺﾞｼｯｸUB" pitchFamily="50" charset="-128"/>
            </a:endParaRPr>
          </a:p>
        </p:txBody>
      </p:sp>
      <p:sp>
        <p:nvSpPr>
          <p:cNvPr id="184" name="角丸四角形 183"/>
          <p:cNvSpPr/>
          <p:nvPr/>
        </p:nvSpPr>
        <p:spPr>
          <a:xfrm>
            <a:off x="251520" y="5554811"/>
            <a:ext cx="2876004" cy="1224136"/>
          </a:xfrm>
          <a:prstGeom prst="roundRect">
            <a:avLst/>
          </a:prstGeom>
          <a:noFill/>
          <a:ln>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5" name="テキスト ボックス 184"/>
          <p:cNvSpPr txBox="1"/>
          <p:nvPr/>
        </p:nvSpPr>
        <p:spPr>
          <a:xfrm>
            <a:off x="1598588" y="5571827"/>
            <a:ext cx="1512168" cy="1231106"/>
          </a:xfrm>
          <a:prstGeom prst="rect">
            <a:avLst/>
          </a:prstGeom>
          <a:noFill/>
        </p:spPr>
        <p:txBody>
          <a:bodyPr wrap="square" rtlCol="0">
            <a:spAutoFit/>
          </a:bodyPr>
          <a:lstStyle/>
          <a:p>
            <a:r>
              <a:rPr kumimoji="1" lang="en-US" altLang="ja-JP" sz="1400" b="1" dirty="0" smtClean="0">
                <a:latin typeface="+mj-ea"/>
                <a:ea typeface="+mj-ea"/>
              </a:rPr>
              <a:t>【</a:t>
            </a:r>
            <a:r>
              <a:rPr lang="ja-JP" altLang="en-US" sz="1400" b="1" dirty="0" smtClean="0">
                <a:latin typeface="+mj-ea"/>
                <a:ea typeface="+mj-ea"/>
              </a:rPr>
              <a:t>主題</a:t>
            </a:r>
            <a:r>
              <a:rPr kumimoji="1" lang="ja-JP" altLang="en-US" sz="1400" b="1" dirty="0" smtClean="0">
                <a:latin typeface="+mj-ea"/>
                <a:ea typeface="+mj-ea"/>
              </a:rPr>
              <a:t>データ</a:t>
            </a:r>
            <a:r>
              <a:rPr kumimoji="1" lang="en-US" altLang="ja-JP" sz="1400" b="1" dirty="0" smtClean="0">
                <a:latin typeface="+mj-ea"/>
                <a:ea typeface="+mj-ea"/>
              </a:rPr>
              <a:t>】</a:t>
            </a:r>
          </a:p>
          <a:p>
            <a:r>
              <a:rPr lang="ja-JP" altLang="en-US" sz="1200" dirty="0" smtClean="0">
                <a:latin typeface="+mj-ea"/>
                <a:ea typeface="+mj-ea"/>
              </a:rPr>
              <a:t>・住所データ</a:t>
            </a:r>
            <a:endParaRPr lang="en-US" altLang="ja-JP" sz="1200" dirty="0" smtClean="0">
              <a:latin typeface="+mj-ea"/>
              <a:ea typeface="+mj-ea"/>
            </a:endParaRPr>
          </a:p>
          <a:p>
            <a:r>
              <a:rPr kumimoji="1" lang="ja-JP" altLang="en-US" sz="1200" dirty="0" smtClean="0">
                <a:latin typeface="+mj-ea"/>
                <a:ea typeface="+mj-ea"/>
              </a:rPr>
              <a:t>・</a:t>
            </a:r>
            <a:r>
              <a:rPr lang="ja-JP" altLang="en-US" sz="1200" dirty="0" smtClean="0">
                <a:latin typeface="+mj-ea"/>
                <a:ea typeface="+mj-ea"/>
              </a:rPr>
              <a:t>被災衛生写真</a:t>
            </a:r>
            <a:endParaRPr lang="en-US" altLang="ja-JP" sz="1200" dirty="0" smtClean="0">
              <a:latin typeface="+mj-ea"/>
              <a:ea typeface="+mj-ea"/>
            </a:endParaRPr>
          </a:p>
          <a:p>
            <a:r>
              <a:rPr lang="ja-JP" altLang="en-US" sz="1200" dirty="0" smtClean="0">
                <a:latin typeface="+mj-ea"/>
                <a:ea typeface="+mj-ea"/>
              </a:rPr>
              <a:t>・被災空中写真</a:t>
            </a:r>
            <a:endParaRPr lang="en-US" altLang="ja-JP" sz="1200" dirty="0" smtClean="0">
              <a:latin typeface="+mj-ea"/>
              <a:ea typeface="+mj-ea"/>
            </a:endParaRPr>
          </a:p>
          <a:p>
            <a:r>
              <a:rPr lang="ja-JP" altLang="en-US" sz="1200" dirty="0" smtClean="0">
                <a:latin typeface="+mj-ea"/>
                <a:ea typeface="+mj-ea"/>
              </a:rPr>
              <a:t>・道路ネットワーク情報　など</a:t>
            </a:r>
            <a:endParaRPr lang="en-US" altLang="ja-JP" sz="1200" dirty="0" smtClean="0">
              <a:latin typeface="+mj-ea"/>
              <a:ea typeface="+mj-ea"/>
            </a:endParaRPr>
          </a:p>
        </p:txBody>
      </p:sp>
      <p:sp>
        <p:nvSpPr>
          <p:cNvPr id="190" name="テキスト ボックス 189"/>
          <p:cNvSpPr txBox="1"/>
          <p:nvPr/>
        </p:nvSpPr>
        <p:spPr>
          <a:xfrm>
            <a:off x="746572" y="6512123"/>
            <a:ext cx="1944216" cy="307777"/>
          </a:xfrm>
          <a:prstGeom prst="rect">
            <a:avLst/>
          </a:prstGeom>
          <a:noFill/>
        </p:spPr>
        <p:txBody>
          <a:bodyPr wrap="square" rtlCol="0">
            <a:spAutoFit/>
          </a:bodyPr>
          <a:lstStyle/>
          <a:p>
            <a:r>
              <a:rPr lang="ja-JP" altLang="en-US" sz="1400" dirty="0" smtClean="0"/>
              <a:t>民間</a:t>
            </a:r>
            <a:endParaRPr kumimoji="1" lang="ja-JP" altLang="en-US" sz="1400" dirty="0"/>
          </a:p>
        </p:txBody>
      </p:sp>
      <p:pic>
        <p:nvPicPr>
          <p:cNvPr id="248" name="Picture 6"/>
          <p:cNvPicPr>
            <a:picLocks noChangeAspect="1" noChangeArrowheads="1"/>
          </p:cNvPicPr>
          <p:nvPr/>
        </p:nvPicPr>
        <p:blipFill>
          <a:blip r:embed="rId7" cstate="print"/>
          <a:srcRect/>
          <a:stretch>
            <a:fillRect/>
          </a:stretch>
        </p:blipFill>
        <p:spPr bwMode="auto">
          <a:xfrm>
            <a:off x="412378" y="5927477"/>
            <a:ext cx="1235075" cy="590550"/>
          </a:xfrm>
          <a:prstGeom prst="rect">
            <a:avLst/>
          </a:prstGeom>
          <a:noFill/>
          <a:ln w="9525">
            <a:noFill/>
            <a:miter lim="800000"/>
            <a:headEnd/>
            <a:tailEnd/>
          </a:ln>
        </p:spPr>
      </p:pic>
      <p:sp>
        <p:nvSpPr>
          <p:cNvPr id="85" name="右矢印 84"/>
          <p:cNvSpPr/>
          <p:nvPr/>
        </p:nvSpPr>
        <p:spPr>
          <a:xfrm>
            <a:off x="3275856" y="5513040"/>
            <a:ext cx="576064" cy="758304"/>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6" name="Picture 55" descr="MC900431535[1]"/>
          <p:cNvPicPr>
            <a:picLocks noChangeAspect="1" noChangeArrowheads="1"/>
          </p:cNvPicPr>
          <p:nvPr/>
        </p:nvPicPr>
        <p:blipFill>
          <a:blip r:embed="rId4" cstate="print"/>
          <a:srcRect/>
          <a:stretch>
            <a:fillRect/>
          </a:stretch>
        </p:blipFill>
        <p:spPr bwMode="auto">
          <a:xfrm>
            <a:off x="3268663" y="6227763"/>
            <a:ext cx="587375" cy="450850"/>
          </a:xfrm>
          <a:prstGeom prst="rect">
            <a:avLst/>
          </a:prstGeom>
          <a:noFill/>
          <a:ln w="9525">
            <a:noFill/>
            <a:miter lim="800000"/>
            <a:headEnd/>
            <a:tailEnd/>
          </a:ln>
        </p:spPr>
      </p:pic>
      <p:sp>
        <p:nvSpPr>
          <p:cNvPr id="87" name="テキスト ボックス 86"/>
          <p:cNvSpPr txBox="1"/>
          <p:nvPr/>
        </p:nvSpPr>
        <p:spPr>
          <a:xfrm>
            <a:off x="3229248" y="2289572"/>
            <a:ext cx="936104" cy="307777"/>
          </a:xfrm>
          <a:prstGeom prst="rect">
            <a:avLst/>
          </a:prstGeom>
          <a:noFill/>
        </p:spPr>
        <p:txBody>
          <a:bodyPr wrap="square" rtlCol="0">
            <a:spAutoFit/>
          </a:bodyPr>
          <a:lstStyle/>
          <a:p>
            <a:r>
              <a:rPr kumimoji="1" lang="ja-JP" altLang="en-US" sz="1400" dirty="0" smtClean="0">
                <a:solidFill>
                  <a:schemeClr val="bg1"/>
                </a:solidFill>
              </a:rPr>
              <a:t>提供</a:t>
            </a:r>
            <a:endParaRPr kumimoji="1" lang="ja-JP" altLang="en-US" sz="1400" dirty="0">
              <a:solidFill>
                <a:schemeClr val="bg1"/>
              </a:solidFill>
            </a:endParaRPr>
          </a:p>
        </p:txBody>
      </p:sp>
      <p:sp>
        <p:nvSpPr>
          <p:cNvPr id="88" name="テキスト ボックス 87"/>
          <p:cNvSpPr txBox="1"/>
          <p:nvPr/>
        </p:nvSpPr>
        <p:spPr>
          <a:xfrm>
            <a:off x="3216548" y="5756672"/>
            <a:ext cx="936104" cy="307777"/>
          </a:xfrm>
          <a:prstGeom prst="rect">
            <a:avLst/>
          </a:prstGeom>
          <a:noFill/>
        </p:spPr>
        <p:txBody>
          <a:bodyPr wrap="square" rtlCol="0">
            <a:spAutoFit/>
          </a:bodyPr>
          <a:lstStyle/>
          <a:p>
            <a:r>
              <a:rPr kumimoji="1" lang="ja-JP" altLang="en-US" sz="1400" dirty="0" smtClean="0">
                <a:solidFill>
                  <a:schemeClr val="bg1"/>
                </a:solidFill>
              </a:rPr>
              <a:t>提供</a:t>
            </a:r>
            <a:endParaRPr kumimoji="1" lang="ja-JP" altLang="en-US" sz="1400" dirty="0">
              <a:solidFill>
                <a:schemeClr val="bg1"/>
              </a:solidFill>
            </a:endParaRPr>
          </a:p>
        </p:txBody>
      </p:sp>
      <p:sp>
        <p:nvSpPr>
          <p:cNvPr id="89" name="テキスト ボックス 88"/>
          <p:cNvSpPr txBox="1"/>
          <p:nvPr/>
        </p:nvSpPr>
        <p:spPr>
          <a:xfrm>
            <a:off x="3267348" y="3838972"/>
            <a:ext cx="936104" cy="307777"/>
          </a:xfrm>
          <a:prstGeom prst="rect">
            <a:avLst/>
          </a:prstGeom>
          <a:noFill/>
        </p:spPr>
        <p:txBody>
          <a:bodyPr wrap="square" rtlCol="0">
            <a:spAutoFit/>
          </a:bodyPr>
          <a:lstStyle/>
          <a:p>
            <a:r>
              <a:rPr lang="ja-JP" altLang="en-US" sz="1400" dirty="0" smtClean="0">
                <a:solidFill>
                  <a:schemeClr val="bg1"/>
                </a:solidFill>
              </a:rPr>
              <a:t>利用</a:t>
            </a:r>
            <a:endParaRPr kumimoji="1" lang="ja-JP" altLang="en-US" sz="1400"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38969" y="9410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　（補足）</a:t>
            </a:r>
            <a:r>
              <a:rPr lang="en-US" altLang="ja-JP" dirty="0" smtClean="0">
                <a:latin typeface="HGP創英角ｺﾞｼｯｸUB" pitchFamily="50" charset="-128"/>
                <a:ea typeface="HGP創英角ｺﾞｼｯｸUB" pitchFamily="50" charset="-128"/>
              </a:rPr>
              <a:t>GPS</a:t>
            </a:r>
            <a:r>
              <a:rPr lang="ja-JP" altLang="en-US" dirty="0" smtClean="0">
                <a:latin typeface="HGP創英角ｺﾞｼｯｸUB" pitchFamily="50" charset="-128"/>
                <a:ea typeface="HGP創英角ｺﾞｼｯｸUB" pitchFamily="50" charset="-128"/>
              </a:rPr>
              <a:t>付デジタルカメラ</a:t>
            </a:r>
            <a:endParaRPr lang="en-US" altLang="ja-JP" dirty="0" smtClean="0">
              <a:latin typeface="HGP創英角ｺﾞｼｯｸUB" pitchFamily="50" charset="-128"/>
              <a:ea typeface="HGP創英角ｺﾞｼｯｸUB" pitchFamily="50" charset="-128"/>
            </a:endParaRPr>
          </a:p>
        </p:txBody>
      </p:sp>
      <p:sp>
        <p:nvSpPr>
          <p:cNvPr id="91" name="正方形/長方形 90"/>
          <p:cNvSpPr/>
          <p:nvPr/>
        </p:nvSpPr>
        <p:spPr>
          <a:xfrm>
            <a:off x="611560" y="1264568"/>
            <a:ext cx="7848872" cy="923330"/>
          </a:xfrm>
          <a:prstGeom prst="rect">
            <a:avLst/>
          </a:prstGeom>
        </p:spPr>
        <p:txBody>
          <a:bodyPr wrap="square">
            <a:spAutoFit/>
          </a:bodyPr>
          <a:lstStyle/>
          <a:p>
            <a:r>
              <a:rPr lang="ja-JP" altLang="en-US" dirty="0" smtClean="0">
                <a:latin typeface="HGP創英角ｺﾞｼｯｸUB" pitchFamily="50" charset="-128"/>
                <a:ea typeface="HGP創英角ｺﾞｼｯｸUB" pitchFamily="50" charset="-128"/>
              </a:rPr>
              <a:t>○近年、</a:t>
            </a:r>
            <a:r>
              <a:rPr lang="en-US" altLang="ja-JP" dirty="0" smtClean="0">
                <a:latin typeface="HGP創英角ｺﾞｼｯｸUB" pitchFamily="50" charset="-128"/>
                <a:ea typeface="HGP創英角ｺﾞｼｯｸUB" pitchFamily="50" charset="-128"/>
              </a:rPr>
              <a:t>GPS</a:t>
            </a:r>
            <a:r>
              <a:rPr lang="ja-JP" altLang="en-US" dirty="0" smtClean="0">
                <a:latin typeface="HGP創英角ｺﾞｼｯｸUB" pitchFamily="50" charset="-128"/>
                <a:ea typeface="HGP創英角ｺﾞｼｯｸUB" pitchFamily="50" charset="-128"/>
              </a:rPr>
              <a:t>機能を有するデジタルカメラが普及してきています。簡単に画像データに位置情報を添付することが可能となり、</a:t>
            </a:r>
            <a:r>
              <a:rPr lang="ja-JP" altLang="en-US" u="sng" dirty="0" smtClean="0">
                <a:latin typeface="HGP創英角ｺﾞｼｯｸUB" pitchFamily="50" charset="-128"/>
                <a:ea typeface="HGP創英角ｺﾞｼｯｸUB" pitchFamily="50" charset="-128"/>
              </a:rPr>
              <a:t>撮った「写真」「動画」が地理空間情報として活用</a:t>
            </a:r>
            <a:r>
              <a:rPr lang="ja-JP" altLang="en-US" dirty="0" smtClean="0">
                <a:latin typeface="HGP創英角ｺﾞｼｯｸUB" pitchFamily="50" charset="-128"/>
                <a:ea typeface="HGP創英角ｺﾞｼｯｸUB" pitchFamily="50" charset="-128"/>
              </a:rPr>
              <a:t>できます。</a:t>
            </a:r>
            <a:endParaRPr lang="ja-JP" altLang="en-US" dirty="0"/>
          </a:p>
        </p:txBody>
      </p:sp>
      <p:pic>
        <p:nvPicPr>
          <p:cNvPr id="8" name="図 7" descr="http://www.asahi.com/digital/techno/images/TKY201103270080.jpg"/>
          <p:cNvPicPr/>
          <p:nvPr/>
        </p:nvPicPr>
        <p:blipFill>
          <a:blip r:embed="rId2" cstate="print"/>
          <a:srcRect/>
          <a:stretch>
            <a:fillRect/>
          </a:stretch>
        </p:blipFill>
        <p:spPr bwMode="auto">
          <a:xfrm>
            <a:off x="683568" y="2204864"/>
            <a:ext cx="5112568" cy="4653136"/>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38969" y="9410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４－８．三重県危機管理情報集約システム（仮称）</a:t>
            </a:r>
            <a:r>
              <a:rPr lang="en-US" altLang="ja-JP" dirty="0" smtClean="0">
                <a:latin typeface="HGP創英角ｺﾞｼｯｸUB" pitchFamily="50" charset="-128"/>
                <a:ea typeface="HGP創英角ｺﾞｼｯｸUB" pitchFamily="50" charset="-128"/>
              </a:rPr>
              <a:t>β</a:t>
            </a:r>
            <a:r>
              <a:rPr lang="ja-JP" altLang="en-US" dirty="0" smtClean="0">
                <a:latin typeface="HGP創英角ｺﾞｼｯｸUB" pitchFamily="50" charset="-128"/>
                <a:ea typeface="HGP創英角ｺﾞｼｯｸUB" pitchFamily="50" charset="-128"/>
              </a:rPr>
              <a:t>版のイメージ図</a:t>
            </a:r>
            <a:endParaRPr lang="en-US" altLang="ja-JP" dirty="0" smtClean="0">
              <a:latin typeface="HGP創英角ｺﾞｼｯｸUB" pitchFamily="50" charset="-128"/>
              <a:ea typeface="HGP創英角ｺﾞｼｯｸUB" pitchFamily="50" charset="-128"/>
            </a:endParaRPr>
          </a:p>
        </p:txBody>
      </p:sp>
      <p:sp>
        <p:nvSpPr>
          <p:cNvPr id="307" name="角丸四角形 306"/>
          <p:cNvSpPr/>
          <p:nvPr/>
        </p:nvSpPr>
        <p:spPr>
          <a:xfrm>
            <a:off x="6736308" y="951136"/>
            <a:ext cx="2376264" cy="36004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latin typeface="HGP創英角ｺﾞｼｯｸUB" pitchFamily="50" charset="-128"/>
                <a:ea typeface="HGP創英角ｺﾞｼｯｸUB" pitchFamily="50" charset="-128"/>
              </a:rPr>
              <a:t>発災</a:t>
            </a:r>
            <a:r>
              <a:rPr kumimoji="1" lang="ja-JP" altLang="en-US" dirty="0" smtClean="0">
                <a:latin typeface="HGP創英角ｺﾞｼｯｸUB" pitchFamily="50" charset="-128"/>
                <a:ea typeface="HGP創英角ｺﾞｼｯｸUB" pitchFamily="50" charset="-128"/>
              </a:rPr>
              <a:t>時での活用（案）</a:t>
            </a:r>
            <a:endParaRPr kumimoji="1" lang="ja-JP" altLang="en-US" dirty="0">
              <a:latin typeface="HGP創英角ｺﾞｼｯｸUB" pitchFamily="50" charset="-128"/>
              <a:ea typeface="HGP創英角ｺﾞｼｯｸUB" pitchFamily="50" charset="-128"/>
            </a:endParaRPr>
          </a:p>
        </p:txBody>
      </p:sp>
      <p:pic>
        <p:nvPicPr>
          <p:cNvPr id="1026" name="Picture 2"/>
          <p:cNvPicPr>
            <a:picLocks noChangeAspect="1" noChangeArrowheads="1"/>
          </p:cNvPicPr>
          <p:nvPr/>
        </p:nvPicPr>
        <p:blipFill>
          <a:blip r:embed="rId2" cstate="print"/>
          <a:srcRect/>
          <a:stretch>
            <a:fillRect/>
          </a:stretch>
        </p:blipFill>
        <p:spPr bwMode="auto">
          <a:xfrm>
            <a:off x="724886" y="2170956"/>
            <a:ext cx="7759605" cy="4506664"/>
          </a:xfrm>
          <a:prstGeom prst="rect">
            <a:avLst/>
          </a:prstGeom>
          <a:noFill/>
          <a:ln w="9525">
            <a:noFill/>
            <a:miter lim="800000"/>
            <a:headEnd/>
            <a:tailEnd/>
          </a:ln>
        </p:spPr>
      </p:pic>
      <p:sp>
        <p:nvSpPr>
          <p:cNvPr id="90" name="テキスト ボックス 89"/>
          <p:cNvSpPr txBox="1"/>
          <p:nvPr/>
        </p:nvSpPr>
        <p:spPr>
          <a:xfrm>
            <a:off x="3558828" y="6648153"/>
            <a:ext cx="4968552" cy="276999"/>
          </a:xfrm>
          <a:prstGeom prst="rect">
            <a:avLst/>
          </a:prstGeom>
          <a:noFill/>
        </p:spPr>
        <p:txBody>
          <a:bodyPr wrap="square" rtlCol="0">
            <a:spAutoFit/>
          </a:bodyPr>
          <a:lstStyle/>
          <a:p>
            <a:pPr algn="r"/>
            <a:r>
              <a:rPr kumimoji="1" lang="ja-JP" altLang="en-US" sz="1200" dirty="0" smtClean="0"/>
              <a:t>出典：</a:t>
            </a:r>
            <a:r>
              <a:rPr kumimoji="1" lang="en-US" altLang="ja-JP" sz="1200" dirty="0" smtClean="0"/>
              <a:t>YAHOO</a:t>
            </a:r>
            <a:r>
              <a:rPr kumimoji="1" lang="ja-JP" altLang="en-US" sz="1200" dirty="0" smtClean="0"/>
              <a:t>！写真保存プロジェクト　復興支援東日本大震災</a:t>
            </a:r>
            <a:endParaRPr kumimoji="1" lang="ja-JP" altLang="en-US" sz="1200" dirty="0"/>
          </a:p>
        </p:txBody>
      </p:sp>
      <p:sp>
        <p:nvSpPr>
          <p:cNvPr id="91" name="正方形/長方形 90"/>
          <p:cNvSpPr/>
          <p:nvPr/>
        </p:nvSpPr>
        <p:spPr>
          <a:xfrm>
            <a:off x="611560" y="1302668"/>
            <a:ext cx="7848872" cy="830997"/>
          </a:xfrm>
          <a:prstGeom prst="rect">
            <a:avLst/>
          </a:prstGeom>
        </p:spPr>
        <p:txBody>
          <a:bodyPr wrap="square">
            <a:spAutoFit/>
          </a:bodyPr>
          <a:lstStyle/>
          <a:p>
            <a:r>
              <a:rPr lang="ja-JP" altLang="en-US" sz="1600" dirty="0" smtClean="0">
                <a:latin typeface="HGP創英角ｺﾞｼｯｸUB" pitchFamily="50" charset="-128"/>
                <a:ea typeface="HGP創英角ｺﾞｼｯｸUB" pitchFamily="50" charset="-128"/>
              </a:rPr>
              <a:t>○市町職員、県職員等が現地調査時に撮影した被災個所の写真（</a:t>
            </a:r>
            <a:r>
              <a:rPr lang="en-US" altLang="ja-JP" sz="1600" dirty="0" smtClean="0">
                <a:latin typeface="HGP創英角ｺﾞｼｯｸUB" pitchFamily="50" charset="-128"/>
                <a:ea typeface="HGP創英角ｺﾞｼｯｸUB" pitchFamily="50" charset="-128"/>
              </a:rPr>
              <a:t>GPS</a:t>
            </a:r>
            <a:r>
              <a:rPr lang="ja-JP" altLang="en-US" sz="1600" dirty="0" smtClean="0">
                <a:latin typeface="HGP創英角ｺﾞｼｯｸUB" pitchFamily="50" charset="-128"/>
                <a:ea typeface="HGP創英角ｺﾞｼｯｸUB" pitchFamily="50" charset="-128"/>
              </a:rPr>
              <a:t>付デジタルカメラで撮影したもの）を</a:t>
            </a:r>
            <a:r>
              <a:rPr lang="en-US" altLang="ja-JP" sz="1600" dirty="0" smtClean="0">
                <a:latin typeface="HGP創英角ｺﾞｼｯｸUB" pitchFamily="50" charset="-128"/>
                <a:ea typeface="HGP創英角ｺﾞｼｯｸUB" pitchFamily="50" charset="-128"/>
              </a:rPr>
              <a:t>GIS</a:t>
            </a:r>
            <a:r>
              <a:rPr lang="ja-JP" altLang="en-US" sz="1600" dirty="0" smtClean="0">
                <a:latin typeface="HGP創英角ｺﾞｼｯｸUB" pitchFamily="50" charset="-128"/>
                <a:ea typeface="HGP創英角ｺﾞｼｯｸUB" pitchFamily="50" charset="-128"/>
              </a:rPr>
              <a:t>の画面上にドラッグインすることにより、地図上に掲載。関係者間（市町内部、県市町間）で簡単に情報共有が図れます。（下図はイメージ。）</a:t>
            </a:r>
            <a:endParaRPr lang="ja-JP" altLang="en-US" sz="1600" dirty="0"/>
          </a:p>
        </p:txBody>
      </p:sp>
      <p:pic>
        <p:nvPicPr>
          <p:cNvPr id="11" name="図 10" descr="無題.bmp"/>
          <p:cNvPicPr>
            <a:picLocks noChangeAspect="1"/>
          </p:cNvPicPr>
          <p:nvPr/>
        </p:nvPicPr>
        <p:blipFill>
          <a:blip r:embed="rId3" cstate="print"/>
          <a:stretch>
            <a:fillRect/>
          </a:stretch>
        </p:blipFill>
        <p:spPr>
          <a:xfrm>
            <a:off x="1043608" y="3212976"/>
            <a:ext cx="3096345" cy="1728192"/>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38969" y="9410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４－８．三重県危機管理情報集約システム（仮称）</a:t>
            </a:r>
            <a:r>
              <a:rPr lang="en-US" altLang="ja-JP" dirty="0" smtClean="0">
                <a:latin typeface="HGP創英角ｺﾞｼｯｸUB" pitchFamily="50" charset="-128"/>
                <a:ea typeface="HGP創英角ｺﾞｼｯｸUB" pitchFamily="50" charset="-128"/>
              </a:rPr>
              <a:t>β</a:t>
            </a:r>
            <a:r>
              <a:rPr lang="ja-JP" altLang="en-US" dirty="0" smtClean="0">
                <a:latin typeface="HGP創英角ｺﾞｼｯｸUB" pitchFamily="50" charset="-128"/>
                <a:ea typeface="HGP創英角ｺﾞｼｯｸUB" pitchFamily="50" charset="-128"/>
              </a:rPr>
              <a:t>版のイメージ図</a:t>
            </a:r>
            <a:endParaRPr lang="en-US" altLang="ja-JP" dirty="0" smtClean="0">
              <a:latin typeface="HGP創英角ｺﾞｼｯｸUB" pitchFamily="50" charset="-128"/>
              <a:ea typeface="HGP創英角ｺﾞｼｯｸUB" pitchFamily="50" charset="-128"/>
            </a:endParaRPr>
          </a:p>
        </p:txBody>
      </p:sp>
      <p:sp>
        <p:nvSpPr>
          <p:cNvPr id="307" name="角丸四角形 306"/>
          <p:cNvSpPr/>
          <p:nvPr/>
        </p:nvSpPr>
        <p:spPr>
          <a:xfrm>
            <a:off x="6736308" y="951136"/>
            <a:ext cx="2376264" cy="36004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GP創英角ｺﾞｼｯｸUB" pitchFamily="50" charset="-128"/>
                <a:ea typeface="HGP創英角ｺﾞｼｯｸUB" pitchFamily="50" charset="-128"/>
              </a:rPr>
              <a:t>平常時での活用（案）</a:t>
            </a:r>
            <a:endParaRPr kumimoji="1" lang="ja-JP" altLang="en-US" dirty="0">
              <a:latin typeface="HGP創英角ｺﾞｼｯｸUB" pitchFamily="50" charset="-128"/>
              <a:ea typeface="HGP創英角ｺﾞｼｯｸUB" pitchFamily="50" charset="-128"/>
            </a:endParaRPr>
          </a:p>
        </p:txBody>
      </p:sp>
      <p:sp>
        <p:nvSpPr>
          <p:cNvPr id="10" name="角丸四角形 9"/>
          <p:cNvSpPr/>
          <p:nvPr/>
        </p:nvSpPr>
        <p:spPr>
          <a:xfrm>
            <a:off x="226492" y="5540772"/>
            <a:ext cx="2876004" cy="1224136"/>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1573560" y="5557788"/>
            <a:ext cx="1512168" cy="1046440"/>
          </a:xfrm>
          <a:prstGeom prst="rect">
            <a:avLst/>
          </a:prstGeom>
          <a:noFill/>
        </p:spPr>
        <p:txBody>
          <a:bodyPr wrap="square" rtlCol="0">
            <a:spAutoFit/>
          </a:bodyPr>
          <a:lstStyle/>
          <a:p>
            <a:r>
              <a:rPr kumimoji="1" lang="en-US" altLang="ja-JP" sz="1400" b="1" dirty="0" smtClean="0">
                <a:latin typeface="+mj-ea"/>
                <a:ea typeface="+mj-ea"/>
              </a:rPr>
              <a:t>【</a:t>
            </a:r>
            <a:r>
              <a:rPr kumimoji="1" lang="ja-JP" altLang="en-US" sz="1400" b="1" dirty="0" smtClean="0">
                <a:latin typeface="+mj-ea"/>
                <a:ea typeface="+mj-ea"/>
              </a:rPr>
              <a:t>基盤データ</a:t>
            </a:r>
            <a:r>
              <a:rPr kumimoji="1" lang="en-US" altLang="ja-JP" sz="1400" b="1" dirty="0" smtClean="0">
                <a:latin typeface="+mj-ea"/>
                <a:ea typeface="+mj-ea"/>
              </a:rPr>
              <a:t>】</a:t>
            </a:r>
          </a:p>
          <a:p>
            <a:r>
              <a:rPr lang="ja-JP" altLang="en-US" sz="1200" dirty="0" smtClean="0">
                <a:latin typeface="+mj-ea"/>
                <a:ea typeface="+mj-ea"/>
              </a:rPr>
              <a:t>・共有デジタル地図</a:t>
            </a:r>
            <a:endParaRPr lang="en-US" altLang="ja-JP" sz="1200" dirty="0" smtClean="0">
              <a:latin typeface="+mj-ea"/>
              <a:ea typeface="+mj-ea"/>
            </a:endParaRPr>
          </a:p>
          <a:p>
            <a:r>
              <a:rPr kumimoji="1" lang="ja-JP" altLang="en-US" sz="1200" dirty="0" smtClean="0">
                <a:latin typeface="+mj-ea"/>
                <a:ea typeface="+mj-ea"/>
              </a:rPr>
              <a:t>・空中</a:t>
            </a:r>
            <a:r>
              <a:rPr lang="ja-JP" altLang="en-US" sz="1200" dirty="0" smtClean="0">
                <a:latin typeface="+mj-ea"/>
                <a:ea typeface="+mj-ea"/>
              </a:rPr>
              <a:t>写真</a:t>
            </a:r>
            <a:endParaRPr lang="en-US" altLang="ja-JP" sz="1200" dirty="0" smtClean="0">
              <a:latin typeface="+mj-ea"/>
              <a:ea typeface="+mj-ea"/>
            </a:endParaRPr>
          </a:p>
          <a:p>
            <a:r>
              <a:rPr kumimoji="1" lang="ja-JP" altLang="en-US" sz="1200" dirty="0" smtClean="0">
                <a:latin typeface="+mj-ea"/>
                <a:ea typeface="+mj-ea"/>
              </a:rPr>
              <a:t>・（</a:t>
            </a:r>
            <a:r>
              <a:rPr lang="ja-JP" altLang="en-US" sz="1200" dirty="0" smtClean="0">
                <a:latin typeface="+mj-ea"/>
                <a:ea typeface="+mj-ea"/>
              </a:rPr>
              <a:t>地番住所データ）</a:t>
            </a:r>
            <a:endParaRPr lang="en-US" altLang="ja-JP" sz="1200" dirty="0" smtClean="0">
              <a:latin typeface="+mj-ea"/>
              <a:ea typeface="+mj-ea"/>
            </a:endParaRPr>
          </a:p>
          <a:p>
            <a:r>
              <a:rPr lang="ja-JP" altLang="en-US" sz="1200" dirty="0" smtClean="0">
                <a:latin typeface="+mj-ea"/>
                <a:ea typeface="+mj-ea"/>
              </a:rPr>
              <a:t>・高さデータ</a:t>
            </a:r>
            <a:endParaRPr kumimoji="1" lang="en-US" altLang="ja-JP" sz="1200" dirty="0" smtClean="0">
              <a:latin typeface="+mj-ea"/>
              <a:ea typeface="+mj-ea"/>
            </a:endParaRPr>
          </a:p>
        </p:txBody>
      </p:sp>
      <p:sp>
        <p:nvSpPr>
          <p:cNvPr id="12" name="テキスト ボックス 11"/>
          <p:cNvSpPr txBox="1"/>
          <p:nvPr/>
        </p:nvSpPr>
        <p:spPr>
          <a:xfrm>
            <a:off x="454844" y="6523484"/>
            <a:ext cx="1944216" cy="307777"/>
          </a:xfrm>
          <a:prstGeom prst="rect">
            <a:avLst/>
          </a:prstGeom>
          <a:noFill/>
        </p:spPr>
        <p:txBody>
          <a:bodyPr wrap="square" rtlCol="0">
            <a:spAutoFit/>
          </a:bodyPr>
          <a:lstStyle/>
          <a:p>
            <a:r>
              <a:rPr kumimoji="1" lang="ja-JP" altLang="en-US" sz="1400" dirty="0" smtClean="0"/>
              <a:t>三重県自治会館組合</a:t>
            </a:r>
            <a:endParaRPr kumimoji="1" lang="ja-JP" altLang="en-US" sz="1400" dirty="0"/>
          </a:p>
        </p:txBody>
      </p:sp>
      <p:sp>
        <p:nvSpPr>
          <p:cNvPr id="14" name="角丸四角形 13"/>
          <p:cNvSpPr/>
          <p:nvPr/>
        </p:nvSpPr>
        <p:spPr>
          <a:xfrm>
            <a:off x="226492" y="4194572"/>
            <a:ext cx="2876004" cy="1224136"/>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658044" y="5177284"/>
            <a:ext cx="1944216" cy="307777"/>
          </a:xfrm>
          <a:prstGeom prst="rect">
            <a:avLst/>
          </a:prstGeom>
          <a:noFill/>
        </p:spPr>
        <p:txBody>
          <a:bodyPr wrap="square" rtlCol="0">
            <a:spAutoFit/>
          </a:bodyPr>
          <a:lstStyle/>
          <a:p>
            <a:r>
              <a:rPr kumimoji="1" lang="ja-JP" altLang="en-US" sz="1400" dirty="0" smtClean="0"/>
              <a:t>三重県</a:t>
            </a:r>
            <a:endParaRPr kumimoji="1" lang="ja-JP" altLang="en-US" sz="1400" dirty="0"/>
          </a:p>
        </p:txBody>
      </p:sp>
      <p:sp>
        <p:nvSpPr>
          <p:cNvPr id="19" name="角丸四角形 18"/>
          <p:cNvSpPr/>
          <p:nvPr/>
        </p:nvSpPr>
        <p:spPr>
          <a:xfrm>
            <a:off x="204912" y="2839864"/>
            <a:ext cx="2876004" cy="1224136"/>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712664" y="3822576"/>
            <a:ext cx="1944216" cy="307777"/>
          </a:xfrm>
          <a:prstGeom prst="rect">
            <a:avLst/>
          </a:prstGeom>
          <a:noFill/>
        </p:spPr>
        <p:txBody>
          <a:bodyPr wrap="square" rtlCol="0">
            <a:spAutoFit/>
          </a:bodyPr>
          <a:lstStyle/>
          <a:p>
            <a:r>
              <a:rPr lang="ja-JP" altLang="en-US" sz="1400" dirty="0" smtClean="0"/>
              <a:t>市町</a:t>
            </a:r>
            <a:r>
              <a:rPr lang="en-US" altLang="ja-JP" sz="1400" dirty="0" smtClean="0"/>
              <a:t>B</a:t>
            </a:r>
            <a:endParaRPr kumimoji="1" lang="ja-JP" altLang="en-US" sz="1400" dirty="0"/>
          </a:p>
        </p:txBody>
      </p:sp>
      <p:sp>
        <p:nvSpPr>
          <p:cNvPr id="21" name="角丸四角形 20"/>
          <p:cNvSpPr/>
          <p:nvPr/>
        </p:nvSpPr>
        <p:spPr>
          <a:xfrm>
            <a:off x="3945012" y="1493168"/>
            <a:ext cx="4968552" cy="5315892"/>
          </a:xfrm>
          <a:prstGeom prst="roundRect">
            <a:avLst/>
          </a:pr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3594100" y="1514996"/>
            <a:ext cx="5175448" cy="646331"/>
          </a:xfrm>
          <a:prstGeom prst="rect">
            <a:avLst/>
          </a:prstGeom>
          <a:noFill/>
        </p:spPr>
        <p:txBody>
          <a:bodyPr wrap="square" rtlCol="0">
            <a:spAutoFit/>
          </a:bodyPr>
          <a:lstStyle/>
          <a:p>
            <a:pPr algn="ctr"/>
            <a:r>
              <a:rPr kumimoji="1" lang="ja-JP" altLang="en-US" dirty="0" smtClean="0">
                <a:solidFill>
                  <a:srgbClr val="00B050"/>
                </a:solidFill>
                <a:latin typeface="HGP創英角ｺﾞｼｯｸUB" pitchFamily="50" charset="-128"/>
                <a:ea typeface="HGP創英角ｺﾞｼｯｸUB" pitchFamily="50" charset="-128"/>
              </a:rPr>
              <a:t>三重県危機管理空間情報集約</a:t>
            </a:r>
            <a:endParaRPr kumimoji="1" lang="en-US" altLang="ja-JP" dirty="0" smtClean="0">
              <a:solidFill>
                <a:srgbClr val="00B050"/>
              </a:solidFill>
              <a:latin typeface="HGP創英角ｺﾞｼｯｸUB" pitchFamily="50" charset="-128"/>
              <a:ea typeface="HGP創英角ｺﾞｼｯｸUB" pitchFamily="50" charset="-128"/>
            </a:endParaRPr>
          </a:p>
          <a:p>
            <a:pPr algn="ctr"/>
            <a:r>
              <a:rPr kumimoji="1" lang="ja-JP" altLang="en-US" dirty="0" smtClean="0">
                <a:solidFill>
                  <a:srgbClr val="00B050"/>
                </a:solidFill>
                <a:latin typeface="HGP創英角ｺﾞｼｯｸUB" pitchFamily="50" charset="-128"/>
                <a:ea typeface="HGP創英角ｺﾞｼｯｸUB" pitchFamily="50" charset="-128"/>
              </a:rPr>
              <a:t>システム（仮称）</a:t>
            </a:r>
            <a:r>
              <a:rPr kumimoji="1" lang="en-US" altLang="ja-JP" dirty="0" smtClean="0">
                <a:solidFill>
                  <a:srgbClr val="00B050"/>
                </a:solidFill>
                <a:latin typeface="HGP創英角ｺﾞｼｯｸUB" pitchFamily="50" charset="-128"/>
                <a:ea typeface="HGP創英角ｺﾞｼｯｸUB" pitchFamily="50" charset="-128"/>
              </a:rPr>
              <a:t>β</a:t>
            </a:r>
            <a:r>
              <a:rPr kumimoji="1" lang="ja-JP" altLang="en-US" dirty="0" smtClean="0">
                <a:solidFill>
                  <a:srgbClr val="00B050"/>
                </a:solidFill>
                <a:latin typeface="HGP創英角ｺﾞｼｯｸUB" pitchFamily="50" charset="-128"/>
                <a:ea typeface="HGP創英角ｺﾞｼｯｸUB" pitchFamily="50" charset="-128"/>
              </a:rPr>
              <a:t>版</a:t>
            </a:r>
            <a:endParaRPr kumimoji="1" lang="ja-JP" altLang="en-US" dirty="0">
              <a:solidFill>
                <a:srgbClr val="00B050"/>
              </a:solidFill>
              <a:latin typeface="HGP創英角ｺﾞｼｯｸUB" pitchFamily="50" charset="-128"/>
              <a:ea typeface="HGP創英角ｺﾞｼｯｸUB" pitchFamily="50" charset="-128"/>
            </a:endParaRPr>
          </a:p>
        </p:txBody>
      </p:sp>
      <p:grpSp>
        <p:nvGrpSpPr>
          <p:cNvPr id="24" name="Group 95"/>
          <p:cNvGrpSpPr>
            <a:grpSpLocks/>
          </p:cNvGrpSpPr>
          <p:nvPr/>
        </p:nvGrpSpPr>
        <p:grpSpPr bwMode="auto">
          <a:xfrm>
            <a:off x="4464050" y="5816600"/>
            <a:ext cx="2776538" cy="468313"/>
            <a:chOff x="1837" y="300"/>
            <a:chExt cx="2745" cy="738"/>
          </a:xfrm>
        </p:grpSpPr>
        <p:sp>
          <p:nvSpPr>
            <p:cNvPr id="25" name="AutoShape 96"/>
            <p:cNvSpPr>
              <a:spLocks noChangeAspect="1" noChangeArrowheads="1" noTextEdit="1"/>
            </p:cNvSpPr>
            <p:nvPr/>
          </p:nvSpPr>
          <p:spPr bwMode="auto">
            <a:xfrm>
              <a:off x="1837" y="300"/>
              <a:ext cx="2745" cy="708"/>
            </a:xfrm>
            <a:prstGeom prst="rect">
              <a:avLst/>
            </a:prstGeom>
            <a:noFill/>
            <a:ln w="9525">
              <a:noFill/>
              <a:miter lim="800000"/>
              <a:headEnd/>
              <a:tailEnd/>
            </a:ln>
          </p:spPr>
          <p:txBody>
            <a:bodyPr/>
            <a:lstStyle/>
            <a:p>
              <a:endParaRPr lang="ja-JP" altLang="en-US"/>
            </a:p>
          </p:txBody>
        </p:sp>
        <p:sp>
          <p:nvSpPr>
            <p:cNvPr id="26" name="Freeform 97"/>
            <p:cNvSpPr>
              <a:spLocks/>
            </p:cNvSpPr>
            <p:nvPr/>
          </p:nvSpPr>
          <p:spPr bwMode="auto">
            <a:xfrm>
              <a:off x="1849" y="314"/>
              <a:ext cx="2721" cy="680"/>
            </a:xfrm>
            <a:custGeom>
              <a:avLst/>
              <a:gdLst/>
              <a:ahLst/>
              <a:cxnLst>
                <a:cxn ang="0">
                  <a:pos x="0" y="1360"/>
                </a:cxn>
                <a:cxn ang="0">
                  <a:pos x="4081" y="1360"/>
                </a:cxn>
                <a:cxn ang="0">
                  <a:pos x="5441" y="0"/>
                </a:cxn>
                <a:cxn ang="0">
                  <a:pos x="1360" y="0"/>
                </a:cxn>
                <a:cxn ang="0">
                  <a:pos x="0" y="1360"/>
                </a:cxn>
              </a:cxnLst>
              <a:rect l="0" t="0" r="r" b="b"/>
              <a:pathLst>
                <a:path w="5441" h="1360">
                  <a:moveTo>
                    <a:pt x="0" y="1360"/>
                  </a:moveTo>
                  <a:lnTo>
                    <a:pt x="4081" y="1360"/>
                  </a:lnTo>
                  <a:lnTo>
                    <a:pt x="5441" y="0"/>
                  </a:lnTo>
                  <a:lnTo>
                    <a:pt x="1360" y="0"/>
                  </a:lnTo>
                  <a:lnTo>
                    <a:pt x="0" y="1360"/>
                  </a:lnTo>
                  <a:close/>
                </a:path>
              </a:pathLst>
            </a:custGeom>
            <a:solidFill>
              <a:srgbClr val="FFFFFF"/>
            </a:solidFill>
            <a:ln w="9525">
              <a:noFill/>
              <a:round/>
              <a:headEnd/>
              <a:tailEnd/>
            </a:ln>
          </p:spPr>
          <p:txBody>
            <a:bodyPr/>
            <a:lstStyle/>
            <a:p>
              <a:endParaRPr lang="ja-JP" altLang="en-US"/>
            </a:p>
          </p:txBody>
        </p:sp>
        <p:sp>
          <p:nvSpPr>
            <p:cNvPr id="27" name="Freeform 98"/>
            <p:cNvSpPr>
              <a:spLocks/>
            </p:cNvSpPr>
            <p:nvPr/>
          </p:nvSpPr>
          <p:spPr bwMode="auto">
            <a:xfrm>
              <a:off x="1849" y="314"/>
              <a:ext cx="2721" cy="680"/>
            </a:xfrm>
            <a:custGeom>
              <a:avLst/>
              <a:gdLst/>
              <a:ahLst/>
              <a:cxnLst>
                <a:cxn ang="0">
                  <a:pos x="0" y="1360"/>
                </a:cxn>
                <a:cxn ang="0">
                  <a:pos x="4081" y="1360"/>
                </a:cxn>
                <a:cxn ang="0">
                  <a:pos x="5441" y="0"/>
                </a:cxn>
                <a:cxn ang="0">
                  <a:pos x="1360" y="0"/>
                </a:cxn>
                <a:cxn ang="0">
                  <a:pos x="0" y="1360"/>
                </a:cxn>
              </a:cxnLst>
              <a:rect l="0" t="0" r="r" b="b"/>
              <a:pathLst>
                <a:path w="5441" h="1360">
                  <a:moveTo>
                    <a:pt x="0" y="1360"/>
                  </a:moveTo>
                  <a:lnTo>
                    <a:pt x="4081" y="1360"/>
                  </a:lnTo>
                  <a:lnTo>
                    <a:pt x="5441" y="0"/>
                  </a:lnTo>
                  <a:lnTo>
                    <a:pt x="1360" y="0"/>
                  </a:lnTo>
                  <a:lnTo>
                    <a:pt x="0" y="1360"/>
                  </a:lnTo>
                  <a:close/>
                </a:path>
              </a:pathLst>
            </a:custGeom>
            <a:noFill/>
            <a:ln w="9525">
              <a:solidFill>
                <a:srgbClr val="333333"/>
              </a:solidFill>
              <a:prstDash val="solid"/>
              <a:round/>
              <a:headEnd/>
              <a:tailEnd/>
            </a:ln>
          </p:spPr>
          <p:txBody>
            <a:bodyPr/>
            <a:lstStyle/>
            <a:p>
              <a:endParaRPr lang="ja-JP" altLang="en-US"/>
            </a:p>
          </p:txBody>
        </p:sp>
        <p:sp>
          <p:nvSpPr>
            <p:cNvPr id="28" name="Freeform 99"/>
            <p:cNvSpPr>
              <a:spLocks/>
            </p:cNvSpPr>
            <p:nvPr/>
          </p:nvSpPr>
          <p:spPr bwMode="auto">
            <a:xfrm>
              <a:off x="2347" y="708"/>
              <a:ext cx="209" cy="79"/>
            </a:xfrm>
            <a:custGeom>
              <a:avLst/>
              <a:gdLst/>
              <a:ahLst/>
              <a:cxnLst>
                <a:cxn ang="0">
                  <a:pos x="0" y="10"/>
                </a:cxn>
                <a:cxn ang="0">
                  <a:pos x="49" y="158"/>
                </a:cxn>
                <a:cxn ang="0">
                  <a:pos x="389" y="124"/>
                </a:cxn>
                <a:cxn ang="0">
                  <a:pos x="419" y="0"/>
                </a:cxn>
                <a:cxn ang="0">
                  <a:pos x="268" y="1"/>
                </a:cxn>
                <a:cxn ang="0">
                  <a:pos x="110" y="4"/>
                </a:cxn>
                <a:cxn ang="0">
                  <a:pos x="0" y="10"/>
                </a:cxn>
              </a:cxnLst>
              <a:rect l="0" t="0" r="r" b="b"/>
              <a:pathLst>
                <a:path w="419" h="158">
                  <a:moveTo>
                    <a:pt x="0" y="10"/>
                  </a:moveTo>
                  <a:lnTo>
                    <a:pt x="49" y="158"/>
                  </a:lnTo>
                  <a:lnTo>
                    <a:pt x="389" y="124"/>
                  </a:lnTo>
                  <a:lnTo>
                    <a:pt x="419" y="0"/>
                  </a:lnTo>
                  <a:lnTo>
                    <a:pt x="268" y="1"/>
                  </a:lnTo>
                  <a:lnTo>
                    <a:pt x="110" y="4"/>
                  </a:lnTo>
                  <a:lnTo>
                    <a:pt x="0" y="10"/>
                  </a:lnTo>
                  <a:close/>
                </a:path>
              </a:pathLst>
            </a:custGeom>
            <a:solidFill>
              <a:srgbClr val="FFCC99"/>
            </a:solidFill>
            <a:ln w="9525">
              <a:noFill/>
              <a:round/>
              <a:headEnd/>
              <a:tailEnd/>
            </a:ln>
          </p:spPr>
          <p:txBody>
            <a:bodyPr/>
            <a:lstStyle/>
            <a:p>
              <a:endParaRPr lang="ja-JP" altLang="en-US"/>
            </a:p>
          </p:txBody>
        </p:sp>
        <p:sp>
          <p:nvSpPr>
            <p:cNvPr id="29" name="Freeform 100"/>
            <p:cNvSpPr>
              <a:spLocks/>
            </p:cNvSpPr>
            <p:nvPr/>
          </p:nvSpPr>
          <p:spPr bwMode="auto">
            <a:xfrm>
              <a:off x="3391" y="314"/>
              <a:ext cx="498" cy="680"/>
            </a:xfrm>
            <a:custGeom>
              <a:avLst/>
              <a:gdLst/>
              <a:ahLst/>
              <a:cxnLst>
                <a:cxn ang="0">
                  <a:pos x="862" y="0"/>
                </a:cxn>
                <a:cxn ang="0">
                  <a:pos x="431" y="419"/>
                </a:cxn>
                <a:cxn ang="0">
                  <a:pos x="182" y="816"/>
                </a:cxn>
                <a:cxn ang="0">
                  <a:pos x="0" y="1360"/>
                </a:cxn>
                <a:cxn ang="0">
                  <a:pos x="272" y="1360"/>
                </a:cxn>
                <a:cxn ang="0">
                  <a:pos x="363" y="816"/>
                </a:cxn>
                <a:cxn ang="0">
                  <a:pos x="609" y="405"/>
                </a:cxn>
                <a:cxn ang="0">
                  <a:pos x="998" y="0"/>
                </a:cxn>
                <a:cxn ang="0">
                  <a:pos x="862" y="0"/>
                </a:cxn>
              </a:cxnLst>
              <a:rect l="0" t="0" r="r" b="b"/>
              <a:pathLst>
                <a:path w="998" h="1360">
                  <a:moveTo>
                    <a:pt x="862" y="0"/>
                  </a:moveTo>
                  <a:lnTo>
                    <a:pt x="431" y="419"/>
                  </a:lnTo>
                  <a:lnTo>
                    <a:pt x="182" y="816"/>
                  </a:lnTo>
                  <a:lnTo>
                    <a:pt x="0" y="1360"/>
                  </a:lnTo>
                  <a:lnTo>
                    <a:pt x="272" y="1360"/>
                  </a:lnTo>
                  <a:lnTo>
                    <a:pt x="363" y="816"/>
                  </a:lnTo>
                  <a:lnTo>
                    <a:pt x="609" y="405"/>
                  </a:lnTo>
                  <a:lnTo>
                    <a:pt x="998" y="0"/>
                  </a:lnTo>
                  <a:lnTo>
                    <a:pt x="862" y="0"/>
                  </a:lnTo>
                  <a:close/>
                </a:path>
              </a:pathLst>
            </a:custGeom>
            <a:solidFill>
              <a:srgbClr val="99CCFF"/>
            </a:solidFill>
            <a:ln w="9525">
              <a:noFill/>
              <a:round/>
              <a:headEnd/>
              <a:tailEnd/>
            </a:ln>
          </p:spPr>
          <p:txBody>
            <a:bodyPr/>
            <a:lstStyle/>
            <a:p>
              <a:endParaRPr lang="ja-JP" altLang="en-US"/>
            </a:p>
          </p:txBody>
        </p:sp>
        <p:sp>
          <p:nvSpPr>
            <p:cNvPr id="30" name="Freeform 101"/>
            <p:cNvSpPr>
              <a:spLocks/>
            </p:cNvSpPr>
            <p:nvPr/>
          </p:nvSpPr>
          <p:spPr bwMode="auto">
            <a:xfrm>
              <a:off x="3391" y="314"/>
              <a:ext cx="498" cy="680"/>
            </a:xfrm>
            <a:custGeom>
              <a:avLst/>
              <a:gdLst/>
              <a:ahLst/>
              <a:cxnLst>
                <a:cxn ang="0">
                  <a:pos x="862" y="0"/>
                </a:cxn>
                <a:cxn ang="0">
                  <a:pos x="431" y="419"/>
                </a:cxn>
                <a:cxn ang="0">
                  <a:pos x="182" y="816"/>
                </a:cxn>
                <a:cxn ang="0">
                  <a:pos x="0" y="1360"/>
                </a:cxn>
                <a:cxn ang="0">
                  <a:pos x="272" y="1360"/>
                </a:cxn>
                <a:cxn ang="0">
                  <a:pos x="363" y="816"/>
                </a:cxn>
                <a:cxn ang="0">
                  <a:pos x="609" y="405"/>
                </a:cxn>
                <a:cxn ang="0">
                  <a:pos x="998" y="0"/>
                </a:cxn>
                <a:cxn ang="0">
                  <a:pos x="862" y="0"/>
                </a:cxn>
              </a:cxnLst>
              <a:rect l="0" t="0" r="r" b="b"/>
              <a:pathLst>
                <a:path w="998" h="1360">
                  <a:moveTo>
                    <a:pt x="862" y="0"/>
                  </a:moveTo>
                  <a:lnTo>
                    <a:pt x="431" y="419"/>
                  </a:lnTo>
                  <a:lnTo>
                    <a:pt x="182" y="816"/>
                  </a:lnTo>
                  <a:lnTo>
                    <a:pt x="0" y="1360"/>
                  </a:lnTo>
                  <a:lnTo>
                    <a:pt x="272" y="1360"/>
                  </a:lnTo>
                  <a:lnTo>
                    <a:pt x="363" y="816"/>
                  </a:lnTo>
                  <a:lnTo>
                    <a:pt x="609" y="405"/>
                  </a:lnTo>
                  <a:lnTo>
                    <a:pt x="998" y="0"/>
                  </a:lnTo>
                  <a:lnTo>
                    <a:pt x="862" y="0"/>
                  </a:lnTo>
                  <a:close/>
                </a:path>
              </a:pathLst>
            </a:custGeom>
            <a:noFill/>
            <a:ln w="3175">
              <a:solidFill>
                <a:srgbClr val="99CCFF"/>
              </a:solidFill>
              <a:prstDash val="solid"/>
              <a:round/>
              <a:headEnd/>
              <a:tailEnd/>
            </a:ln>
          </p:spPr>
          <p:txBody>
            <a:bodyPr/>
            <a:lstStyle/>
            <a:p>
              <a:endParaRPr lang="ja-JP" altLang="en-US"/>
            </a:p>
          </p:txBody>
        </p:sp>
        <p:sp>
          <p:nvSpPr>
            <p:cNvPr id="31" name="Freeform 102"/>
            <p:cNvSpPr>
              <a:spLocks/>
            </p:cNvSpPr>
            <p:nvPr/>
          </p:nvSpPr>
          <p:spPr bwMode="auto">
            <a:xfrm>
              <a:off x="2620" y="314"/>
              <a:ext cx="1111" cy="680"/>
            </a:xfrm>
            <a:custGeom>
              <a:avLst/>
              <a:gdLst/>
              <a:ahLst/>
              <a:cxnLst>
                <a:cxn ang="0">
                  <a:pos x="2086" y="0"/>
                </a:cxn>
                <a:cxn ang="0">
                  <a:pos x="1633" y="453"/>
                </a:cxn>
                <a:cxn ang="0">
                  <a:pos x="1179" y="725"/>
                </a:cxn>
                <a:cxn ang="0">
                  <a:pos x="545" y="997"/>
                </a:cxn>
                <a:cxn ang="0">
                  <a:pos x="0" y="1360"/>
                </a:cxn>
                <a:cxn ang="0">
                  <a:pos x="182" y="1360"/>
                </a:cxn>
                <a:cxn ang="0">
                  <a:pos x="726" y="997"/>
                </a:cxn>
                <a:cxn ang="0">
                  <a:pos x="1361" y="725"/>
                </a:cxn>
                <a:cxn ang="0">
                  <a:pos x="1814" y="453"/>
                </a:cxn>
                <a:cxn ang="0">
                  <a:pos x="2222" y="0"/>
                </a:cxn>
                <a:cxn ang="0">
                  <a:pos x="2086" y="0"/>
                </a:cxn>
              </a:cxnLst>
              <a:rect l="0" t="0" r="r" b="b"/>
              <a:pathLst>
                <a:path w="2222" h="1360">
                  <a:moveTo>
                    <a:pt x="2086" y="0"/>
                  </a:moveTo>
                  <a:lnTo>
                    <a:pt x="1633" y="453"/>
                  </a:lnTo>
                  <a:lnTo>
                    <a:pt x="1179" y="725"/>
                  </a:lnTo>
                  <a:lnTo>
                    <a:pt x="545" y="997"/>
                  </a:lnTo>
                  <a:lnTo>
                    <a:pt x="0" y="1360"/>
                  </a:lnTo>
                  <a:lnTo>
                    <a:pt x="182" y="1360"/>
                  </a:lnTo>
                  <a:lnTo>
                    <a:pt x="726" y="997"/>
                  </a:lnTo>
                  <a:lnTo>
                    <a:pt x="1361" y="725"/>
                  </a:lnTo>
                  <a:lnTo>
                    <a:pt x="1814" y="453"/>
                  </a:lnTo>
                  <a:lnTo>
                    <a:pt x="2222" y="0"/>
                  </a:lnTo>
                  <a:lnTo>
                    <a:pt x="2086" y="0"/>
                  </a:lnTo>
                  <a:close/>
                </a:path>
              </a:pathLst>
            </a:custGeom>
            <a:solidFill>
              <a:srgbClr val="C0C0C0"/>
            </a:solidFill>
            <a:ln w="9525">
              <a:noFill/>
              <a:round/>
              <a:headEnd/>
              <a:tailEnd/>
            </a:ln>
          </p:spPr>
          <p:txBody>
            <a:bodyPr/>
            <a:lstStyle/>
            <a:p>
              <a:endParaRPr lang="ja-JP" altLang="en-US"/>
            </a:p>
          </p:txBody>
        </p:sp>
        <p:sp>
          <p:nvSpPr>
            <p:cNvPr id="32" name="Freeform 103"/>
            <p:cNvSpPr>
              <a:spLocks/>
            </p:cNvSpPr>
            <p:nvPr/>
          </p:nvSpPr>
          <p:spPr bwMode="auto">
            <a:xfrm>
              <a:off x="2620" y="314"/>
              <a:ext cx="1111" cy="680"/>
            </a:xfrm>
            <a:custGeom>
              <a:avLst/>
              <a:gdLst/>
              <a:ahLst/>
              <a:cxnLst>
                <a:cxn ang="0">
                  <a:pos x="2086" y="0"/>
                </a:cxn>
                <a:cxn ang="0">
                  <a:pos x="1633" y="453"/>
                </a:cxn>
                <a:cxn ang="0">
                  <a:pos x="1179" y="725"/>
                </a:cxn>
                <a:cxn ang="0">
                  <a:pos x="545" y="997"/>
                </a:cxn>
                <a:cxn ang="0">
                  <a:pos x="0" y="1360"/>
                </a:cxn>
                <a:cxn ang="0">
                  <a:pos x="182" y="1360"/>
                </a:cxn>
                <a:cxn ang="0">
                  <a:pos x="726" y="997"/>
                </a:cxn>
                <a:cxn ang="0">
                  <a:pos x="1361" y="725"/>
                </a:cxn>
                <a:cxn ang="0">
                  <a:pos x="1814" y="453"/>
                </a:cxn>
                <a:cxn ang="0">
                  <a:pos x="2222" y="0"/>
                </a:cxn>
                <a:cxn ang="0">
                  <a:pos x="2086" y="0"/>
                </a:cxn>
              </a:cxnLst>
              <a:rect l="0" t="0" r="r" b="b"/>
              <a:pathLst>
                <a:path w="2222" h="1360">
                  <a:moveTo>
                    <a:pt x="2086" y="0"/>
                  </a:moveTo>
                  <a:lnTo>
                    <a:pt x="1633" y="453"/>
                  </a:lnTo>
                  <a:lnTo>
                    <a:pt x="1179" y="725"/>
                  </a:lnTo>
                  <a:lnTo>
                    <a:pt x="545" y="997"/>
                  </a:lnTo>
                  <a:lnTo>
                    <a:pt x="0" y="1360"/>
                  </a:lnTo>
                  <a:lnTo>
                    <a:pt x="182" y="1360"/>
                  </a:lnTo>
                  <a:lnTo>
                    <a:pt x="726" y="997"/>
                  </a:lnTo>
                  <a:lnTo>
                    <a:pt x="1361" y="725"/>
                  </a:lnTo>
                  <a:lnTo>
                    <a:pt x="1814" y="453"/>
                  </a:lnTo>
                  <a:lnTo>
                    <a:pt x="2222" y="0"/>
                  </a:lnTo>
                  <a:lnTo>
                    <a:pt x="2086" y="0"/>
                  </a:lnTo>
                  <a:close/>
                </a:path>
              </a:pathLst>
            </a:custGeom>
            <a:noFill/>
            <a:ln w="3175">
              <a:solidFill>
                <a:srgbClr val="C0C0C0"/>
              </a:solidFill>
              <a:prstDash val="solid"/>
              <a:round/>
              <a:headEnd/>
              <a:tailEnd/>
            </a:ln>
          </p:spPr>
          <p:txBody>
            <a:bodyPr/>
            <a:lstStyle/>
            <a:p>
              <a:endParaRPr lang="ja-JP" altLang="en-US"/>
            </a:p>
          </p:txBody>
        </p:sp>
        <p:sp>
          <p:nvSpPr>
            <p:cNvPr id="33" name="Freeform 104"/>
            <p:cNvSpPr>
              <a:spLocks/>
            </p:cNvSpPr>
            <p:nvPr/>
          </p:nvSpPr>
          <p:spPr bwMode="auto">
            <a:xfrm>
              <a:off x="2213" y="495"/>
              <a:ext cx="1268" cy="136"/>
            </a:xfrm>
            <a:custGeom>
              <a:avLst/>
              <a:gdLst/>
              <a:ahLst/>
              <a:cxnLst>
                <a:cxn ang="0">
                  <a:pos x="2536" y="0"/>
                </a:cxn>
                <a:cxn ang="0">
                  <a:pos x="1175" y="181"/>
                </a:cxn>
                <a:cxn ang="0">
                  <a:pos x="87" y="181"/>
                </a:cxn>
                <a:cxn ang="0">
                  <a:pos x="0" y="267"/>
                </a:cxn>
                <a:cxn ang="0">
                  <a:pos x="1175" y="272"/>
                </a:cxn>
                <a:cxn ang="0">
                  <a:pos x="2464" y="71"/>
                </a:cxn>
                <a:cxn ang="0">
                  <a:pos x="2536" y="0"/>
                </a:cxn>
              </a:cxnLst>
              <a:rect l="0" t="0" r="r" b="b"/>
              <a:pathLst>
                <a:path w="2536" h="272">
                  <a:moveTo>
                    <a:pt x="2536" y="0"/>
                  </a:moveTo>
                  <a:lnTo>
                    <a:pt x="1175" y="181"/>
                  </a:lnTo>
                  <a:lnTo>
                    <a:pt x="87" y="181"/>
                  </a:lnTo>
                  <a:lnTo>
                    <a:pt x="0" y="267"/>
                  </a:lnTo>
                  <a:lnTo>
                    <a:pt x="1175" y="272"/>
                  </a:lnTo>
                  <a:lnTo>
                    <a:pt x="2464" y="71"/>
                  </a:lnTo>
                  <a:lnTo>
                    <a:pt x="2536" y="0"/>
                  </a:lnTo>
                  <a:close/>
                </a:path>
              </a:pathLst>
            </a:custGeom>
            <a:solidFill>
              <a:srgbClr val="C0C0C0"/>
            </a:solidFill>
            <a:ln w="9525">
              <a:noFill/>
              <a:round/>
              <a:headEnd/>
              <a:tailEnd/>
            </a:ln>
          </p:spPr>
          <p:txBody>
            <a:bodyPr/>
            <a:lstStyle/>
            <a:p>
              <a:endParaRPr lang="ja-JP" altLang="en-US"/>
            </a:p>
          </p:txBody>
        </p:sp>
        <p:sp>
          <p:nvSpPr>
            <p:cNvPr id="34" name="Freeform 105"/>
            <p:cNvSpPr>
              <a:spLocks/>
            </p:cNvSpPr>
            <p:nvPr/>
          </p:nvSpPr>
          <p:spPr bwMode="auto">
            <a:xfrm>
              <a:off x="2213" y="495"/>
              <a:ext cx="1268" cy="136"/>
            </a:xfrm>
            <a:custGeom>
              <a:avLst/>
              <a:gdLst/>
              <a:ahLst/>
              <a:cxnLst>
                <a:cxn ang="0">
                  <a:pos x="2536" y="0"/>
                </a:cxn>
                <a:cxn ang="0">
                  <a:pos x="1175" y="181"/>
                </a:cxn>
                <a:cxn ang="0">
                  <a:pos x="87" y="181"/>
                </a:cxn>
                <a:cxn ang="0">
                  <a:pos x="0" y="267"/>
                </a:cxn>
                <a:cxn ang="0">
                  <a:pos x="1175" y="272"/>
                </a:cxn>
                <a:cxn ang="0">
                  <a:pos x="2464" y="71"/>
                </a:cxn>
                <a:cxn ang="0">
                  <a:pos x="2536" y="0"/>
                </a:cxn>
              </a:cxnLst>
              <a:rect l="0" t="0" r="r" b="b"/>
              <a:pathLst>
                <a:path w="2536" h="272">
                  <a:moveTo>
                    <a:pt x="2536" y="0"/>
                  </a:moveTo>
                  <a:lnTo>
                    <a:pt x="1175" y="181"/>
                  </a:lnTo>
                  <a:lnTo>
                    <a:pt x="87" y="181"/>
                  </a:lnTo>
                  <a:lnTo>
                    <a:pt x="0" y="267"/>
                  </a:lnTo>
                  <a:lnTo>
                    <a:pt x="1175" y="272"/>
                  </a:lnTo>
                  <a:lnTo>
                    <a:pt x="2464" y="71"/>
                  </a:lnTo>
                  <a:lnTo>
                    <a:pt x="2536" y="0"/>
                  </a:lnTo>
                  <a:close/>
                </a:path>
              </a:pathLst>
            </a:custGeom>
            <a:noFill/>
            <a:ln w="3175">
              <a:solidFill>
                <a:srgbClr val="C0C0C0"/>
              </a:solidFill>
              <a:prstDash val="solid"/>
              <a:round/>
              <a:headEnd/>
              <a:tailEnd/>
            </a:ln>
          </p:spPr>
          <p:txBody>
            <a:bodyPr/>
            <a:lstStyle/>
            <a:p>
              <a:endParaRPr lang="ja-JP" altLang="en-US"/>
            </a:p>
          </p:txBody>
        </p:sp>
        <p:sp>
          <p:nvSpPr>
            <p:cNvPr id="35" name="Freeform 106"/>
            <p:cNvSpPr>
              <a:spLocks/>
            </p:cNvSpPr>
            <p:nvPr/>
          </p:nvSpPr>
          <p:spPr bwMode="auto">
            <a:xfrm>
              <a:off x="3537" y="314"/>
              <a:ext cx="806" cy="215"/>
            </a:xfrm>
            <a:custGeom>
              <a:avLst/>
              <a:gdLst/>
              <a:ahLst/>
              <a:cxnLst>
                <a:cxn ang="0">
                  <a:pos x="59" y="364"/>
                </a:cxn>
                <a:cxn ang="0">
                  <a:pos x="885" y="272"/>
                </a:cxn>
                <a:cxn ang="0">
                  <a:pos x="1520" y="0"/>
                </a:cxn>
                <a:cxn ang="0">
                  <a:pos x="1611" y="0"/>
                </a:cxn>
                <a:cxn ang="0">
                  <a:pos x="885" y="363"/>
                </a:cxn>
                <a:cxn ang="0">
                  <a:pos x="0" y="429"/>
                </a:cxn>
                <a:cxn ang="0">
                  <a:pos x="59" y="364"/>
                </a:cxn>
              </a:cxnLst>
              <a:rect l="0" t="0" r="r" b="b"/>
              <a:pathLst>
                <a:path w="1611" h="429">
                  <a:moveTo>
                    <a:pt x="59" y="364"/>
                  </a:moveTo>
                  <a:lnTo>
                    <a:pt x="885" y="272"/>
                  </a:lnTo>
                  <a:lnTo>
                    <a:pt x="1520" y="0"/>
                  </a:lnTo>
                  <a:lnTo>
                    <a:pt x="1611" y="0"/>
                  </a:lnTo>
                  <a:lnTo>
                    <a:pt x="885" y="363"/>
                  </a:lnTo>
                  <a:lnTo>
                    <a:pt x="0" y="429"/>
                  </a:lnTo>
                  <a:lnTo>
                    <a:pt x="59" y="364"/>
                  </a:lnTo>
                  <a:close/>
                </a:path>
              </a:pathLst>
            </a:custGeom>
            <a:solidFill>
              <a:srgbClr val="C0C0C0"/>
            </a:solidFill>
            <a:ln w="9525">
              <a:noFill/>
              <a:round/>
              <a:headEnd/>
              <a:tailEnd/>
            </a:ln>
          </p:spPr>
          <p:txBody>
            <a:bodyPr/>
            <a:lstStyle/>
            <a:p>
              <a:endParaRPr lang="ja-JP" altLang="en-US"/>
            </a:p>
          </p:txBody>
        </p:sp>
        <p:sp>
          <p:nvSpPr>
            <p:cNvPr id="36" name="Freeform 107"/>
            <p:cNvSpPr>
              <a:spLocks/>
            </p:cNvSpPr>
            <p:nvPr/>
          </p:nvSpPr>
          <p:spPr bwMode="auto">
            <a:xfrm>
              <a:off x="3537" y="314"/>
              <a:ext cx="806" cy="215"/>
            </a:xfrm>
            <a:custGeom>
              <a:avLst/>
              <a:gdLst/>
              <a:ahLst/>
              <a:cxnLst>
                <a:cxn ang="0">
                  <a:pos x="59" y="364"/>
                </a:cxn>
                <a:cxn ang="0">
                  <a:pos x="885" y="272"/>
                </a:cxn>
                <a:cxn ang="0">
                  <a:pos x="1520" y="0"/>
                </a:cxn>
                <a:cxn ang="0">
                  <a:pos x="1611" y="0"/>
                </a:cxn>
                <a:cxn ang="0">
                  <a:pos x="885" y="363"/>
                </a:cxn>
                <a:cxn ang="0">
                  <a:pos x="0" y="429"/>
                </a:cxn>
                <a:cxn ang="0">
                  <a:pos x="59" y="364"/>
                </a:cxn>
              </a:cxnLst>
              <a:rect l="0" t="0" r="r" b="b"/>
              <a:pathLst>
                <a:path w="1611" h="429">
                  <a:moveTo>
                    <a:pt x="59" y="364"/>
                  </a:moveTo>
                  <a:lnTo>
                    <a:pt x="885" y="272"/>
                  </a:lnTo>
                  <a:lnTo>
                    <a:pt x="1520" y="0"/>
                  </a:lnTo>
                  <a:lnTo>
                    <a:pt x="1611" y="0"/>
                  </a:lnTo>
                  <a:lnTo>
                    <a:pt x="885" y="363"/>
                  </a:lnTo>
                  <a:lnTo>
                    <a:pt x="0" y="429"/>
                  </a:lnTo>
                  <a:lnTo>
                    <a:pt x="59" y="364"/>
                  </a:lnTo>
                  <a:close/>
                </a:path>
              </a:pathLst>
            </a:custGeom>
            <a:noFill/>
            <a:ln w="3175">
              <a:solidFill>
                <a:srgbClr val="C0C0C0"/>
              </a:solidFill>
              <a:prstDash val="solid"/>
              <a:round/>
              <a:headEnd/>
              <a:tailEnd/>
            </a:ln>
          </p:spPr>
          <p:txBody>
            <a:bodyPr/>
            <a:lstStyle/>
            <a:p>
              <a:endParaRPr lang="ja-JP" altLang="en-US"/>
            </a:p>
          </p:txBody>
        </p:sp>
        <p:sp>
          <p:nvSpPr>
            <p:cNvPr id="37" name="Freeform 108"/>
            <p:cNvSpPr>
              <a:spLocks/>
            </p:cNvSpPr>
            <p:nvPr/>
          </p:nvSpPr>
          <p:spPr bwMode="auto">
            <a:xfrm>
              <a:off x="2030" y="772"/>
              <a:ext cx="975" cy="41"/>
            </a:xfrm>
            <a:custGeom>
              <a:avLst/>
              <a:gdLst/>
              <a:ahLst/>
              <a:cxnLst>
                <a:cxn ang="0">
                  <a:pos x="1949" y="0"/>
                </a:cxn>
                <a:cxn ang="0">
                  <a:pos x="1110" y="0"/>
                </a:cxn>
                <a:cxn ang="0">
                  <a:pos x="0" y="81"/>
                </a:cxn>
              </a:cxnLst>
              <a:rect l="0" t="0" r="r" b="b"/>
              <a:pathLst>
                <a:path w="1949" h="81">
                  <a:moveTo>
                    <a:pt x="1949" y="0"/>
                  </a:moveTo>
                  <a:lnTo>
                    <a:pt x="1110" y="0"/>
                  </a:lnTo>
                  <a:lnTo>
                    <a:pt x="0" y="81"/>
                  </a:lnTo>
                </a:path>
              </a:pathLst>
            </a:custGeom>
            <a:noFill/>
            <a:ln w="28575">
              <a:solidFill>
                <a:srgbClr val="C0C0C0"/>
              </a:solidFill>
              <a:prstDash val="solid"/>
              <a:round/>
              <a:headEnd/>
              <a:tailEnd/>
            </a:ln>
          </p:spPr>
          <p:txBody>
            <a:bodyPr/>
            <a:lstStyle/>
            <a:p>
              <a:endParaRPr lang="ja-JP" altLang="en-US"/>
            </a:p>
          </p:txBody>
        </p:sp>
        <p:sp>
          <p:nvSpPr>
            <p:cNvPr id="38" name="Line 109"/>
            <p:cNvSpPr>
              <a:spLocks noChangeShapeType="1"/>
            </p:cNvSpPr>
            <p:nvPr/>
          </p:nvSpPr>
          <p:spPr bwMode="auto">
            <a:xfrm flipH="1">
              <a:off x="2620" y="631"/>
              <a:ext cx="170" cy="141"/>
            </a:xfrm>
            <a:prstGeom prst="line">
              <a:avLst/>
            </a:prstGeom>
            <a:noFill/>
            <a:ln w="15875">
              <a:solidFill>
                <a:srgbClr val="C0C0C0"/>
              </a:solidFill>
              <a:round/>
              <a:headEnd/>
              <a:tailEnd/>
            </a:ln>
          </p:spPr>
          <p:txBody>
            <a:bodyPr/>
            <a:lstStyle/>
            <a:p>
              <a:endParaRPr lang="ja-JP" altLang="en-US"/>
            </a:p>
          </p:txBody>
        </p:sp>
        <p:sp>
          <p:nvSpPr>
            <p:cNvPr id="39" name="Line 110"/>
            <p:cNvSpPr>
              <a:spLocks noChangeShapeType="1"/>
            </p:cNvSpPr>
            <p:nvPr/>
          </p:nvSpPr>
          <p:spPr bwMode="auto">
            <a:xfrm flipH="1">
              <a:off x="2348" y="781"/>
              <a:ext cx="107" cy="213"/>
            </a:xfrm>
            <a:prstGeom prst="line">
              <a:avLst/>
            </a:prstGeom>
            <a:noFill/>
            <a:ln w="15875">
              <a:solidFill>
                <a:srgbClr val="C0C0C0"/>
              </a:solidFill>
              <a:round/>
              <a:headEnd/>
              <a:tailEnd/>
            </a:ln>
          </p:spPr>
          <p:txBody>
            <a:bodyPr/>
            <a:lstStyle/>
            <a:p>
              <a:endParaRPr lang="ja-JP" altLang="en-US"/>
            </a:p>
          </p:txBody>
        </p:sp>
        <p:sp>
          <p:nvSpPr>
            <p:cNvPr id="40" name="Line 111"/>
            <p:cNvSpPr>
              <a:spLocks noChangeShapeType="1"/>
            </p:cNvSpPr>
            <p:nvPr/>
          </p:nvSpPr>
          <p:spPr bwMode="auto">
            <a:xfrm>
              <a:off x="2403" y="885"/>
              <a:ext cx="378" cy="1"/>
            </a:xfrm>
            <a:prstGeom prst="line">
              <a:avLst/>
            </a:prstGeom>
            <a:noFill/>
            <a:ln w="15875">
              <a:solidFill>
                <a:srgbClr val="C0C0C0"/>
              </a:solidFill>
              <a:round/>
              <a:headEnd/>
              <a:tailEnd/>
            </a:ln>
          </p:spPr>
          <p:txBody>
            <a:bodyPr/>
            <a:lstStyle/>
            <a:p>
              <a:endParaRPr lang="ja-JP" altLang="en-US"/>
            </a:p>
          </p:txBody>
        </p:sp>
        <p:sp>
          <p:nvSpPr>
            <p:cNvPr id="41" name="Freeform 112"/>
            <p:cNvSpPr>
              <a:spLocks/>
            </p:cNvSpPr>
            <p:nvPr/>
          </p:nvSpPr>
          <p:spPr bwMode="auto">
            <a:xfrm>
              <a:off x="2574" y="344"/>
              <a:ext cx="1059" cy="253"/>
            </a:xfrm>
            <a:custGeom>
              <a:avLst/>
              <a:gdLst/>
              <a:ahLst/>
              <a:cxnLst>
                <a:cxn ang="0">
                  <a:pos x="0" y="505"/>
                </a:cxn>
                <a:cxn ang="0">
                  <a:pos x="663" y="221"/>
                </a:cxn>
                <a:cxn ang="0">
                  <a:pos x="1326" y="32"/>
                </a:cxn>
                <a:cxn ang="0">
                  <a:pos x="2116" y="0"/>
                </a:cxn>
              </a:cxnLst>
              <a:rect l="0" t="0" r="r" b="b"/>
              <a:pathLst>
                <a:path w="2116" h="505">
                  <a:moveTo>
                    <a:pt x="0" y="505"/>
                  </a:moveTo>
                  <a:lnTo>
                    <a:pt x="663" y="221"/>
                  </a:lnTo>
                  <a:lnTo>
                    <a:pt x="1326" y="32"/>
                  </a:lnTo>
                  <a:lnTo>
                    <a:pt x="2116" y="0"/>
                  </a:lnTo>
                </a:path>
              </a:pathLst>
            </a:custGeom>
            <a:noFill/>
            <a:ln w="28575">
              <a:solidFill>
                <a:srgbClr val="C0C0C0"/>
              </a:solidFill>
              <a:prstDash val="solid"/>
              <a:round/>
              <a:headEnd/>
              <a:tailEnd/>
            </a:ln>
          </p:spPr>
          <p:txBody>
            <a:bodyPr/>
            <a:lstStyle/>
            <a:p>
              <a:endParaRPr lang="ja-JP" altLang="en-US"/>
            </a:p>
          </p:txBody>
        </p:sp>
        <p:sp>
          <p:nvSpPr>
            <p:cNvPr id="42" name="Line 113"/>
            <p:cNvSpPr>
              <a:spLocks noChangeShapeType="1"/>
            </p:cNvSpPr>
            <p:nvPr/>
          </p:nvSpPr>
          <p:spPr bwMode="auto">
            <a:xfrm flipH="1">
              <a:off x="3196" y="359"/>
              <a:ext cx="51" cy="174"/>
            </a:xfrm>
            <a:prstGeom prst="line">
              <a:avLst/>
            </a:prstGeom>
            <a:noFill/>
            <a:ln w="9525">
              <a:solidFill>
                <a:srgbClr val="C0C0C0"/>
              </a:solidFill>
              <a:round/>
              <a:headEnd/>
              <a:tailEnd/>
            </a:ln>
          </p:spPr>
          <p:txBody>
            <a:bodyPr/>
            <a:lstStyle/>
            <a:p>
              <a:endParaRPr lang="ja-JP" altLang="en-US"/>
            </a:p>
          </p:txBody>
        </p:sp>
        <p:sp>
          <p:nvSpPr>
            <p:cNvPr id="43" name="Line 114"/>
            <p:cNvSpPr>
              <a:spLocks noChangeShapeType="1"/>
            </p:cNvSpPr>
            <p:nvPr/>
          </p:nvSpPr>
          <p:spPr bwMode="auto">
            <a:xfrm flipH="1" flipV="1">
              <a:off x="2433" y="410"/>
              <a:ext cx="406" cy="73"/>
            </a:xfrm>
            <a:prstGeom prst="line">
              <a:avLst/>
            </a:prstGeom>
            <a:noFill/>
            <a:ln w="9525">
              <a:solidFill>
                <a:srgbClr val="C0C0C0"/>
              </a:solidFill>
              <a:round/>
              <a:headEnd/>
              <a:tailEnd/>
            </a:ln>
          </p:spPr>
          <p:txBody>
            <a:bodyPr/>
            <a:lstStyle/>
            <a:p>
              <a:endParaRPr lang="ja-JP" altLang="en-US"/>
            </a:p>
          </p:txBody>
        </p:sp>
        <p:sp>
          <p:nvSpPr>
            <p:cNvPr id="44" name="Freeform 115"/>
            <p:cNvSpPr>
              <a:spLocks/>
            </p:cNvSpPr>
            <p:nvPr/>
          </p:nvSpPr>
          <p:spPr bwMode="auto">
            <a:xfrm>
              <a:off x="3005" y="789"/>
              <a:ext cx="994" cy="95"/>
            </a:xfrm>
            <a:custGeom>
              <a:avLst/>
              <a:gdLst/>
              <a:ahLst/>
              <a:cxnLst>
                <a:cxn ang="0">
                  <a:pos x="0" y="0"/>
                </a:cxn>
                <a:cxn ang="0">
                  <a:pos x="1200" y="0"/>
                </a:cxn>
                <a:cxn ang="0">
                  <a:pos x="1988" y="190"/>
                </a:cxn>
              </a:cxnLst>
              <a:rect l="0" t="0" r="r" b="b"/>
              <a:pathLst>
                <a:path w="1988" h="190">
                  <a:moveTo>
                    <a:pt x="0" y="0"/>
                  </a:moveTo>
                  <a:lnTo>
                    <a:pt x="1200" y="0"/>
                  </a:lnTo>
                  <a:lnTo>
                    <a:pt x="1988" y="190"/>
                  </a:lnTo>
                </a:path>
              </a:pathLst>
            </a:custGeom>
            <a:noFill/>
            <a:ln w="28575">
              <a:solidFill>
                <a:srgbClr val="C0C0C0"/>
              </a:solidFill>
              <a:prstDash val="solid"/>
              <a:round/>
              <a:headEnd/>
              <a:tailEnd/>
            </a:ln>
          </p:spPr>
          <p:txBody>
            <a:bodyPr/>
            <a:lstStyle/>
            <a:p>
              <a:endParaRPr lang="ja-JP" altLang="en-US"/>
            </a:p>
          </p:txBody>
        </p:sp>
        <p:sp>
          <p:nvSpPr>
            <p:cNvPr id="45" name="Line 116"/>
            <p:cNvSpPr>
              <a:spLocks noChangeShapeType="1"/>
            </p:cNvSpPr>
            <p:nvPr/>
          </p:nvSpPr>
          <p:spPr bwMode="auto">
            <a:xfrm flipH="1">
              <a:off x="3164" y="789"/>
              <a:ext cx="227" cy="205"/>
            </a:xfrm>
            <a:prstGeom prst="line">
              <a:avLst/>
            </a:prstGeom>
            <a:noFill/>
            <a:ln w="15875">
              <a:solidFill>
                <a:srgbClr val="C0C0C0"/>
              </a:solidFill>
              <a:round/>
              <a:headEnd/>
              <a:tailEnd/>
            </a:ln>
          </p:spPr>
          <p:txBody>
            <a:bodyPr/>
            <a:lstStyle/>
            <a:p>
              <a:endParaRPr lang="ja-JP" altLang="en-US"/>
            </a:p>
          </p:txBody>
        </p:sp>
        <p:sp>
          <p:nvSpPr>
            <p:cNvPr id="46" name="Freeform 117"/>
            <p:cNvSpPr>
              <a:spLocks/>
            </p:cNvSpPr>
            <p:nvPr/>
          </p:nvSpPr>
          <p:spPr bwMode="auto">
            <a:xfrm>
              <a:off x="2861" y="830"/>
              <a:ext cx="917" cy="63"/>
            </a:xfrm>
            <a:custGeom>
              <a:avLst/>
              <a:gdLst/>
              <a:ahLst/>
              <a:cxnLst>
                <a:cxn ang="0">
                  <a:pos x="0" y="128"/>
                </a:cxn>
                <a:cxn ang="0">
                  <a:pos x="1332" y="128"/>
                </a:cxn>
                <a:cxn ang="0">
                  <a:pos x="1836" y="0"/>
                </a:cxn>
              </a:cxnLst>
              <a:rect l="0" t="0" r="r" b="b"/>
              <a:pathLst>
                <a:path w="1836" h="128">
                  <a:moveTo>
                    <a:pt x="0" y="128"/>
                  </a:moveTo>
                  <a:lnTo>
                    <a:pt x="1332" y="128"/>
                  </a:lnTo>
                  <a:lnTo>
                    <a:pt x="1836" y="0"/>
                  </a:lnTo>
                </a:path>
              </a:pathLst>
            </a:custGeom>
            <a:noFill/>
            <a:ln w="15875">
              <a:solidFill>
                <a:srgbClr val="C0C0C0"/>
              </a:solidFill>
              <a:prstDash val="solid"/>
              <a:round/>
              <a:headEnd/>
              <a:tailEnd/>
            </a:ln>
          </p:spPr>
          <p:txBody>
            <a:bodyPr/>
            <a:lstStyle/>
            <a:p>
              <a:endParaRPr lang="ja-JP" altLang="en-US"/>
            </a:p>
          </p:txBody>
        </p:sp>
        <p:sp>
          <p:nvSpPr>
            <p:cNvPr id="47" name="Line 118"/>
            <p:cNvSpPr>
              <a:spLocks noChangeShapeType="1"/>
            </p:cNvSpPr>
            <p:nvPr/>
          </p:nvSpPr>
          <p:spPr bwMode="auto">
            <a:xfrm>
              <a:off x="3741" y="513"/>
              <a:ext cx="32" cy="315"/>
            </a:xfrm>
            <a:prstGeom prst="line">
              <a:avLst/>
            </a:prstGeom>
            <a:noFill/>
            <a:ln w="15875">
              <a:solidFill>
                <a:srgbClr val="C0C0C0"/>
              </a:solidFill>
              <a:round/>
              <a:headEnd/>
              <a:tailEnd/>
            </a:ln>
          </p:spPr>
          <p:txBody>
            <a:bodyPr/>
            <a:lstStyle/>
            <a:p>
              <a:endParaRPr lang="ja-JP" altLang="en-US"/>
            </a:p>
          </p:txBody>
        </p:sp>
        <p:sp>
          <p:nvSpPr>
            <p:cNvPr id="48" name="Line 119"/>
            <p:cNvSpPr>
              <a:spLocks noChangeShapeType="1"/>
            </p:cNvSpPr>
            <p:nvPr/>
          </p:nvSpPr>
          <p:spPr bwMode="auto">
            <a:xfrm>
              <a:off x="3935" y="314"/>
              <a:ext cx="99" cy="113"/>
            </a:xfrm>
            <a:prstGeom prst="line">
              <a:avLst/>
            </a:prstGeom>
            <a:noFill/>
            <a:ln w="15875">
              <a:solidFill>
                <a:srgbClr val="C0C0C0"/>
              </a:solidFill>
              <a:round/>
              <a:headEnd/>
              <a:tailEnd/>
            </a:ln>
          </p:spPr>
          <p:txBody>
            <a:bodyPr/>
            <a:lstStyle/>
            <a:p>
              <a:endParaRPr lang="ja-JP" altLang="en-US"/>
            </a:p>
          </p:txBody>
        </p:sp>
        <p:sp>
          <p:nvSpPr>
            <p:cNvPr id="49" name="Line 120"/>
            <p:cNvSpPr>
              <a:spLocks noChangeShapeType="1"/>
            </p:cNvSpPr>
            <p:nvPr/>
          </p:nvSpPr>
          <p:spPr bwMode="auto">
            <a:xfrm>
              <a:off x="4057" y="456"/>
              <a:ext cx="175" cy="196"/>
            </a:xfrm>
            <a:prstGeom prst="line">
              <a:avLst/>
            </a:prstGeom>
            <a:noFill/>
            <a:ln w="15875">
              <a:solidFill>
                <a:srgbClr val="C0C0C0"/>
              </a:solidFill>
              <a:round/>
              <a:headEnd/>
              <a:tailEnd/>
            </a:ln>
          </p:spPr>
          <p:txBody>
            <a:bodyPr/>
            <a:lstStyle/>
            <a:p>
              <a:endParaRPr lang="ja-JP" altLang="en-US"/>
            </a:p>
          </p:txBody>
        </p:sp>
        <p:sp>
          <p:nvSpPr>
            <p:cNvPr id="50" name="Freeform 121"/>
            <p:cNvSpPr>
              <a:spLocks noEditPoints="1"/>
            </p:cNvSpPr>
            <p:nvPr/>
          </p:nvSpPr>
          <p:spPr bwMode="auto">
            <a:xfrm>
              <a:off x="2085" y="724"/>
              <a:ext cx="1955" cy="128"/>
            </a:xfrm>
            <a:custGeom>
              <a:avLst/>
              <a:gdLst/>
              <a:ahLst/>
              <a:cxnLst>
                <a:cxn ang="0">
                  <a:pos x="153" y="36"/>
                </a:cxn>
                <a:cxn ang="0">
                  <a:pos x="88" y="67"/>
                </a:cxn>
                <a:cxn ang="0">
                  <a:pos x="229" y="27"/>
                </a:cxn>
                <a:cxn ang="0">
                  <a:pos x="232" y="51"/>
                </a:cxn>
                <a:cxn ang="0">
                  <a:pos x="346" y="17"/>
                </a:cxn>
                <a:cxn ang="0">
                  <a:pos x="480" y="33"/>
                </a:cxn>
                <a:cxn ang="0">
                  <a:pos x="347" y="41"/>
                </a:cxn>
                <a:cxn ang="0">
                  <a:pos x="326" y="19"/>
                </a:cxn>
                <a:cxn ang="0">
                  <a:pos x="576" y="30"/>
                </a:cxn>
                <a:cxn ang="0">
                  <a:pos x="652" y="3"/>
                </a:cxn>
                <a:cxn ang="0">
                  <a:pos x="806" y="26"/>
                </a:cxn>
                <a:cxn ang="0">
                  <a:pos x="652" y="27"/>
                </a:cxn>
                <a:cxn ang="0">
                  <a:pos x="902" y="0"/>
                </a:cxn>
                <a:cxn ang="0">
                  <a:pos x="882" y="0"/>
                </a:cxn>
                <a:cxn ang="0">
                  <a:pos x="1132" y="2"/>
                </a:cxn>
                <a:cxn ang="0">
                  <a:pos x="1057" y="26"/>
                </a:cxn>
                <a:cxn ang="0">
                  <a:pos x="1209" y="3"/>
                </a:cxn>
                <a:cxn ang="0">
                  <a:pos x="1209" y="27"/>
                </a:cxn>
                <a:cxn ang="0">
                  <a:pos x="1411" y="6"/>
                </a:cxn>
                <a:cxn ang="0">
                  <a:pos x="1411" y="30"/>
                </a:cxn>
                <a:cxn ang="0">
                  <a:pos x="1535" y="7"/>
                </a:cxn>
                <a:cxn ang="0">
                  <a:pos x="1555" y="31"/>
                </a:cxn>
                <a:cxn ang="0">
                  <a:pos x="1535" y="7"/>
                </a:cxn>
                <a:cxn ang="0">
                  <a:pos x="1785" y="10"/>
                </a:cxn>
                <a:cxn ang="0">
                  <a:pos x="1632" y="33"/>
                </a:cxn>
                <a:cxn ang="0">
                  <a:pos x="1881" y="10"/>
                </a:cxn>
                <a:cxn ang="0">
                  <a:pos x="1862" y="10"/>
                </a:cxn>
                <a:cxn ang="0">
                  <a:pos x="2111" y="10"/>
                </a:cxn>
                <a:cxn ang="0">
                  <a:pos x="1957" y="34"/>
                </a:cxn>
                <a:cxn ang="0">
                  <a:pos x="2207" y="10"/>
                </a:cxn>
                <a:cxn ang="0">
                  <a:pos x="2188" y="10"/>
                </a:cxn>
                <a:cxn ang="0">
                  <a:pos x="2363" y="9"/>
                </a:cxn>
                <a:cxn ang="0">
                  <a:pos x="2438" y="31"/>
                </a:cxn>
                <a:cxn ang="0">
                  <a:pos x="2294" y="33"/>
                </a:cxn>
                <a:cxn ang="0">
                  <a:pos x="2514" y="6"/>
                </a:cxn>
                <a:cxn ang="0">
                  <a:pos x="2515" y="30"/>
                </a:cxn>
                <a:cxn ang="0">
                  <a:pos x="2702" y="3"/>
                </a:cxn>
                <a:cxn ang="0">
                  <a:pos x="2702" y="27"/>
                </a:cxn>
                <a:cxn ang="0">
                  <a:pos x="2610" y="4"/>
                </a:cxn>
                <a:cxn ang="0">
                  <a:pos x="2859" y="26"/>
                </a:cxn>
                <a:cxn ang="0">
                  <a:pos x="2936" y="2"/>
                </a:cxn>
                <a:cxn ang="0">
                  <a:pos x="3089" y="30"/>
                </a:cxn>
                <a:cxn ang="0">
                  <a:pos x="2936" y="26"/>
                </a:cxn>
                <a:cxn ang="0">
                  <a:pos x="3186" y="10"/>
                </a:cxn>
                <a:cxn ang="0">
                  <a:pos x="3168" y="10"/>
                </a:cxn>
                <a:cxn ang="0">
                  <a:pos x="3378" y="30"/>
                </a:cxn>
                <a:cxn ang="0">
                  <a:pos x="3376" y="54"/>
                </a:cxn>
                <a:cxn ang="0">
                  <a:pos x="3286" y="43"/>
                </a:cxn>
                <a:cxn ang="0">
                  <a:pos x="3493" y="51"/>
                </a:cxn>
                <a:cxn ang="0">
                  <a:pos x="3490" y="74"/>
                </a:cxn>
                <a:cxn ang="0">
                  <a:pos x="3634" y="87"/>
                </a:cxn>
                <a:cxn ang="0">
                  <a:pos x="3736" y="128"/>
                </a:cxn>
                <a:cxn ang="0">
                  <a:pos x="3704" y="139"/>
                </a:cxn>
                <a:cxn ang="0">
                  <a:pos x="3628" y="111"/>
                </a:cxn>
                <a:cxn ang="0">
                  <a:pos x="3587" y="74"/>
                </a:cxn>
                <a:cxn ang="0">
                  <a:pos x="3825" y="174"/>
                </a:cxn>
                <a:cxn ang="0">
                  <a:pos x="3808" y="190"/>
                </a:cxn>
                <a:cxn ang="0">
                  <a:pos x="3893" y="221"/>
                </a:cxn>
                <a:cxn ang="0">
                  <a:pos x="3883" y="242"/>
                </a:cxn>
              </a:cxnLst>
              <a:rect l="0" t="0" r="r" b="b"/>
              <a:pathLst>
                <a:path w="3910" h="255">
                  <a:moveTo>
                    <a:pt x="0" y="55"/>
                  </a:moveTo>
                  <a:lnTo>
                    <a:pt x="85" y="43"/>
                  </a:lnTo>
                  <a:lnTo>
                    <a:pt x="153" y="36"/>
                  </a:lnTo>
                  <a:lnTo>
                    <a:pt x="155" y="60"/>
                  </a:lnTo>
                  <a:lnTo>
                    <a:pt x="88" y="67"/>
                  </a:lnTo>
                  <a:lnTo>
                    <a:pt x="88" y="67"/>
                  </a:lnTo>
                  <a:lnTo>
                    <a:pt x="3" y="79"/>
                  </a:lnTo>
                  <a:lnTo>
                    <a:pt x="0" y="55"/>
                  </a:lnTo>
                  <a:close/>
                  <a:moveTo>
                    <a:pt x="229" y="27"/>
                  </a:moveTo>
                  <a:lnTo>
                    <a:pt x="249" y="26"/>
                  </a:lnTo>
                  <a:lnTo>
                    <a:pt x="251" y="50"/>
                  </a:lnTo>
                  <a:lnTo>
                    <a:pt x="232" y="51"/>
                  </a:lnTo>
                  <a:lnTo>
                    <a:pt x="229" y="27"/>
                  </a:lnTo>
                  <a:close/>
                  <a:moveTo>
                    <a:pt x="326" y="19"/>
                  </a:moveTo>
                  <a:lnTo>
                    <a:pt x="346" y="17"/>
                  </a:lnTo>
                  <a:lnTo>
                    <a:pt x="435" y="12"/>
                  </a:lnTo>
                  <a:lnTo>
                    <a:pt x="479" y="10"/>
                  </a:lnTo>
                  <a:lnTo>
                    <a:pt x="480" y="33"/>
                  </a:lnTo>
                  <a:lnTo>
                    <a:pt x="435" y="36"/>
                  </a:lnTo>
                  <a:lnTo>
                    <a:pt x="436" y="36"/>
                  </a:lnTo>
                  <a:lnTo>
                    <a:pt x="347" y="41"/>
                  </a:lnTo>
                  <a:lnTo>
                    <a:pt x="347" y="41"/>
                  </a:lnTo>
                  <a:lnTo>
                    <a:pt x="327" y="43"/>
                  </a:lnTo>
                  <a:lnTo>
                    <a:pt x="326" y="19"/>
                  </a:lnTo>
                  <a:close/>
                  <a:moveTo>
                    <a:pt x="556" y="6"/>
                  </a:moveTo>
                  <a:lnTo>
                    <a:pt x="575" y="6"/>
                  </a:lnTo>
                  <a:lnTo>
                    <a:pt x="576" y="30"/>
                  </a:lnTo>
                  <a:lnTo>
                    <a:pt x="557" y="30"/>
                  </a:lnTo>
                  <a:lnTo>
                    <a:pt x="556" y="6"/>
                  </a:lnTo>
                  <a:close/>
                  <a:moveTo>
                    <a:pt x="652" y="3"/>
                  </a:moveTo>
                  <a:lnTo>
                    <a:pt x="700" y="2"/>
                  </a:lnTo>
                  <a:lnTo>
                    <a:pt x="805" y="2"/>
                  </a:lnTo>
                  <a:lnTo>
                    <a:pt x="806" y="26"/>
                  </a:lnTo>
                  <a:lnTo>
                    <a:pt x="701" y="26"/>
                  </a:lnTo>
                  <a:lnTo>
                    <a:pt x="701" y="26"/>
                  </a:lnTo>
                  <a:lnTo>
                    <a:pt x="652" y="27"/>
                  </a:lnTo>
                  <a:lnTo>
                    <a:pt x="652" y="3"/>
                  </a:lnTo>
                  <a:close/>
                  <a:moveTo>
                    <a:pt x="882" y="0"/>
                  </a:moveTo>
                  <a:lnTo>
                    <a:pt x="902" y="0"/>
                  </a:lnTo>
                  <a:lnTo>
                    <a:pt x="902" y="24"/>
                  </a:lnTo>
                  <a:lnTo>
                    <a:pt x="882" y="24"/>
                  </a:lnTo>
                  <a:lnTo>
                    <a:pt x="882" y="0"/>
                  </a:lnTo>
                  <a:close/>
                  <a:moveTo>
                    <a:pt x="979" y="0"/>
                  </a:moveTo>
                  <a:lnTo>
                    <a:pt x="1057" y="2"/>
                  </a:lnTo>
                  <a:lnTo>
                    <a:pt x="1132" y="2"/>
                  </a:lnTo>
                  <a:lnTo>
                    <a:pt x="1132" y="26"/>
                  </a:lnTo>
                  <a:lnTo>
                    <a:pt x="1057" y="26"/>
                  </a:lnTo>
                  <a:lnTo>
                    <a:pt x="1057" y="26"/>
                  </a:lnTo>
                  <a:lnTo>
                    <a:pt x="979" y="24"/>
                  </a:lnTo>
                  <a:lnTo>
                    <a:pt x="979" y="0"/>
                  </a:lnTo>
                  <a:close/>
                  <a:moveTo>
                    <a:pt x="1209" y="3"/>
                  </a:moveTo>
                  <a:lnTo>
                    <a:pt x="1228" y="3"/>
                  </a:lnTo>
                  <a:lnTo>
                    <a:pt x="1228" y="27"/>
                  </a:lnTo>
                  <a:lnTo>
                    <a:pt x="1209" y="27"/>
                  </a:lnTo>
                  <a:lnTo>
                    <a:pt x="1209" y="3"/>
                  </a:lnTo>
                  <a:close/>
                  <a:moveTo>
                    <a:pt x="1305" y="4"/>
                  </a:moveTo>
                  <a:lnTo>
                    <a:pt x="1411" y="6"/>
                  </a:lnTo>
                  <a:lnTo>
                    <a:pt x="1458" y="7"/>
                  </a:lnTo>
                  <a:lnTo>
                    <a:pt x="1458" y="31"/>
                  </a:lnTo>
                  <a:lnTo>
                    <a:pt x="1411" y="30"/>
                  </a:lnTo>
                  <a:lnTo>
                    <a:pt x="1305" y="29"/>
                  </a:lnTo>
                  <a:lnTo>
                    <a:pt x="1305" y="4"/>
                  </a:lnTo>
                  <a:close/>
                  <a:moveTo>
                    <a:pt x="1535" y="7"/>
                  </a:moveTo>
                  <a:lnTo>
                    <a:pt x="1547" y="7"/>
                  </a:lnTo>
                  <a:lnTo>
                    <a:pt x="1555" y="7"/>
                  </a:lnTo>
                  <a:lnTo>
                    <a:pt x="1555" y="31"/>
                  </a:lnTo>
                  <a:lnTo>
                    <a:pt x="1547" y="31"/>
                  </a:lnTo>
                  <a:lnTo>
                    <a:pt x="1535" y="31"/>
                  </a:lnTo>
                  <a:lnTo>
                    <a:pt x="1535" y="7"/>
                  </a:lnTo>
                  <a:close/>
                  <a:moveTo>
                    <a:pt x="1632" y="9"/>
                  </a:moveTo>
                  <a:lnTo>
                    <a:pt x="1683" y="9"/>
                  </a:lnTo>
                  <a:lnTo>
                    <a:pt x="1785" y="10"/>
                  </a:lnTo>
                  <a:lnTo>
                    <a:pt x="1785" y="34"/>
                  </a:lnTo>
                  <a:lnTo>
                    <a:pt x="1683" y="33"/>
                  </a:lnTo>
                  <a:lnTo>
                    <a:pt x="1632" y="33"/>
                  </a:lnTo>
                  <a:lnTo>
                    <a:pt x="1632" y="9"/>
                  </a:lnTo>
                  <a:close/>
                  <a:moveTo>
                    <a:pt x="1862" y="10"/>
                  </a:moveTo>
                  <a:lnTo>
                    <a:pt x="1881" y="10"/>
                  </a:lnTo>
                  <a:lnTo>
                    <a:pt x="1881" y="34"/>
                  </a:lnTo>
                  <a:lnTo>
                    <a:pt x="1862" y="34"/>
                  </a:lnTo>
                  <a:lnTo>
                    <a:pt x="1862" y="10"/>
                  </a:lnTo>
                  <a:close/>
                  <a:moveTo>
                    <a:pt x="1957" y="10"/>
                  </a:moveTo>
                  <a:lnTo>
                    <a:pt x="2088" y="10"/>
                  </a:lnTo>
                  <a:lnTo>
                    <a:pt x="2111" y="10"/>
                  </a:lnTo>
                  <a:lnTo>
                    <a:pt x="2111" y="34"/>
                  </a:lnTo>
                  <a:lnTo>
                    <a:pt x="2088" y="34"/>
                  </a:lnTo>
                  <a:lnTo>
                    <a:pt x="1957" y="34"/>
                  </a:lnTo>
                  <a:lnTo>
                    <a:pt x="1957" y="10"/>
                  </a:lnTo>
                  <a:close/>
                  <a:moveTo>
                    <a:pt x="2188" y="10"/>
                  </a:moveTo>
                  <a:lnTo>
                    <a:pt x="2207" y="10"/>
                  </a:lnTo>
                  <a:lnTo>
                    <a:pt x="2207" y="34"/>
                  </a:lnTo>
                  <a:lnTo>
                    <a:pt x="2188" y="34"/>
                  </a:lnTo>
                  <a:lnTo>
                    <a:pt x="2188" y="10"/>
                  </a:lnTo>
                  <a:close/>
                  <a:moveTo>
                    <a:pt x="2283" y="9"/>
                  </a:moveTo>
                  <a:lnTo>
                    <a:pt x="2294" y="9"/>
                  </a:lnTo>
                  <a:lnTo>
                    <a:pt x="2363" y="9"/>
                  </a:lnTo>
                  <a:lnTo>
                    <a:pt x="2433" y="7"/>
                  </a:lnTo>
                  <a:lnTo>
                    <a:pt x="2438" y="7"/>
                  </a:lnTo>
                  <a:lnTo>
                    <a:pt x="2438" y="31"/>
                  </a:lnTo>
                  <a:lnTo>
                    <a:pt x="2433" y="31"/>
                  </a:lnTo>
                  <a:lnTo>
                    <a:pt x="2364" y="33"/>
                  </a:lnTo>
                  <a:lnTo>
                    <a:pt x="2294" y="33"/>
                  </a:lnTo>
                  <a:lnTo>
                    <a:pt x="2283" y="33"/>
                  </a:lnTo>
                  <a:lnTo>
                    <a:pt x="2283" y="9"/>
                  </a:lnTo>
                  <a:close/>
                  <a:moveTo>
                    <a:pt x="2514" y="6"/>
                  </a:moveTo>
                  <a:lnTo>
                    <a:pt x="2533" y="6"/>
                  </a:lnTo>
                  <a:lnTo>
                    <a:pt x="2534" y="30"/>
                  </a:lnTo>
                  <a:lnTo>
                    <a:pt x="2515" y="30"/>
                  </a:lnTo>
                  <a:lnTo>
                    <a:pt x="2514" y="6"/>
                  </a:lnTo>
                  <a:close/>
                  <a:moveTo>
                    <a:pt x="2610" y="4"/>
                  </a:moveTo>
                  <a:lnTo>
                    <a:pt x="2702" y="3"/>
                  </a:lnTo>
                  <a:lnTo>
                    <a:pt x="2764" y="2"/>
                  </a:lnTo>
                  <a:lnTo>
                    <a:pt x="2764" y="26"/>
                  </a:lnTo>
                  <a:lnTo>
                    <a:pt x="2702" y="27"/>
                  </a:lnTo>
                  <a:lnTo>
                    <a:pt x="2702" y="27"/>
                  </a:lnTo>
                  <a:lnTo>
                    <a:pt x="2610" y="29"/>
                  </a:lnTo>
                  <a:lnTo>
                    <a:pt x="2610" y="4"/>
                  </a:lnTo>
                  <a:close/>
                  <a:moveTo>
                    <a:pt x="2840" y="2"/>
                  </a:moveTo>
                  <a:lnTo>
                    <a:pt x="2859" y="2"/>
                  </a:lnTo>
                  <a:lnTo>
                    <a:pt x="2859" y="26"/>
                  </a:lnTo>
                  <a:lnTo>
                    <a:pt x="2840" y="26"/>
                  </a:lnTo>
                  <a:lnTo>
                    <a:pt x="2840" y="2"/>
                  </a:lnTo>
                  <a:close/>
                  <a:moveTo>
                    <a:pt x="2936" y="2"/>
                  </a:moveTo>
                  <a:lnTo>
                    <a:pt x="3000" y="3"/>
                  </a:lnTo>
                  <a:lnTo>
                    <a:pt x="3091" y="6"/>
                  </a:lnTo>
                  <a:lnTo>
                    <a:pt x="3089" y="30"/>
                  </a:lnTo>
                  <a:lnTo>
                    <a:pt x="2999" y="27"/>
                  </a:lnTo>
                  <a:lnTo>
                    <a:pt x="2999" y="27"/>
                  </a:lnTo>
                  <a:lnTo>
                    <a:pt x="2936" y="26"/>
                  </a:lnTo>
                  <a:lnTo>
                    <a:pt x="2936" y="2"/>
                  </a:lnTo>
                  <a:close/>
                  <a:moveTo>
                    <a:pt x="3168" y="10"/>
                  </a:moveTo>
                  <a:lnTo>
                    <a:pt x="3186" y="10"/>
                  </a:lnTo>
                  <a:lnTo>
                    <a:pt x="3186" y="34"/>
                  </a:lnTo>
                  <a:lnTo>
                    <a:pt x="3167" y="34"/>
                  </a:lnTo>
                  <a:lnTo>
                    <a:pt x="3168" y="10"/>
                  </a:lnTo>
                  <a:close/>
                  <a:moveTo>
                    <a:pt x="3263" y="17"/>
                  </a:moveTo>
                  <a:lnTo>
                    <a:pt x="3287" y="19"/>
                  </a:lnTo>
                  <a:lnTo>
                    <a:pt x="3378" y="30"/>
                  </a:lnTo>
                  <a:lnTo>
                    <a:pt x="3417" y="37"/>
                  </a:lnTo>
                  <a:lnTo>
                    <a:pt x="3414" y="61"/>
                  </a:lnTo>
                  <a:lnTo>
                    <a:pt x="3376" y="54"/>
                  </a:lnTo>
                  <a:lnTo>
                    <a:pt x="3376" y="54"/>
                  </a:lnTo>
                  <a:lnTo>
                    <a:pt x="3286" y="43"/>
                  </a:lnTo>
                  <a:lnTo>
                    <a:pt x="3286" y="43"/>
                  </a:lnTo>
                  <a:lnTo>
                    <a:pt x="3262" y="41"/>
                  </a:lnTo>
                  <a:lnTo>
                    <a:pt x="3263" y="17"/>
                  </a:lnTo>
                  <a:close/>
                  <a:moveTo>
                    <a:pt x="3493" y="51"/>
                  </a:moveTo>
                  <a:lnTo>
                    <a:pt x="3512" y="55"/>
                  </a:lnTo>
                  <a:lnTo>
                    <a:pt x="3509" y="78"/>
                  </a:lnTo>
                  <a:lnTo>
                    <a:pt x="3490" y="74"/>
                  </a:lnTo>
                  <a:lnTo>
                    <a:pt x="3493" y="51"/>
                  </a:lnTo>
                  <a:close/>
                  <a:moveTo>
                    <a:pt x="3587" y="74"/>
                  </a:moveTo>
                  <a:lnTo>
                    <a:pt x="3634" y="87"/>
                  </a:lnTo>
                  <a:lnTo>
                    <a:pt x="3672" y="101"/>
                  </a:lnTo>
                  <a:lnTo>
                    <a:pt x="3710" y="115"/>
                  </a:lnTo>
                  <a:lnTo>
                    <a:pt x="3736" y="128"/>
                  </a:lnTo>
                  <a:lnTo>
                    <a:pt x="3730" y="150"/>
                  </a:lnTo>
                  <a:lnTo>
                    <a:pt x="3704" y="138"/>
                  </a:lnTo>
                  <a:lnTo>
                    <a:pt x="3704" y="139"/>
                  </a:lnTo>
                  <a:lnTo>
                    <a:pt x="3666" y="123"/>
                  </a:lnTo>
                  <a:lnTo>
                    <a:pt x="3666" y="123"/>
                  </a:lnTo>
                  <a:lnTo>
                    <a:pt x="3628" y="111"/>
                  </a:lnTo>
                  <a:lnTo>
                    <a:pt x="3629" y="111"/>
                  </a:lnTo>
                  <a:lnTo>
                    <a:pt x="3584" y="98"/>
                  </a:lnTo>
                  <a:lnTo>
                    <a:pt x="3587" y="74"/>
                  </a:lnTo>
                  <a:close/>
                  <a:moveTo>
                    <a:pt x="3808" y="163"/>
                  </a:moveTo>
                  <a:lnTo>
                    <a:pt x="3816" y="169"/>
                  </a:lnTo>
                  <a:lnTo>
                    <a:pt x="3825" y="174"/>
                  </a:lnTo>
                  <a:lnTo>
                    <a:pt x="3817" y="196"/>
                  </a:lnTo>
                  <a:lnTo>
                    <a:pt x="3808" y="190"/>
                  </a:lnTo>
                  <a:lnTo>
                    <a:pt x="3808" y="190"/>
                  </a:lnTo>
                  <a:lnTo>
                    <a:pt x="3800" y="186"/>
                  </a:lnTo>
                  <a:lnTo>
                    <a:pt x="3808" y="163"/>
                  </a:lnTo>
                  <a:close/>
                  <a:moveTo>
                    <a:pt x="3893" y="221"/>
                  </a:moveTo>
                  <a:lnTo>
                    <a:pt x="3910" y="234"/>
                  </a:lnTo>
                  <a:lnTo>
                    <a:pt x="3900" y="255"/>
                  </a:lnTo>
                  <a:lnTo>
                    <a:pt x="3883" y="242"/>
                  </a:lnTo>
                  <a:lnTo>
                    <a:pt x="3893" y="221"/>
                  </a:lnTo>
                  <a:close/>
                </a:path>
              </a:pathLst>
            </a:custGeom>
            <a:solidFill>
              <a:srgbClr val="0000FF"/>
            </a:solidFill>
            <a:ln w="1588">
              <a:solidFill>
                <a:srgbClr val="0000FF"/>
              </a:solidFill>
              <a:prstDash val="solid"/>
              <a:round/>
              <a:headEnd/>
              <a:tailEnd/>
            </a:ln>
          </p:spPr>
          <p:txBody>
            <a:bodyPr/>
            <a:lstStyle/>
            <a:p>
              <a:endParaRPr lang="ja-JP" altLang="en-US"/>
            </a:p>
          </p:txBody>
        </p:sp>
        <p:sp>
          <p:nvSpPr>
            <p:cNvPr id="51" name="Rectangle 122"/>
            <p:cNvSpPr>
              <a:spLocks noChangeArrowheads="1"/>
            </p:cNvSpPr>
            <p:nvPr/>
          </p:nvSpPr>
          <p:spPr bwMode="auto">
            <a:xfrm>
              <a:off x="2402" y="708"/>
              <a:ext cx="104" cy="14"/>
            </a:xfrm>
            <a:prstGeom prst="rect">
              <a:avLst/>
            </a:prstGeom>
            <a:solidFill>
              <a:srgbClr val="C0C0C0"/>
            </a:solidFill>
            <a:ln w="9525">
              <a:noFill/>
              <a:miter lim="800000"/>
              <a:headEnd/>
              <a:tailEnd/>
            </a:ln>
          </p:spPr>
          <p:txBody>
            <a:bodyPr/>
            <a:lstStyle/>
            <a:p>
              <a:endParaRPr lang="ja-JP" altLang="en-US"/>
            </a:p>
          </p:txBody>
        </p:sp>
        <p:sp>
          <p:nvSpPr>
            <p:cNvPr id="52" name="Rectangle 123"/>
            <p:cNvSpPr>
              <a:spLocks noChangeArrowheads="1"/>
            </p:cNvSpPr>
            <p:nvPr/>
          </p:nvSpPr>
          <p:spPr bwMode="auto">
            <a:xfrm>
              <a:off x="2402" y="708"/>
              <a:ext cx="104" cy="14"/>
            </a:xfrm>
            <a:prstGeom prst="rect">
              <a:avLst/>
            </a:prstGeom>
            <a:noFill/>
            <a:ln w="9525">
              <a:solidFill>
                <a:srgbClr val="0000FF"/>
              </a:solidFill>
              <a:miter lim="800000"/>
              <a:headEnd/>
              <a:tailEnd/>
            </a:ln>
          </p:spPr>
          <p:txBody>
            <a:bodyPr/>
            <a:lstStyle/>
            <a:p>
              <a:endParaRPr lang="ja-JP" altLang="en-US"/>
            </a:p>
          </p:txBody>
        </p:sp>
        <p:sp>
          <p:nvSpPr>
            <p:cNvPr id="53" name="Rectangle 124"/>
            <p:cNvSpPr>
              <a:spLocks noChangeArrowheads="1"/>
            </p:cNvSpPr>
            <p:nvPr/>
          </p:nvSpPr>
          <p:spPr bwMode="auto">
            <a:xfrm>
              <a:off x="2402" y="742"/>
              <a:ext cx="104" cy="14"/>
            </a:xfrm>
            <a:prstGeom prst="rect">
              <a:avLst/>
            </a:prstGeom>
            <a:solidFill>
              <a:srgbClr val="C0C0C0"/>
            </a:solidFill>
            <a:ln w="9525">
              <a:noFill/>
              <a:miter lim="800000"/>
              <a:headEnd/>
              <a:tailEnd/>
            </a:ln>
          </p:spPr>
          <p:txBody>
            <a:bodyPr/>
            <a:lstStyle/>
            <a:p>
              <a:endParaRPr lang="ja-JP" altLang="en-US"/>
            </a:p>
          </p:txBody>
        </p:sp>
        <p:sp>
          <p:nvSpPr>
            <p:cNvPr id="54" name="Rectangle 125"/>
            <p:cNvSpPr>
              <a:spLocks noChangeArrowheads="1"/>
            </p:cNvSpPr>
            <p:nvPr/>
          </p:nvSpPr>
          <p:spPr bwMode="auto">
            <a:xfrm>
              <a:off x="2402" y="742"/>
              <a:ext cx="104" cy="14"/>
            </a:xfrm>
            <a:prstGeom prst="rect">
              <a:avLst/>
            </a:prstGeom>
            <a:noFill/>
            <a:ln w="9525">
              <a:solidFill>
                <a:srgbClr val="0000FF"/>
              </a:solidFill>
              <a:miter lim="800000"/>
              <a:headEnd/>
              <a:tailEnd/>
            </a:ln>
          </p:spPr>
          <p:txBody>
            <a:bodyPr/>
            <a:lstStyle/>
            <a:p>
              <a:endParaRPr lang="ja-JP" altLang="en-US"/>
            </a:p>
          </p:txBody>
        </p:sp>
        <p:sp>
          <p:nvSpPr>
            <p:cNvPr id="55" name="Freeform 126"/>
            <p:cNvSpPr>
              <a:spLocks/>
            </p:cNvSpPr>
            <p:nvPr/>
          </p:nvSpPr>
          <p:spPr bwMode="auto">
            <a:xfrm>
              <a:off x="2339" y="803"/>
              <a:ext cx="86" cy="55"/>
            </a:xfrm>
            <a:custGeom>
              <a:avLst/>
              <a:gdLst/>
              <a:ahLst/>
              <a:cxnLst>
                <a:cxn ang="0">
                  <a:pos x="109" y="109"/>
                </a:cxn>
                <a:cxn ang="0">
                  <a:pos x="0" y="109"/>
                </a:cxn>
                <a:cxn ang="0">
                  <a:pos x="4" y="18"/>
                </a:cxn>
                <a:cxn ang="0">
                  <a:pos x="64" y="18"/>
                </a:cxn>
                <a:cxn ang="0">
                  <a:pos x="173" y="0"/>
                </a:cxn>
                <a:cxn ang="0">
                  <a:pos x="109" y="109"/>
                </a:cxn>
              </a:cxnLst>
              <a:rect l="0" t="0" r="r" b="b"/>
              <a:pathLst>
                <a:path w="173" h="109">
                  <a:moveTo>
                    <a:pt x="109" y="109"/>
                  </a:moveTo>
                  <a:lnTo>
                    <a:pt x="0" y="109"/>
                  </a:lnTo>
                  <a:lnTo>
                    <a:pt x="4" y="18"/>
                  </a:lnTo>
                  <a:lnTo>
                    <a:pt x="64" y="18"/>
                  </a:lnTo>
                  <a:lnTo>
                    <a:pt x="173" y="0"/>
                  </a:lnTo>
                  <a:lnTo>
                    <a:pt x="109" y="109"/>
                  </a:lnTo>
                  <a:close/>
                </a:path>
              </a:pathLst>
            </a:custGeom>
            <a:solidFill>
              <a:srgbClr val="FFCCCC"/>
            </a:solidFill>
            <a:ln w="9525">
              <a:noFill/>
              <a:round/>
              <a:headEnd/>
              <a:tailEnd/>
            </a:ln>
          </p:spPr>
          <p:txBody>
            <a:bodyPr/>
            <a:lstStyle/>
            <a:p>
              <a:endParaRPr lang="ja-JP" altLang="en-US"/>
            </a:p>
          </p:txBody>
        </p:sp>
        <p:sp>
          <p:nvSpPr>
            <p:cNvPr id="56" name="Freeform 127"/>
            <p:cNvSpPr>
              <a:spLocks/>
            </p:cNvSpPr>
            <p:nvPr/>
          </p:nvSpPr>
          <p:spPr bwMode="auto">
            <a:xfrm>
              <a:off x="2316" y="871"/>
              <a:ext cx="77" cy="46"/>
            </a:xfrm>
            <a:custGeom>
              <a:avLst/>
              <a:gdLst/>
              <a:ahLst/>
              <a:cxnLst>
                <a:cxn ang="0">
                  <a:pos x="45" y="0"/>
                </a:cxn>
                <a:cxn ang="0">
                  <a:pos x="154" y="0"/>
                </a:cxn>
                <a:cxn ang="0">
                  <a:pos x="109" y="90"/>
                </a:cxn>
                <a:cxn ang="0">
                  <a:pos x="0" y="90"/>
                </a:cxn>
                <a:cxn ang="0">
                  <a:pos x="45" y="0"/>
                </a:cxn>
              </a:cxnLst>
              <a:rect l="0" t="0" r="r" b="b"/>
              <a:pathLst>
                <a:path w="154" h="90">
                  <a:moveTo>
                    <a:pt x="45" y="0"/>
                  </a:moveTo>
                  <a:lnTo>
                    <a:pt x="154" y="0"/>
                  </a:lnTo>
                  <a:lnTo>
                    <a:pt x="109" y="90"/>
                  </a:lnTo>
                  <a:lnTo>
                    <a:pt x="0" y="90"/>
                  </a:lnTo>
                  <a:lnTo>
                    <a:pt x="45" y="0"/>
                  </a:lnTo>
                  <a:close/>
                </a:path>
              </a:pathLst>
            </a:custGeom>
            <a:solidFill>
              <a:srgbClr val="FFCCCC"/>
            </a:solidFill>
            <a:ln w="9525">
              <a:noFill/>
              <a:round/>
              <a:headEnd/>
              <a:tailEnd/>
            </a:ln>
          </p:spPr>
          <p:txBody>
            <a:bodyPr/>
            <a:lstStyle/>
            <a:p>
              <a:endParaRPr lang="ja-JP" altLang="en-US"/>
            </a:p>
          </p:txBody>
        </p:sp>
        <p:sp>
          <p:nvSpPr>
            <p:cNvPr id="57" name="Freeform 128"/>
            <p:cNvSpPr>
              <a:spLocks/>
            </p:cNvSpPr>
            <p:nvPr/>
          </p:nvSpPr>
          <p:spPr bwMode="auto">
            <a:xfrm>
              <a:off x="2286" y="926"/>
              <a:ext cx="78" cy="45"/>
            </a:xfrm>
            <a:custGeom>
              <a:avLst/>
              <a:gdLst/>
              <a:ahLst/>
              <a:cxnLst>
                <a:cxn ang="0">
                  <a:pos x="45" y="0"/>
                </a:cxn>
                <a:cxn ang="0">
                  <a:pos x="154" y="0"/>
                </a:cxn>
                <a:cxn ang="0">
                  <a:pos x="109" y="90"/>
                </a:cxn>
                <a:cxn ang="0">
                  <a:pos x="0" y="90"/>
                </a:cxn>
                <a:cxn ang="0">
                  <a:pos x="45" y="0"/>
                </a:cxn>
              </a:cxnLst>
              <a:rect l="0" t="0" r="r" b="b"/>
              <a:pathLst>
                <a:path w="154" h="90">
                  <a:moveTo>
                    <a:pt x="45" y="0"/>
                  </a:moveTo>
                  <a:lnTo>
                    <a:pt x="154" y="0"/>
                  </a:lnTo>
                  <a:lnTo>
                    <a:pt x="109" y="90"/>
                  </a:lnTo>
                  <a:lnTo>
                    <a:pt x="0" y="90"/>
                  </a:lnTo>
                  <a:lnTo>
                    <a:pt x="45" y="0"/>
                  </a:lnTo>
                  <a:close/>
                </a:path>
              </a:pathLst>
            </a:custGeom>
            <a:solidFill>
              <a:srgbClr val="FFCCCC"/>
            </a:solidFill>
            <a:ln w="9525">
              <a:noFill/>
              <a:round/>
              <a:headEnd/>
              <a:tailEnd/>
            </a:ln>
          </p:spPr>
          <p:txBody>
            <a:bodyPr/>
            <a:lstStyle/>
            <a:p>
              <a:endParaRPr lang="ja-JP" altLang="en-US"/>
            </a:p>
          </p:txBody>
        </p:sp>
        <p:sp>
          <p:nvSpPr>
            <p:cNvPr id="58" name="Freeform 129"/>
            <p:cNvSpPr>
              <a:spLocks/>
            </p:cNvSpPr>
            <p:nvPr/>
          </p:nvSpPr>
          <p:spPr bwMode="auto">
            <a:xfrm>
              <a:off x="2234" y="810"/>
              <a:ext cx="77" cy="48"/>
            </a:xfrm>
            <a:custGeom>
              <a:avLst/>
              <a:gdLst/>
              <a:ahLst/>
              <a:cxnLst>
                <a:cxn ang="0">
                  <a:pos x="154" y="4"/>
                </a:cxn>
                <a:cxn ang="0">
                  <a:pos x="154" y="95"/>
                </a:cxn>
                <a:cxn ang="0">
                  <a:pos x="0" y="95"/>
                </a:cxn>
                <a:cxn ang="0">
                  <a:pos x="0" y="28"/>
                </a:cxn>
                <a:cxn ang="0">
                  <a:pos x="90" y="27"/>
                </a:cxn>
                <a:cxn ang="0">
                  <a:pos x="90" y="0"/>
                </a:cxn>
                <a:cxn ang="0">
                  <a:pos x="154" y="4"/>
                </a:cxn>
              </a:cxnLst>
              <a:rect l="0" t="0" r="r" b="b"/>
              <a:pathLst>
                <a:path w="154" h="95">
                  <a:moveTo>
                    <a:pt x="154" y="4"/>
                  </a:moveTo>
                  <a:lnTo>
                    <a:pt x="154" y="95"/>
                  </a:lnTo>
                  <a:lnTo>
                    <a:pt x="0" y="95"/>
                  </a:lnTo>
                  <a:lnTo>
                    <a:pt x="0" y="28"/>
                  </a:lnTo>
                  <a:lnTo>
                    <a:pt x="90" y="27"/>
                  </a:lnTo>
                  <a:lnTo>
                    <a:pt x="90" y="0"/>
                  </a:lnTo>
                  <a:lnTo>
                    <a:pt x="154" y="4"/>
                  </a:lnTo>
                  <a:close/>
                </a:path>
              </a:pathLst>
            </a:custGeom>
            <a:solidFill>
              <a:srgbClr val="FFCCCC"/>
            </a:solidFill>
            <a:ln w="9525">
              <a:noFill/>
              <a:round/>
              <a:headEnd/>
              <a:tailEnd/>
            </a:ln>
          </p:spPr>
          <p:txBody>
            <a:bodyPr/>
            <a:lstStyle/>
            <a:p>
              <a:endParaRPr lang="ja-JP" altLang="en-US"/>
            </a:p>
          </p:txBody>
        </p:sp>
        <p:sp>
          <p:nvSpPr>
            <p:cNvPr id="59" name="Freeform 130"/>
            <p:cNvSpPr>
              <a:spLocks/>
            </p:cNvSpPr>
            <p:nvPr/>
          </p:nvSpPr>
          <p:spPr bwMode="auto">
            <a:xfrm>
              <a:off x="2180" y="881"/>
              <a:ext cx="122" cy="90"/>
            </a:xfrm>
            <a:custGeom>
              <a:avLst/>
              <a:gdLst/>
              <a:ahLst/>
              <a:cxnLst>
                <a:cxn ang="0">
                  <a:pos x="91" y="0"/>
                </a:cxn>
                <a:cxn ang="0">
                  <a:pos x="245" y="0"/>
                </a:cxn>
                <a:cxn ang="0">
                  <a:pos x="154" y="181"/>
                </a:cxn>
                <a:cxn ang="0">
                  <a:pos x="0" y="181"/>
                </a:cxn>
                <a:cxn ang="0">
                  <a:pos x="91" y="0"/>
                </a:cxn>
              </a:cxnLst>
              <a:rect l="0" t="0" r="r" b="b"/>
              <a:pathLst>
                <a:path w="245" h="181">
                  <a:moveTo>
                    <a:pt x="91" y="0"/>
                  </a:moveTo>
                  <a:lnTo>
                    <a:pt x="245" y="0"/>
                  </a:lnTo>
                  <a:lnTo>
                    <a:pt x="154" y="181"/>
                  </a:lnTo>
                  <a:lnTo>
                    <a:pt x="0" y="181"/>
                  </a:lnTo>
                  <a:lnTo>
                    <a:pt x="91" y="0"/>
                  </a:lnTo>
                  <a:close/>
                </a:path>
              </a:pathLst>
            </a:custGeom>
            <a:solidFill>
              <a:srgbClr val="FFCCCC"/>
            </a:solidFill>
            <a:ln w="9525">
              <a:noFill/>
              <a:round/>
              <a:headEnd/>
              <a:tailEnd/>
            </a:ln>
          </p:spPr>
          <p:txBody>
            <a:bodyPr/>
            <a:lstStyle/>
            <a:p>
              <a:endParaRPr lang="ja-JP" altLang="en-US"/>
            </a:p>
          </p:txBody>
        </p:sp>
        <p:sp>
          <p:nvSpPr>
            <p:cNvPr id="60" name="Freeform 131"/>
            <p:cNvSpPr>
              <a:spLocks/>
            </p:cNvSpPr>
            <p:nvPr/>
          </p:nvSpPr>
          <p:spPr bwMode="auto">
            <a:xfrm>
              <a:off x="2121" y="821"/>
              <a:ext cx="91" cy="50"/>
            </a:xfrm>
            <a:custGeom>
              <a:avLst/>
              <a:gdLst/>
              <a:ahLst/>
              <a:cxnLst>
                <a:cxn ang="0">
                  <a:pos x="181" y="0"/>
                </a:cxn>
                <a:cxn ang="0">
                  <a:pos x="181" y="101"/>
                </a:cxn>
                <a:cxn ang="0">
                  <a:pos x="0" y="101"/>
                </a:cxn>
                <a:cxn ang="0">
                  <a:pos x="18" y="10"/>
                </a:cxn>
                <a:cxn ang="0">
                  <a:pos x="63" y="10"/>
                </a:cxn>
                <a:cxn ang="0">
                  <a:pos x="181" y="0"/>
                </a:cxn>
              </a:cxnLst>
              <a:rect l="0" t="0" r="r" b="b"/>
              <a:pathLst>
                <a:path w="181" h="101">
                  <a:moveTo>
                    <a:pt x="181" y="0"/>
                  </a:moveTo>
                  <a:lnTo>
                    <a:pt x="181" y="101"/>
                  </a:lnTo>
                  <a:lnTo>
                    <a:pt x="0" y="101"/>
                  </a:lnTo>
                  <a:lnTo>
                    <a:pt x="18" y="10"/>
                  </a:lnTo>
                  <a:lnTo>
                    <a:pt x="63" y="10"/>
                  </a:lnTo>
                  <a:lnTo>
                    <a:pt x="181" y="0"/>
                  </a:lnTo>
                  <a:close/>
                </a:path>
              </a:pathLst>
            </a:custGeom>
            <a:solidFill>
              <a:srgbClr val="FFCCCC"/>
            </a:solidFill>
            <a:ln w="9525">
              <a:noFill/>
              <a:round/>
              <a:headEnd/>
              <a:tailEnd/>
            </a:ln>
          </p:spPr>
          <p:txBody>
            <a:bodyPr/>
            <a:lstStyle/>
            <a:p>
              <a:endParaRPr lang="ja-JP" altLang="en-US"/>
            </a:p>
          </p:txBody>
        </p:sp>
        <p:sp>
          <p:nvSpPr>
            <p:cNvPr id="61" name="Freeform 132"/>
            <p:cNvSpPr>
              <a:spLocks/>
            </p:cNvSpPr>
            <p:nvPr/>
          </p:nvSpPr>
          <p:spPr bwMode="auto">
            <a:xfrm>
              <a:off x="2445" y="798"/>
              <a:ext cx="77" cy="46"/>
            </a:xfrm>
            <a:custGeom>
              <a:avLst/>
              <a:gdLst/>
              <a:ahLst/>
              <a:cxnLst>
                <a:cxn ang="0">
                  <a:pos x="46" y="0"/>
                </a:cxn>
                <a:cxn ang="0">
                  <a:pos x="155" y="0"/>
                </a:cxn>
                <a:cxn ang="0">
                  <a:pos x="109" y="90"/>
                </a:cxn>
                <a:cxn ang="0">
                  <a:pos x="0" y="90"/>
                </a:cxn>
                <a:cxn ang="0">
                  <a:pos x="46" y="0"/>
                </a:cxn>
              </a:cxnLst>
              <a:rect l="0" t="0" r="r" b="b"/>
              <a:pathLst>
                <a:path w="155" h="90">
                  <a:moveTo>
                    <a:pt x="46" y="0"/>
                  </a:moveTo>
                  <a:lnTo>
                    <a:pt x="155" y="0"/>
                  </a:lnTo>
                  <a:lnTo>
                    <a:pt x="109" y="90"/>
                  </a:lnTo>
                  <a:lnTo>
                    <a:pt x="0" y="90"/>
                  </a:lnTo>
                  <a:lnTo>
                    <a:pt x="46" y="0"/>
                  </a:lnTo>
                  <a:close/>
                </a:path>
              </a:pathLst>
            </a:custGeom>
            <a:solidFill>
              <a:srgbClr val="FFCCCC"/>
            </a:solidFill>
            <a:ln w="9525">
              <a:noFill/>
              <a:round/>
              <a:headEnd/>
              <a:tailEnd/>
            </a:ln>
          </p:spPr>
          <p:txBody>
            <a:bodyPr/>
            <a:lstStyle/>
            <a:p>
              <a:endParaRPr lang="ja-JP" altLang="en-US"/>
            </a:p>
          </p:txBody>
        </p:sp>
        <p:sp>
          <p:nvSpPr>
            <p:cNvPr id="62" name="Freeform 133"/>
            <p:cNvSpPr>
              <a:spLocks/>
            </p:cNvSpPr>
            <p:nvPr/>
          </p:nvSpPr>
          <p:spPr bwMode="auto">
            <a:xfrm>
              <a:off x="2520" y="790"/>
              <a:ext cx="77" cy="45"/>
            </a:xfrm>
            <a:custGeom>
              <a:avLst/>
              <a:gdLst/>
              <a:ahLst/>
              <a:cxnLst>
                <a:cxn ang="0">
                  <a:pos x="45" y="0"/>
                </a:cxn>
                <a:cxn ang="0">
                  <a:pos x="154" y="0"/>
                </a:cxn>
                <a:cxn ang="0">
                  <a:pos x="109" y="90"/>
                </a:cxn>
                <a:cxn ang="0">
                  <a:pos x="0" y="90"/>
                </a:cxn>
                <a:cxn ang="0">
                  <a:pos x="45" y="0"/>
                </a:cxn>
              </a:cxnLst>
              <a:rect l="0" t="0" r="r" b="b"/>
              <a:pathLst>
                <a:path w="154" h="90">
                  <a:moveTo>
                    <a:pt x="45" y="0"/>
                  </a:moveTo>
                  <a:lnTo>
                    <a:pt x="154" y="0"/>
                  </a:lnTo>
                  <a:lnTo>
                    <a:pt x="109" y="90"/>
                  </a:lnTo>
                  <a:lnTo>
                    <a:pt x="0" y="90"/>
                  </a:lnTo>
                  <a:lnTo>
                    <a:pt x="45" y="0"/>
                  </a:lnTo>
                  <a:close/>
                </a:path>
              </a:pathLst>
            </a:custGeom>
            <a:solidFill>
              <a:srgbClr val="FFCCCC"/>
            </a:solidFill>
            <a:ln w="9525">
              <a:noFill/>
              <a:round/>
              <a:headEnd/>
              <a:tailEnd/>
            </a:ln>
          </p:spPr>
          <p:txBody>
            <a:bodyPr/>
            <a:lstStyle/>
            <a:p>
              <a:endParaRPr lang="ja-JP" altLang="en-US"/>
            </a:p>
          </p:txBody>
        </p:sp>
        <p:sp>
          <p:nvSpPr>
            <p:cNvPr id="63" name="Freeform 134"/>
            <p:cNvSpPr>
              <a:spLocks/>
            </p:cNvSpPr>
            <p:nvPr/>
          </p:nvSpPr>
          <p:spPr bwMode="auto">
            <a:xfrm>
              <a:off x="2393" y="903"/>
              <a:ext cx="77" cy="46"/>
            </a:xfrm>
            <a:custGeom>
              <a:avLst/>
              <a:gdLst/>
              <a:ahLst/>
              <a:cxnLst>
                <a:cxn ang="0">
                  <a:pos x="45" y="0"/>
                </a:cxn>
                <a:cxn ang="0">
                  <a:pos x="154" y="0"/>
                </a:cxn>
                <a:cxn ang="0">
                  <a:pos x="109" y="91"/>
                </a:cxn>
                <a:cxn ang="0">
                  <a:pos x="0" y="91"/>
                </a:cxn>
                <a:cxn ang="0">
                  <a:pos x="45" y="0"/>
                </a:cxn>
              </a:cxnLst>
              <a:rect l="0" t="0" r="r" b="b"/>
              <a:pathLst>
                <a:path w="154" h="91">
                  <a:moveTo>
                    <a:pt x="45" y="0"/>
                  </a:moveTo>
                  <a:lnTo>
                    <a:pt x="154" y="0"/>
                  </a:lnTo>
                  <a:lnTo>
                    <a:pt x="109" y="91"/>
                  </a:lnTo>
                  <a:lnTo>
                    <a:pt x="0" y="91"/>
                  </a:lnTo>
                  <a:lnTo>
                    <a:pt x="45" y="0"/>
                  </a:lnTo>
                  <a:close/>
                </a:path>
              </a:pathLst>
            </a:custGeom>
            <a:solidFill>
              <a:srgbClr val="FFCCCC"/>
            </a:solidFill>
            <a:ln w="9525">
              <a:noFill/>
              <a:round/>
              <a:headEnd/>
              <a:tailEnd/>
            </a:ln>
          </p:spPr>
          <p:txBody>
            <a:bodyPr/>
            <a:lstStyle/>
            <a:p>
              <a:endParaRPr lang="ja-JP" altLang="en-US"/>
            </a:p>
          </p:txBody>
        </p:sp>
        <p:sp>
          <p:nvSpPr>
            <p:cNvPr id="64" name="Freeform 135"/>
            <p:cNvSpPr>
              <a:spLocks/>
            </p:cNvSpPr>
            <p:nvPr/>
          </p:nvSpPr>
          <p:spPr bwMode="auto">
            <a:xfrm>
              <a:off x="2491" y="901"/>
              <a:ext cx="77" cy="48"/>
            </a:xfrm>
            <a:custGeom>
              <a:avLst/>
              <a:gdLst/>
              <a:ahLst/>
              <a:cxnLst>
                <a:cxn ang="0">
                  <a:pos x="0" y="91"/>
                </a:cxn>
                <a:cxn ang="0">
                  <a:pos x="0" y="0"/>
                </a:cxn>
                <a:cxn ang="0">
                  <a:pos x="154" y="0"/>
                </a:cxn>
                <a:cxn ang="0">
                  <a:pos x="154" y="67"/>
                </a:cxn>
                <a:cxn ang="0">
                  <a:pos x="64" y="68"/>
                </a:cxn>
                <a:cxn ang="0">
                  <a:pos x="64" y="95"/>
                </a:cxn>
                <a:cxn ang="0">
                  <a:pos x="0" y="91"/>
                </a:cxn>
              </a:cxnLst>
              <a:rect l="0" t="0" r="r" b="b"/>
              <a:pathLst>
                <a:path w="154" h="95">
                  <a:moveTo>
                    <a:pt x="0" y="91"/>
                  </a:moveTo>
                  <a:lnTo>
                    <a:pt x="0" y="0"/>
                  </a:lnTo>
                  <a:lnTo>
                    <a:pt x="154" y="0"/>
                  </a:lnTo>
                  <a:lnTo>
                    <a:pt x="154" y="67"/>
                  </a:lnTo>
                  <a:lnTo>
                    <a:pt x="64" y="68"/>
                  </a:lnTo>
                  <a:lnTo>
                    <a:pt x="64" y="95"/>
                  </a:lnTo>
                  <a:lnTo>
                    <a:pt x="0" y="91"/>
                  </a:lnTo>
                  <a:close/>
                </a:path>
              </a:pathLst>
            </a:custGeom>
            <a:solidFill>
              <a:srgbClr val="FFCCCC"/>
            </a:solidFill>
            <a:ln w="9525">
              <a:noFill/>
              <a:round/>
              <a:headEnd/>
              <a:tailEnd/>
            </a:ln>
          </p:spPr>
          <p:txBody>
            <a:bodyPr/>
            <a:lstStyle/>
            <a:p>
              <a:endParaRPr lang="ja-JP" altLang="en-US"/>
            </a:p>
          </p:txBody>
        </p:sp>
        <p:sp>
          <p:nvSpPr>
            <p:cNvPr id="65" name="Freeform 136"/>
            <p:cNvSpPr>
              <a:spLocks/>
            </p:cNvSpPr>
            <p:nvPr/>
          </p:nvSpPr>
          <p:spPr bwMode="auto">
            <a:xfrm>
              <a:off x="2574" y="900"/>
              <a:ext cx="91" cy="51"/>
            </a:xfrm>
            <a:custGeom>
              <a:avLst/>
              <a:gdLst/>
              <a:ahLst/>
              <a:cxnLst>
                <a:cxn ang="0">
                  <a:pos x="0" y="100"/>
                </a:cxn>
                <a:cxn ang="0">
                  <a:pos x="0" y="0"/>
                </a:cxn>
                <a:cxn ang="0">
                  <a:pos x="181" y="0"/>
                </a:cxn>
                <a:cxn ang="0">
                  <a:pos x="163" y="90"/>
                </a:cxn>
                <a:cxn ang="0">
                  <a:pos x="118" y="90"/>
                </a:cxn>
                <a:cxn ang="0">
                  <a:pos x="0" y="100"/>
                </a:cxn>
              </a:cxnLst>
              <a:rect l="0" t="0" r="r" b="b"/>
              <a:pathLst>
                <a:path w="181" h="100">
                  <a:moveTo>
                    <a:pt x="0" y="100"/>
                  </a:moveTo>
                  <a:lnTo>
                    <a:pt x="0" y="0"/>
                  </a:lnTo>
                  <a:lnTo>
                    <a:pt x="181" y="0"/>
                  </a:lnTo>
                  <a:lnTo>
                    <a:pt x="163" y="90"/>
                  </a:lnTo>
                  <a:lnTo>
                    <a:pt x="118" y="90"/>
                  </a:lnTo>
                  <a:lnTo>
                    <a:pt x="0" y="100"/>
                  </a:lnTo>
                  <a:close/>
                </a:path>
              </a:pathLst>
            </a:custGeom>
            <a:solidFill>
              <a:srgbClr val="FFCCCC"/>
            </a:solidFill>
            <a:ln w="9525">
              <a:noFill/>
              <a:round/>
              <a:headEnd/>
              <a:tailEnd/>
            </a:ln>
          </p:spPr>
          <p:txBody>
            <a:bodyPr/>
            <a:lstStyle/>
            <a:p>
              <a:endParaRPr lang="ja-JP" altLang="en-US"/>
            </a:p>
          </p:txBody>
        </p:sp>
        <p:sp>
          <p:nvSpPr>
            <p:cNvPr id="66" name="Freeform 137"/>
            <p:cNvSpPr>
              <a:spLocks/>
            </p:cNvSpPr>
            <p:nvPr/>
          </p:nvSpPr>
          <p:spPr bwMode="auto">
            <a:xfrm>
              <a:off x="2597" y="790"/>
              <a:ext cx="145" cy="45"/>
            </a:xfrm>
            <a:custGeom>
              <a:avLst/>
              <a:gdLst/>
              <a:ahLst/>
              <a:cxnLst>
                <a:cxn ang="0">
                  <a:pos x="44" y="0"/>
                </a:cxn>
                <a:cxn ang="0">
                  <a:pos x="290" y="0"/>
                </a:cxn>
                <a:cxn ang="0">
                  <a:pos x="273" y="90"/>
                </a:cxn>
                <a:cxn ang="0">
                  <a:pos x="0" y="90"/>
                </a:cxn>
                <a:cxn ang="0">
                  <a:pos x="44" y="0"/>
                </a:cxn>
              </a:cxnLst>
              <a:rect l="0" t="0" r="r" b="b"/>
              <a:pathLst>
                <a:path w="290" h="90">
                  <a:moveTo>
                    <a:pt x="44" y="0"/>
                  </a:moveTo>
                  <a:lnTo>
                    <a:pt x="290" y="0"/>
                  </a:lnTo>
                  <a:lnTo>
                    <a:pt x="273" y="90"/>
                  </a:lnTo>
                  <a:lnTo>
                    <a:pt x="0" y="90"/>
                  </a:lnTo>
                  <a:lnTo>
                    <a:pt x="44" y="0"/>
                  </a:lnTo>
                  <a:close/>
                </a:path>
              </a:pathLst>
            </a:custGeom>
            <a:solidFill>
              <a:srgbClr val="FFCCCC"/>
            </a:solidFill>
            <a:ln w="9525">
              <a:noFill/>
              <a:round/>
              <a:headEnd/>
              <a:tailEnd/>
            </a:ln>
          </p:spPr>
          <p:txBody>
            <a:bodyPr/>
            <a:lstStyle/>
            <a:p>
              <a:endParaRPr lang="ja-JP" altLang="en-US"/>
            </a:p>
          </p:txBody>
        </p:sp>
        <p:sp>
          <p:nvSpPr>
            <p:cNvPr id="67" name="Rectangle 138"/>
            <p:cNvSpPr>
              <a:spLocks noChangeArrowheads="1"/>
            </p:cNvSpPr>
            <p:nvPr/>
          </p:nvSpPr>
          <p:spPr bwMode="auto">
            <a:xfrm>
              <a:off x="2597" y="849"/>
              <a:ext cx="127" cy="26"/>
            </a:xfrm>
            <a:prstGeom prst="rect">
              <a:avLst/>
            </a:prstGeom>
            <a:solidFill>
              <a:srgbClr val="FFCCCC"/>
            </a:solidFill>
            <a:ln w="9525">
              <a:noFill/>
              <a:miter lim="800000"/>
              <a:headEnd/>
              <a:tailEnd/>
            </a:ln>
          </p:spPr>
          <p:txBody>
            <a:bodyPr/>
            <a:lstStyle/>
            <a:p>
              <a:endParaRPr lang="ja-JP" altLang="en-US"/>
            </a:p>
          </p:txBody>
        </p:sp>
        <p:sp>
          <p:nvSpPr>
            <p:cNvPr id="68" name="Rectangle 139"/>
            <p:cNvSpPr>
              <a:spLocks noChangeArrowheads="1"/>
            </p:cNvSpPr>
            <p:nvPr/>
          </p:nvSpPr>
          <p:spPr bwMode="auto">
            <a:xfrm>
              <a:off x="2517" y="844"/>
              <a:ext cx="57" cy="27"/>
            </a:xfrm>
            <a:prstGeom prst="rect">
              <a:avLst/>
            </a:prstGeom>
            <a:solidFill>
              <a:srgbClr val="FFCCCC"/>
            </a:solidFill>
            <a:ln w="9525">
              <a:noFill/>
              <a:miter lim="800000"/>
              <a:headEnd/>
              <a:tailEnd/>
            </a:ln>
          </p:spPr>
          <p:txBody>
            <a:bodyPr/>
            <a:lstStyle/>
            <a:p>
              <a:endParaRPr lang="ja-JP" altLang="en-US"/>
            </a:p>
          </p:txBody>
        </p:sp>
        <p:sp>
          <p:nvSpPr>
            <p:cNvPr id="69" name="Rectangle 140"/>
            <p:cNvSpPr>
              <a:spLocks noChangeArrowheads="1"/>
            </p:cNvSpPr>
            <p:nvPr/>
          </p:nvSpPr>
          <p:spPr bwMode="auto">
            <a:xfrm>
              <a:off x="2756" y="790"/>
              <a:ext cx="68" cy="25"/>
            </a:xfrm>
            <a:prstGeom prst="rect">
              <a:avLst/>
            </a:prstGeom>
            <a:solidFill>
              <a:srgbClr val="FFCCCC"/>
            </a:solidFill>
            <a:ln w="9525">
              <a:noFill/>
              <a:miter lim="800000"/>
              <a:headEnd/>
              <a:tailEnd/>
            </a:ln>
          </p:spPr>
          <p:txBody>
            <a:bodyPr/>
            <a:lstStyle/>
            <a:p>
              <a:endParaRPr lang="ja-JP" altLang="en-US"/>
            </a:p>
          </p:txBody>
        </p:sp>
        <p:sp>
          <p:nvSpPr>
            <p:cNvPr id="70" name="Freeform 141"/>
            <p:cNvSpPr>
              <a:spLocks/>
            </p:cNvSpPr>
            <p:nvPr/>
          </p:nvSpPr>
          <p:spPr bwMode="auto">
            <a:xfrm>
              <a:off x="2733" y="826"/>
              <a:ext cx="77" cy="45"/>
            </a:xfrm>
            <a:custGeom>
              <a:avLst/>
              <a:gdLst/>
              <a:ahLst/>
              <a:cxnLst>
                <a:cxn ang="0">
                  <a:pos x="46" y="0"/>
                </a:cxn>
                <a:cxn ang="0">
                  <a:pos x="154" y="0"/>
                </a:cxn>
                <a:cxn ang="0">
                  <a:pos x="109" y="91"/>
                </a:cxn>
                <a:cxn ang="0">
                  <a:pos x="0" y="91"/>
                </a:cxn>
                <a:cxn ang="0">
                  <a:pos x="46" y="0"/>
                </a:cxn>
              </a:cxnLst>
              <a:rect l="0" t="0" r="r" b="b"/>
              <a:pathLst>
                <a:path w="154" h="91">
                  <a:moveTo>
                    <a:pt x="46" y="0"/>
                  </a:moveTo>
                  <a:lnTo>
                    <a:pt x="154" y="0"/>
                  </a:lnTo>
                  <a:lnTo>
                    <a:pt x="109" y="91"/>
                  </a:lnTo>
                  <a:lnTo>
                    <a:pt x="0" y="91"/>
                  </a:lnTo>
                  <a:lnTo>
                    <a:pt x="46" y="0"/>
                  </a:lnTo>
                  <a:close/>
                </a:path>
              </a:pathLst>
            </a:custGeom>
            <a:solidFill>
              <a:srgbClr val="FFCCCC"/>
            </a:solidFill>
            <a:ln w="9525">
              <a:noFill/>
              <a:round/>
              <a:headEnd/>
              <a:tailEnd/>
            </a:ln>
          </p:spPr>
          <p:txBody>
            <a:bodyPr/>
            <a:lstStyle/>
            <a:p>
              <a:endParaRPr lang="ja-JP" altLang="en-US"/>
            </a:p>
          </p:txBody>
        </p:sp>
        <p:sp>
          <p:nvSpPr>
            <p:cNvPr id="71" name="Freeform 142"/>
            <p:cNvSpPr>
              <a:spLocks/>
            </p:cNvSpPr>
            <p:nvPr/>
          </p:nvSpPr>
          <p:spPr bwMode="auto">
            <a:xfrm>
              <a:off x="2960" y="803"/>
              <a:ext cx="113" cy="46"/>
            </a:xfrm>
            <a:custGeom>
              <a:avLst/>
              <a:gdLst/>
              <a:ahLst/>
              <a:cxnLst>
                <a:cxn ang="0">
                  <a:pos x="118" y="0"/>
                </a:cxn>
                <a:cxn ang="0">
                  <a:pos x="226" y="0"/>
                </a:cxn>
                <a:cxn ang="0">
                  <a:pos x="181" y="90"/>
                </a:cxn>
                <a:cxn ang="0">
                  <a:pos x="0" y="80"/>
                </a:cxn>
                <a:cxn ang="0">
                  <a:pos x="118" y="0"/>
                </a:cxn>
              </a:cxnLst>
              <a:rect l="0" t="0" r="r" b="b"/>
              <a:pathLst>
                <a:path w="226" h="90">
                  <a:moveTo>
                    <a:pt x="118" y="0"/>
                  </a:moveTo>
                  <a:lnTo>
                    <a:pt x="226" y="0"/>
                  </a:lnTo>
                  <a:lnTo>
                    <a:pt x="181" y="90"/>
                  </a:lnTo>
                  <a:lnTo>
                    <a:pt x="0" y="80"/>
                  </a:lnTo>
                  <a:lnTo>
                    <a:pt x="118" y="0"/>
                  </a:lnTo>
                  <a:close/>
                </a:path>
              </a:pathLst>
            </a:custGeom>
            <a:solidFill>
              <a:srgbClr val="FFCCCC"/>
            </a:solidFill>
            <a:ln w="9525">
              <a:noFill/>
              <a:round/>
              <a:headEnd/>
              <a:tailEnd/>
            </a:ln>
          </p:spPr>
          <p:txBody>
            <a:bodyPr/>
            <a:lstStyle/>
            <a:p>
              <a:endParaRPr lang="ja-JP" altLang="en-US"/>
            </a:p>
          </p:txBody>
        </p:sp>
        <p:sp>
          <p:nvSpPr>
            <p:cNvPr id="72" name="Freeform 143"/>
            <p:cNvSpPr>
              <a:spLocks/>
            </p:cNvSpPr>
            <p:nvPr/>
          </p:nvSpPr>
          <p:spPr bwMode="auto">
            <a:xfrm>
              <a:off x="2914" y="853"/>
              <a:ext cx="114" cy="32"/>
            </a:xfrm>
            <a:custGeom>
              <a:avLst/>
              <a:gdLst/>
              <a:ahLst/>
              <a:cxnLst>
                <a:cxn ang="0">
                  <a:pos x="67" y="0"/>
                </a:cxn>
                <a:cxn ang="0">
                  <a:pos x="227" y="0"/>
                </a:cxn>
                <a:cxn ang="0">
                  <a:pos x="160" y="64"/>
                </a:cxn>
                <a:cxn ang="0">
                  <a:pos x="0" y="64"/>
                </a:cxn>
                <a:cxn ang="0">
                  <a:pos x="67" y="0"/>
                </a:cxn>
              </a:cxnLst>
              <a:rect l="0" t="0" r="r" b="b"/>
              <a:pathLst>
                <a:path w="227" h="64">
                  <a:moveTo>
                    <a:pt x="67" y="0"/>
                  </a:moveTo>
                  <a:lnTo>
                    <a:pt x="227" y="0"/>
                  </a:lnTo>
                  <a:lnTo>
                    <a:pt x="160" y="64"/>
                  </a:lnTo>
                  <a:lnTo>
                    <a:pt x="0" y="64"/>
                  </a:lnTo>
                  <a:lnTo>
                    <a:pt x="67" y="0"/>
                  </a:lnTo>
                  <a:close/>
                </a:path>
              </a:pathLst>
            </a:custGeom>
            <a:solidFill>
              <a:srgbClr val="FFCCCC"/>
            </a:solidFill>
            <a:ln w="9525">
              <a:noFill/>
              <a:round/>
              <a:headEnd/>
              <a:tailEnd/>
            </a:ln>
          </p:spPr>
          <p:txBody>
            <a:bodyPr/>
            <a:lstStyle/>
            <a:p>
              <a:endParaRPr lang="ja-JP" altLang="en-US"/>
            </a:p>
          </p:txBody>
        </p:sp>
        <p:sp>
          <p:nvSpPr>
            <p:cNvPr id="73" name="Rectangle 144"/>
            <p:cNvSpPr>
              <a:spLocks noChangeArrowheads="1"/>
            </p:cNvSpPr>
            <p:nvPr/>
          </p:nvSpPr>
          <p:spPr bwMode="auto">
            <a:xfrm>
              <a:off x="3081" y="806"/>
              <a:ext cx="127" cy="36"/>
            </a:xfrm>
            <a:prstGeom prst="rect">
              <a:avLst/>
            </a:prstGeom>
            <a:solidFill>
              <a:srgbClr val="FFCCCC"/>
            </a:solidFill>
            <a:ln w="9525">
              <a:noFill/>
              <a:miter lim="800000"/>
              <a:headEnd/>
              <a:tailEnd/>
            </a:ln>
          </p:spPr>
          <p:txBody>
            <a:bodyPr/>
            <a:lstStyle/>
            <a:p>
              <a:endParaRPr lang="ja-JP" altLang="en-US"/>
            </a:p>
          </p:txBody>
        </p:sp>
        <p:sp>
          <p:nvSpPr>
            <p:cNvPr id="74" name="Rectangle 145"/>
            <p:cNvSpPr>
              <a:spLocks noChangeArrowheads="1"/>
            </p:cNvSpPr>
            <p:nvPr/>
          </p:nvSpPr>
          <p:spPr bwMode="auto">
            <a:xfrm>
              <a:off x="3218" y="809"/>
              <a:ext cx="59" cy="26"/>
            </a:xfrm>
            <a:prstGeom prst="rect">
              <a:avLst/>
            </a:prstGeom>
            <a:solidFill>
              <a:srgbClr val="FFCCCC"/>
            </a:solidFill>
            <a:ln w="9525">
              <a:noFill/>
              <a:miter lim="800000"/>
              <a:headEnd/>
              <a:tailEnd/>
            </a:ln>
          </p:spPr>
          <p:txBody>
            <a:bodyPr/>
            <a:lstStyle/>
            <a:p>
              <a:endParaRPr lang="ja-JP" altLang="en-US"/>
            </a:p>
          </p:txBody>
        </p:sp>
        <p:sp>
          <p:nvSpPr>
            <p:cNvPr id="75" name="Rectangle 146"/>
            <p:cNvSpPr>
              <a:spLocks noChangeArrowheads="1"/>
            </p:cNvSpPr>
            <p:nvPr/>
          </p:nvSpPr>
          <p:spPr bwMode="auto">
            <a:xfrm>
              <a:off x="3141" y="858"/>
              <a:ext cx="127" cy="25"/>
            </a:xfrm>
            <a:prstGeom prst="rect">
              <a:avLst/>
            </a:prstGeom>
            <a:solidFill>
              <a:srgbClr val="FFCCCC"/>
            </a:solidFill>
            <a:ln w="9525">
              <a:noFill/>
              <a:miter lim="800000"/>
              <a:headEnd/>
              <a:tailEnd/>
            </a:ln>
          </p:spPr>
          <p:txBody>
            <a:bodyPr/>
            <a:lstStyle/>
            <a:p>
              <a:endParaRPr lang="ja-JP" altLang="en-US"/>
            </a:p>
          </p:txBody>
        </p:sp>
        <p:sp>
          <p:nvSpPr>
            <p:cNvPr id="76" name="Rectangle 147"/>
            <p:cNvSpPr>
              <a:spLocks noChangeArrowheads="1"/>
            </p:cNvSpPr>
            <p:nvPr/>
          </p:nvSpPr>
          <p:spPr bwMode="auto">
            <a:xfrm>
              <a:off x="3497" y="369"/>
              <a:ext cx="59" cy="36"/>
            </a:xfrm>
            <a:prstGeom prst="rect">
              <a:avLst/>
            </a:prstGeom>
            <a:solidFill>
              <a:srgbClr val="FFCCCC"/>
            </a:solidFill>
            <a:ln w="9525">
              <a:noFill/>
              <a:miter lim="800000"/>
              <a:headEnd/>
              <a:tailEnd/>
            </a:ln>
          </p:spPr>
          <p:txBody>
            <a:bodyPr/>
            <a:lstStyle/>
            <a:p>
              <a:endParaRPr lang="ja-JP" altLang="en-US"/>
            </a:p>
          </p:txBody>
        </p:sp>
        <p:sp>
          <p:nvSpPr>
            <p:cNvPr id="77" name="Rectangle 148"/>
            <p:cNvSpPr>
              <a:spLocks noChangeArrowheads="1"/>
            </p:cNvSpPr>
            <p:nvPr/>
          </p:nvSpPr>
          <p:spPr bwMode="auto">
            <a:xfrm>
              <a:off x="3422" y="369"/>
              <a:ext cx="59" cy="36"/>
            </a:xfrm>
            <a:prstGeom prst="rect">
              <a:avLst/>
            </a:prstGeom>
            <a:solidFill>
              <a:srgbClr val="FFCCCC"/>
            </a:solidFill>
            <a:ln w="9525">
              <a:noFill/>
              <a:miter lim="800000"/>
              <a:headEnd/>
              <a:tailEnd/>
            </a:ln>
          </p:spPr>
          <p:txBody>
            <a:bodyPr/>
            <a:lstStyle/>
            <a:p>
              <a:endParaRPr lang="ja-JP" altLang="en-US"/>
            </a:p>
          </p:txBody>
        </p:sp>
        <p:sp>
          <p:nvSpPr>
            <p:cNvPr id="78" name="Freeform 149"/>
            <p:cNvSpPr>
              <a:spLocks/>
            </p:cNvSpPr>
            <p:nvPr/>
          </p:nvSpPr>
          <p:spPr bwMode="auto">
            <a:xfrm>
              <a:off x="3450" y="416"/>
              <a:ext cx="102" cy="38"/>
            </a:xfrm>
            <a:custGeom>
              <a:avLst/>
              <a:gdLst/>
              <a:ahLst/>
              <a:cxnLst>
                <a:cxn ang="0">
                  <a:pos x="64" y="4"/>
                </a:cxn>
                <a:cxn ang="0">
                  <a:pos x="204" y="0"/>
                </a:cxn>
                <a:cxn ang="0">
                  <a:pos x="109" y="77"/>
                </a:cxn>
                <a:cxn ang="0">
                  <a:pos x="0" y="77"/>
                </a:cxn>
                <a:cxn ang="0">
                  <a:pos x="64" y="4"/>
                </a:cxn>
              </a:cxnLst>
              <a:rect l="0" t="0" r="r" b="b"/>
              <a:pathLst>
                <a:path w="204" h="77">
                  <a:moveTo>
                    <a:pt x="64" y="4"/>
                  </a:moveTo>
                  <a:lnTo>
                    <a:pt x="204" y="0"/>
                  </a:lnTo>
                  <a:lnTo>
                    <a:pt x="109" y="77"/>
                  </a:lnTo>
                  <a:lnTo>
                    <a:pt x="0" y="77"/>
                  </a:lnTo>
                  <a:lnTo>
                    <a:pt x="64" y="4"/>
                  </a:lnTo>
                  <a:close/>
                </a:path>
              </a:pathLst>
            </a:custGeom>
            <a:solidFill>
              <a:srgbClr val="FFCCCC"/>
            </a:solidFill>
            <a:ln w="9525">
              <a:noFill/>
              <a:round/>
              <a:headEnd/>
              <a:tailEnd/>
            </a:ln>
          </p:spPr>
          <p:txBody>
            <a:bodyPr/>
            <a:lstStyle/>
            <a:p>
              <a:endParaRPr lang="ja-JP" altLang="en-US"/>
            </a:p>
          </p:txBody>
        </p:sp>
        <p:sp>
          <p:nvSpPr>
            <p:cNvPr id="79" name="Freeform 150"/>
            <p:cNvSpPr>
              <a:spLocks/>
            </p:cNvSpPr>
            <p:nvPr/>
          </p:nvSpPr>
          <p:spPr bwMode="auto">
            <a:xfrm>
              <a:off x="3420" y="461"/>
              <a:ext cx="77" cy="23"/>
            </a:xfrm>
            <a:custGeom>
              <a:avLst/>
              <a:gdLst/>
              <a:ahLst/>
              <a:cxnLst>
                <a:cxn ang="0">
                  <a:pos x="45" y="0"/>
                </a:cxn>
                <a:cxn ang="0">
                  <a:pos x="154" y="0"/>
                </a:cxn>
                <a:cxn ang="0">
                  <a:pos x="109" y="45"/>
                </a:cxn>
                <a:cxn ang="0">
                  <a:pos x="0" y="45"/>
                </a:cxn>
                <a:cxn ang="0">
                  <a:pos x="45" y="0"/>
                </a:cxn>
              </a:cxnLst>
              <a:rect l="0" t="0" r="r" b="b"/>
              <a:pathLst>
                <a:path w="154" h="45">
                  <a:moveTo>
                    <a:pt x="45" y="0"/>
                  </a:moveTo>
                  <a:lnTo>
                    <a:pt x="154" y="0"/>
                  </a:lnTo>
                  <a:lnTo>
                    <a:pt x="109" y="45"/>
                  </a:lnTo>
                  <a:lnTo>
                    <a:pt x="0" y="45"/>
                  </a:lnTo>
                  <a:lnTo>
                    <a:pt x="45" y="0"/>
                  </a:lnTo>
                  <a:close/>
                </a:path>
              </a:pathLst>
            </a:custGeom>
            <a:solidFill>
              <a:srgbClr val="FFCCCC"/>
            </a:solidFill>
            <a:ln w="9525">
              <a:noFill/>
              <a:round/>
              <a:headEnd/>
              <a:tailEnd/>
            </a:ln>
          </p:spPr>
          <p:txBody>
            <a:bodyPr/>
            <a:lstStyle/>
            <a:p>
              <a:endParaRPr lang="ja-JP" altLang="en-US"/>
            </a:p>
          </p:txBody>
        </p:sp>
        <p:sp>
          <p:nvSpPr>
            <p:cNvPr id="80" name="Rectangle 151"/>
            <p:cNvSpPr>
              <a:spLocks noChangeArrowheads="1"/>
            </p:cNvSpPr>
            <p:nvPr/>
          </p:nvSpPr>
          <p:spPr bwMode="auto">
            <a:xfrm>
              <a:off x="3354" y="369"/>
              <a:ext cx="59" cy="58"/>
            </a:xfrm>
            <a:prstGeom prst="rect">
              <a:avLst/>
            </a:prstGeom>
            <a:solidFill>
              <a:srgbClr val="FFCCCC"/>
            </a:solidFill>
            <a:ln w="9525">
              <a:noFill/>
              <a:miter lim="800000"/>
              <a:headEnd/>
              <a:tailEnd/>
            </a:ln>
          </p:spPr>
          <p:txBody>
            <a:bodyPr/>
            <a:lstStyle/>
            <a:p>
              <a:endParaRPr lang="ja-JP" altLang="en-US"/>
            </a:p>
          </p:txBody>
        </p:sp>
        <p:sp>
          <p:nvSpPr>
            <p:cNvPr id="81" name="Rectangle 152"/>
            <p:cNvSpPr>
              <a:spLocks noChangeArrowheads="1"/>
            </p:cNvSpPr>
            <p:nvPr/>
          </p:nvSpPr>
          <p:spPr bwMode="auto">
            <a:xfrm>
              <a:off x="3293" y="560"/>
              <a:ext cx="59" cy="26"/>
            </a:xfrm>
            <a:prstGeom prst="rect">
              <a:avLst/>
            </a:prstGeom>
            <a:solidFill>
              <a:srgbClr val="FFCCCC"/>
            </a:solidFill>
            <a:ln w="9525">
              <a:noFill/>
              <a:miter lim="800000"/>
              <a:headEnd/>
              <a:tailEnd/>
            </a:ln>
          </p:spPr>
          <p:txBody>
            <a:bodyPr/>
            <a:lstStyle/>
            <a:p>
              <a:endParaRPr lang="ja-JP" altLang="en-US"/>
            </a:p>
          </p:txBody>
        </p:sp>
        <p:sp>
          <p:nvSpPr>
            <p:cNvPr id="82" name="Freeform 153"/>
            <p:cNvSpPr>
              <a:spLocks/>
            </p:cNvSpPr>
            <p:nvPr/>
          </p:nvSpPr>
          <p:spPr bwMode="auto">
            <a:xfrm>
              <a:off x="3188" y="586"/>
              <a:ext cx="89" cy="72"/>
            </a:xfrm>
            <a:custGeom>
              <a:avLst/>
              <a:gdLst/>
              <a:ahLst/>
              <a:cxnLst>
                <a:cxn ang="0">
                  <a:pos x="0" y="82"/>
                </a:cxn>
                <a:cxn ang="0">
                  <a:pos x="37" y="144"/>
                </a:cxn>
                <a:cxn ang="0">
                  <a:pos x="179" y="62"/>
                </a:cxn>
                <a:cxn ang="0">
                  <a:pos x="143" y="0"/>
                </a:cxn>
                <a:cxn ang="0">
                  <a:pos x="0" y="82"/>
                </a:cxn>
              </a:cxnLst>
              <a:rect l="0" t="0" r="r" b="b"/>
              <a:pathLst>
                <a:path w="179" h="144">
                  <a:moveTo>
                    <a:pt x="0" y="82"/>
                  </a:moveTo>
                  <a:lnTo>
                    <a:pt x="37" y="144"/>
                  </a:lnTo>
                  <a:lnTo>
                    <a:pt x="179" y="62"/>
                  </a:lnTo>
                  <a:lnTo>
                    <a:pt x="143" y="0"/>
                  </a:lnTo>
                  <a:lnTo>
                    <a:pt x="0" y="82"/>
                  </a:lnTo>
                  <a:close/>
                </a:path>
              </a:pathLst>
            </a:custGeom>
            <a:solidFill>
              <a:srgbClr val="FFCCCC"/>
            </a:solidFill>
            <a:ln w="9525">
              <a:noFill/>
              <a:round/>
              <a:headEnd/>
              <a:tailEnd/>
            </a:ln>
          </p:spPr>
          <p:txBody>
            <a:bodyPr/>
            <a:lstStyle/>
            <a:p>
              <a:endParaRPr lang="ja-JP" altLang="en-US"/>
            </a:p>
          </p:txBody>
        </p:sp>
        <p:sp>
          <p:nvSpPr>
            <p:cNvPr id="83" name="Freeform 154"/>
            <p:cNvSpPr>
              <a:spLocks/>
            </p:cNvSpPr>
            <p:nvPr/>
          </p:nvSpPr>
          <p:spPr bwMode="auto">
            <a:xfrm>
              <a:off x="3119" y="654"/>
              <a:ext cx="72" cy="52"/>
            </a:xfrm>
            <a:custGeom>
              <a:avLst/>
              <a:gdLst/>
              <a:ahLst/>
              <a:cxnLst>
                <a:cxn ang="0">
                  <a:pos x="0" y="72"/>
                </a:cxn>
                <a:cxn ang="0">
                  <a:pos x="18" y="103"/>
                </a:cxn>
                <a:cxn ang="0">
                  <a:pos x="144" y="30"/>
                </a:cxn>
                <a:cxn ang="0">
                  <a:pos x="126" y="0"/>
                </a:cxn>
                <a:cxn ang="0">
                  <a:pos x="0" y="72"/>
                </a:cxn>
              </a:cxnLst>
              <a:rect l="0" t="0" r="r" b="b"/>
              <a:pathLst>
                <a:path w="144" h="103">
                  <a:moveTo>
                    <a:pt x="0" y="72"/>
                  </a:moveTo>
                  <a:lnTo>
                    <a:pt x="18" y="103"/>
                  </a:lnTo>
                  <a:lnTo>
                    <a:pt x="144" y="30"/>
                  </a:lnTo>
                  <a:lnTo>
                    <a:pt x="126" y="0"/>
                  </a:lnTo>
                  <a:lnTo>
                    <a:pt x="0" y="72"/>
                  </a:lnTo>
                  <a:close/>
                </a:path>
              </a:pathLst>
            </a:custGeom>
            <a:solidFill>
              <a:srgbClr val="FFCCCC"/>
            </a:solidFill>
            <a:ln w="9525">
              <a:noFill/>
              <a:round/>
              <a:headEnd/>
              <a:tailEnd/>
            </a:ln>
          </p:spPr>
          <p:txBody>
            <a:bodyPr/>
            <a:lstStyle/>
            <a:p>
              <a:endParaRPr lang="ja-JP" altLang="en-US"/>
            </a:p>
          </p:txBody>
        </p:sp>
        <p:sp>
          <p:nvSpPr>
            <p:cNvPr id="84" name="Freeform 155"/>
            <p:cNvSpPr>
              <a:spLocks/>
            </p:cNvSpPr>
            <p:nvPr/>
          </p:nvSpPr>
          <p:spPr bwMode="auto">
            <a:xfrm>
              <a:off x="3151" y="579"/>
              <a:ext cx="72" cy="52"/>
            </a:xfrm>
            <a:custGeom>
              <a:avLst/>
              <a:gdLst/>
              <a:ahLst/>
              <a:cxnLst>
                <a:cxn ang="0">
                  <a:pos x="0" y="74"/>
                </a:cxn>
                <a:cxn ang="0">
                  <a:pos x="17" y="105"/>
                </a:cxn>
                <a:cxn ang="0">
                  <a:pos x="144" y="31"/>
                </a:cxn>
                <a:cxn ang="0">
                  <a:pos x="126" y="0"/>
                </a:cxn>
                <a:cxn ang="0">
                  <a:pos x="0" y="74"/>
                </a:cxn>
              </a:cxnLst>
              <a:rect l="0" t="0" r="r" b="b"/>
              <a:pathLst>
                <a:path w="144" h="105">
                  <a:moveTo>
                    <a:pt x="0" y="74"/>
                  </a:moveTo>
                  <a:lnTo>
                    <a:pt x="17" y="105"/>
                  </a:lnTo>
                  <a:lnTo>
                    <a:pt x="144" y="31"/>
                  </a:lnTo>
                  <a:lnTo>
                    <a:pt x="126" y="0"/>
                  </a:lnTo>
                  <a:lnTo>
                    <a:pt x="0" y="74"/>
                  </a:lnTo>
                  <a:close/>
                </a:path>
              </a:pathLst>
            </a:custGeom>
            <a:solidFill>
              <a:srgbClr val="FFCCCC"/>
            </a:solidFill>
            <a:ln w="9525">
              <a:noFill/>
              <a:round/>
              <a:headEnd/>
              <a:tailEnd/>
            </a:ln>
          </p:spPr>
          <p:txBody>
            <a:bodyPr/>
            <a:lstStyle/>
            <a:p>
              <a:endParaRPr lang="ja-JP" altLang="en-US"/>
            </a:p>
          </p:txBody>
        </p:sp>
        <p:sp>
          <p:nvSpPr>
            <p:cNvPr id="85" name="Freeform 156"/>
            <p:cNvSpPr>
              <a:spLocks/>
            </p:cNvSpPr>
            <p:nvPr/>
          </p:nvSpPr>
          <p:spPr bwMode="auto">
            <a:xfrm>
              <a:off x="3083" y="631"/>
              <a:ext cx="72" cy="52"/>
            </a:xfrm>
            <a:custGeom>
              <a:avLst/>
              <a:gdLst/>
              <a:ahLst/>
              <a:cxnLst>
                <a:cxn ang="0">
                  <a:pos x="0" y="72"/>
                </a:cxn>
                <a:cxn ang="0">
                  <a:pos x="17" y="103"/>
                </a:cxn>
                <a:cxn ang="0">
                  <a:pos x="144" y="29"/>
                </a:cxn>
                <a:cxn ang="0">
                  <a:pos x="125" y="0"/>
                </a:cxn>
                <a:cxn ang="0">
                  <a:pos x="0" y="72"/>
                </a:cxn>
              </a:cxnLst>
              <a:rect l="0" t="0" r="r" b="b"/>
              <a:pathLst>
                <a:path w="144" h="103">
                  <a:moveTo>
                    <a:pt x="0" y="72"/>
                  </a:moveTo>
                  <a:lnTo>
                    <a:pt x="17" y="103"/>
                  </a:lnTo>
                  <a:lnTo>
                    <a:pt x="144" y="29"/>
                  </a:lnTo>
                  <a:lnTo>
                    <a:pt x="125" y="0"/>
                  </a:lnTo>
                  <a:lnTo>
                    <a:pt x="0" y="72"/>
                  </a:lnTo>
                  <a:close/>
                </a:path>
              </a:pathLst>
            </a:custGeom>
            <a:solidFill>
              <a:srgbClr val="FFCCCC"/>
            </a:solidFill>
            <a:ln w="9525">
              <a:noFill/>
              <a:round/>
              <a:headEnd/>
              <a:tailEnd/>
            </a:ln>
          </p:spPr>
          <p:txBody>
            <a:bodyPr/>
            <a:lstStyle/>
            <a:p>
              <a:endParaRPr lang="ja-JP" altLang="en-US"/>
            </a:p>
          </p:txBody>
        </p:sp>
        <p:sp>
          <p:nvSpPr>
            <p:cNvPr id="86" name="Freeform 157"/>
            <p:cNvSpPr>
              <a:spLocks/>
            </p:cNvSpPr>
            <p:nvPr/>
          </p:nvSpPr>
          <p:spPr bwMode="auto">
            <a:xfrm>
              <a:off x="3073" y="602"/>
              <a:ext cx="72" cy="52"/>
            </a:xfrm>
            <a:custGeom>
              <a:avLst/>
              <a:gdLst/>
              <a:ahLst/>
              <a:cxnLst>
                <a:cxn ang="0">
                  <a:pos x="0" y="74"/>
                </a:cxn>
                <a:cxn ang="0">
                  <a:pos x="19" y="105"/>
                </a:cxn>
                <a:cxn ang="0">
                  <a:pos x="144" y="31"/>
                </a:cxn>
                <a:cxn ang="0">
                  <a:pos x="126" y="0"/>
                </a:cxn>
                <a:cxn ang="0">
                  <a:pos x="0" y="74"/>
                </a:cxn>
              </a:cxnLst>
              <a:rect l="0" t="0" r="r" b="b"/>
              <a:pathLst>
                <a:path w="144" h="105">
                  <a:moveTo>
                    <a:pt x="0" y="74"/>
                  </a:moveTo>
                  <a:lnTo>
                    <a:pt x="19" y="105"/>
                  </a:lnTo>
                  <a:lnTo>
                    <a:pt x="144" y="31"/>
                  </a:lnTo>
                  <a:lnTo>
                    <a:pt x="126" y="0"/>
                  </a:lnTo>
                  <a:lnTo>
                    <a:pt x="0" y="74"/>
                  </a:lnTo>
                  <a:close/>
                </a:path>
              </a:pathLst>
            </a:custGeom>
            <a:solidFill>
              <a:srgbClr val="FFCCCC"/>
            </a:solidFill>
            <a:ln w="9525">
              <a:noFill/>
              <a:round/>
              <a:headEnd/>
              <a:tailEnd/>
            </a:ln>
          </p:spPr>
          <p:txBody>
            <a:bodyPr/>
            <a:lstStyle/>
            <a:p>
              <a:endParaRPr lang="ja-JP" altLang="en-US"/>
            </a:p>
          </p:txBody>
        </p:sp>
        <p:sp>
          <p:nvSpPr>
            <p:cNvPr id="87" name="Rectangle 158"/>
            <p:cNvSpPr>
              <a:spLocks noChangeArrowheads="1"/>
            </p:cNvSpPr>
            <p:nvPr/>
          </p:nvSpPr>
          <p:spPr bwMode="auto">
            <a:xfrm>
              <a:off x="3909" y="510"/>
              <a:ext cx="59" cy="35"/>
            </a:xfrm>
            <a:prstGeom prst="rect">
              <a:avLst/>
            </a:prstGeom>
            <a:solidFill>
              <a:srgbClr val="FFCCCC"/>
            </a:solidFill>
            <a:ln w="9525">
              <a:noFill/>
              <a:miter lim="800000"/>
              <a:headEnd/>
              <a:tailEnd/>
            </a:ln>
          </p:spPr>
          <p:txBody>
            <a:bodyPr/>
            <a:lstStyle/>
            <a:p>
              <a:endParaRPr lang="ja-JP" altLang="en-US"/>
            </a:p>
          </p:txBody>
        </p:sp>
        <p:sp>
          <p:nvSpPr>
            <p:cNvPr id="88" name="Rectangle 159"/>
            <p:cNvSpPr>
              <a:spLocks noChangeArrowheads="1"/>
            </p:cNvSpPr>
            <p:nvPr/>
          </p:nvSpPr>
          <p:spPr bwMode="auto">
            <a:xfrm>
              <a:off x="3834" y="518"/>
              <a:ext cx="59" cy="36"/>
            </a:xfrm>
            <a:prstGeom prst="rect">
              <a:avLst/>
            </a:prstGeom>
            <a:solidFill>
              <a:srgbClr val="FFCCCC"/>
            </a:solidFill>
            <a:ln w="9525">
              <a:noFill/>
              <a:miter lim="800000"/>
              <a:headEnd/>
              <a:tailEnd/>
            </a:ln>
          </p:spPr>
          <p:txBody>
            <a:bodyPr/>
            <a:lstStyle/>
            <a:p>
              <a:endParaRPr lang="ja-JP" altLang="en-US"/>
            </a:p>
          </p:txBody>
        </p:sp>
        <p:sp>
          <p:nvSpPr>
            <p:cNvPr id="89" name="Rectangle 160"/>
            <p:cNvSpPr>
              <a:spLocks noChangeArrowheads="1"/>
            </p:cNvSpPr>
            <p:nvPr/>
          </p:nvSpPr>
          <p:spPr bwMode="auto">
            <a:xfrm>
              <a:off x="3766" y="527"/>
              <a:ext cx="59" cy="59"/>
            </a:xfrm>
            <a:prstGeom prst="rect">
              <a:avLst/>
            </a:prstGeom>
            <a:solidFill>
              <a:srgbClr val="FFCCCC"/>
            </a:solidFill>
            <a:ln w="9525">
              <a:noFill/>
              <a:miter lim="800000"/>
              <a:headEnd/>
              <a:tailEnd/>
            </a:ln>
          </p:spPr>
          <p:txBody>
            <a:bodyPr/>
            <a:lstStyle/>
            <a:p>
              <a:endParaRPr lang="ja-JP" altLang="en-US"/>
            </a:p>
          </p:txBody>
        </p:sp>
        <p:sp>
          <p:nvSpPr>
            <p:cNvPr id="90" name="Freeform 161"/>
            <p:cNvSpPr>
              <a:spLocks/>
            </p:cNvSpPr>
            <p:nvPr/>
          </p:nvSpPr>
          <p:spPr bwMode="auto">
            <a:xfrm>
              <a:off x="3821" y="647"/>
              <a:ext cx="72" cy="52"/>
            </a:xfrm>
            <a:custGeom>
              <a:avLst/>
              <a:gdLst/>
              <a:ahLst/>
              <a:cxnLst>
                <a:cxn ang="0">
                  <a:pos x="0" y="73"/>
                </a:cxn>
                <a:cxn ang="0">
                  <a:pos x="18" y="105"/>
                </a:cxn>
                <a:cxn ang="0">
                  <a:pos x="144" y="31"/>
                </a:cxn>
                <a:cxn ang="0">
                  <a:pos x="126" y="0"/>
                </a:cxn>
                <a:cxn ang="0">
                  <a:pos x="0" y="73"/>
                </a:cxn>
              </a:cxnLst>
              <a:rect l="0" t="0" r="r" b="b"/>
              <a:pathLst>
                <a:path w="144" h="105">
                  <a:moveTo>
                    <a:pt x="0" y="73"/>
                  </a:moveTo>
                  <a:lnTo>
                    <a:pt x="18" y="105"/>
                  </a:lnTo>
                  <a:lnTo>
                    <a:pt x="144" y="31"/>
                  </a:lnTo>
                  <a:lnTo>
                    <a:pt x="126" y="0"/>
                  </a:lnTo>
                  <a:lnTo>
                    <a:pt x="0" y="73"/>
                  </a:lnTo>
                  <a:close/>
                </a:path>
              </a:pathLst>
            </a:custGeom>
            <a:solidFill>
              <a:srgbClr val="FFCCCC"/>
            </a:solidFill>
            <a:ln w="9525">
              <a:noFill/>
              <a:round/>
              <a:headEnd/>
              <a:tailEnd/>
            </a:ln>
          </p:spPr>
          <p:txBody>
            <a:bodyPr/>
            <a:lstStyle/>
            <a:p>
              <a:endParaRPr lang="ja-JP" altLang="en-US"/>
            </a:p>
          </p:txBody>
        </p:sp>
        <p:sp>
          <p:nvSpPr>
            <p:cNvPr id="91" name="Freeform 162"/>
            <p:cNvSpPr>
              <a:spLocks/>
            </p:cNvSpPr>
            <p:nvPr/>
          </p:nvSpPr>
          <p:spPr bwMode="auto">
            <a:xfrm>
              <a:off x="3867" y="563"/>
              <a:ext cx="72" cy="52"/>
            </a:xfrm>
            <a:custGeom>
              <a:avLst/>
              <a:gdLst/>
              <a:ahLst/>
              <a:cxnLst>
                <a:cxn ang="0">
                  <a:pos x="0" y="72"/>
                </a:cxn>
                <a:cxn ang="0">
                  <a:pos x="19" y="103"/>
                </a:cxn>
                <a:cxn ang="0">
                  <a:pos x="144" y="29"/>
                </a:cxn>
                <a:cxn ang="0">
                  <a:pos x="126" y="0"/>
                </a:cxn>
                <a:cxn ang="0">
                  <a:pos x="0" y="72"/>
                </a:cxn>
              </a:cxnLst>
              <a:rect l="0" t="0" r="r" b="b"/>
              <a:pathLst>
                <a:path w="144" h="103">
                  <a:moveTo>
                    <a:pt x="0" y="72"/>
                  </a:moveTo>
                  <a:lnTo>
                    <a:pt x="19" y="103"/>
                  </a:lnTo>
                  <a:lnTo>
                    <a:pt x="144" y="29"/>
                  </a:lnTo>
                  <a:lnTo>
                    <a:pt x="126" y="0"/>
                  </a:lnTo>
                  <a:lnTo>
                    <a:pt x="0" y="72"/>
                  </a:lnTo>
                  <a:close/>
                </a:path>
              </a:pathLst>
            </a:custGeom>
            <a:solidFill>
              <a:srgbClr val="FFCCCC"/>
            </a:solidFill>
            <a:ln w="9525">
              <a:noFill/>
              <a:round/>
              <a:headEnd/>
              <a:tailEnd/>
            </a:ln>
          </p:spPr>
          <p:txBody>
            <a:bodyPr/>
            <a:lstStyle/>
            <a:p>
              <a:endParaRPr lang="ja-JP" altLang="en-US"/>
            </a:p>
          </p:txBody>
        </p:sp>
        <p:sp>
          <p:nvSpPr>
            <p:cNvPr id="92" name="Freeform 163"/>
            <p:cNvSpPr>
              <a:spLocks/>
            </p:cNvSpPr>
            <p:nvPr/>
          </p:nvSpPr>
          <p:spPr bwMode="auto">
            <a:xfrm>
              <a:off x="3786" y="624"/>
              <a:ext cx="72" cy="53"/>
            </a:xfrm>
            <a:custGeom>
              <a:avLst/>
              <a:gdLst/>
              <a:ahLst/>
              <a:cxnLst>
                <a:cxn ang="0">
                  <a:pos x="0" y="73"/>
                </a:cxn>
                <a:cxn ang="0">
                  <a:pos x="17" y="104"/>
                </a:cxn>
                <a:cxn ang="0">
                  <a:pos x="144" y="31"/>
                </a:cxn>
                <a:cxn ang="0">
                  <a:pos x="126" y="0"/>
                </a:cxn>
                <a:cxn ang="0">
                  <a:pos x="0" y="73"/>
                </a:cxn>
              </a:cxnLst>
              <a:rect l="0" t="0" r="r" b="b"/>
              <a:pathLst>
                <a:path w="144" h="104">
                  <a:moveTo>
                    <a:pt x="0" y="73"/>
                  </a:moveTo>
                  <a:lnTo>
                    <a:pt x="17" y="104"/>
                  </a:lnTo>
                  <a:lnTo>
                    <a:pt x="144" y="31"/>
                  </a:lnTo>
                  <a:lnTo>
                    <a:pt x="126" y="0"/>
                  </a:lnTo>
                  <a:lnTo>
                    <a:pt x="0" y="73"/>
                  </a:lnTo>
                  <a:close/>
                </a:path>
              </a:pathLst>
            </a:custGeom>
            <a:solidFill>
              <a:srgbClr val="FFCCCC"/>
            </a:solidFill>
            <a:ln w="9525">
              <a:noFill/>
              <a:round/>
              <a:headEnd/>
              <a:tailEnd/>
            </a:ln>
          </p:spPr>
          <p:txBody>
            <a:bodyPr/>
            <a:lstStyle/>
            <a:p>
              <a:endParaRPr lang="ja-JP" altLang="en-US"/>
            </a:p>
          </p:txBody>
        </p:sp>
        <p:sp>
          <p:nvSpPr>
            <p:cNvPr id="93" name="Freeform 164"/>
            <p:cNvSpPr>
              <a:spLocks/>
            </p:cNvSpPr>
            <p:nvPr/>
          </p:nvSpPr>
          <p:spPr bwMode="auto">
            <a:xfrm>
              <a:off x="3776" y="595"/>
              <a:ext cx="72" cy="52"/>
            </a:xfrm>
            <a:custGeom>
              <a:avLst/>
              <a:gdLst/>
              <a:ahLst/>
              <a:cxnLst>
                <a:cxn ang="0">
                  <a:pos x="0" y="74"/>
                </a:cxn>
                <a:cxn ang="0">
                  <a:pos x="18" y="104"/>
                </a:cxn>
                <a:cxn ang="0">
                  <a:pos x="144" y="32"/>
                </a:cxn>
                <a:cxn ang="0">
                  <a:pos x="126" y="0"/>
                </a:cxn>
                <a:cxn ang="0">
                  <a:pos x="0" y="74"/>
                </a:cxn>
              </a:cxnLst>
              <a:rect l="0" t="0" r="r" b="b"/>
              <a:pathLst>
                <a:path w="144" h="104">
                  <a:moveTo>
                    <a:pt x="0" y="74"/>
                  </a:moveTo>
                  <a:lnTo>
                    <a:pt x="18" y="104"/>
                  </a:lnTo>
                  <a:lnTo>
                    <a:pt x="144" y="32"/>
                  </a:lnTo>
                  <a:lnTo>
                    <a:pt x="126" y="0"/>
                  </a:lnTo>
                  <a:lnTo>
                    <a:pt x="0" y="74"/>
                  </a:lnTo>
                  <a:close/>
                </a:path>
              </a:pathLst>
            </a:custGeom>
            <a:solidFill>
              <a:srgbClr val="FFCCCC"/>
            </a:solidFill>
            <a:ln w="9525">
              <a:noFill/>
              <a:round/>
              <a:headEnd/>
              <a:tailEnd/>
            </a:ln>
          </p:spPr>
          <p:txBody>
            <a:bodyPr/>
            <a:lstStyle/>
            <a:p>
              <a:endParaRPr lang="ja-JP" altLang="en-US"/>
            </a:p>
          </p:txBody>
        </p:sp>
        <p:sp>
          <p:nvSpPr>
            <p:cNvPr id="94" name="Rectangle 165"/>
            <p:cNvSpPr>
              <a:spLocks noChangeArrowheads="1"/>
            </p:cNvSpPr>
            <p:nvPr/>
          </p:nvSpPr>
          <p:spPr bwMode="auto">
            <a:xfrm>
              <a:off x="3792" y="423"/>
              <a:ext cx="59" cy="36"/>
            </a:xfrm>
            <a:prstGeom prst="rect">
              <a:avLst/>
            </a:prstGeom>
            <a:solidFill>
              <a:srgbClr val="FFCCCC"/>
            </a:solidFill>
            <a:ln w="9525">
              <a:noFill/>
              <a:miter lim="800000"/>
              <a:headEnd/>
              <a:tailEnd/>
            </a:ln>
          </p:spPr>
          <p:txBody>
            <a:bodyPr/>
            <a:lstStyle/>
            <a:p>
              <a:endParaRPr lang="ja-JP" altLang="en-US"/>
            </a:p>
          </p:txBody>
        </p:sp>
        <p:sp>
          <p:nvSpPr>
            <p:cNvPr id="95" name="Freeform 166"/>
            <p:cNvSpPr>
              <a:spLocks/>
            </p:cNvSpPr>
            <p:nvPr/>
          </p:nvSpPr>
          <p:spPr bwMode="auto">
            <a:xfrm>
              <a:off x="3899" y="586"/>
              <a:ext cx="72" cy="52"/>
            </a:xfrm>
            <a:custGeom>
              <a:avLst/>
              <a:gdLst/>
              <a:ahLst/>
              <a:cxnLst>
                <a:cxn ang="0">
                  <a:pos x="0" y="72"/>
                </a:cxn>
                <a:cxn ang="0">
                  <a:pos x="17" y="103"/>
                </a:cxn>
                <a:cxn ang="0">
                  <a:pos x="144" y="30"/>
                </a:cxn>
                <a:cxn ang="0">
                  <a:pos x="126" y="0"/>
                </a:cxn>
                <a:cxn ang="0">
                  <a:pos x="0" y="72"/>
                </a:cxn>
              </a:cxnLst>
              <a:rect l="0" t="0" r="r" b="b"/>
              <a:pathLst>
                <a:path w="144" h="103">
                  <a:moveTo>
                    <a:pt x="0" y="72"/>
                  </a:moveTo>
                  <a:lnTo>
                    <a:pt x="17" y="103"/>
                  </a:lnTo>
                  <a:lnTo>
                    <a:pt x="144" y="30"/>
                  </a:lnTo>
                  <a:lnTo>
                    <a:pt x="126" y="0"/>
                  </a:lnTo>
                  <a:lnTo>
                    <a:pt x="0" y="72"/>
                  </a:lnTo>
                  <a:close/>
                </a:path>
              </a:pathLst>
            </a:custGeom>
            <a:solidFill>
              <a:srgbClr val="FFCCCC"/>
            </a:solidFill>
            <a:ln w="9525">
              <a:noFill/>
              <a:round/>
              <a:headEnd/>
              <a:tailEnd/>
            </a:ln>
          </p:spPr>
          <p:txBody>
            <a:bodyPr/>
            <a:lstStyle/>
            <a:p>
              <a:endParaRPr lang="ja-JP" altLang="en-US"/>
            </a:p>
          </p:txBody>
        </p:sp>
        <p:sp>
          <p:nvSpPr>
            <p:cNvPr id="96" name="Freeform 167"/>
            <p:cNvSpPr>
              <a:spLocks/>
            </p:cNvSpPr>
            <p:nvPr/>
          </p:nvSpPr>
          <p:spPr bwMode="auto">
            <a:xfrm>
              <a:off x="3922" y="609"/>
              <a:ext cx="72" cy="51"/>
            </a:xfrm>
            <a:custGeom>
              <a:avLst/>
              <a:gdLst/>
              <a:ahLst/>
              <a:cxnLst>
                <a:cxn ang="0">
                  <a:pos x="0" y="73"/>
                </a:cxn>
                <a:cxn ang="0">
                  <a:pos x="17" y="104"/>
                </a:cxn>
                <a:cxn ang="0">
                  <a:pos x="144" y="30"/>
                </a:cxn>
                <a:cxn ang="0">
                  <a:pos x="126" y="0"/>
                </a:cxn>
                <a:cxn ang="0">
                  <a:pos x="0" y="73"/>
                </a:cxn>
              </a:cxnLst>
              <a:rect l="0" t="0" r="r" b="b"/>
              <a:pathLst>
                <a:path w="144" h="104">
                  <a:moveTo>
                    <a:pt x="0" y="73"/>
                  </a:moveTo>
                  <a:lnTo>
                    <a:pt x="17" y="104"/>
                  </a:lnTo>
                  <a:lnTo>
                    <a:pt x="144" y="30"/>
                  </a:lnTo>
                  <a:lnTo>
                    <a:pt x="126" y="0"/>
                  </a:lnTo>
                  <a:lnTo>
                    <a:pt x="0" y="73"/>
                  </a:lnTo>
                  <a:close/>
                </a:path>
              </a:pathLst>
            </a:custGeom>
            <a:solidFill>
              <a:srgbClr val="FFCCCC"/>
            </a:solidFill>
            <a:ln w="9525">
              <a:noFill/>
              <a:round/>
              <a:headEnd/>
              <a:tailEnd/>
            </a:ln>
          </p:spPr>
          <p:txBody>
            <a:bodyPr/>
            <a:lstStyle/>
            <a:p>
              <a:endParaRPr lang="ja-JP" altLang="en-US"/>
            </a:p>
          </p:txBody>
        </p:sp>
        <p:sp>
          <p:nvSpPr>
            <p:cNvPr id="97" name="Rectangle 168"/>
            <p:cNvSpPr>
              <a:spLocks noChangeArrowheads="1"/>
            </p:cNvSpPr>
            <p:nvPr/>
          </p:nvSpPr>
          <p:spPr bwMode="auto">
            <a:xfrm>
              <a:off x="3867" y="422"/>
              <a:ext cx="45" cy="28"/>
            </a:xfrm>
            <a:prstGeom prst="rect">
              <a:avLst/>
            </a:prstGeom>
            <a:solidFill>
              <a:srgbClr val="FFCCCC"/>
            </a:solidFill>
            <a:ln w="9525">
              <a:noFill/>
              <a:miter lim="800000"/>
              <a:headEnd/>
              <a:tailEnd/>
            </a:ln>
          </p:spPr>
          <p:txBody>
            <a:bodyPr/>
            <a:lstStyle/>
            <a:p>
              <a:endParaRPr lang="ja-JP" altLang="en-US"/>
            </a:p>
          </p:txBody>
        </p:sp>
        <p:sp>
          <p:nvSpPr>
            <p:cNvPr id="98" name="Rectangle 169"/>
            <p:cNvSpPr>
              <a:spLocks noChangeArrowheads="1"/>
            </p:cNvSpPr>
            <p:nvPr/>
          </p:nvSpPr>
          <p:spPr bwMode="auto">
            <a:xfrm>
              <a:off x="3928" y="427"/>
              <a:ext cx="29" cy="18"/>
            </a:xfrm>
            <a:prstGeom prst="rect">
              <a:avLst/>
            </a:prstGeom>
            <a:solidFill>
              <a:srgbClr val="FFCCCC"/>
            </a:solidFill>
            <a:ln w="9525">
              <a:noFill/>
              <a:miter lim="800000"/>
              <a:headEnd/>
              <a:tailEnd/>
            </a:ln>
          </p:spPr>
          <p:txBody>
            <a:bodyPr/>
            <a:lstStyle/>
            <a:p>
              <a:endParaRPr lang="ja-JP" altLang="en-US"/>
            </a:p>
          </p:txBody>
        </p:sp>
        <p:sp>
          <p:nvSpPr>
            <p:cNvPr id="99" name="Rectangle 170"/>
            <p:cNvSpPr>
              <a:spLocks noChangeArrowheads="1"/>
            </p:cNvSpPr>
            <p:nvPr/>
          </p:nvSpPr>
          <p:spPr bwMode="auto">
            <a:xfrm>
              <a:off x="3701" y="522"/>
              <a:ext cx="30" cy="19"/>
            </a:xfrm>
            <a:prstGeom prst="rect">
              <a:avLst/>
            </a:prstGeom>
            <a:solidFill>
              <a:srgbClr val="FFCCCC"/>
            </a:solidFill>
            <a:ln w="9525">
              <a:noFill/>
              <a:miter lim="800000"/>
              <a:headEnd/>
              <a:tailEnd/>
            </a:ln>
          </p:spPr>
          <p:txBody>
            <a:bodyPr/>
            <a:lstStyle/>
            <a:p>
              <a:endParaRPr lang="ja-JP" altLang="en-US"/>
            </a:p>
          </p:txBody>
        </p:sp>
        <p:sp>
          <p:nvSpPr>
            <p:cNvPr id="100" name="Freeform 171"/>
            <p:cNvSpPr>
              <a:spLocks/>
            </p:cNvSpPr>
            <p:nvPr/>
          </p:nvSpPr>
          <p:spPr bwMode="auto">
            <a:xfrm>
              <a:off x="3685" y="631"/>
              <a:ext cx="57" cy="89"/>
            </a:xfrm>
            <a:custGeom>
              <a:avLst/>
              <a:gdLst/>
              <a:ahLst/>
              <a:cxnLst>
                <a:cxn ang="0">
                  <a:pos x="43" y="177"/>
                </a:cxn>
                <a:cxn ang="0">
                  <a:pos x="113" y="158"/>
                </a:cxn>
                <a:cxn ang="0">
                  <a:pos x="70" y="0"/>
                </a:cxn>
                <a:cxn ang="0">
                  <a:pos x="0" y="18"/>
                </a:cxn>
                <a:cxn ang="0">
                  <a:pos x="43" y="177"/>
                </a:cxn>
              </a:cxnLst>
              <a:rect l="0" t="0" r="r" b="b"/>
              <a:pathLst>
                <a:path w="113" h="177">
                  <a:moveTo>
                    <a:pt x="43" y="177"/>
                  </a:moveTo>
                  <a:lnTo>
                    <a:pt x="113" y="158"/>
                  </a:lnTo>
                  <a:lnTo>
                    <a:pt x="70" y="0"/>
                  </a:lnTo>
                  <a:lnTo>
                    <a:pt x="0" y="18"/>
                  </a:lnTo>
                  <a:lnTo>
                    <a:pt x="43" y="177"/>
                  </a:lnTo>
                  <a:close/>
                </a:path>
              </a:pathLst>
            </a:custGeom>
            <a:solidFill>
              <a:srgbClr val="FFCCCC"/>
            </a:solidFill>
            <a:ln w="9525">
              <a:noFill/>
              <a:round/>
              <a:headEnd/>
              <a:tailEnd/>
            </a:ln>
          </p:spPr>
          <p:txBody>
            <a:bodyPr/>
            <a:lstStyle/>
            <a:p>
              <a:endParaRPr lang="ja-JP" altLang="en-US"/>
            </a:p>
          </p:txBody>
        </p:sp>
        <p:sp>
          <p:nvSpPr>
            <p:cNvPr id="101" name="Rectangle 172"/>
            <p:cNvSpPr>
              <a:spLocks noChangeArrowheads="1"/>
            </p:cNvSpPr>
            <p:nvPr/>
          </p:nvSpPr>
          <p:spPr bwMode="auto">
            <a:xfrm>
              <a:off x="2524" y="663"/>
              <a:ext cx="302" cy="192"/>
            </a:xfrm>
            <a:prstGeom prst="rect">
              <a:avLst/>
            </a:prstGeom>
            <a:noFill/>
            <a:ln w="9525">
              <a:noFill/>
              <a:miter lim="800000"/>
              <a:headEnd/>
              <a:tailEnd/>
            </a:ln>
          </p:spPr>
          <p:txBody>
            <a:bodyPr wrap="none" lIns="0" tIns="0" rIns="0" bIns="0">
              <a:spAutoFit/>
            </a:bodyPr>
            <a:lstStyle/>
            <a:p>
              <a:r>
                <a:rPr lang="ja-JP" altLang="en-US" sz="800">
                  <a:solidFill>
                    <a:srgbClr val="000000"/>
                  </a:solidFill>
                  <a:latin typeface="ＭＳ Ｐゴシック" charset="-128"/>
                </a:rPr>
                <a:t>○○駅</a:t>
              </a:r>
              <a:endParaRPr lang="ja-JP" altLang="en-US"/>
            </a:p>
          </p:txBody>
        </p:sp>
        <p:sp>
          <p:nvSpPr>
            <p:cNvPr id="102" name="Rectangle 173"/>
            <p:cNvSpPr>
              <a:spLocks noChangeArrowheads="1"/>
            </p:cNvSpPr>
            <p:nvPr/>
          </p:nvSpPr>
          <p:spPr bwMode="auto">
            <a:xfrm>
              <a:off x="4022" y="505"/>
              <a:ext cx="301" cy="193"/>
            </a:xfrm>
            <a:prstGeom prst="rect">
              <a:avLst/>
            </a:prstGeom>
            <a:noFill/>
            <a:ln w="9525">
              <a:noFill/>
              <a:miter lim="800000"/>
              <a:headEnd/>
              <a:tailEnd/>
            </a:ln>
          </p:spPr>
          <p:txBody>
            <a:bodyPr wrap="none" lIns="0" tIns="0" rIns="0" bIns="0">
              <a:spAutoFit/>
            </a:bodyPr>
            <a:lstStyle/>
            <a:p>
              <a:r>
                <a:rPr lang="ja-JP" altLang="en-US" sz="800">
                  <a:solidFill>
                    <a:srgbClr val="000000"/>
                  </a:solidFill>
                  <a:latin typeface="ＭＳ Ｐゴシック" charset="-128"/>
                </a:rPr>
                <a:t>△△町</a:t>
              </a:r>
              <a:endParaRPr lang="ja-JP" altLang="en-US"/>
            </a:p>
          </p:txBody>
        </p:sp>
        <p:sp>
          <p:nvSpPr>
            <p:cNvPr id="103" name="Rectangle 174"/>
            <p:cNvSpPr>
              <a:spLocks noChangeArrowheads="1"/>
            </p:cNvSpPr>
            <p:nvPr/>
          </p:nvSpPr>
          <p:spPr bwMode="auto">
            <a:xfrm>
              <a:off x="2863" y="418"/>
              <a:ext cx="302" cy="192"/>
            </a:xfrm>
            <a:prstGeom prst="rect">
              <a:avLst/>
            </a:prstGeom>
            <a:noFill/>
            <a:ln w="9525">
              <a:noFill/>
              <a:miter lim="800000"/>
              <a:headEnd/>
              <a:tailEnd/>
            </a:ln>
          </p:spPr>
          <p:txBody>
            <a:bodyPr wrap="none" lIns="0" tIns="0" rIns="0" bIns="0">
              <a:spAutoFit/>
            </a:bodyPr>
            <a:lstStyle/>
            <a:p>
              <a:r>
                <a:rPr lang="en-US" altLang="ja-JP" sz="800">
                  <a:solidFill>
                    <a:srgbClr val="000000"/>
                  </a:solidFill>
                  <a:latin typeface="ＭＳ Ｐゴシック" charset="-128"/>
                </a:rPr>
                <a:t>××</a:t>
              </a:r>
              <a:r>
                <a:rPr lang="ja-JP" altLang="en-US" sz="800">
                  <a:solidFill>
                    <a:srgbClr val="000000"/>
                  </a:solidFill>
                  <a:latin typeface="ＭＳ Ｐゴシック" charset="-128"/>
                </a:rPr>
                <a:t>町</a:t>
              </a:r>
              <a:endParaRPr lang="ja-JP" altLang="en-US"/>
            </a:p>
          </p:txBody>
        </p:sp>
        <p:sp>
          <p:nvSpPr>
            <p:cNvPr id="104" name="Rectangle 175"/>
            <p:cNvSpPr>
              <a:spLocks noChangeArrowheads="1"/>
            </p:cNvSpPr>
            <p:nvPr/>
          </p:nvSpPr>
          <p:spPr bwMode="auto">
            <a:xfrm>
              <a:off x="3449" y="595"/>
              <a:ext cx="100" cy="193"/>
            </a:xfrm>
            <a:prstGeom prst="rect">
              <a:avLst/>
            </a:prstGeom>
            <a:noFill/>
            <a:ln w="9525">
              <a:noFill/>
              <a:miter lim="800000"/>
              <a:headEnd/>
              <a:tailEnd/>
            </a:ln>
          </p:spPr>
          <p:txBody>
            <a:bodyPr wrap="none" lIns="0" tIns="0" rIns="0" bIns="0">
              <a:spAutoFit/>
            </a:bodyPr>
            <a:lstStyle/>
            <a:p>
              <a:r>
                <a:rPr lang="ja-JP" altLang="en-US" sz="800">
                  <a:solidFill>
                    <a:srgbClr val="000000"/>
                  </a:solidFill>
                  <a:latin typeface="ＭＳ Ｐゴシック" charset="-128"/>
                </a:rPr>
                <a:t>＊</a:t>
              </a:r>
              <a:endParaRPr lang="ja-JP" altLang="en-US"/>
            </a:p>
          </p:txBody>
        </p:sp>
        <p:sp>
          <p:nvSpPr>
            <p:cNvPr id="105" name="Rectangle 176"/>
            <p:cNvSpPr>
              <a:spLocks noChangeArrowheads="1"/>
            </p:cNvSpPr>
            <p:nvPr/>
          </p:nvSpPr>
          <p:spPr bwMode="auto">
            <a:xfrm>
              <a:off x="3515" y="595"/>
              <a:ext cx="100" cy="193"/>
            </a:xfrm>
            <a:prstGeom prst="rect">
              <a:avLst/>
            </a:prstGeom>
            <a:noFill/>
            <a:ln w="9525">
              <a:noFill/>
              <a:miter lim="800000"/>
              <a:headEnd/>
              <a:tailEnd/>
            </a:ln>
          </p:spPr>
          <p:txBody>
            <a:bodyPr wrap="none" lIns="0" tIns="0" rIns="0" bIns="0">
              <a:spAutoFit/>
            </a:bodyPr>
            <a:lstStyle/>
            <a:p>
              <a:r>
                <a:rPr lang="ja-JP" altLang="en-US" sz="800">
                  <a:solidFill>
                    <a:srgbClr val="000000"/>
                  </a:solidFill>
                  <a:latin typeface="ＭＳ Ｐゴシック" charset="-128"/>
                </a:rPr>
                <a:t>＊</a:t>
              </a:r>
              <a:endParaRPr lang="ja-JP" altLang="en-US"/>
            </a:p>
          </p:txBody>
        </p:sp>
        <p:sp>
          <p:nvSpPr>
            <p:cNvPr id="106" name="Freeform 177"/>
            <p:cNvSpPr>
              <a:spLocks noEditPoints="1"/>
            </p:cNvSpPr>
            <p:nvPr/>
          </p:nvSpPr>
          <p:spPr bwMode="auto">
            <a:xfrm>
              <a:off x="3456" y="311"/>
              <a:ext cx="391" cy="686"/>
            </a:xfrm>
            <a:custGeom>
              <a:avLst/>
              <a:gdLst/>
              <a:ahLst/>
              <a:cxnLst>
                <a:cxn ang="0">
                  <a:pos x="710" y="77"/>
                </a:cxn>
                <a:cxn ang="0">
                  <a:pos x="710" y="64"/>
                </a:cxn>
                <a:cxn ang="0">
                  <a:pos x="781" y="2"/>
                </a:cxn>
                <a:cxn ang="0">
                  <a:pos x="779" y="13"/>
                </a:cxn>
                <a:cxn ang="0">
                  <a:pos x="666" y="122"/>
                </a:cxn>
                <a:cxn ang="0">
                  <a:pos x="665" y="109"/>
                </a:cxn>
                <a:cxn ang="0">
                  <a:pos x="673" y="111"/>
                </a:cxn>
                <a:cxn ang="0">
                  <a:pos x="673" y="121"/>
                </a:cxn>
                <a:cxn ang="0">
                  <a:pos x="558" y="231"/>
                </a:cxn>
                <a:cxn ang="0">
                  <a:pos x="557" y="218"/>
                </a:cxn>
                <a:cxn ang="0">
                  <a:pos x="629" y="156"/>
                </a:cxn>
                <a:cxn ang="0">
                  <a:pos x="628" y="166"/>
                </a:cxn>
                <a:cxn ang="0">
                  <a:pos x="514" y="275"/>
                </a:cxn>
                <a:cxn ang="0">
                  <a:pos x="513" y="264"/>
                </a:cxn>
                <a:cxn ang="0">
                  <a:pos x="521" y="265"/>
                </a:cxn>
                <a:cxn ang="0">
                  <a:pos x="520" y="275"/>
                </a:cxn>
                <a:cxn ang="0">
                  <a:pos x="407" y="384"/>
                </a:cxn>
                <a:cxn ang="0">
                  <a:pos x="405" y="373"/>
                </a:cxn>
                <a:cxn ang="0">
                  <a:pos x="477" y="310"/>
                </a:cxn>
                <a:cxn ang="0">
                  <a:pos x="476" y="320"/>
                </a:cxn>
                <a:cxn ang="0">
                  <a:pos x="363" y="431"/>
                </a:cxn>
                <a:cxn ang="0">
                  <a:pos x="360" y="419"/>
                </a:cxn>
                <a:cxn ang="0">
                  <a:pos x="368" y="418"/>
                </a:cxn>
                <a:cxn ang="0">
                  <a:pos x="370" y="428"/>
                </a:cxn>
                <a:cxn ang="0">
                  <a:pos x="286" y="575"/>
                </a:cxn>
                <a:cxn ang="0">
                  <a:pos x="283" y="564"/>
                </a:cxn>
                <a:cxn ang="0">
                  <a:pos x="336" y="477"/>
                </a:cxn>
                <a:cxn ang="0">
                  <a:pos x="337" y="487"/>
                </a:cxn>
                <a:cxn ang="0">
                  <a:pos x="255" y="635"/>
                </a:cxn>
                <a:cxn ang="0">
                  <a:pos x="251" y="623"/>
                </a:cxn>
                <a:cxn ang="0">
                  <a:pos x="259" y="622"/>
                </a:cxn>
                <a:cxn ang="0">
                  <a:pos x="260" y="632"/>
                </a:cxn>
                <a:cxn ang="0">
                  <a:pos x="178" y="778"/>
                </a:cxn>
                <a:cxn ang="0">
                  <a:pos x="174" y="766"/>
                </a:cxn>
                <a:cxn ang="0">
                  <a:pos x="227" y="681"/>
                </a:cxn>
                <a:cxn ang="0">
                  <a:pos x="229" y="691"/>
                </a:cxn>
                <a:cxn ang="0">
                  <a:pos x="146" y="837"/>
                </a:cxn>
                <a:cxn ang="0">
                  <a:pos x="142" y="826"/>
                </a:cxn>
                <a:cxn ang="0">
                  <a:pos x="150" y="824"/>
                </a:cxn>
                <a:cxn ang="0">
                  <a:pos x="151" y="834"/>
                </a:cxn>
                <a:cxn ang="0">
                  <a:pos x="103" y="1000"/>
                </a:cxn>
                <a:cxn ang="0">
                  <a:pos x="96" y="990"/>
                </a:cxn>
                <a:cxn ang="0">
                  <a:pos x="129" y="891"/>
                </a:cxn>
                <a:cxn ang="0">
                  <a:pos x="132" y="899"/>
                </a:cxn>
                <a:cxn ang="0">
                  <a:pos x="85" y="1068"/>
                </a:cxn>
                <a:cxn ang="0">
                  <a:pos x="79" y="1059"/>
                </a:cxn>
                <a:cxn ang="0">
                  <a:pos x="86" y="1055"/>
                </a:cxn>
                <a:cxn ang="0">
                  <a:pos x="89" y="1064"/>
                </a:cxn>
                <a:cxn ang="0">
                  <a:pos x="43" y="1232"/>
                </a:cxn>
                <a:cxn ang="0">
                  <a:pos x="36" y="1224"/>
                </a:cxn>
                <a:cxn ang="0">
                  <a:pos x="69" y="1123"/>
                </a:cxn>
                <a:cxn ang="0">
                  <a:pos x="72" y="1132"/>
                </a:cxn>
                <a:cxn ang="0">
                  <a:pos x="24" y="1302"/>
                </a:cxn>
                <a:cxn ang="0">
                  <a:pos x="19" y="1292"/>
                </a:cxn>
                <a:cxn ang="0">
                  <a:pos x="26" y="1287"/>
                </a:cxn>
                <a:cxn ang="0">
                  <a:pos x="29" y="1296"/>
                </a:cxn>
                <a:cxn ang="0">
                  <a:pos x="6" y="1374"/>
                </a:cxn>
                <a:cxn ang="0">
                  <a:pos x="0" y="1364"/>
                </a:cxn>
                <a:cxn ang="0">
                  <a:pos x="7" y="1355"/>
                </a:cxn>
                <a:cxn ang="0">
                  <a:pos x="12" y="1365"/>
                </a:cxn>
              </a:cxnLst>
              <a:rect l="0" t="0" r="r" b="b"/>
              <a:pathLst>
                <a:path w="782" h="1374">
                  <a:moveTo>
                    <a:pt x="779" y="13"/>
                  </a:moveTo>
                  <a:lnTo>
                    <a:pt x="717" y="75"/>
                  </a:lnTo>
                  <a:lnTo>
                    <a:pt x="715" y="77"/>
                  </a:lnTo>
                  <a:lnTo>
                    <a:pt x="713" y="77"/>
                  </a:lnTo>
                  <a:lnTo>
                    <a:pt x="710" y="77"/>
                  </a:lnTo>
                  <a:lnTo>
                    <a:pt x="709" y="75"/>
                  </a:lnTo>
                  <a:lnTo>
                    <a:pt x="708" y="72"/>
                  </a:lnTo>
                  <a:lnTo>
                    <a:pt x="708" y="70"/>
                  </a:lnTo>
                  <a:lnTo>
                    <a:pt x="708" y="67"/>
                  </a:lnTo>
                  <a:lnTo>
                    <a:pt x="710" y="64"/>
                  </a:lnTo>
                  <a:lnTo>
                    <a:pt x="773" y="2"/>
                  </a:lnTo>
                  <a:lnTo>
                    <a:pt x="775" y="0"/>
                  </a:lnTo>
                  <a:lnTo>
                    <a:pt x="777" y="0"/>
                  </a:lnTo>
                  <a:lnTo>
                    <a:pt x="778" y="0"/>
                  </a:lnTo>
                  <a:lnTo>
                    <a:pt x="781" y="2"/>
                  </a:lnTo>
                  <a:lnTo>
                    <a:pt x="782" y="4"/>
                  </a:lnTo>
                  <a:lnTo>
                    <a:pt x="782" y="7"/>
                  </a:lnTo>
                  <a:lnTo>
                    <a:pt x="782" y="10"/>
                  </a:lnTo>
                  <a:lnTo>
                    <a:pt x="779" y="13"/>
                  </a:lnTo>
                  <a:lnTo>
                    <a:pt x="779" y="13"/>
                  </a:lnTo>
                  <a:close/>
                  <a:moveTo>
                    <a:pt x="673" y="121"/>
                  </a:moveTo>
                  <a:lnTo>
                    <a:pt x="672" y="121"/>
                  </a:lnTo>
                  <a:lnTo>
                    <a:pt x="671" y="122"/>
                  </a:lnTo>
                  <a:lnTo>
                    <a:pt x="668" y="122"/>
                  </a:lnTo>
                  <a:lnTo>
                    <a:pt x="666" y="122"/>
                  </a:lnTo>
                  <a:lnTo>
                    <a:pt x="664" y="121"/>
                  </a:lnTo>
                  <a:lnTo>
                    <a:pt x="663" y="118"/>
                  </a:lnTo>
                  <a:lnTo>
                    <a:pt x="663" y="115"/>
                  </a:lnTo>
                  <a:lnTo>
                    <a:pt x="664" y="112"/>
                  </a:lnTo>
                  <a:lnTo>
                    <a:pt x="665" y="109"/>
                  </a:lnTo>
                  <a:lnTo>
                    <a:pt x="665" y="109"/>
                  </a:lnTo>
                  <a:lnTo>
                    <a:pt x="667" y="108"/>
                  </a:lnTo>
                  <a:lnTo>
                    <a:pt x="670" y="108"/>
                  </a:lnTo>
                  <a:lnTo>
                    <a:pt x="672" y="109"/>
                  </a:lnTo>
                  <a:lnTo>
                    <a:pt x="673" y="111"/>
                  </a:lnTo>
                  <a:lnTo>
                    <a:pt x="674" y="114"/>
                  </a:lnTo>
                  <a:lnTo>
                    <a:pt x="674" y="116"/>
                  </a:lnTo>
                  <a:lnTo>
                    <a:pt x="674" y="119"/>
                  </a:lnTo>
                  <a:lnTo>
                    <a:pt x="673" y="121"/>
                  </a:lnTo>
                  <a:lnTo>
                    <a:pt x="673" y="121"/>
                  </a:lnTo>
                  <a:close/>
                  <a:moveTo>
                    <a:pt x="628" y="166"/>
                  </a:moveTo>
                  <a:lnTo>
                    <a:pt x="565" y="230"/>
                  </a:lnTo>
                  <a:lnTo>
                    <a:pt x="563" y="231"/>
                  </a:lnTo>
                  <a:lnTo>
                    <a:pt x="561" y="231"/>
                  </a:lnTo>
                  <a:lnTo>
                    <a:pt x="558" y="231"/>
                  </a:lnTo>
                  <a:lnTo>
                    <a:pt x="557" y="228"/>
                  </a:lnTo>
                  <a:lnTo>
                    <a:pt x="556" y="225"/>
                  </a:lnTo>
                  <a:lnTo>
                    <a:pt x="556" y="224"/>
                  </a:lnTo>
                  <a:lnTo>
                    <a:pt x="556" y="221"/>
                  </a:lnTo>
                  <a:lnTo>
                    <a:pt x="557" y="218"/>
                  </a:lnTo>
                  <a:lnTo>
                    <a:pt x="621" y="155"/>
                  </a:lnTo>
                  <a:lnTo>
                    <a:pt x="622" y="153"/>
                  </a:lnTo>
                  <a:lnTo>
                    <a:pt x="624" y="153"/>
                  </a:lnTo>
                  <a:lnTo>
                    <a:pt x="626" y="155"/>
                  </a:lnTo>
                  <a:lnTo>
                    <a:pt x="629" y="156"/>
                  </a:lnTo>
                  <a:lnTo>
                    <a:pt x="630" y="159"/>
                  </a:lnTo>
                  <a:lnTo>
                    <a:pt x="630" y="162"/>
                  </a:lnTo>
                  <a:lnTo>
                    <a:pt x="629" y="164"/>
                  </a:lnTo>
                  <a:lnTo>
                    <a:pt x="628" y="166"/>
                  </a:lnTo>
                  <a:lnTo>
                    <a:pt x="628" y="166"/>
                  </a:lnTo>
                  <a:close/>
                  <a:moveTo>
                    <a:pt x="520" y="275"/>
                  </a:moveTo>
                  <a:lnTo>
                    <a:pt x="520" y="275"/>
                  </a:lnTo>
                  <a:lnTo>
                    <a:pt x="518" y="276"/>
                  </a:lnTo>
                  <a:lnTo>
                    <a:pt x="516" y="276"/>
                  </a:lnTo>
                  <a:lnTo>
                    <a:pt x="514" y="275"/>
                  </a:lnTo>
                  <a:lnTo>
                    <a:pt x="512" y="274"/>
                  </a:lnTo>
                  <a:lnTo>
                    <a:pt x="511" y="271"/>
                  </a:lnTo>
                  <a:lnTo>
                    <a:pt x="511" y="268"/>
                  </a:lnTo>
                  <a:lnTo>
                    <a:pt x="512" y="266"/>
                  </a:lnTo>
                  <a:lnTo>
                    <a:pt x="513" y="264"/>
                  </a:lnTo>
                  <a:lnTo>
                    <a:pt x="513" y="264"/>
                  </a:lnTo>
                  <a:lnTo>
                    <a:pt x="515" y="262"/>
                  </a:lnTo>
                  <a:lnTo>
                    <a:pt x="518" y="262"/>
                  </a:lnTo>
                  <a:lnTo>
                    <a:pt x="519" y="264"/>
                  </a:lnTo>
                  <a:lnTo>
                    <a:pt x="521" y="265"/>
                  </a:lnTo>
                  <a:lnTo>
                    <a:pt x="522" y="268"/>
                  </a:lnTo>
                  <a:lnTo>
                    <a:pt x="522" y="271"/>
                  </a:lnTo>
                  <a:lnTo>
                    <a:pt x="522" y="272"/>
                  </a:lnTo>
                  <a:lnTo>
                    <a:pt x="520" y="275"/>
                  </a:lnTo>
                  <a:lnTo>
                    <a:pt x="520" y="275"/>
                  </a:lnTo>
                  <a:close/>
                  <a:moveTo>
                    <a:pt x="476" y="320"/>
                  </a:moveTo>
                  <a:lnTo>
                    <a:pt x="413" y="384"/>
                  </a:lnTo>
                  <a:lnTo>
                    <a:pt x="411" y="385"/>
                  </a:lnTo>
                  <a:lnTo>
                    <a:pt x="409" y="385"/>
                  </a:lnTo>
                  <a:lnTo>
                    <a:pt x="407" y="384"/>
                  </a:lnTo>
                  <a:lnTo>
                    <a:pt x="404" y="383"/>
                  </a:lnTo>
                  <a:lnTo>
                    <a:pt x="403" y="380"/>
                  </a:lnTo>
                  <a:lnTo>
                    <a:pt x="403" y="377"/>
                  </a:lnTo>
                  <a:lnTo>
                    <a:pt x="404" y="374"/>
                  </a:lnTo>
                  <a:lnTo>
                    <a:pt x="405" y="373"/>
                  </a:lnTo>
                  <a:lnTo>
                    <a:pt x="468" y="309"/>
                  </a:lnTo>
                  <a:lnTo>
                    <a:pt x="470" y="308"/>
                  </a:lnTo>
                  <a:lnTo>
                    <a:pt x="472" y="308"/>
                  </a:lnTo>
                  <a:lnTo>
                    <a:pt x="475" y="309"/>
                  </a:lnTo>
                  <a:lnTo>
                    <a:pt x="477" y="310"/>
                  </a:lnTo>
                  <a:lnTo>
                    <a:pt x="477" y="313"/>
                  </a:lnTo>
                  <a:lnTo>
                    <a:pt x="478" y="316"/>
                  </a:lnTo>
                  <a:lnTo>
                    <a:pt x="477" y="317"/>
                  </a:lnTo>
                  <a:lnTo>
                    <a:pt x="476" y="320"/>
                  </a:lnTo>
                  <a:lnTo>
                    <a:pt x="476" y="320"/>
                  </a:lnTo>
                  <a:close/>
                  <a:moveTo>
                    <a:pt x="370" y="428"/>
                  </a:moveTo>
                  <a:lnTo>
                    <a:pt x="370" y="428"/>
                  </a:lnTo>
                  <a:lnTo>
                    <a:pt x="368" y="431"/>
                  </a:lnTo>
                  <a:lnTo>
                    <a:pt x="366" y="431"/>
                  </a:lnTo>
                  <a:lnTo>
                    <a:pt x="363" y="431"/>
                  </a:lnTo>
                  <a:lnTo>
                    <a:pt x="362" y="431"/>
                  </a:lnTo>
                  <a:lnTo>
                    <a:pt x="360" y="428"/>
                  </a:lnTo>
                  <a:lnTo>
                    <a:pt x="359" y="425"/>
                  </a:lnTo>
                  <a:lnTo>
                    <a:pt x="359" y="422"/>
                  </a:lnTo>
                  <a:lnTo>
                    <a:pt x="360" y="419"/>
                  </a:lnTo>
                  <a:lnTo>
                    <a:pt x="360" y="419"/>
                  </a:lnTo>
                  <a:lnTo>
                    <a:pt x="362" y="418"/>
                  </a:lnTo>
                  <a:lnTo>
                    <a:pt x="365" y="417"/>
                  </a:lnTo>
                  <a:lnTo>
                    <a:pt x="367" y="417"/>
                  </a:lnTo>
                  <a:lnTo>
                    <a:pt x="368" y="418"/>
                  </a:lnTo>
                  <a:lnTo>
                    <a:pt x="370" y="421"/>
                  </a:lnTo>
                  <a:lnTo>
                    <a:pt x="370" y="422"/>
                  </a:lnTo>
                  <a:lnTo>
                    <a:pt x="370" y="425"/>
                  </a:lnTo>
                  <a:lnTo>
                    <a:pt x="370" y="428"/>
                  </a:lnTo>
                  <a:lnTo>
                    <a:pt x="370" y="428"/>
                  </a:lnTo>
                  <a:close/>
                  <a:moveTo>
                    <a:pt x="337" y="487"/>
                  </a:moveTo>
                  <a:lnTo>
                    <a:pt x="293" y="571"/>
                  </a:lnTo>
                  <a:lnTo>
                    <a:pt x="291" y="574"/>
                  </a:lnTo>
                  <a:lnTo>
                    <a:pt x="289" y="574"/>
                  </a:lnTo>
                  <a:lnTo>
                    <a:pt x="286" y="575"/>
                  </a:lnTo>
                  <a:lnTo>
                    <a:pt x="285" y="574"/>
                  </a:lnTo>
                  <a:lnTo>
                    <a:pt x="283" y="571"/>
                  </a:lnTo>
                  <a:lnTo>
                    <a:pt x="282" y="568"/>
                  </a:lnTo>
                  <a:lnTo>
                    <a:pt x="282" y="567"/>
                  </a:lnTo>
                  <a:lnTo>
                    <a:pt x="283" y="564"/>
                  </a:lnTo>
                  <a:lnTo>
                    <a:pt x="328" y="480"/>
                  </a:lnTo>
                  <a:lnTo>
                    <a:pt x="329" y="477"/>
                  </a:lnTo>
                  <a:lnTo>
                    <a:pt x="332" y="476"/>
                  </a:lnTo>
                  <a:lnTo>
                    <a:pt x="334" y="476"/>
                  </a:lnTo>
                  <a:lnTo>
                    <a:pt x="336" y="477"/>
                  </a:lnTo>
                  <a:lnTo>
                    <a:pt x="337" y="480"/>
                  </a:lnTo>
                  <a:lnTo>
                    <a:pt x="338" y="482"/>
                  </a:lnTo>
                  <a:lnTo>
                    <a:pt x="338" y="485"/>
                  </a:lnTo>
                  <a:lnTo>
                    <a:pt x="337" y="487"/>
                  </a:lnTo>
                  <a:lnTo>
                    <a:pt x="337" y="487"/>
                  </a:lnTo>
                  <a:close/>
                  <a:moveTo>
                    <a:pt x="260" y="632"/>
                  </a:moveTo>
                  <a:lnTo>
                    <a:pt x="260" y="632"/>
                  </a:lnTo>
                  <a:lnTo>
                    <a:pt x="259" y="633"/>
                  </a:lnTo>
                  <a:lnTo>
                    <a:pt x="257" y="635"/>
                  </a:lnTo>
                  <a:lnTo>
                    <a:pt x="255" y="635"/>
                  </a:lnTo>
                  <a:lnTo>
                    <a:pt x="252" y="633"/>
                  </a:lnTo>
                  <a:lnTo>
                    <a:pt x="251" y="630"/>
                  </a:lnTo>
                  <a:lnTo>
                    <a:pt x="250" y="629"/>
                  </a:lnTo>
                  <a:lnTo>
                    <a:pt x="250" y="626"/>
                  </a:lnTo>
                  <a:lnTo>
                    <a:pt x="251" y="623"/>
                  </a:lnTo>
                  <a:lnTo>
                    <a:pt x="251" y="623"/>
                  </a:lnTo>
                  <a:lnTo>
                    <a:pt x="252" y="620"/>
                  </a:lnTo>
                  <a:lnTo>
                    <a:pt x="255" y="620"/>
                  </a:lnTo>
                  <a:lnTo>
                    <a:pt x="257" y="620"/>
                  </a:lnTo>
                  <a:lnTo>
                    <a:pt x="259" y="622"/>
                  </a:lnTo>
                  <a:lnTo>
                    <a:pt x="260" y="623"/>
                  </a:lnTo>
                  <a:lnTo>
                    <a:pt x="261" y="626"/>
                  </a:lnTo>
                  <a:lnTo>
                    <a:pt x="261" y="629"/>
                  </a:lnTo>
                  <a:lnTo>
                    <a:pt x="260" y="632"/>
                  </a:lnTo>
                  <a:lnTo>
                    <a:pt x="260" y="632"/>
                  </a:lnTo>
                  <a:close/>
                  <a:moveTo>
                    <a:pt x="229" y="691"/>
                  </a:moveTo>
                  <a:lnTo>
                    <a:pt x="183" y="775"/>
                  </a:lnTo>
                  <a:lnTo>
                    <a:pt x="182" y="776"/>
                  </a:lnTo>
                  <a:lnTo>
                    <a:pt x="180" y="778"/>
                  </a:lnTo>
                  <a:lnTo>
                    <a:pt x="178" y="778"/>
                  </a:lnTo>
                  <a:lnTo>
                    <a:pt x="175" y="776"/>
                  </a:lnTo>
                  <a:lnTo>
                    <a:pt x="174" y="775"/>
                  </a:lnTo>
                  <a:lnTo>
                    <a:pt x="173" y="772"/>
                  </a:lnTo>
                  <a:lnTo>
                    <a:pt x="173" y="769"/>
                  </a:lnTo>
                  <a:lnTo>
                    <a:pt x="174" y="766"/>
                  </a:lnTo>
                  <a:lnTo>
                    <a:pt x="219" y="683"/>
                  </a:lnTo>
                  <a:lnTo>
                    <a:pt x="221" y="681"/>
                  </a:lnTo>
                  <a:lnTo>
                    <a:pt x="223" y="680"/>
                  </a:lnTo>
                  <a:lnTo>
                    <a:pt x="225" y="680"/>
                  </a:lnTo>
                  <a:lnTo>
                    <a:pt x="227" y="681"/>
                  </a:lnTo>
                  <a:lnTo>
                    <a:pt x="229" y="683"/>
                  </a:lnTo>
                  <a:lnTo>
                    <a:pt x="230" y="686"/>
                  </a:lnTo>
                  <a:lnTo>
                    <a:pt x="230" y="688"/>
                  </a:lnTo>
                  <a:lnTo>
                    <a:pt x="229" y="691"/>
                  </a:lnTo>
                  <a:lnTo>
                    <a:pt x="229" y="691"/>
                  </a:lnTo>
                  <a:close/>
                  <a:moveTo>
                    <a:pt x="151" y="834"/>
                  </a:moveTo>
                  <a:lnTo>
                    <a:pt x="151" y="834"/>
                  </a:lnTo>
                  <a:lnTo>
                    <a:pt x="149" y="836"/>
                  </a:lnTo>
                  <a:lnTo>
                    <a:pt x="148" y="837"/>
                  </a:lnTo>
                  <a:lnTo>
                    <a:pt x="146" y="837"/>
                  </a:lnTo>
                  <a:lnTo>
                    <a:pt x="144" y="836"/>
                  </a:lnTo>
                  <a:lnTo>
                    <a:pt x="141" y="834"/>
                  </a:lnTo>
                  <a:lnTo>
                    <a:pt x="141" y="831"/>
                  </a:lnTo>
                  <a:lnTo>
                    <a:pt x="141" y="829"/>
                  </a:lnTo>
                  <a:lnTo>
                    <a:pt x="142" y="826"/>
                  </a:lnTo>
                  <a:lnTo>
                    <a:pt x="142" y="826"/>
                  </a:lnTo>
                  <a:lnTo>
                    <a:pt x="144" y="824"/>
                  </a:lnTo>
                  <a:lnTo>
                    <a:pt x="146" y="823"/>
                  </a:lnTo>
                  <a:lnTo>
                    <a:pt x="148" y="823"/>
                  </a:lnTo>
                  <a:lnTo>
                    <a:pt x="150" y="824"/>
                  </a:lnTo>
                  <a:lnTo>
                    <a:pt x="151" y="826"/>
                  </a:lnTo>
                  <a:lnTo>
                    <a:pt x="153" y="829"/>
                  </a:lnTo>
                  <a:lnTo>
                    <a:pt x="153" y="831"/>
                  </a:lnTo>
                  <a:lnTo>
                    <a:pt x="151" y="834"/>
                  </a:lnTo>
                  <a:lnTo>
                    <a:pt x="151" y="834"/>
                  </a:lnTo>
                  <a:close/>
                  <a:moveTo>
                    <a:pt x="132" y="899"/>
                  </a:moveTo>
                  <a:lnTo>
                    <a:pt x="107" y="996"/>
                  </a:lnTo>
                  <a:lnTo>
                    <a:pt x="106" y="997"/>
                  </a:lnTo>
                  <a:lnTo>
                    <a:pt x="104" y="1000"/>
                  </a:lnTo>
                  <a:lnTo>
                    <a:pt x="103" y="1000"/>
                  </a:lnTo>
                  <a:lnTo>
                    <a:pt x="100" y="1000"/>
                  </a:lnTo>
                  <a:lnTo>
                    <a:pt x="98" y="999"/>
                  </a:lnTo>
                  <a:lnTo>
                    <a:pt x="97" y="996"/>
                  </a:lnTo>
                  <a:lnTo>
                    <a:pt x="96" y="993"/>
                  </a:lnTo>
                  <a:lnTo>
                    <a:pt x="96" y="990"/>
                  </a:lnTo>
                  <a:lnTo>
                    <a:pt x="121" y="895"/>
                  </a:lnTo>
                  <a:lnTo>
                    <a:pt x="122" y="892"/>
                  </a:lnTo>
                  <a:lnTo>
                    <a:pt x="124" y="891"/>
                  </a:lnTo>
                  <a:lnTo>
                    <a:pt x="127" y="889"/>
                  </a:lnTo>
                  <a:lnTo>
                    <a:pt x="129" y="891"/>
                  </a:lnTo>
                  <a:lnTo>
                    <a:pt x="130" y="892"/>
                  </a:lnTo>
                  <a:lnTo>
                    <a:pt x="132" y="894"/>
                  </a:lnTo>
                  <a:lnTo>
                    <a:pt x="132" y="897"/>
                  </a:lnTo>
                  <a:lnTo>
                    <a:pt x="132" y="899"/>
                  </a:lnTo>
                  <a:lnTo>
                    <a:pt x="132" y="899"/>
                  </a:lnTo>
                  <a:close/>
                  <a:moveTo>
                    <a:pt x="89" y="1064"/>
                  </a:moveTo>
                  <a:lnTo>
                    <a:pt x="89" y="1064"/>
                  </a:lnTo>
                  <a:lnTo>
                    <a:pt x="88" y="1066"/>
                  </a:lnTo>
                  <a:lnTo>
                    <a:pt x="87" y="1068"/>
                  </a:lnTo>
                  <a:lnTo>
                    <a:pt x="85" y="1068"/>
                  </a:lnTo>
                  <a:lnTo>
                    <a:pt x="82" y="1068"/>
                  </a:lnTo>
                  <a:lnTo>
                    <a:pt x="80" y="1066"/>
                  </a:lnTo>
                  <a:lnTo>
                    <a:pt x="79" y="1065"/>
                  </a:lnTo>
                  <a:lnTo>
                    <a:pt x="78" y="1062"/>
                  </a:lnTo>
                  <a:lnTo>
                    <a:pt x="79" y="1059"/>
                  </a:lnTo>
                  <a:lnTo>
                    <a:pt x="79" y="1059"/>
                  </a:lnTo>
                  <a:lnTo>
                    <a:pt x="80" y="1057"/>
                  </a:lnTo>
                  <a:lnTo>
                    <a:pt x="81" y="1055"/>
                  </a:lnTo>
                  <a:lnTo>
                    <a:pt x="83" y="1054"/>
                  </a:lnTo>
                  <a:lnTo>
                    <a:pt x="86" y="1055"/>
                  </a:lnTo>
                  <a:lnTo>
                    <a:pt x="88" y="1057"/>
                  </a:lnTo>
                  <a:lnTo>
                    <a:pt x="89" y="1058"/>
                  </a:lnTo>
                  <a:lnTo>
                    <a:pt x="90" y="1061"/>
                  </a:lnTo>
                  <a:lnTo>
                    <a:pt x="89" y="1064"/>
                  </a:lnTo>
                  <a:lnTo>
                    <a:pt x="89" y="1064"/>
                  </a:lnTo>
                  <a:close/>
                  <a:moveTo>
                    <a:pt x="72" y="1132"/>
                  </a:moveTo>
                  <a:lnTo>
                    <a:pt x="47" y="1228"/>
                  </a:lnTo>
                  <a:lnTo>
                    <a:pt x="46" y="1231"/>
                  </a:lnTo>
                  <a:lnTo>
                    <a:pt x="44" y="1232"/>
                  </a:lnTo>
                  <a:lnTo>
                    <a:pt x="43" y="1232"/>
                  </a:lnTo>
                  <a:lnTo>
                    <a:pt x="40" y="1232"/>
                  </a:lnTo>
                  <a:lnTo>
                    <a:pt x="38" y="1231"/>
                  </a:lnTo>
                  <a:lnTo>
                    <a:pt x="37" y="1229"/>
                  </a:lnTo>
                  <a:lnTo>
                    <a:pt x="36" y="1226"/>
                  </a:lnTo>
                  <a:lnTo>
                    <a:pt x="36" y="1224"/>
                  </a:lnTo>
                  <a:lnTo>
                    <a:pt x="61" y="1127"/>
                  </a:lnTo>
                  <a:lnTo>
                    <a:pt x="62" y="1125"/>
                  </a:lnTo>
                  <a:lnTo>
                    <a:pt x="64" y="1123"/>
                  </a:lnTo>
                  <a:lnTo>
                    <a:pt x="65" y="1123"/>
                  </a:lnTo>
                  <a:lnTo>
                    <a:pt x="69" y="1123"/>
                  </a:lnTo>
                  <a:lnTo>
                    <a:pt x="70" y="1125"/>
                  </a:lnTo>
                  <a:lnTo>
                    <a:pt x="71" y="1126"/>
                  </a:lnTo>
                  <a:lnTo>
                    <a:pt x="72" y="1129"/>
                  </a:lnTo>
                  <a:lnTo>
                    <a:pt x="72" y="1132"/>
                  </a:lnTo>
                  <a:lnTo>
                    <a:pt x="72" y="1132"/>
                  </a:lnTo>
                  <a:close/>
                  <a:moveTo>
                    <a:pt x="29" y="1296"/>
                  </a:moveTo>
                  <a:lnTo>
                    <a:pt x="29" y="1296"/>
                  </a:lnTo>
                  <a:lnTo>
                    <a:pt x="28" y="1299"/>
                  </a:lnTo>
                  <a:lnTo>
                    <a:pt x="27" y="1300"/>
                  </a:lnTo>
                  <a:lnTo>
                    <a:pt x="24" y="1302"/>
                  </a:lnTo>
                  <a:lnTo>
                    <a:pt x="22" y="1302"/>
                  </a:lnTo>
                  <a:lnTo>
                    <a:pt x="20" y="1300"/>
                  </a:lnTo>
                  <a:lnTo>
                    <a:pt x="19" y="1297"/>
                  </a:lnTo>
                  <a:lnTo>
                    <a:pt x="18" y="1294"/>
                  </a:lnTo>
                  <a:lnTo>
                    <a:pt x="19" y="1292"/>
                  </a:lnTo>
                  <a:lnTo>
                    <a:pt x="19" y="1292"/>
                  </a:lnTo>
                  <a:lnTo>
                    <a:pt x="20" y="1289"/>
                  </a:lnTo>
                  <a:lnTo>
                    <a:pt x="21" y="1287"/>
                  </a:lnTo>
                  <a:lnTo>
                    <a:pt x="23" y="1287"/>
                  </a:lnTo>
                  <a:lnTo>
                    <a:pt x="26" y="1287"/>
                  </a:lnTo>
                  <a:lnTo>
                    <a:pt x="28" y="1289"/>
                  </a:lnTo>
                  <a:lnTo>
                    <a:pt x="29" y="1290"/>
                  </a:lnTo>
                  <a:lnTo>
                    <a:pt x="30" y="1293"/>
                  </a:lnTo>
                  <a:lnTo>
                    <a:pt x="29" y="1296"/>
                  </a:lnTo>
                  <a:lnTo>
                    <a:pt x="29" y="1296"/>
                  </a:lnTo>
                  <a:close/>
                  <a:moveTo>
                    <a:pt x="12" y="1365"/>
                  </a:moveTo>
                  <a:lnTo>
                    <a:pt x="11" y="1368"/>
                  </a:lnTo>
                  <a:lnTo>
                    <a:pt x="10" y="1371"/>
                  </a:lnTo>
                  <a:lnTo>
                    <a:pt x="7" y="1372"/>
                  </a:lnTo>
                  <a:lnTo>
                    <a:pt x="6" y="1374"/>
                  </a:lnTo>
                  <a:lnTo>
                    <a:pt x="4" y="1372"/>
                  </a:lnTo>
                  <a:lnTo>
                    <a:pt x="2" y="1371"/>
                  </a:lnTo>
                  <a:lnTo>
                    <a:pt x="1" y="1370"/>
                  </a:lnTo>
                  <a:lnTo>
                    <a:pt x="0" y="1367"/>
                  </a:lnTo>
                  <a:lnTo>
                    <a:pt x="0" y="1364"/>
                  </a:lnTo>
                  <a:lnTo>
                    <a:pt x="1" y="1361"/>
                  </a:lnTo>
                  <a:lnTo>
                    <a:pt x="2" y="1358"/>
                  </a:lnTo>
                  <a:lnTo>
                    <a:pt x="4" y="1357"/>
                  </a:lnTo>
                  <a:lnTo>
                    <a:pt x="5" y="1355"/>
                  </a:lnTo>
                  <a:lnTo>
                    <a:pt x="7" y="1355"/>
                  </a:lnTo>
                  <a:lnTo>
                    <a:pt x="10" y="1357"/>
                  </a:lnTo>
                  <a:lnTo>
                    <a:pt x="11" y="1360"/>
                  </a:lnTo>
                  <a:lnTo>
                    <a:pt x="12" y="1362"/>
                  </a:lnTo>
                  <a:lnTo>
                    <a:pt x="12" y="1365"/>
                  </a:lnTo>
                  <a:lnTo>
                    <a:pt x="12" y="1365"/>
                  </a:lnTo>
                  <a:close/>
                </a:path>
              </a:pathLst>
            </a:custGeom>
            <a:solidFill>
              <a:srgbClr val="008000"/>
            </a:solidFill>
            <a:ln w="1588">
              <a:solidFill>
                <a:srgbClr val="008000"/>
              </a:solidFill>
              <a:prstDash val="solid"/>
              <a:round/>
              <a:headEnd/>
              <a:tailEnd/>
            </a:ln>
          </p:spPr>
          <p:txBody>
            <a:bodyPr/>
            <a:lstStyle/>
            <a:p>
              <a:endParaRPr lang="ja-JP" altLang="en-US"/>
            </a:p>
          </p:txBody>
        </p:sp>
        <p:sp>
          <p:nvSpPr>
            <p:cNvPr id="107" name="Freeform 178"/>
            <p:cNvSpPr>
              <a:spLocks noEditPoints="1"/>
            </p:cNvSpPr>
            <p:nvPr/>
          </p:nvSpPr>
          <p:spPr bwMode="auto">
            <a:xfrm>
              <a:off x="2248" y="500"/>
              <a:ext cx="1412" cy="113"/>
            </a:xfrm>
            <a:custGeom>
              <a:avLst/>
              <a:gdLst/>
              <a:ahLst/>
              <a:cxnLst>
                <a:cxn ang="0">
                  <a:pos x="2737" y="5"/>
                </a:cxn>
                <a:cxn ang="0">
                  <a:pos x="2818" y="14"/>
                </a:cxn>
                <a:cxn ang="0">
                  <a:pos x="2680" y="9"/>
                </a:cxn>
                <a:cxn ang="0">
                  <a:pos x="2681" y="23"/>
                </a:cxn>
                <a:cxn ang="0">
                  <a:pos x="2541" y="17"/>
                </a:cxn>
                <a:cxn ang="0">
                  <a:pos x="2623" y="27"/>
                </a:cxn>
                <a:cxn ang="0">
                  <a:pos x="2485" y="22"/>
                </a:cxn>
                <a:cxn ang="0">
                  <a:pos x="2485" y="36"/>
                </a:cxn>
                <a:cxn ang="0">
                  <a:pos x="2344" y="37"/>
                </a:cxn>
                <a:cxn ang="0">
                  <a:pos x="2429" y="39"/>
                </a:cxn>
                <a:cxn ang="0">
                  <a:pos x="2285" y="47"/>
                </a:cxn>
                <a:cxn ang="0">
                  <a:pos x="2293" y="58"/>
                </a:cxn>
                <a:cxn ang="0">
                  <a:pos x="2148" y="67"/>
                </a:cxn>
                <a:cxn ang="0">
                  <a:pos x="2235" y="65"/>
                </a:cxn>
                <a:cxn ang="0">
                  <a:pos x="2090" y="75"/>
                </a:cxn>
                <a:cxn ang="0">
                  <a:pos x="2098" y="85"/>
                </a:cxn>
                <a:cxn ang="0">
                  <a:pos x="1953" y="95"/>
                </a:cxn>
                <a:cxn ang="0">
                  <a:pos x="2040" y="94"/>
                </a:cxn>
                <a:cxn ang="0">
                  <a:pos x="1896" y="102"/>
                </a:cxn>
                <a:cxn ang="0">
                  <a:pos x="1903" y="114"/>
                </a:cxn>
                <a:cxn ang="0">
                  <a:pos x="1759" y="122"/>
                </a:cxn>
                <a:cxn ang="0">
                  <a:pos x="1846" y="122"/>
                </a:cxn>
                <a:cxn ang="0">
                  <a:pos x="1701" y="131"/>
                </a:cxn>
                <a:cxn ang="0">
                  <a:pos x="1709" y="142"/>
                </a:cxn>
                <a:cxn ang="0">
                  <a:pos x="1564" y="150"/>
                </a:cxn>
                <a:cxn ang="0">
                  <a:pos x="1652" y="150"/>
                </a:cxn>
                <a:cxn ang="0">
                  <a:pos x="1508" y="159"/>
                </a:cxn>
                <a:cxn ang="0">
                  <a:pos x="1514" y="170"/>
                </a:cxn>
                <a:cxn ang="0">
                  <a:pos x="1370" y="179"/>
                </a:cxn>
                <a:cxn ang="0">
                  <a:pos x="1458" y="177"/>
                </a:cxn>
                <a:cxn ang="0">
                  <a:pos x="1313" y="187"/>
                </a:cxn>
                <a:cxn ang="0">
                  <a:pos x="1320" y="197"/>
                </a:cxn>
                <a:cxn ang="0">
                  <a:pos x="1175" y="207"/>
                </a:cxn>
                <a:cxn ang="0">
                  <a:pos x="1263" y="206"/>
                </a:cxn>
                <a:cxn ang="0">
                  <a:pos x="1119" y="213"/>
                </a:cxn>
                <a:cxn ang="0">
                  <a:pos x="1124" y="224"/>
                </a:cxn>
                <a:cxn ang="0">
                  <a:pos x="980" y="213"/>
                </a:cxn>
                <a:cxn ang="0">
                  <a:pos x="1068" y="224"/>
                </a:cxn>
                <a:cxn ang="0">
                  <a:pos x="923" y="213"/>
                </a:cxn>
                <a:cxn ang="0">
                  <a:pos x="929" y="224"/>
                </a:cxn>
                <a:cxn ang="0">
                  <a:pos x="784" y="213"/>
                </a:cxn>
                <a:cxn ang="0">
                  <a:pos x="872" y="224"/>
                </a:cxn>
                <a:cxn ang="0">
                  <a:pos x="726" y="213"/>
                </a:cxn>
                <a:cxn ang="0">
                  <a:pos x="733" y="225"/>
                </a:cxn>
                <a:cxn ang="0">
                  <a:pos x="588" y="213"/>
                </a:cxn>
                <a:cxn ang="0">
                  <a:pos x="675" y="225"/>
                </a:cxn>
                <a:cxn ang="0">
                  <a:pos x="532" y="214"/>
                </a:cxn>
                <a:cxn ang="0">
                  <a:pos x="537" y="225"/>
                </a:cxn>
                <a:cxn ang="0">
                  <a:pos x="393" y="214"/>
                </a:cxn>
                <a:cxn ang="0">
                  <a:pos x="479" y="225"/>
                </a:cxn>
                <a:cxn ang="0">
                  <a:pos x="335" y="214"/>
                </a:cxn>
                <a:cxn ang="0">
                  <a:pos x="341" y="225"/>
                </a:cxn>
                <a:cxn ang="0">
                  <a:pos x="197" y="214"/>
                </a:cxn>
                <a:cxn ang="0">
                  <a:pos x="284" y="225"/>
                </a:cxn>
                <a:cxn ang="0">
                  <a:pos x="139" y="214"/>
                </a:cxn>
                <a:cxn ang="0">
                  <a:pos x="146" y="225"/>
                </a:cxn>
                <a:cxn ang="0">
                  <a:pos x="1" y="214"/>
                </a:cxn>
                <a:cxn ang="0">
                  <a:pos x="88" y="225"/>
                </a:cxn>
              </a:cxnLst>
              <a:rect l="0" t="0" r="r" b="b"/>
              <a:pathLst>
                <a:path w="2824" h="227">
                  <a:moveTo>
                    <a:pt x="2818" y="14"/>
                  </a:moveTo>
                  <a:lnTo>
                    <a:pt x="2737" y="20"/>
                  </a:lnTo>
                  <a:lnTo>
                    <a:pt x="2735" y="19"/>
                  </a:lnTo>
                  <a:lnTo>
                    <a:pt x="2734" y="17"/>
                  </a:lnTo>
                  <a:lnTo>
                    <a:pt x="2733" y="16"/>
                  </a:lnTo>
                  <a:lnTo>
                    <a:pt x="2732" y="13"/>
                  </a:lnTo>
                  <a:lnTo>
                    <a:pt x="2732" y="10"/>
                  </a:lnTo>
                  <a:lnTo>
                    <a:pt x="2733" y="7"/>
                  </a:lnTo>
                  <a:lnTo>
                    <a:pt x="2735" y="6"/>
                  </a:lnTo>
                  <a:lnTo>
                    <a:pt x="2737" y="5"/>
                  </a:lnTo>
                  <a:lnTo>
                    <a:pt x="2818" y="0"/>
                  </a:lnTo>
                  <a:lnTo>
                    <a:pt x="2820" y="0"/>
                  </a:lnTo>
                  <a:lnTo>
                    <a:pt x="2823" y="2"/>
                  </a:lnTo>
                  <a:lnTo>
                    <a:pt x="2824" y="5"/>
                  </a:lnTo>
                  <a:lnTo>
                    <a:pt x="2824" y="7"/>
                  </a:lnTo>
                  <a:lnTo>
                    <a:pt x="2824" y="10"/>
                  </a:lnTo>
                  <a:lnTo>
                    <a:pt x="2823" y="12"/>
                  </a:lnTo>
                  <a:lnTo>
                    <a:pt x="2820" y="13"/>
                  </a:lnTo>
                  <a:lnTo>
                    <a:pt x="2818" y="14"/>
                  </a:lnTo>
                  <a:lnTo>
                    <a:pt x="2818" y="14"/>
                  </a:lnTo>
                  <a:close/>
                  <a:moveTo>
                    <a:pt x="2681" y="23"/>
                  </a:moveTo>
                  <a:lnTo>
                    <a:pt x="2681" y="23"/>
                  </a:lnTo>
                  <a:lnTo>
                    <a:pt x="2679" y="23"/>
                  </a:lnTo>
                  <a:lnTo>
                    <a:pt x="2676" y="22"/>
                  </a:lnTo>
                  <a:lnTo>
                    <a:pt x="2675" y="19"/>
                  </a:lnTo>
                  <a:lnTo>
                    <a:pt x="2674" y="16"/>
                  </a:lnTo>
                  <a:lnTo>
                    <a:pt x="2675" y="13"/>
                  </a:lnTo>
                  <a:lnTo>
                    <a:pt x="2676" y="12"/>
                  </a:lnTo>
                  <a:lnTo>
                    <a:pt x="2677" y="9"/>
                  </a:lnTo>
                  <a:lnTo>
                    <a:pt x="2680" y="9"/>
                  </a:lnTo>
                  <a:lnTo>
                    <a:pt x="2680" y="9"/>
                  </a:lnTo>
                  <a:lnTo>
                    <a:pt x="2682" y="9"/>
                  </a:lnTo>
                  <a:lnTo>
                    <a:pt x="2684" y="10"/>
                  </a:lnTo>
                  <a:lnTo>
                    <a:pt x="2685" y="13"/>
                  </a:lnTo>
                  <a:lnTo>
                    <a:pt x="2686" y="16"/>
                  </a:lnTo>
                  <a:lnTo>
                    <a:pt x="2685" y="19"/>
                  </a:lnTo>
                  <a:lnTo>
                    <a:pt x="2684" y="20"/>
                  </a:lnTo>
                  <a:lnTo>
                    <a:pt x="2683" y="23"/>
                  </a:lnTo>
                  <a:lnTo>
                    <a:pt x="2681" y="23"/>
                  </a:lnTo>
                  <a:lnTo>
                    <a:pt x="2681" y="23"/>
                  </a:lnTo>
                  <a:close/>
                  <a:moveTo>
                    <a:pt x="2623" y="27"/>
                  </a:moveTo>
                  <a:lnTo>
                    <a:pt x="2543" y="31"/>
                  </a:lnTo>
                  <a:lnTo>
                    <a:pt x="2540" y="31"/>
                  </a:lnTo>
                  <a:lnTo>
                    <a:pt x="2538" y="30"/>
                  </a:lnTo>
                  <a:lnTo>
                    <a:pt x="2537" y="27"/>
                  </a:lnTo>
                  <a:lnTo>
                    <a:pt x="2537" y="24"/>
                  </a:lnTo>
                  <a:lnTo>
                    <a:pt x="2537" y="22"/>
                  </a:lnTo>
                  <a:lnTo>
                    <a:pt x="2538" y="20"/>
                  </a:lnTo>
                  <a:lnTo>
                    <a:pt x="2539" y="19"/>
                  </a:lnTo>
                  <a:lnTo>
                    <a:pt x="2541" y="17"/>
                  </a:lnTo>
                  <a:lnTo>
                    <a:pt x="2622" y="13"/>
                  </a:lnTo>
                  <a:lnTo>
                    <a:pt x="2624" y="13"/>
                  </a:lnTo>
                  <a:lnTo>
                    <a:pt x="2626" y="14"/>
                  </a:lnTo>
                  <a:lnTo>
                    <a:pt x="2628" y="16"/>
                  </a:lnTo>
                  <a:lnTo>
                    <a:pt x="2629" y="19"/>
                  </a:lnTo>
                  <a:lnTo>
                    <a:pt x="2628" y="22"/>
                  </a:lnTo>
                  <a:lnTo>
                    <a:pt x="2626" y="24"/>
                  </a:lnTo>
                  <a:lnTo>
                    <a:pt x="2625" y="26"/>
                  </a:lnTo>
                  <a:lnTo>
                    <a:pt x="2623" y="27"/>
                  </a:lnTo>
                  <a:lnTo>
                    <a:pt x="2623" y="27"/>
                  </a:lnTo>
                  <a:close/>
                  <a:moveTo>
                    <a:pt x="2485" y="36"/>
                  </a:moveTo>
                  <a:lnTo>
                    <a:pt x="2485" y="36"/>
                  </a:lnTo>
                  <a:lnTo>
                    <a:pt x="2482" y="34"/>
                  </a:lnTo>
                  <a:lnTo>
                    <a:pt x="2480" y="33"/>
                  </a:lnTo>
                  <a:lnTo>
                    <a:pt x="2479" y="31"/>
                  </a:lnTo>
                  <a:lnTo>
                    <a:pt x="2479" y="29"/>
                  </a:lnTo>
                  <a:lnTo>
                    <a:pt x="2479" y="26"/>
                  </a:lnTo>
                  <a:lnTo>
                    <a:pt x="2480" y="23"/>
                  </a:lnTo>
                  <a:lnTo>
                    <a:pt x="2482" y="22"/>
                  </a:lnTo>
                  <a:lnTo>
                    <a:pt x="2485" y="22"/>
                  </a:lnTo>
                  <a:lnTo>
                    <a:pt x="2485" y="22"/>
                  </a:lnTo>
                  <a:lnTo>
                    <a:pt x="2487" y="22"/>
                  </a:lnTo>
                  <a:lnTo>
                    <a:pt x="2488" y="23"/>
                  </a:lnTo>
                  <a:lnTo>
                    <a:pt x="2490" y="26"/>
                  </a:lnTo>
                  <a:lnTo>
                    <a:pt x="2490" y="29"/>
                  </a:lnTo>
                  <a:lnTo>
                    <a:pt x="2490" y="30"/>
                  </a:lnTo>
                  <a:lnTo>
                    <a:pt x="2489" y="33"/>
                  </a:lnTo>
                  <a:lnTo>
                    <a:pt x="2487" y="34"/>
                  </a:lnTo>
                  <a:lnTo>
                    <a:pt x="2485" y="36"/>
                  </a:lnTo>
                  <a:lnTo>
                    <a:pt x="2485" y="36"/>
                  </a:lnTo>
                  <a:close/>
                  <a:moveTo>
                    <a:pt x="2427" y="39"/>
                  </a:moveTo>
                  <a:lnTo>
                    <a:pt x="2426" y="39"/>
                  </a:lnTo>
                  <a:lnTo>
                    <a:pt x="2348" y="50"/>
                  </a:lnTo>
                  <a:lnTo>
                    <a:pt x="2345" y="50"/>
                  </a:lnTo>
                  <a:lnTo>
                    <a:pt x="2343" y="48"/>
                  </a:lnTo>
                  <a:lnTo>
                    <a:pt x="2342" y="47"/>
                  </a:lnTo>
                  <a:lnTo>
                    <a:pt x="2341" y="44"/>
                  </a:lnTo>
                  <a:lnTo>
                    <a:pt x="2342" y="41"/>
                  </a:lnTo>
                  <a:lnTo>
                    <a:pt x="2343" y="39"/>
                  </a:lnTo>
                  <a:lnTo>
                    <a:pt x="2344" y="37"/>
                  </a:lnTo>
                  <a:lnTo>
                    <a:pt x="2346" y="36"/>
                  </a:lnTo>
                  <a:lnTo>
                    <a:pt x="2426" y="24"/>
                  </a:lnTo>
                  <a:lnTo>
                    <a:pt x="2427" y="24"/>
                  </a:lnTo>
                  <a:lnTo>
                    <a:pt x="2429" y="26"/>
                  </a:lnTo>
                  <a:lnTo>
                    <a:pt x="2431" y="27"/>
                  </a:lnTo>
                  <a:lnTo>
                    <a:pt x="2433" y="29"/>
                  </a:lnTo>
                  <a:lnTo>
                    <a:pt x="2433" y="31"/>
                  </a:lnTo>
                  <a:lnTo>
                    <a:pt x="2433" y="34"/>
                  </a:lnTo>
                  <a:lnTo>
                    <a:pt x="2431" y="37"/>
                  </a:lnTo>
                  <a:lnTo>
                    <a:pt x="2429" y="39"/>
                  </a:lnTo>
                  <a:lnTo>
                    <a:pt x="2427" y="39"/>
                  </a:lnTo>
                  <a:lnTo>
                    <a:pt x="2427" y="39"/>
                  </a:lnTo>
                  <a:close/>
                  <a:moveTo>
                    <a:pt x="2291" y="58"/>
                  </a:moveTo>
                  <a:lnTo>
                    <a:pt x="2291" y="58"/>
                  </a:lnTo>
                  <a:lnTo>
                    <a:pt x="2289" y="58"/>
                  </a:lnTo>
                  <a:lnTo>
                    <a:pt x="2286" y="57"/>
                  </a:lnTo>
                  <a:lnTo>
                    <a:pt x="2285" y="56"/>
                  </a:lnTo>
                  <a:lnTo>
                    <a:pt x="2284" y="53"/>
                  </a:lnTo>
                  <a:lnTo>
                    <a:pt x="2284" y="50"/>
                  </a:lnTo>
                  <a:lnTo>
                    <a:pt x="2285" y="47"/>
                  </a:lnTo>
                  <a:lnTo>
                    <a:pt x="2286" y="46"/>
                  </a:lnTo>
                  <a:lnTo>
                    <a:pt x="2289" y="44"/>
                  </a:lnTo>
                  <a:lnTo>
                    <a:pt x="2289" y="44"/>
                  </a:lnTo>
                  <a:lnTo>
                    <a:pt x="2291" y="44"/>
                  </a:lnTo>
                  <a:lnTo>
                    <a:pt x="2293" y="46"/>
                  </a:lnTo>
                  <a:lnTo>
                    <a:pt x="2294" y="48"/>
                  </a:lnTo>
                  <a:lnTo>
                    <a:pt x="2295" y="51"/>
                  </a:lnTo>
                  <a:lnTo>
                    <a:pt x="2295" y="54"/>
                  </a:lnTo>
                  <a:lnTo>
                    <a:pt x="2294" y="56"/>
                  </a:lnTo>
                  <a:lnTo>
                    <a:pt x="2293" y="58"/>
                  </a:lnTo>
                  <a:lnTo>
                    <a:pt x="2291" y="58"/>
                  </a:lnTo>
                  <a:lnTo>
                    <a:pt x="2291" y="58"/>
                  </a:lnTo>
                  <a:close/>
                  <a:moveTo>
                    <a:pt x="2233" y="67"/>
                  </a:moveTo>
                  <a:lnTo>
                    <a:pt x="2154" y="78"/>
                  </a:lnTo>
                  <a:lnTo>
                    <a:pt x="2150" y="78"/>
                  </a:lnTo>
                  <a:lnTo>
                    <a:pt x="2149" y="77"/>
                  </a:lnTo>
                  <a:lnTo>
                    <a:pt x="2147" y="75"/>
                  </a:lnTo>
                  <a:lnTo>
                    <a:pt x="2147" y="73"/>
                  </a:lnTo>
                  <a:lnTo>
                    <a:pt x="2147" y="70"/>
                  </a:lnTo>
                  <a:lnTo>
                    <a:pt x="2148" y="67"/>
                  </a:lnTo>
                  <a:lnTo>
                    <a:pt x="2149" y="65"/>
                  </a:lnTo>
                  <a:lnTo>
                    <a:pt x="2151" y="64"/>
                  </a:lnTo>
                  <a:lnTo>
                    <a:pt x="2232" y="53"/>
                  </a:lnTo>
                  <a:lnTo>
                    <a:pt x="2234" y="53"/>
                  </a:lnTo>
                  <a:lnTo>
                    <a:pt x="2236" y="54"/>
                  </a:lnTo>
                  <a:lnTo>
                    <a:pt x="2238" y="56"/>
                  </a:lnTo>
                  <a:lnTo>
                    <a:pt x="2239" y="58"/>
                  </a:lnTo>
                  <a:lnTo>
                    <a:pt x="2238" y="61"/>
                  </a:lnTo>
                  <a:lnTo>
                    <a:pt x="2238" y="64"/>
                  </a:lnTo>
                  <a:lnTo>
                    <a:pt x="2235" y="65"/>
                  </a:lnTo>
                  <a:lnTo>
                    <a:pt x="2233" y="67"/>
                  </a:lnTo>
                  <a:lnTo>
                    <a:pt x="2233" y="67"/>
                  </a:lnTo>
                  <a:close/>
                  <a:moveTo>
                    <a:pt x="2096" y="87"/>
                  </a:moveTo>
                  <a:lnTo>
                    <a:pt x="2096" y="87"/>
                  </a:lnTo>
                  <a:lnTo>
                    <a:pt x="2094" y="87"/>
                  </a:lnTo>
                  <a:lnTo>
                    <a:pt x="2091" y="85"/>
                  </a:lnTo>
                  <a:lnTo>
                    <a:pt x="2090" y="82"/>
                  </a:lnTo>
                  <a:lnTo>
                    <a:pt x="2089" y="81"/>
                  </a:lnTo>
                  <a:lnTo>
                    <a:pt x="2090" y="77"/>
                  </a:lnTo>
                  <a:lnTo>
                    <a:pt x="2090" y="75"/>
                  </a:lnTo>
                  <a:lnTo>
                    <a:pt x="2092" y="73"/>
                  </a:lnTo>
                  <a:lnTo>
                    <a:pt x="2095" y="73"/>
                  </a:lnTo>
                  <a:lnTo>
                    <a:pt x="2095" y="73"/>
                  </a:lnTo>
                  <a:lnTo>
                    <a:pt x="2097" y="73"/>
                  </a:lnTo>
                  <a:lnTo>
                    <a:pt x="2099" y="74"/>
                  </a:lnTo>
                  <a:lnTo>
                    <a:pt x="2100" y="75"/>
                  </a:lnTo>
                  <a:lnTo>
                    <a:pt x="2102" y="78"/>
                  </a:lnTo>
                  <a:lnTo>
                    <a:pt x="2100" y="81"/>
                  </a:lnTo>
                  <a:lnTo>
                    <a:pt x="2099" y="84"/>
                  </a:lnTo>
                  <a:lnTo>
                    <a:pt x="2098" y="85"/>
                  </a:lnTo>
                  <a:lnTo>
                    <a:pt x="2096" y="87"/>
                  </a:lnTo>
                  <a:lnTo>
                    <a:pt x="2096" y="87"/>
                  </a:lnTo>
                  <a:close/>
                  <a:moveTo>
                    <a:pt x="2039" y="95"/>
                  </a:moveTo>
                  <a:lnTo>
                    <a:pt x="1959" y="107"/>
                  </a:lnTo>
                  <a:lnTo>
                    <a:pt x="1956" y="107"/>
                  </a:lnTo>
                  <a:lnTo>
                    <a:pt x="1954" y="105"/>
                  </a:lnTo>
                  <a:lnTo>
                    <a:pt x="1953" y="102"/>
                  </a:lnTo>
                  <a:lnTo>
                    <a:pt x="1952" y="99"/>
                  </a:lnTo>
                  <a:lnTo>
                    <a:pt x="1952" y="97"/>
                  </a:lnTo>
                  <a:lnTo>
                    <a:pt x="1953" y="95"/>
                  </a:lnTo>
                  <a:lnTo>
                    <a:pt x="1955" y="92"/>
                  </a:lnTo>
                  <a:lnTo>
                    <a:pt x="1958" y="92"/>
                  </a:lnTo>
                  <a:lnTo>
                    <a:pt x="2037" y="81"/>
                  </a:lnTo>
                  <a:lnTo>
                    <a:pt x="2039" y="81"/>
                  </a:lnTo>
                  <a:lnTo>
                    <a:pt x="2041" y="82"/>
                  </a:lnTo>
                  <a:lnTo>
                    <a:pt x="2043" y="84"/>
                  </a:lnTo>
                  <a:lnTo>
                    <a:pt x="2044" y="87"/>
                  </a:lnTo>
                  <a:lnTo>
                    <a:pt x="2044" y="90"/>
                  </a:lnTo>
                  <a:lnTo>
                    <a:pt x="2043" y="92"/>
                  </a:lnTo>
                  <a:lnTo>
                    <a:pt x="2040" y="94"/>
                  </a:lnTo>
                  <a:lnTo>
                    <a:pt x="2039" y="95"/>
                  </a:lnTo>
                  <a:lnTo>
                    <a:pt x="2039" y="95"/>
                  </a:lnTo>
                  <a:close/>
                  <a:moveTo>
                    <a:pt x="1901" y="115"/>
                  </a:moveTo>
                  <a:lnTo>
                    <a:pt x="1901" y="115"/>
                  </a:lnTo>
                  <a:lnTo>
                    <a:pt x="1899" y="115"/>
                  </a:lnTo>
                  <a:lnTo>
                    <a:pt x="1897" y="114"/>
                  </a:lnTo>
                  <a:lnTo>
                    <a:pt x="1895" y="111"/>
                  </a:lnTo>
                  <a:lnTo>
                    <a:pt x="1895" y="108"/>
                  </a:lnTo>
                  <a:lnTo>
                    <a:pt x="1895" y="105"/>
                  </a:lnTo>
                  <a:lnTo>
                    <a:pt x="1896" y="102"/>
                  </a:lnTo>
                  <a:lnTo>
                    <a:pt x="1897" y="101"/>
                  </a:lnTo>
                  <a:lnTo>
                    <a:pt x="1900" y="101"/>
                  </a:lnTo>
                  <a:lnTo>
                    <a:pt x="1900" y="101"/>
                  </a:lnTo>
                  <a:lnTo>
                    <a:pt x="1902" y="101"/>
                  </a:lnTo>
                  <a:lnTo>
                    <a:pt x="1904" y="102"/>
                  </a:lnTo>
                  <a:lnTo>
                    <a:pt x="1905" y="104"/>
                  </a:lnTo>
                  <a:lnTo>
                    <a:pt x="1907" y="107"/>
                  </a:lnTo>
                  <a:lnTo>
                    <a:pt x="1907" y="109"/>
                  </a:lnTo>
                  <a:lnTo>
                    <a:pt x="1905" y="112"/>
                  </a:lnTo>
                  <a:lnTo>
                    <a:pt x="1903" y="114"/>
                  </a:lnTo>
                  <a:lnTo>
                    <a:pt x="1901" y="115"/>
                  </a:lnTo>
                  <a:lnTo>
                    <a:pt x="1901" y="115"/>
                  </a:lnTo>
                  <a:close/>
                  <a:moveTo>
                    <a:pt x="1844" y="124"/>
                  </a:moveTo>
                  <a:lnTo>
                    <a:pt x="1764" y="135"/>
                  </a:lnTo>
                  <a:lnTo>
                    <a:pt x="1761" y="135"/>
                  </a:lnTo>
                  <a:lnTo>
                    <a:pt x="1760" y="133"/>
                  </a:lnTo>
                  <a:lnTo>
                    <a:pt x="1758" y="131"/>
                  </a:lnTo>
                  <a:lnTo>
                    <a:pt x="1758" y="128"/>
                  </a:lnTo>
                  <a:lnTo>
                    <a:pt x="1758" y="125"/>
                  </a:lnTo>
                  <a:lnTo>
                    <a:pt x="1759" y="122"/>
                  </a:lnTo>
                  <a:lnTo>
                    <a:pt x="1760" y="121"/>
                  </a:lnTo>
                  <a:lnTo>
                    <a:pt x="1763" y="121"/>
                  </a:lnTo>
                  <a:lnTo>
                    <a:pt x="1843" y="108"/>
                  </a:lnTo>
                  <a:lnTo>
                    <a:pt x="1845" y="109"/>
                  </a:lnTo>
                  <a:lnTo>
                    <a:pt x="1846" y="111"/>
                  </a:lnTo>
                  <a:lnTo>
                    <a:pt x="1849" y="112"/>
                  </a:lnTo>
                  <a:lnTo>
                    <a:pt x="1849" y="115"/>
                  </a:lnTo>
                  <a:lnTo>
                    <a:pt x="1849" y="118"/>
                  </a:lnTo>
                  <a:lnTo>
                    <a:pt x="1848" y="121"/>
                  </a:lnTo>
                  <a:lnTo>
                    <a:pt x="1846" y="122"/>
                  </a:lnTo>
                  <a:lnTo>
                    <a:pt x="1844" y="124"/>
                  </a:lnTo>
                  <a:lnTo>
                    <a:pt x="1844" y="124"/>
                  </a:lnTo>
                  <a:close/>
                  <a:moveTo>
                    <a:pt x="1707" y="143"/>
                  </a:moveTo>
                  <a:lnTo>
                    <a:pt x="1707" y="143"/>
                  </a:lnTo>
                  <a:lnTo>
                    <a:pt x="1705" y="142"/>
                  </a:lnTo>
                  <a:lnTo>
                    <a:pt x="1703" y="140"/>
                  </a:lnTo>
                  <a:lnTo>
                    <a:pt x="1701" y="139"/>
                  </a:lnTo>
                  <a:lnTo>
                    <a:pt x="1700" y="136"/>
                  </a:lnTo>
                  <a:lnTo>
                    <a:pt x="1700" y="133"/>
                  </a:lnTo>
                  <a:lnTo>
                    <a:pt x="1701" y="131"/>
                  </a:lnTo>
                  <a:lnTo>
                    <a:pt x="1704" y="129"/>
                  </a:lnTo>
                  <a:lnTo>
                    <a:pt x="1706" y="128"/>
                  </a:lnTo>
                  <a:lnTo>
                    <a:pt x="1706" y="128"/>
                  </a:lnTo>
                  <a:lnTo>
                    <a:pt x="1708" y="129"/>
                  </a:lnTo>
                  <a:lnTo>
                    <a:pt x="1709" y="129"/>
                  </a:lnTo>
                  <a:lnTo>
                    <a:pt x="1712" y="132"/>
                  </a:lnTo>
                  <a:lnTo>
                    <a:pt x="1712" y="135"/>
                  </a:lnTo>
                  <a:lnTo>
                    <a:pt x="1712" y="138"/>
                  </a:lnTo>
                  <a:lnTo>
                    <a:pt x="1710" y="140"/>
                  </a:lnTo>
                  <a:lnTo>
                    <a:pt x="1709" y="142"/>
                  </a:lnTo>
                  <a:lnTo>
                    <a:pt x="1707" y="143"/>
                  </a:lnTo>
                  <a:lnTo>
                    <a:pt x="1707" y="143"/>
                  </a:lnTo>
                  <a:close/>
                  <a:moveTo>
                    <a:pt x="1649" y="150"/>
                  </a:moveTo>
                  <a:lnTo>
                    <a:pt x="1570" y="162"/>
                  </a:lnTo>
                  <a:lnTo>
                    <a:pt x="1568" y="162"/>
                  </a:lnTo>
                  <a:lnTo>
                    <a:pt x="1565" y="160"/>
                  </a:lnTo>
                  <a:lnTo>
                    <a:pt x="1564" y="159"/>
                  </a:lnTo>
                  <a:lnTo>
                    <a:pt x="1563" y="156"/>
                  </a:lnTo>
                  <a:lnTo>
                    <a:pt x="1563" y="153"/>
                  </a:lnTo>
                  <a:lnTo>
                    <a:pt x="1564" y="150"/>
                  </a:lnTo>
                  <a:lnTo>
                    <a:pt x="1566" y="149"/>
                  </a:lnTo>
                  <a:lnTo>
                    <a:pt x="1569" y="148"/>
                  </a:lnTo>
                  <a:lnTo>
                    <a:pt x="1648" y="136"/>
                  </a:lnTo>
                  <a:lnTo>
                    <a:pt x="1650" y="136"/>
                  </a:lnTo>
                  <a:lnTo>
                    <a:pt x="1653" y="138"/>
                  </a:lnTo>
                  <a:lnTo>
                    <a:pt x="1654" y="140"/>
                  </a:lnTo>
                  <a:lnTo>
                    <a:pt x="1655" y="143"/>
                  </a:lnTo>
                  <a:lnTo>
                    <a:pt x="1655" y="146"/>
                  </a:lnTo>
                  <a:lnTo>
                    <a:pt x="1654" y="148"/>
                  </a:lnTo>
                  <a:lnTo>
                    <a:pt x="1652" y="150"/>
                  </a:lnTo>
                  <a:lnTo>
                    <a:pt x="1649" y="150"/>
                  </a:lnTo>
                  <a:lnTo>
                    <a:pt x="1649" y="150"/>
                  </a:lnTo>
                  <a:close/>
                  <a:moveTo>
                    <a:pt x="1512" y="170"/>
                  </a:moveTo>
                  <a:lnTo>
                    <a:pt x="1512" y="170"/>
                  </a:lnTo>
                  <a:lnTo>
                    <a:pt x="1510" y="170"/>
                  </a:lnTo>
                  <a:lnTo>
                    <a:pt x="1508" y="169"/>
                  </a:lnTo>
                  <a:lnTo>
                    <a:pt x="1506" y="167"/>
                  </a:lnTo>
                  <a:lnTo>
                    <a:pt x="1506" y="165"/>
                  </a:lnTo>
                  <a:lnTo>
                    <a:pt x="1506" y="162"/>
                  </a:lnTo>
                  <a:lnTo>
                    <a:pt x="1508" y="159"/>
                  </a:lnTo>
                  <a:lnTo>
                    <a:pt x="1509" y="157"/>
                  </a:lnTo>
                  <a:lnTo>
                    <a:pt x="1511" y="156"/>
                  </a:lnTo>
                  <a:lnTo>
                    <a:pt x="1511" y="156"/>
                  </a:lnTo>
                  <a:lnTo>
                    <a:pt x="1513" y="156"/>
                  </a:lnTo>
                  <a:lnTo>
                    <a:pt x="1515" y="157"/>
                  </a:lnTo>
                  <a:lnTo>
                    <a:pt x="1517" y="160"/>
                  </a:lnTo>
                  <a:lnTo>
                    <a:pt x="1518" y="163"/>
                  </a:lnTo>
                  <a:lnTo>
                    <a:pt x="1518" y="166"/>
                  </a:lnTo>
                  <a:lnTo>
                    <a:pt x="1517" y="167"/>
                  </a:lnTo>
                  <a:lnTo>
                    <a:pt x="1514" y="170"/>
                  </a:lnTo>
                  <a:lnTo>
                    <a:pt x="1512" y="170"/>
                  </a:lnTo>
                  <a:lnTo>
                    <a:pt x="1512" y="170"/>
                  </a:lnTo>
                  <a:close/>
                  <a:moveTo>
                    <a:pt x="1455" y="179"/>
                  </a:moveTo>
                  <a:lnTo>
                    <a:pt x="1375" y="190"/>
                  </a:lnTo>
                  <a:lnTo>
                    <a:pt x="1373" y="190"/>
                  </a:lnTo>
                  <a:lnTo>
                    <a:pt x="1370" y="189"/>
                  </a:lnTo>
                  <a:lnTo>
                    <a:pt x="1369" y="187"/>
                  </a:lnTo>
                  <a:lnTo>
                    <a:pt x="1368" y="184"/>
                  </a:lnTo>
                  <a:lnTo>
                    <a:pt x="1369" y="182"/>
                  </a:lnTo>
                  <a:lnTo>
                    <a:pt x="1370" y="179"/>
                  </a:lnTo>
                  <a:lnTo>
                    <a:pt x="1372" y="177"/>
                  </a:lnTo>
                  <a:lnTo>
                    <a:pt x="1374" y="176"/>
                  </a:lnTo>
                  <a:lnTo>
                    <a:pt x="1454" y="165"/>
                  </a:lnTo>
                  <a:lnTo>
                    <a:pt x="1457" y="165"/>
                  </a:lnTo>
                  <a:lnTo>
                    <a:pt x="1458" y="166"/>
                  </a:lnTo>
                  <a:lnTo>
                    <a:pt x="1460" y="167"/>
                  </a:lnTo>
                  <a:lnTo>
                    <a:pt x="1460" y="170"/>
                  </a:lnTo>
                  <a:lnTo>
                    <a:pt x="1460" y="173"/>
                  </a:lnTo>
                  <a:lnTo>
                    <a:pt x="1459" y="176"/>
                  </a:lnTo>
                  <a:lnTo>
                    <a:pt x="1458" y="177"/>
                  </a:lnTo>
                  <a:lnTo>
                    <a:pt x="1455" y="179"/>
                  </a:lnTo>
                  <a:lnTo>
                    <a:pt x="1455" y="179"/>
                  </a:lnTo>
                  <a:close/>
                  <a:moveTo>
                    <a:pt x="1318" y="199"/>
                  </a:moveTo>
                  <a:lnTo>
                    <a:pt x="1318" y="199"/>
                  </a:lnTo>
                  <a:lnTo>
                    <a:pt x="1316" y="199"/>
                  </a:lnTo>
                  <a:lnTo>
                    <a:pt x="1314" y="197"/>
                  </a:lnTo>
                  <a:lnTo>
                    <a:pt x="1313" y="194"/>
                  </a:lnTo>
                  <a:lnTo>
                    <a:pt x="1311" y="193"/>
                  </a:lnTo>
                  <a:lnTo>
                    <a:pt x="1311" y="189"/>
                  </a:lnTo>
                  <a:lnTo>
                    <a:pt x="1313" y="187"/>
                  </a:lnTo>
                  <a:lnTo>
                    <a:pt x="1314" y="184"/>
                  </a:lnTo>
                  <a:lnTo>
                    <a:pt x="1316" y="184"/>
                  </a:lnTo>
                  <a:lnTo>
                    <a:pt x="1316" y="184"/>
                  </a:lnTo>
                  <a:lnTo>
                    <a:pt x="1318" y="184"/>
                  </a:lnTo>
                  <a:lnTo>
                    <a:pt x="1320" y="186"/>
                  </a:lnTo>
                  <a:lnTo>
                    <a:pt x="1322" y="187"/>
                  </a:lnTo>
                  <a:lnTo>
                    <a:pt x="1323" y="190"/>
                  </a:lnTo>
                  <a:lnTo>
                    <a:pt x="1323" y="193"/>
                  </a:lnTo>
                  <a:lnTo>
                    <a:pt x="1322" y="196"/>
                  </a:lnTo>
                  <a:lnTo>
                    <a:pt x="1320" y="197"/>
                  </a:lnTo>
                  <a:lnTo>
                    <a:pt x="1318" y="199"/>
                  </a:lnTo>
                  <a:lnTo>
                    <a:pt x="1318" y="199"/>
                  </a:lnTo>
                  <a:close/>
                  <a:moveTo>
                    <a:pt x="1260" y="207"/>
                  </a:moveTo>
                  <a:lnTo>
                    <a:pt x="1181" y="218"/>
                  </a:lnTo>
                  <a:lnTo>
                    <a:pt x="1178" y="218"/>
                  </a:lnTo>
                  <a:lnTo>
                    <a:pt x="1177" y="217"/>
                  </a:lnTo>
                  <a:lnTo>
                    <a:pt x="1174" y="214"/>
                  </a:lnTo>
                  <a:lnTo>
                    <a:pt x="1174" y="211"/>
                  </a:lnTo>
                  <a:lnTo>
                    <a:pt x="1174" y="208"/>
                  </a:lnTo>
                  <a:lnTo>
                    <a:pt x="1175" y="207"/>
                  </a:lnTo>
                  <a:lnTo>
                    <a:pt x="1177" y="204"/>
                  </a:lnTo>
                  <a:lnTo>
                    <a:pt x="1179" y="204"/>
                  </a:lnTo>
                  <a:lnTo>
                    <a:pt x="1259" y="193"/>
                  </a:lnTo>
                  <a:lnTo>
                    <a:pt x="1262" y="193"/>
                  </a:lnTo>
                  <a:lnTo>
                    <a:pt x="1264" y="194"/>
                  </a:lnTo>
                  <a:lnTo>
                    <a:pt x="1265" y="196"/>
                  </a:lnTo>
                  <a:lnTo>
                    <a:pt x="1266" y="199"/>
                  </a:lnTo>
                  <a:lnTo>
                    <a:pt x="1265" y="201"/>
                  </a:lnTo>
                  <a:lnTo>
                    <a:pt x="1265" y="204"/>
                  </a:lnTo>
                  <a:lnTo>
                    <a:pt x="1263" y="206"/>
                  </a:lnTo>
                  <a:lnTo>
                    <a:pt x="1260" y="207"/>
                  </a:lnTo>
                  <a:lnTo>
                    <a:pt x="1260" y="207"/>
                  </a:lnTo>
                  <a:close/>
                  <a:moveTo>
                    <a:pt x="1122" y="225"/>
                  </a:moveTo>
                  <a:lnTo>
                    <a:pt x="1122" y="225"/>
                  </a:lnTo>
                  <a:lnTo>
                    <a:pt x="1120" y="224"/>
                  </a:lnTo>
                  <a:lnTo>
                    <a:pt x="1119" y="223"/>
                  </a:lnTo>
                  <a:lnTo>
                    <a:pt x="1118" y="221"/>
                  </a:lnTo>
                  <a:lnTo>
                    <a:pt x="1116" y="218"/>
                  </a:lnTo>
                  <a:lnTo>
                    <a:pt x="1118" y="216"/>
                  </a:lnTo>
                  <a:lnTo>
                    <a:pt x="1119" y="213"/>
                  </a:lnTo>
                  <a:lnTo>
                    <a:pt x="1120" y="211"/>
                  </a:lnTo>
                  <a:lnTo>
                    <a:pt x="1122" y="211"/>
                  </a:lnTo>
                  <a:lnTo>
                    <a:pt x="1122" y="211"/>
                  </a:lnTo>
                  <a:lnTo>
                    <a:pt x="1124" y="211"/>
                  </a:lnTo>
                  <a:lnTo>
                    <a:pt x="1127" y="213"/>
                  </a:lnTo>
                  <a:lnTo>
                    <a:pt x="1128" y="216"/>
                  </a:lnTo>
                  <a:lnTo>
                    <a:pt x="1128" y="218"/>
                  </a:lnTo>
                  <a:lnTo>
                    <a:pt x="1128" y="221"/>
                  </a:lnTo>
                  <a:lnTo>
                    <a:pt x="1127" y="223"/>
                  </a:lnTo>
                  <a:lnTo>
                    <a:pt x="1124" y="224"/>
                  </a:lnTo>
                  <a:lnTo>
                    <a:pt x="1122" y="225"/>
                  </a:lnTo>
                  <a:lnTo>
                    <a:pt x="1122" y="225"/>
                  </a:lnTo>
                  <a:close/>
                  <a:moveTo>
                    <a:pt x="1065" y="225"/>
                  </a:moveTo>
                  <a:lnTo>
                    <a:pt x="984" y="225"/>
                  </a:lnTo>
                  <a:lnTo>
                    <a:pt x="982" y="224"/>
                  </a:lnTo>
                  <a:lnTo>
                    <a:pt x="980" y="223"/>
                  </a:lnTo>
                  <a:lnTo>
                    <a:pt x="979" y="221"/>
                  </a:lnTo>
                  <a:lnTo>
                    <a:pt x="978" y="218"/>
                  </a:lnTo>
                  <a:lnTo>
                    <a:pt x="979" y="216"/>
                  </a:lnTo>
                  <a:lnTo>
                    <a:pt x="980" y="213"/>
                  </a:lnTo>
                  <a:lnTo>
                    <a:pt x="982" y="211"/>
                  </a:lnTo>
                  <a:lnTo>
                    <a:pt x="984" y="211"/>
                  </a:lnTo>
                  <a:lnTo>
                    <a:pt x="1065" y="211"/>
                  </a:lnTo>
                  <a:lnTo>
                    <a:pt x="1068" y="211"/>
                  </a:lnTo>
                  <a:lnTo>
                    <a:pt x="1069" y="213"/>
                  </a:lnTo>
                  <a:lnTo>
                    <a:pt x="1070" y="216"/>
                  </a:lnTo>
                  <a:lnTo>
                    <a:pt x="1071" y="218"/>
                  </a:lnTo>
                  <a:lnTo>
                    <a:pt x="1070" y="221"/>
                  </a:lnTo>
                  <a:lnTo>
                    <a:pt x="1069" y="223"/>
                  </a:lnTo>
                  <a:lnTo>
                    <a:pt x="1068" y="224"/>
                  </a:lnTo>
                  <a:lnTo>
                    <a:pt x="1065" y="225"/>
                  </a:lnTo>
                  <a:lnTo>
                    <a:pt x="1065" y="225"/>
                  </a:lnTo>
                  <a:close/>
                  <a:moveTo>
                    <a:pt x="927" y="225"/>
                  </a:moveTo>
                  <a:lnTo>
                    <a:pt x="927" y="225"/>
                  </a:lnTo>
                  <a:lnTo>
                    <a:pt x="925" y="224"/>
                  </a:lnTo>
                  <a:lnTo>
                    <a:pt x="923" y="223"/>
                  </a:lnTo>
                  <a:lnTo>
                    <a:pt x="921" y="221"/>
                  </a:lnTo>
                  <a:lnTo>
                    <a:pt x="921" y="218"/>
                  </a:lnTo>
                  <a:lnTo>
                    <a:pt x="921" y="216"/>
                  </a:lnTo>
                  <a:lnTo>
                    <a:pt x="923" y="213"/>
                  </a:lnTo>
                  <a:lnTo>
                    <a:pt x="925" y="211"/>
                  </a:lnTo>
                  <a:lnTo>
                    <a:pt x="927" y="211"/>
                  </a:lnTo>
                  <a:lnTo>
                    <a:pt x="927" y="211"/>
                  </a:lnTo>
                  <a:lnTo>
                    <a:pt x="929" y="211"/>
                  </a:lnTo>
                  <a:lnTo>
                    <a:pt x="931" y="213"/>
                  </a:lnTo>
                  <a:lnTo>
                    <a:pt x="932" y="216"/>
                  </a:lnTo>
                  <a:lnTo>
                    <a:pt x="933" y="218"/>
                  </a:lnTo>
                  <a:lnTo>
                    <a:pt x="932" y="221"/>
                  </a:lnTo>
                  <a:lnTo>
                    <a:pt x="931" y="223"/>
                  </a:lnTo>
                  <a:lnTo>
                    <a:pt x="929" y="224"/>
                  </a:lnTo>
                  <a:lnTo>
                    <a:pt x="927" y="225"/>
                  </a:lnTo>
                  <a:lnTo>
                    <a:pt x="927" y="225"/>
                  </a:lnTo>
                  <a:close/>
                  <a:moveTo>
                    <a:pt x="869" y="225"/>
                  </a:moveTo>
                  <a:lnTo>
                    <a:pt x="789" y="225"/>
                  </a:lnTo>
                  <a:lnTo>
                    <a:pt x="787" y="225"/>
                  </a:lnTo>
                  <a:lnTo>
                    <a:pt x="784" y="223"/>
                  </a:lnTo>
                  <a:lnTo>
                    <a:pt x="783" y="221"/>
                  </a:lnTo>
                  <a:lnTo>
                    <a:pt x="783" y="218"/>
                  </a:lnTo>
                  <a:lnTo>
                    <a:pt x="783" y="216"/>
                  </a:lnTo>
                  <a:lnTo>
                    <a:pt x="784" y="213"/>
                  </a:lnTo>
                  <a:lnTo>
                    <a:pt x="787" y="211"/>
                  </a:lnTo>
                  <a:lnTo>
                    <a:pt x="789" y="211"/>
                  </a:lnTo>
                  <a:lnTo>
                    <a:pt x="869" y="211"/>
                  </a:lnTo>
                  <a:lnTo>
                    <a:pt x="872" y="211"/>
                  </a:lnTo>
                  <a:lnTo>
                    <a:pt x="873" y="213"/>
                  </a:lnTo>
                  <a:lnTo>
                    <a:pt x="874" y="216"/>
                  </a:lnTo>
                  <a:lnTo>
                    <a:pt x="875" y="218"/>
                  </a:lnTo>
                  <a:lnTo>
                    <a:pt x="875" y="221"/>
                  </a:lnTo>
                  <a:lnTo>
                    <a:pt x="873" y="223"/>
                  </a:lnTo>
                  <a:lnTo>
                    <a:pt x="872" y="224"/>
                  </a:lnTo>
                  <a:lnTo>
                    <a:pt x="869" y="225"/>
                  </a:lnTo>
                  <a:lnTo>
                    <a:pt x="869" y="225"/>
                  </a:lnTo>
                  <a:close/>
                  <a:moveTo>
                    <a:pt x="731" y="225"/>
                  </a:moveTo>
                  <a:lnTo>
                    <a:pt x="731" y="225"/>
                  </a:lnTo>
                  <a:lnTo>
                    <a:pt x="729" y="225"/>
                  </a:lnTo>
                  <a:lnTo>
                    <a:pt x="726" y="224"/>
                  </a:lnTo>
                  <a:lnTo>
                    <a:pt x="725" y="221"/>
                  </a:lnTo>
                  <a:lnTo>
                    <a:pt x="725" y="218"/>
                  </a:lnTo>
                  <a:lnTo>
                    <a:pt x="725" y="216"/>
                  </a:lnTo>
                  <a:lnTo>
                    <a:pt x="726" y="213"/>
                  </a:lnTo>
                  <a:lnTo>
                    <a:pt x="729" y="211"/>
                  </a:lnTo>
                  <a:lnTo>
                    <a:pt x="731" y="211"/>
                  </a:lnTo>
                  <a:lnTo>
                    <a:pt x="731" y="211"/>
                  </a:lnTo>
                  <a:lnTo>
                    <a:pt x="733" y="211"/>
                  </a:lnTo>
                  <a:lnTo>
                    <a:pt x="736" y="213"/>
                  </a:lnTo>
                  <a:lnTo>
                    <a:pt x="737" y="216"/>
                  </a:lnTo>
                  <a:lnTo>
                    <a:pt x="737" y="218"/>
                  </a:lnTo>
                  <a:lnTo>
                    <a:pt x="737" y="221"/>
                  </a:lnTo>
                  <a:lnTo>
                    <a:pt x="736" y="224"/>
                  </a:lnTo>
                  <a:lnTo>
                    <a:pt x="733" y="225"/>
                  </a:lnTo>
                  <a:lnTo>
                    <a:pt x="731" y="225"/>
                  </a:lnTo>
                  <a:lnTo>
                    <a:pt x="731" y="225"/>
                  </a:lnTo>
                  <a:close/>
                  <a:moveTo>
                    <a:pt x="673" y="225"/>
                  </a:moveTo>
                  <a:lnTo>
                    <a:pt x="593" y="225"/>
                  </a:lnTo>
                  <a:lnTo>
                    <a:pt x="590" y="225"/>
                  </a:lnTo>
                  <a:lnTo>
                    <a:pt x="588" y="224"/>
                  </a:lnTo>
                  <a:lnTo>
                    <a:pt x="587" y="221"/>
                  </a:lnTo>
                  <a:lnTo>
                    <a:pt x="587" y="218"/>
                  </a:lnTo>
                  <a:lnTo>
                    <a:pt x="587" y="216"/>
                  </a:lnTo>
                  <a:lnTo>
                    <a:pt x="588" y="213"/>
                  </a:lnTo>
                  <a:lnTo>
                    <a:pt x="590" y="211"/>
                  </a:lnTo>
                  <a:lnTo>
                    <a:pt x="593" y="211"/>
                  </a:lnTo>
                  <a:lnTo>
                    <a:pt x="673" y="211"/>
                  </a:lnTo>
                  <a:lnTo>
                    <a:pt x="675" y="211"/>
                  </a:lnTo>
                  <a:lnTo>
                    <a:pt x="678" y="213"/>
                  </a:lnTo>
                  <a:lnTo>
                    <a:pt x="679" y="216"/>
                  </a:lnTo>
                  <a:lnTo>
                    <a:pt x="679" y="218"/>
                  </a:lnTo>
                  <a:lnTo>
                    <a:pt x="679" y="221"/>
                  </a:lnTo>
                  <a:lnTo>
                    <a:pt x="678" y="224"/>
                  </a:lnTo>
                  <a:lnTo>
                    <a:pt x="675" y="225"/>
                  </a:lnTo>
                  <a:lnTo>
                    <a:pt x="673" y="225"/>
                  </a:lnTo>
                  <a:lnTo>
                    <a:pt x="673" y="225"/>
                  </a:lnTo>
                  <a:close/>
                  <a:moveTo>
                    <a:pt x="535" y="225"/>
                  </a:moveTo>
                  <a:lnTo>
                    <a:pt x="535" y="225"/>
                  </a:lnTo>
                  <a:lnTo>
                    <a:pt x="533" y="225"/>
                  </a:lnTo>
                  <a:lnTo>
                    <a:pt x="532" y="224"/>
                  </a:lnTo>
                  <a:lnTo>
                    <a:pt x="530" y="221"/>
                  </a:lnTo>
                  <a:lnTo>
                    <a:pt x="529" y="218"/>
                  </a:lnTo>
                  <a:lnTo>
                    <a:pt x="530" y="216"/>
                  </a:lnTo>
                  <a:lnTo>
                    <a:pt x="532" y="214"/>
                  </a:lnTo>
                  <a:lnTo>
                    <a:pt x="533" y="211"/>
                  </a:lnTo>
                  <a:lnTo>
                    <a:pt x="535" y="211"/>
                  </a:lnTo>
                  <a:lnTo>
                    <a:pt x="535" y="211"/>
                  </a:lnTo>
                  <a:lnTo>
                    <a:pt x="537" y="211"/>
                  </a:lnTo>
                  <a:lnTo>
                    <a:pt x="539" y="214"/>
                  </a:lnTo>
                  <a:lnTo>
                    <a:pt x="541" y="216"/>
                  </a:lnTo>
                  <a:lnTo>
                    <a:pt x="541" y="218"/>
                  </a:lnTo>
                  <a:lnTo>
                    <a:pt x="541" y="221"/>
                  </a:lnTo>
                  <a:lnTo>
                    <a:pt x="539" y="224"/>
                  </a:lnTo>
                  <a:lnTo>
                    <a:pt x="537" y="225"/>
                  </a:lnTo>
                  <a:lnTo>
                    <a:pt x="535" y="225"/>
                  </a:lnTo>
                  <a:lnTo>
                    <a:pt x="535" y="225"/>
                  </a:lnTo>
                  <a:close/>
                  <a:moveTo>
                    <a:pt x="477" y="225"/>
                  </a:moveTo>
                  <a:lnTo>
                    <a:pt x="397" y="225"/>
                  </a:lnTo>
                  <a:lnTo>
                    <a:pt x="394" y="225"/>
                  </a:lnTo>
                  <a:lnTo>
                    <a:pt x="393" y="224"/>
                  </a:lnTo>
                  <a:lnTo>
                    <a:pt x="392" y="221"/>
                  </a:lnTo>
                  <a:lnTo>
                    <a:pt x="391" y="218"/>
                  </a:lnTo>
                  <a:lnTo>
                    <a:pt x="392" y="216"/>
                  </a:lnTo>
                  <a:lnTo>
                    <a:pt x="393" y="214"/>
                  </a:lnTo>
                  <a:lnTo>
                    <a:pt x="394" y="213"/>
                  </a:lnTo>
                  <a:lnTo>
                    <a:pt x="397" y="211"/>
                  </a:lnTo>
                  <a:lnTo>
                    <a:pt x="477" y="211"/>
                  </a:lnTo>
                  <a:lnTo>
                    <a:pt x="479" y="211"/>
                  </a:lnTo>
                  <a:lnTo>
                    <a:pt x="482" y="214"/>
                  </a:lnTo>
                  <a:lnTo>
                    <a:pt x="483" y="216"/>
                  </a:lnTo>
                  <a:lnTo>
                    <a:pt x="483" y="218"/>
                  </a:lnTo>
                  <a:lnTo>
                    <a:pt x="483" y="221"/>
                  </a:lnTo>
                  <a:lnTo>
                    <a:pt x="482" y="224"/>
                  </a:lnTo>
                  <a:lnTo>
                    <a:pt x="479" y="225"/>
                  </a:lnTo>
                  <a:lnTo>
                    <a:pt x="477" y="225"/>
                  </a:lnTo>
                  <a:lnTo>
                    <a:pt x="477" y="225"/>
                  </a:lnTo>
                  <a:close/>
                  <a:moveTo>
                    <a:pt x="339" y="225"/>
                  </a:moveTo>
                  <a:lnTo>
                    <a:pt x="339" y="225"/>
                  </a:lnTo>
                  <a:lnTo>
                    <a:pt x="337" y="225"/>
                  </a:lnTo>
                  <a:lnTo>
                    <a:pt x="335" y="224"/>
                  </a:lnTo>
                  <a:lnTo>
                    <a:pt x="334" y="221"/>
                  </a:lnTo>
                  <a:lnTo>
                    <a:pt x="333" y="218"/>
                  </a:lnTo>
                  <a:lnTo>
                    <a:pt x="334" y="216"/>
                  </a:lnTo>
                  <a:lnTo>
                    <a:pt x="335" y="214"/>
                  </a:lnTo>
                  <a:lnTo>
                    <a:pt x="337" y="213"/>
                  </a:lnTo>
                  <a:lnTo>
                    <a:pt x="339" y="211"/>
                  </a:lnTo>
                  <a:lnTo>
                    <a:pt x="339" y="211"/>
                  </a:lnTo>
                  <a:lnTo>
                    <a:pt x="341" y="213"/>
                  </a:lnTo>
                  <a:lnTo>
                    <a:pt x="343" y="214"/>
                  </a:lnTo>
                  <a:lnTo>
                    <a:pt x="344" y="216"/>
                  </a:lnTo>
                  <a:lnTo>
                    <a:pt x="346" y="218"/>
                  </a:lnTo>
                  <a:lnTo>
                    <a:pt x="344" y="221"/>
                  </a:lnTo>
                  <a:lnTo>
                    <a:pt x="343" y="224"/>
                  </a:lnTo>
                  <a:lnTo>
                    <a:pt x="341" y="225"/>
                  </a:lnTo>
                  <a:lnTo>
                    <a:pt x="339" y="225"/>
                  </a:lnTo>
                  <a:lnTo>
                    <a:pt x="339" y="225"/>
                  </a:lnTo>
                  <a:close/>
                  <a:moveTo>
                    <a:pt x="282" y="225"/>
                  </a:moveTo>
                  <a:lnTo>
                    <a:pt x="202" y="227"/>
                  </a:lnTo>
                  <a:lnTo>
                    <a:pt x="199" y="225"/>
                  </a:lnTo>
                  <a:lnTo>
                    <a:pt x="197" y="224"/>
                  </a:lnTo>
                  <a:lnTo>
                    <a:pt x="196" y="221"/>
                  </a:lnTo>
                  <a:lnTo>
                    <a:pt x="195" y="218"/>
                  </a:lnTo>
                  <a:lnTo>
                    <a:pt x="196" y="216"/>
                  </a:lnTo>
                  <a:lnTo>
                    <a:pt x="197" y="214"/>
                  </a:lnTo>
                  <a:lnTo>
                    <a:pt x="199" y="213"/>
                  </a:lnTo>
                  <a:lnTo>
                    <a:pt x="202" y="211"/>
                  </a:lnTo>
                  <a:lnTo>
                    <a:pt x="282" y="211"/>
                  </a:lnTo>
                  <a:lnTo>
                    <a:pt x="284" y="213"/>
                  </a:lnTo>
                  <a:lnTo>
                    <a:pt x="286" y="214"/>
                  </a:lnTo>
                  <a:lnTo>
                    <a:pt x="287" y="216"/>
                  </a:lnTo>
                  <a:lnTo>
                    <a:pt x="288" y="218"/>
                  </a:lnTo>
                  <a:lnTo>
                    <a:pt x="287" y="221"/>
                  </a:lnTo>
                  <a:lnTo>
                    <a:pt x="286" y="224"/>
                  </a:lnTo>
                  <a:lnTo>
                    <a:pt x="284" y="225"/>
                  </a:lnTo>
                  <a:lnTo>
                    <a:pt x="282" y="225"/>
                  </a:lnTo>
                  <a:lnTo>
                    <a:pt x="282" y="225"/>
                  </a:lnTo>
                  <a:close/>
                  <a:moveTo>
                    <a:pt x="144" y="227"/>
                  </a:moveTo>
                  <a:lnTo>
                    <a:pt x="144" y="227"/>
                  </a:lnTo>
                  <a:lnTo>
                    <a:pt x="142" y="225"/>
                  </a:lnTo>
                  <a:lnTo>
                    <a:pt x="139" y="224"/>
                  </a:lnTo>
                  <a:lnTo>
                    <a:pt x="138" y="221"/>
                  </a:lnTo>
                  <a:lnTo>
                    <a:pt x="138" y="220"/>
                  </a:lnTo>
                  <a:lnTo>
                    <a:pt x="138" y="217"/>
                  </a:lnTo>
                  <a:lnTo>
                    <a:pt x="139" y="214"/>
                  </a:lnTo>
                  <a:lnTo>
                    <a:pt x="142" y="213"/>
                  </a:lnTo>
                  <a:lnTo>
                    <a:pt x="144" y="211"/>
                  </a:lnTo>
                  <a:lnTo>
                    <a:pt x="144" y="211"/>
                  </a:lnTo>
                  <a:lnTo>
                    <a:pt x="146" y="213"/>
                  </a:lnTo>
                  <a:lnTo>
                    <a:pt x="147" y="214"/>
                  </a:lnTo>
                  <a:lnTo>
                    <a:pt x="148" y="217"/>
                  </a:lnTo>
                  <a:lnTo>
                    <a:pt x="149" y="220"/>
                  </a:lnTo>
                  <a:lnTo>
                    <a:pt x="148" y="221"/>
                  </a:lnTo>
                  <a:lnTo>
                    <a:pt x="147" y="224"/>
                  </a:lnTo>
                  <a:lnTo>
                    <a:pt x="146" y="225"/>
                  </a:lnTo>
                  <a:lnTo>
                    <a:pt x="144" y="227"/>
                  </a:lnTo>
                  <a:lnTo>
                    <a:pt x="144" y="227"/>
                  </a:lnTo>
                  <a:close/>
                  <a:moveTo>
                    <a:pt x="86" y="227"/>
                  </a:moveTo>
                  <a:lnTo>
                    <a:pt x="6" y="227"/>
                  </a:lnTo>
                  <a:lnTo>
                    <a:pt x="3" y="225"/>
                  </a:lnTo>
                  <a:lnTo>
                    <a:pt x="1" y="224"/>
                  </a:lnTo>
                  <a:lnTo>
                    <a:pt x="0" y="223"/>
                  </a:lnTo>
                  <a:lnTo>
                    <a:pt x="0" y="220"/>
                  </a:lnTo>
                  <a:lnTo>
                    <a:pt x="0" y="217"/>
                  </a:lnTo>
                  <a:lnTo>
                    <a:pt x="1" y="214"/>
                  </a:lnTo>
                  <a:lnTo>
                    <a:pt x="3" y="213"/>
                  </a:lnTo>
                  <a:lnTo>
                    <a:pt x="6" y="213"/>
                  </a:lnTo>
                  <a:lnTo>
                    <a:pt x="86" y="211"/>
                  </a:lnTo>
                  <a:lnTo>
                    <a:pt x="88" y="213"/>
                  </a:lnTo>
                  <a:lnTo>
                    <a:pt x="91" y="214"/>
                  </a:lnTo>
                  <a:lnTo>
                    <a:pt x="92" y="217"/>
                  </a:lnTo>
                  <a:lnTo>
                    <a:pt x="92" y="220"/>
                  </a:lnTo>
                  <a:lnTo>
                    <a:pt x="92" y="221"/>
                  </a:lnTo>
                  <a:lnTo>
                    <a:pt x="91" y="224"/>
                  </a:lnTo>
                  <a:lnTo>
                    <a:pt x="88" y="225"/>
                  </a:lnTo>
                  <a:lnTo>
                    <a:pt x="86" y="227"/>
                  </a:lnTo>
                  <a:lnTo>
                    <a:pt x="86" y="227"/>
                  </a:lnTo>
                  <a:close/>
                </a:path>
              </a:pathLst>
            </a:custGeom>
            <a:solidFill>
              <a:srgbClr val="008000"/>
            </a:solidFill>
            <a:ln w="1588">
              <a:solidFill>
                <a:srgbClr val="008000"/>
              </a:solidFill>
              <a:prstDash val="solid"/>
              <a:round/>
              <a:headEnd/>
              <a:tailEnd/>
            </a:ln>
          </p:spPr>
          <p:txBody>
            <a:bodyPr/>
            <a:lstStyle/>
            <a:p>
              <a:endParaRPr lang="ja-JP" altLang="en-US"/>
            </a:p>
          </p:txBody>
        </p:sp>
        <p:sp>
          <p:nvSpPr>
            <p:cNvPr id="108" name="Rectangle 179"/>
            <p:cNvSpPr>
              <a:spLocks noChangeArrowheads="1"/>
            </p:cNvSpPr>
            <p:nvPr/>
          </p:nvSpPr>
          <p:spPr bwMode="auto">
            <a:xfrm>
              <a:off x="2841" y="845"/>
              <a:ext cx="302" cy="193"/>
            </a:xfrm>
            <a:prstGeom prst="rect">
              <a:avLst/>
            </a:prstGeom>
            <a:noFill/>
            <a:ln w="9525">
              <a:noFill/>
              <a:miter lim="800000"/>
              <a:headEnd/>
              <a:tailEnd/>
            </a:ln>
          </p:spPr>
          <p:txBody>
            <a:bodyPr wrap="none" lIns="0" tIns="0" rIns="0" bIns="0">
              <a:spAutoFit/>
            </a:bodyPr>
            <a:lstStyle/>
            <a:p>
              <a:r>
                <a:rPr lang="ja-JP" altLang="en-US" sz="800">
                  <a:solidFill>
                    <a:srgbClr val="000000"/>
                  </a:solidFill>
                  <a:latin typeface="ＭＳ Ｐゴシック" charset="-128"/>
                </a:rPr>
                <a:t>□□町</a:t>
              </a:r>
              <a:endParaRPr lang="ja-JP" altLang="en-US"/>
            </a:p>
          </p:txBody>
        </p:sp>
        <p:sp>
          <p:nvSpPr>
            <p:cNvPr id="109" name="Freeform 180"/>
            <p:cNvSpPr>
              <a:spLocks/>
            </p:cNvSpPr>
            <p:nvPr/>
          </p:nvSpPr>
          <p:spPr bwMode="auto">
            <a:xfrm>
              <a:off x="1849" y="314"/>
              <a:ext cx="2721" cy="680"/>
            </a:xfrm>
            <a:custGeom>
              <a:avLst/>
              <a:gdLst/>
              <a:ahLst/>
              <a:cxnLst>
                <a:cxn ang="0">
                  <a:pos x="0" y="1360"/>
                </a:cxn>
                <a:cxn ang="0">
                  <a:pos x="4081" y="1360"/>
                </a:cxn>
                <a:cxn ang="0">
                  <a:pos x="5441" y="0"/>
                </a:cxn>
                <a:cxn ang="0">
                  <a:pos x="1360" y="0"/>
                </a:cxn>
                <a:cxn ang="0">
                  <a:pos x="0" y="1360"/>
                </a:cxn>
              </a:cxnLst>
              <a:rect l="0" t="0" r="r" b="b"/>
              <a:pathLst>
                <a:path w="5441" h="1360">
                  <a:moveTo>
                    <a:pt x="0" y="1360"/>
                  </a:moveTo>
                  <a:lnTo>
                    <a:pt x="4081" y="1360"/>
                  </a:lnTo>
                  <a:lnTo>
                    <a:pt x="5441" y="0"/>
                  </a:lnTo>
                  <a:lnTo>
                    <a:pt x="1360" y="0"/>
                  </a:lnTo>
                  <a:lnTo>
                    <a:pt x="0" y="1360"/>
                  </a:lnTo>
                </a:path>
              </a:pathLst>
            </a:custGeom>
            <a:noFill/>
            <a:ln w="9525">
              <a:solidFill>
                <a:srgbClr val="333333"/>
              </a:solidFill>
              <a:prstDash val="solid"/>
              <a:round/>
              <a:headEnd/>
              <a:tailEnd/>
            </a:ln>
          </p:spPr>
          <p:txBody>
            <a:bodyPr/>
            <a:lstStyle/>
            <a:p>
              <a:endParaRPr lang="ja-JP" altLang="en-US"/>
            </a:p>
          </p:txBody>
        </p:sp>
      </p:grpSp>
      <p:grpSp>
        <p:nvGrpSpPr>
          <p:cNvPr id="110" name="Group 181"/>
          <p:cNvGrpSpPr>
            <a:grpSpLocks/>
          </p:cNvGrpSpPr>
          <p:nvPr/>
        </p:nvGrpSpPr>
        <p:grpSpPr bwMode="auto">
          <a:xfrm>
            <a:off x="4498975" y="5657850"/>
            <a:ext cx="2776538" cy="449263"/>
            <a:chOff x="136" y="1933"/>
            <a:chExt cx="2721" cy="679"/>
          </a:xfrm>
        </p:grpSpPr>
        <p:sp>
          <p:nvSpPr>
            <p:cNvPr id="111" name="Freeform 182"/>
            <p:cNvSpPr>
              <a:spLocks/>
            </p:cNvSpPr>
            <p:nvPr/>
          </p:nvSpPr>
          <p:spPr bwMode="auto">
            <a:xfrm>
              <a:off x="136" y="1933"/>
              <a:ext cx="2721" cy="679"/>
            </a:xfrm>
            <a:custGeom>
              <a:avLst/>
              <a:gdLst/>
              <a:ahLst/>
              <a:cxnLst>
                <a:cxn ang="0">
                  <a:pos x="0" y="1359"/>
                </a:cxn>
                <a:cxn ang="0">
                  <a:pos x="4081" y="1359"/>
                </a:cxn>
                <a:cxn ang="0">
                  <a:pos x="5441" y="0"/>
                </a:cxn>
                <a:cxn ang="0">
                  <a:pos x="1360" y="0"/>
                </a:cxn>
                <a:cxn ang="0">
                  <a:pos x="0" y="1359"/>
                </a:cxn>
              </a:cxnLst>
              <a:rect l="0" t="0" r="r" b="b"/>
              <a:pathLst>
                <a:path w="5441" h="1359">
                  <a:moveTo>
                    <a:pt x="0" y="1359"/>
                  </a:moveTo>
                  <a:lnTo>
                    <a:pt x="4081" y="1359"/>
                  </a:lnTo>
                  <a:lnTo>
                    <a:pt x="5441" y="0"/>
                  </a:lnTo>
                  <a:lnTo>
                    <a:pt x="1360" y="0"/>
                  </a:lnTo>
                  <a:lnTo>
                    <a:pt x="0" y="1359"/>
                  </a:lnTo>
                </a:path>
              </a:pathLst>
            </a:custGeom>
            <a:solidFill>
              <a:schemeClr val="bg1"/>
            </a:solidFill>
            <a:ln w="9525">
              <a:solidFill>
                <a:srgbClr val="333333"/>
              </a:solidFill>
              <a:prstDash val="solid"/>
              <a:round/>
              <a:headEnd/>
              <a:tailEnd/>
            </a:ln>
          </p:spPr>
          <p:txBody>
            <a:bodyPr/>
            <a:lstStyle/>
            <a:p>
              <a:endParaRPr lang="ja-JP" altLang="en-US"/>
            </a:p>
          </p:txBody>
        </p:sp>
        <p:grpSp>
          <p:nvGrpSpPr>
            <p:cNvPr id="112" name="Group 183"/>
            <p:cNvGrpSpPr>
              <a:grpSpLocks/>
            </p:cNvGrpSpPr>
            <p:nvPr/>
          </p:nvGrpSpPr>
          <p:grpSpPr bwMode="auto">
            <a:xfrm>
              <a:off x="850" y="1967"/>
              <a:ext cx="589" cy="589"/>
              <a:chOff x="2880" y="210"/>
              <a:chExt cx="589" cy="589"/>
            </a:xfrm>
          </p:grpSpPr>
          <p:sp>
            <p:nvSpPr>
              <p:cNvPr id="142" name="Oval 184"/>
              <p:cNvSpPr>
                <a:spLocks noChangeArrowheads="1"/>
              </p:cNvSpPr>
              <p:nvPr/>
            </p:nvSpPr>
            <p:spPr bwMode="auto">
              <a:xfrm>
                <a:off x="2880" y="210"/>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43" name="Oval 185"/>
              <p:cNvSpPr>
                <a:spLocks noChangeArrowheads="1"/>
              </p:cNvSpPr>
              <p:nvPr/>
            </p:nvSpPr>
            <p:spPr bwMode="auto">
              <a:xfrm>
                <a:off x="3016" y="346"/>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44" name="Oval 186"/>
              <p:cNvSpPr>
                <a:spLocks noChangeArrowheads="1"/>
              </p:cNvSpPr>
              <p:nvPr/>
            </p:nvSpPr>
            <p:spPr bwMode="auto">
              <a:xfrm>
                <a:off x="3152" y="482"/>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45" name="Oval 187"/>
              <p:cNvSpPr>
                <a:spLocks noChangeArrowheads="1"/>
              </p:cNvSpPr>
              <p:nvPr/>
            </p:nvSpPr>
            <p:spPr bwMode="auto">
              <a:xfrm>
                <a:off x="3288" y="618"/>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46" name="Oval 188"/>
              <p:cNvSpPr>
                <a:spLocks noChangeArrowheads="1"/>
              </p:cNvSpPr>
              <p:nvPr/>
            </p:nvSpPr>
            <p:spPr bwMode="auto">
              <a:xfrm>
                <a:off x="3424" y="754"/>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grpSp>
        <p:sp>
          <p:nvSpPr>
            <p:cNvPr id="113" name="Oval 189"/>
            <p:cNvSpPr>
              <a:spLocks noChangeArrowheads="1"/>
            </p:cNvSpPr>
            <p:nvPr/>
          </p:nvSpPr>
          <p:spPr bwMode="auto">
            <a:xfrm>
              <a:off x="669" y="2103"/>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14" name="Oval 190"/>
            <p:cNvSpPr>
              <a:spLocks noChangeArrowheads="1"/>
            </p:cNvSpPr>
            <p:nvPr/>
          </p:nvSpPr>
          <p:spPr bwMode="auto">
            <a:xfrm>
              <a:off x="805" y="2239"/>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15" name="Oval 191"/>
            <p:cNvSpPr>
              <a:spLocks noChangeArrowheads="1"/>
            </p:cNvSpPr>
            <p:nvPr/>
          </p:nvSpPr>
          <p:spPr bwMode="auto">
            <a:xfrm>
              <a:off x="941" y="2375"/>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16" name="Oval 192"/>
            <p:cNvSpPr>
              <a:spLocks noChangeArrowheads="1"/>
            </p:cNvSpPr>
            <p:nvPr/>
          </p:nvSpPr>
          <p:spPr bwMode="auto">
            <a:xfrm>
              <a:off x="1077" y="2511"/>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grpSp>
          <p:nvGrpSpPr>
            <p:cNvPr id="117" name="Group 193"/>
            <p:cNvGrpSpPr>
              <a:grpSpLocks/>
            </p:cNvGrpSpPr>
            <p:nvPr/>
          </p:nvGrpSpPr>
          <p:grpSpPr bwMode="auto">
            <a:xfrm>
              <a:off x="1530" y="1967"/>
              <a:ext cx="589" cy="589"/>
              <a:chOff x="2880" y="210"/>
              <a:chExt cx="589" cy="589"/>
            </a:xfrm>
          </p:grpSpPr>
          <p:sp>
            <p:nvSpPr>
              <p:cNvPr id="137" name="Oval 194"/>
              <p:cNvSpPr>
                <a:spLocks noChangeArrowheads="1"/>
              </p:cNvSpPr>
              <p:nvPr/>
            </p:nvSpPr>
            <p:spPr bwMode="auto">
              <a:xfrm>
                <a:off x="2880" y="210"/>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38" name="Oval 195"/>
              <p:cNvSpPr>
                <a:spLocks noChangeArrowheads="1"/>
              </p:cNvSpPr>
              <p:nvPr/>
            </p:nvSpPr>
            <p:spPr bwMode="auto">
              <a:xfrm>
                <a:off x="3016" y="346"/>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39" name="Oval 196"/>
              <p:cNvSpPr>
                <a:spLocks noChangeArrowheads="1"/>
              </p:cNvSpPr>
              <p:nvPr/>
            </p:nvSpPr>
            <p:spPr bwMode="auto">
              <a:xfrm>
                <a:off x="3152" y="482"/>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40" name="Oval 197"/>
              <p:cNvSpPr>
                <a:spLocks noChangeArrowheads="1"/>
              </p:cNvSpPr>
              <p:nvPr/>
            </p:nvSpPr>
            <p:spPr bwMode="auto">
              <a:xfrm>
                <a:off x="3288" y="618"/>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41" name="Oval 198"/>
              <p:cNvSpPr>
                <a:spLocks noChangeArrowheads="1"/>
              </p:cNvSpPr>
              <p:nvPr/>
            </p:nvSpPr>
            <p:spPr bwMode="auto">
              <a:xfrm>
                <a:off x="3424" y="754"/>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grpSp>
        <p:grpSp>
          <p:nvGrpSpPr>
            <p:cNvPr id="118" name="Group 199"/>
            <p:cNvGrpSpPr>
              <a:grpSpLocks/>
            </p:cNvGrpSpPr>
            <p:nvPr/>
          </p:nvGrpSpPr>
          <p:grpSpPr bwMode="auto">
            <a:xfrm>
              <a:off x="1168" y="1967"/>
              <a:ext cx="589" cy="589"/>
              <a:chOff x="2880" y="210"/>
              <a:chExt cx="589" cy="589"/>
            </a:xfrm>
          </p:grpSpPr>
          <p:sp>
            <p:nvSpPr>
              <p:cNvPr id="132" name="Oval 200"/>
              <p:cNvSpPr>
                <a:spLocks noChangeArrowheads="1"/>
              </p:cNvSpPr>
              <p:nvPr/>
            </p:nvSpPr>
            <p:spPr bwMode="auto">
              <a:xfrm>
                <a:off x="2880" y="210"/>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33" name="Oval 201"/>
              <p:cNvSpPr>
                <a:spLocks noChangeArrowheads="1"/>
              </p:cNvSpPr>
              <p:nvPr/>
            </p:nvSpPr>
            <p:spPr bwMode="auto">
              <a:xfrm>
                <a:off x="3016" y="346"/>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34" name="Oval 202"/>
              <p:cNvSpPr>
                <a:spLocks noChangeArrowheads="1"/>
              </p:cNvSpPr>
              <p:nvPr/>
            </p:nvSpPr>
            <p:spPr bwMode="auto">
              <a:xfrm>
                <a:off x="3152" y="482"/>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35" name="Oval 203"/>
              <p:cNvSpPr>
                <a:spLocks noChangeArrowheads="1"/>
              </p:cNvSpPr>
              <p:nvPr/>
            </p:nvSpPr>
            <p:spPr bwMode="auto">
              <a:xfrm>
                <a:off x="3288" y="618"/>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36" name="Oval 204"/>
              <p:cNvSpPr>
                <a:spLocks noChangeArrowheads="1"/>
              </p:cNvSpPr>
              <p:nvPr/>
            </p:nvSpPr>
            <p:spPr bwMode="auto">
              <a:xfrm>
                <a:off x="3424" y="754"/>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grpSp>
        <p:sp>
          <p:nvSpPr>
            <p:cNvPr id="119" name="Oval 205"/>
            <p:cNvSpPr>
              <a:spLocks noChangeArrowheads="1"/>
            </p:cNvSpPr>
            <p:nvPr/>
          </p:nvSpPr>
          <p:spPr bwMode="auto">
            <a:xfrm>
              <a:off x="533" y="2239"/>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20" name="Oval 206"/>
            <p:cNvSpPr>
              <a:spLocks noChangeArrowheads="1"/>
            </p:cNvSpPr>
            <p:nvPr/>
          </p:nvSpPr>
          <p:spPr bwMode="auto">
            <a:xfrm>
              <a:off x="669" y="2375"/>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21" name="Oval 207"/>
            <p:cNvSpPr>
              <a:spLocks noChangeArrowheads="1"/>
            </p:cNvSpPr>
            <p:nvPr/>
          </p:nvSpPr>
          <p:spPr bwMode="auto">
            <a:xfrm>
              <a:off x="805" y="2511"/>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22" name="Oval 208"/>
            <p:cNvSpPr>
              <a:spLocks noChangeArrowheads="1"/>
            </p:cNvSpPr>
            <p:nvPr/>
          </p:nvSpPr>
          <p:spPr bwMode="auto">
            <a:xfrm>
              <a:off x="396" y="2375"/>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23" name="Oval 209"/>
            <p:cNvSpPr>
              <a:spLocks noChangeArrowheads="1"/>
            </p:cNvSpPr>
            <p:nvPr/>
          </p:nvSpPr>
          <p:spPr bwMode="auto">
            <a:xfrm>
              <a:off x="532" y="2511"/>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24" name="Oval 210"/>
            <p:cNvSpPr>
              <a:spLocks noChangeArrowheads="1"/>
            </p:cNvSpPr>
            <p:nvPr/>
          </p:nvSpPr>
          <p:spPr bwMode="auto">
            <a:xfrm>
              <a:off x="1848" y="1967"/>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25" name="Oval 211"/>
            <p:cNvSpPr>
              <a:spLocks noChangeArrowheads="1"/>
            </p:cNvSpPr>
            <p:nvPr/>
          </p:nvSpPr>
          <p:spPr bwMode="auto">
            <a:xfrm>
              <a:off x="1984" y="2103"/>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26" name="Oval 212"/>
            <p:cNvSpPr>
              <a:spLocks noChangeArrowheads="1"/>
            </p:cNvSpPr>
            <p:nvPr/>
          </p:nvSpPr>
          <p:spPr bwMode="auto">
            <a:xfrm>
              <a:off x="2120" y="2239"/>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27" name="Oval 213"/>
            <p:cNvSpPr>
              <a:spLocks noChangeArrowheads="1"/>
            </p:cNvSpPr>
            <p:nvPr/>
          </p:nvSpPr>
          <p:spPr bwMode="auto">
            <a:xfrm>
              <a:off x="2256" y="2375"/>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28" name="Oval 214"/>
            <p:cNvSpPr>
              <a:spLocks noChangeArrowheads="1"/>
            </p:cNvSpPr>
            <p:nvPr/>
          </p:nvSpPr>
          <p:spPr bwMode="auto">
            <a:xfrm>
              <a:off x="2120" y="1967"/>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29" name="Oval 215"/>
            <p:cNvSpPr>
              <a:spLocks noChangeArrowheads="1"/>
            </p:cNvSpPr>
            <p:nvPr/>
          </p:nvSpPr>
          <p:spPr bwMode="auto">
            <a:xfrm>
              <a:off x="2256" y="2103"/>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30" name="Oval 216"/>
            <p:cNvSpPr>
              <a:spLocks noChangeArrowheads="1"/>
            </p:cNvSpPr>
            <p:nvPr/>
          </p:nvSpPr>
          <p:spPr bwMode="auto">
            <a:xfrm>
              <a:off x="2438" y="2239"/>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131" name="Oval 217"/>
            <p:cNvSpPr>
              <a:spLocks noChangeArrowheads="1"/>
            </p:cNvSpPr>
            <p:nvPr/>
          </p:nvSpPr>
          <p:spPr bwMode="auto">
            <a:xfrm>
              <a:off x="2483" y="2012"/>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grpSp>
      <p:sp>
        <p:nvSpPr>
          <p:cNvPr id="147" name="AutoShape 218"/>
          <p:cNvSpPr>
            <a:spLocks noChangeArrowheads="1"/>
          </p:cNvSpPr>
          <p:nvPr/>
        </p:nvSpPr>
        <p:spPr bwMode="auto">
          <a:xfrm>
            <a:off x="5499100" y="5443538"/>
            <a:ext cx="247650" cy="69850"/>
          </a:xfrm>
          <a:prstGeom prst="parallelogram">
            <a:avLst>
              <a:gd name="adj" fmla="val 88636"/>
            </a:avLst>
          </a:prstGeom>
          <a:solidFill>
            <a:srgbClr val="D7D7D7"/>
          </a:solidFill>
          <a:ln w="9525" algn="ctr">
            <a:solidFill>
              <a:schemeClr val="tx1"/>
            </a:solidFill>
            <a:miter lim="800000"/>
            <a:headEnd/>
            <a:tailEnd type="none" w="lg" len="med"/>
          </a:ln>
          <a:effectLst/>
        </p:spPr>
        <p:txBody>
          <a:bodyPr wrap="none" anchor="ctr"/>
          <a:lstStyle/>
          <a:p>
            <a:endParaRPr lang="ja-JP" altLang="en-US"/>
          </a:p>
        </p:txBody>
      </p:sp>
      <p:grpSp>
        <p:nvGrpSpPr>
          <p:cNvPr id="148" name="Group 219"/>
          <p:cNvGrpSpPr>
            <a:grpSpLocks/>
          </p:cNvGrpSpPr>
          <p:nvPr/>
        </p:nvGrpSpPr>
        <p:grpSpPr bwMode="auto">
          <a:xfrm>
            <a:off x="4498975" y="5451475"/>
            <a:ext cx="2776538" cy="449263"/>
            <a:chOff x="124" y="2103"/>
            <a:chExt cx="2665" cy="431"/>
          </a:xfrm>
        </p:grpSpPr>
        <p:sp>
          <p:nvSpPr>
            <p:cNvPr id="149" name="Freeform 220"/>
            <p:cNvSpPr>
              <a:spLocks/>
            </p:cNvSpPr>
            <p:nvPr/>
          </p:nvSpPr>
          <p:spPr bwMode="auto">
            <a:xfrm>
              <a:off x="124" y="2103"/>
              <a:ext cx="2665" cy="431"/>
            </a:xfrm>
            <a:custGeom>
              <a:avLst/>
              <a:gdLst/>
              <a:ahLst/>
              <a:cxnLst>
                <a:cxn ang="0">
                  <a:pos x="0" y="1360"/>
                </a:cxn>
                <a:cxn ang="0">
                  <a:pos x="4081" y="1360"/>
                </a:cxn>
                <a:cxn ang="0">
                  <a:pos x="5441" y="0"/>
                </a:cxn>
                <a:cxn ang="0">
                  <a:pos x="1360" y="0"/>
                </a:cxn>
                <a:cxn ang="0">
                  <a:pos x="0" y="1360"/>
                </a:cxn>
              </a:cxnLst>
              <a:rect l="0" t="0" r="r" b="b"/>
              <a:pathLst>
                <a:path w="5441" h="1360">
                  <a:moveTo>
                    <a:pt x="0" y="1360"/>
                  </a:moveTo>
                  <a:lnTo>
                    <a:pt x="4081" y="1360"/>
                  </a:lnTo>
                  <a:lnTo>
                    <a:pt x="5441" y="0"/>
                  </a:lnTo>
                  <a:lnTo>
                    <a:pt x="1360" y="0"/>
                  </a:lnTo>
                  <a:lnTo>
                    <a:pt x="0" y="1360"/>
                  </a:lnTo>
                  <a:close/>
                </a:path>
              </a:pathLst>
            </a:custGeom>
            <a:solidFill>
              <a:srgbClr val="FFECD9"/>
            </a:solidFill>
            <a:ln w="9525">
              <a:solidFill>
                <a:srgbClr val="333333"/>
              </a:solidFill>
              <a:prstDash val="solid"/>
              <a:round/>
              <a:headEnd/>
              <a:tailEnd/>
            </a:ln>
          </p:spPr>
          <p:txBody>
            <a:bodyPr/>
            <a:lstStyle/>
            <a:p>
              <a:endParaRPr lang="ja-JP" altLang="en-US"/>
            </a:p>
          </p:txBody>
        </p:sp>
        <p:sp>
          <p:nvSpPr>
            <p:cNvPr id="150" name="AutoShape 221"/>
            <p:cNvSpPr>
              <a:spLocks noChangeArrowheads="1"/>
            </p:cNvSpPr>
            <p:nvPr/>
          </p:nvSpPr>
          <p:spPr bwMode="auto">
            <a:xfrm>
              <a:off x="1122" y="2358"/>
              <a:ext cx="199" cy="56"/>
            </a:xfrm>
            <a:prstGeom prst="parallelogram">
              <a:avLst>
                <a:gd name="adj" fmla="val 88839"/>
              </a:avLst>
            </a:prstGeom>
            <a:solidFill>
              <a:srgbClr val="D7D7D7"/>
            </a:solidFill>
            <a:ln w="9525" algn="ctr">
              <a:solidFill>
                <a:schemeClr val="tx1"/>
              </a:solidFill>
              <a:miter lim="800000"/>
              <a:headEnd/>
              <a:tailEnd type="none" w="lg" len="med"/>
            </a:ln>
            <a:effectLst/>
          </p:spPr>
          <p:txBody>
            <a:bodyPr wrap="none" anchor="ctr"/>
            <a:lstStyle/>
            <a:p>
              <a:endParaRPr lang="ja-JP" altLang="en-US"/>
            </a:p>
          </p:txBody>
        </p:sp>
      </p:grpSp>
      <p:sp>
        <p:nvSpPr>
          <p:cNvPr id="151" name="AutoShape 223"/>
          <p:cNvSpPr>
            <a:spLocks noChangeArrowheads="1"/>
          </p:cNvSpPr>
          <p:nvPr/>
        </p:nvSpPr>
        <p:spPr bwMode="auto">
          <a:xfrm>
            <a:off x="5499100" y="5084763"/>
            <a:ext cx="247650" cy="69850"/>
          </a:xfrm>
          <a:prstGeom prst="parallelogram">
            <a:avLst>
              <a:gd name="adj" fmla="val 88636"/>
            </a:avLst>
          </a:prstGeom>
          <a:solidFill>
            <a:srgbClr val="D7D7D7"/>
          </a:solidFill>
          <a:ln w="9525" algn="ctr">
            <a:solidFill>
              <a:schemeClr val="tx1"/>
            </a:solidFill>
            <a:miter lim="800000"/>
            <a:headEnd/>
            <a:tailEnd type="none" w="lg" len="med"/>
          </a:ln>
          <a:effectLst/>
        </p:spPr>
        <p:txBody>
          <a:bodyPr wrap="none" anchor="ctr"/>
          <a:lstStyle/>
          <a:p>
            <a:endParaRPr lang="ja-JP" altLang="en-US"/>
          </a:p>
        </p:txBody>
      </p:sp>
      <p:grpSp>
        <p:nvGrpSpPr>
          <p:cNvPr id="152" name="Group 225"/>
          <p:cNvGrpSpPr>
            <a:grpSpLocks/>
          </p:cNvGrpSpPr>
          <p:nvPr/>
        </p:nvGrpSpPr>
        <p:grpSpPr bwMode="auto">
          <a:xfrm>
            <a:off x="4498975" y="5253038"/>
            <a:ext cx="2776538" cy="449262"/>
            <a:chOff x="124" y="1877"/>
            <a:chExt cx="2665" cy="431"/>
          </a:xfrm>
        </p:grpSpPr>
        <p:sp>
          <p:nvSpPr>
            <p:cNvPr id="153" name="Freeform 226"/>
            <p:cNvSpPr>
              <a:spLocks/>
            </p:cNvSpPr>
            <p:nvPr/>
          </p:nvSpPr>
          <p:spPr bwMode="auto">
            <a:xfrm>
              <a:off x="124" y="1877"/>
              <a:ext cx="2665" cy="431"/>
            </a:xfrm>
            <a:custGeom>
              <a:avLst/>
              <a:gdLst/>
              <a:ahLst/>
              <a:cxnLst>
                <a:cxn ang="0">
                  <a:pos x="0" y="1360"/>
                </a:cxn>
                <a:cxn ang="0">
                  <a:pos x="4081" y="1360"/>
                </a:cxn>
                <a:cxn ang="0">
                  <a:pos x="5441" y="0"/>
                </a:cxn>
                <a:cxn ang="0">
                  <a:pos x="1360" y="0"/>
                </a:cxn>
                <a:cxn ang="0">
                  <a:pos x="0" y="1360"/>
                </a:cxn>
              </a:cxnLst>
              <a:rect l="0" t="0" r="r" b="b"/>
              <a:pathLst>
                <a:path w="5441" h="1360">
                  <a:moveTo>
                    <a:pt x="0" y="1360"/>
                  </a:moveTo>
                  <a:lnTo>
                    <a:pt x="4081" y="1360"/>
                  </a:lnTo>
                  <a:lnTo>
                    <a:pt x="5441" y="0"/>
                  </a:lnTo>
                  <a:lnTo>
                    <a:pt x="1360" y="0"/>
                  </a:lnTo>
                  <a:lnTo>
                    <a:pt x="0" y="1360"/>
                  </a:lnTo>
                  <a:close/>
                </a:path>
              </a:pathLst>
            </a:custGeom>
            <a:solidFill>
              <a:srgbClr val="E7FFE7"/>
            </a:solidFill>
            <a:ln w="9525">
              <a:solidFill>
                <a:srgbClr val="333333"/>
              </a:solidFill>
              <a:prstDash val="solid"/>
              <a:round/>
              <a:headEnd/>
              <a:tailEnd/>
            </a:ln>
          </p:spPr>
          <p:txBody>
            <a:bodyPr/>
            <a:lstStyle/>
            <a:p>
              <a:endParaRPr lang="ja-JP" altLang="en-US"/>
            </a:p>
          </p:txBody>
        </p:sp>
        <p:sp>
          <p:nvSpPr>
            <p:cNvPr id="154" name="AutoShape 227"/>
            <p:cNvSpPr>
              <a:spLocks noChangeArrowheads="1"/>
            </p:cNvSpPr>
            <p:nvPr/>
          </p:nvSpPr>
          <p:spPr bwMode="auto">
            <a:xfrm>
              <a:off x="1037" y="2103"/>
              <a:ext cx="312" cy="57"/>
            </a:xfrm>
            <a:prstGeom prst="parallelogram">
              <a:avLst>
                <a:gd name="adj" fmla="val 136842"/>
              </a:avLst>
            </a:prstGeom>
            <a:solidFill>
              <a:srgbClr val="D7D7D7"/>
            </a:solidFill>
            <a:ln w="9525" algn="ctr">
              <a:solidFill>
                <a:schemeClr val="tx1"/>
              </a:solidFill>
              <a:miter lim="800000"/>
              <a:headEnd/>
              <a:tailEnd type="none" w="lg" len="med"/>
            </a:ln>
            <a:effectLst/>
          </p:spPr>
          <p:txBody>
            <a:bodyPr wrap="none" anchor="ctr"/>
            <a:lstStyle/>
            <a:p>
              <a:endParaRPr lang="ja-JP" altLang="en-US"/>
            </a:p>
          </p:txBody>
        </p:sp>
        <p:sp>
          <p:nvSpPr>
            <p:cNvPr id="155" name="AutoShape 228"/>
            <p:cNvSpPr>
              <a:spLocks noChangeArrowheads="1"/>
            </p:cNvSpPr>
            <p:nvPr/>
          </p:nvSpPr>
          <p:spPr bwMode="auto">
            <a:xfrm>
              <a:off x="1746" y="2103"/>
              <a:ext cx="199" cy="56"/>
            </a:xfrm>
            <a:prstGeom prst="parallelogram">
              <a:avLst>
                <a:gd name="adj" fmla="val 88839"/>
              </a:avLst>
            </a:prstGeom>
            <a:solidFill>
              <a:srgbClr val="D7D7D7"/>
            </a:solidFill>
            <a:ln w="9525" algn="ctr">
              <a:solidFill>
                <a:schemeClr val="tx1"/>
              </a:solidFill>
              <a:miter lim="800000"/>
              <a:headEnd/>
              <a:tailEnd type="none" w="lg" len="med"/>
            </a:ln>
            <a:effectLst/>
          </p:spPr>
          <p:txBody>
            <a:bodyPr wrap="none" anchor="ctr"/>
            <a:lstStyle/>
            <a:p>
              <a:endParaRPr lang="ja-JP" altLang="en-US"/>
            </a:p>
          </p:txBody>
        </p:sp>
      </p:grpSp>
      <p:grpSp>
        <p:nvGrpSpPr>
          <p:cNvPr id="156" name="Group 229"/>
          <p:cNvGrpSpPr>
            <a:grpSpLocks/>
          </p:cNvGrpSpPr>
          <p:nvPr/>
        </p:nvGrpSpPr>
        <p:grpSpPr bwMode="auto">
          <a:xfrm>
            <a:off x="4498975" y="5037138"/>
            <a:ext cx="2776538" cy="449262"/>
            <a:chOff x="124" y="1933"/>
            <a:chExt cx="2665" cy="431"/>
          </a:xfrm>
        </p:grpSpPr>
        <p:sp>
          <p:nvSpPr>
            <p:cNvPr id="157" name="Freeform 230"/>
            <p:cNvSpPr>
              <a:spLocks/>
            </p:cNvSpPr>
            <p:nvPr/>
          </p:nvSpPr>
          <p:spPr bwMode="auto">
            <a:xfrm>
              <a:off x="124" y="1933"/>
              <a:ext cx="2665" cy="431"/>
            </a:xfrm>
            <a:custGeom>
              <a:avLst/>
              <a:gdLst/>
              <a:ahLst/>
              <a:cxnLst>
                <a:cxn ang="0">
                  <a:pos x="0" y="1360"/>
                </a:cxn>
                <a:cxn ang="0">
                  <a:pos x="4081" y="1360"/>
                </a:cxn>
                <a:cxn ang="0">
                  <a:pos x="5441" y="0"/>
                </a:cxn>
                <a:cxn ang="0">
                  <a:pos x="1360" y="0"/>
                </a:cxn>
                <a:cxn ang="0">
                  <a:pos x="0" y="1360"/>
                </a:cxn>
              </a:cxnLst>
              <a:rect l="0" t="0" r="r" b="b"/>
              <a:pathLst>
                <a:path w="5441" h="1360">
                  <a:moveTo>
                    <a:pt x="0" y="1360"/>
                  </a:moveTo>
                  <a:lnTo>
                    <a:pt x="4081" y="1360"/>
                  </a:lnTo>
                  <a:lnTo>
                    <a:pt x="5441" y="0"/>
                  </a:lnTo>
                  <a:lnTo>
                    <a:pt x="1360" y="0"/>
                  </a:lnTo>
                  <a:lnTo>
                    <a:pt x="0" y="1360"/>
                  </a:lnTo>
                  <a:close/>
                </a:path>
              </a:pathLst>
            </a:custGeom>
            <a:solidFill>
              <a:srgbClr val="FFFFCD"/>
            </a:solidFill>
            <a:ln w="9525">
              <a:solidFill>
                <a:srgbClr val="333333"/>
              </a:solidFill>
              <a:prstDash val="solid"/>
              <a:round/>
              <a:headEnd/>
              <a:tailEnd/>
            </a:ln>
          </p:spPr>
          <p:txBody>
            <a:bodyPr/>
            <a:lstStyle/>
            <a:p>
              <a:endParaRPr lang="ja-JP" altLang="en-US"/>
            </a:p>
          </p:txBody>
        </p:sp>
        <p:sp>
          <p:nvSpPr>
            <p:cNvPr id="158" name="AutoShape 231"/>
            <p:cNvSpPr>
              <a:spLocks noChangeArrowheads="1"/>
            </p:cNvSpPr>
            <p:nvPr/>
          </p:nvSpPr>
          <p:spPr bwMode="auto">
            <a:xfrm>
              <a:off x="754" y="1962"/>
              <a:ext cx="199" cy="56"/>
            </a:xfrm>
            <a:prstGeom prst="parallelogram">
              <a:avLst>
                <a:gd name="adj" fmla="val 88839"/>
              </a:avLst>
            </a:prstGeom>
            <a:solidFill>
              <a:srgbClr val="D7D7D7"/>
            </a:solidFill>
            <a:ln w="9525" algn="ctr">
              <a:solidFill>
                <a:schemeClr val="tx1"/>
              </a:solidFill>
              <a:miter lim="800000"/>
              <a:headEnd/>
              <a:tailEnd type="none" w="lg" len="med"/>
            </a:ln>
            <a:effectLst/>
          </p:spPr>
          <p:txBody>
            <a:bodyPr wrap="none" anchor="ctr"/>
            <a:lstStyle/>
            <a:p>
              <a:endParaRPr lang="ja-JP" altLang="en-US"/>
            </a:p>
          </p:txBody>
        </p:sp>
        <p:sp>
          <p:nvSpPr>
            <p:cNvPr id="159" name="AutoShape 232"/>
            <p:cNvSpPr>
              <a:spLocks noChangeArrowheads="1"/>
            </p:cNvSpPr>
            <p:nvPr/>
          </p:nvSpPr>
          <p:spPr bwMode="auto">
            <a:xfrm>
              <a:off x="754" y="2217"/>
              <a:ext cx="199" cy="56"/>
            </a:xfrm>
            <a:prstGeom prst="parallelogram">
              <a:avLst>
                <a:gd name="adj" fmla="val 88839"/>
              </a:avLst>
            </a:prstGeom>
            <a:solidFill>
              <a:srgbClr val="D7D7D7"/>
            </a:solidFill>
            <a:ln w="9525" algn="ctr">
              <a:solidFill>
                <a:schemeClr val="tx1"/>
              </a:solidFill>
              <a:miter lim="800000"/>
              <a:headEnd/>
              <a:tailEnd type="none" w="lg" len="med"/>
            </a:ln>
            <a:effectLst/>
          </p:spPr>
          <p:txBody>
            <a:bodyPr wrap="none" anchor="ctr"/>
            <a:lstStyle/>
            <a:p>
              <a:endParaRPr lang="ja-JP" altLang="en-US"/>
            </a:p>
          </p:txBody>
        </p:sp>
        <p:sp>
          <p:nvSpPr>
            <p:cNvPr id="160" name="AutoShape 233"/>
            <p:cNvSpPr>
              <a:spLocks noChangeArrowheads="1"/>
            </p:cNvSpPr>
            <p:nvPr/>
          </p:nvSpPr>
          <p:spPr bwMode="auto">
            <a:xfrm>
              <a:off x="1746" y="1990"/>
              <a:ext cx="340" cy="57"/>
            </a:xfrm>
            <a:prstGeom prst="parallelogram">
              <a:avLst>
                <a:gd name="adj" fmla="val 149123"/>
              </a:avLst>
            </a:prstGeom>
            <a:solidFill>
              <a:srgbClr val="D7D7D7"/>
            </a:solidFill>
            <a:ln w="9525" algn="ctr">
              <a:solidFill>
                <a:schemeClr val="tx1"/>
              </a:solidFill>
              <a:miter lim="800000"/>
              <a:headEnd/>
              <a:tailEnd type="none" w="lg" len="med"/>
            </a:ln>
            <a:effectLst/>
          </p:spPr>
          <p:txBody>
            <a:bodyPr wrap="none" anchor="ctr"/>
            <a:lstStyle/>
            <a:p>
              <a:endParaRPr lang="ja-JP" altLang="en-US"/>
            </a:p>
          </p:txBody>
        </p:sp>
        <p:sp>
          <p:nvSpPr>
            <p:cNvPr id="161" name="AutoShape 234"/>
            <p:cNvSpPr>
              <a:spLocks noChangeArrowheads="1"/>
            </p:cNvSpPr>
            <p:nvPr/>
          </p:nvSpPr>
          <p:spPr bwMode="auto">
            <a:xfrm>
              <a:off x="1519" y="2217"/>
              <a:ext cx="199" cy="56"/>
            </a:xfrm>
            <a:prstGeom prst="parallelogram">
              <a:avLst>
                <a:gd name="adj" fmla="val 88839"/>
              </a:avLst>
            </a:prstGeom>
            <a:solidFill>
              <a:srgbClr val="D7D7D7"/>
            </a:solidFill>
            <a:ln w="9525" algn="ctr">
              <a:solidFill>
                <a:schemeClr val="tx1"/>
              </a:solidFill>
              <a:miter lim="800000"/>
              <a:headEnd/>
              <a:tailEnd type="none" w="lg" len="med"/>
            </a:ln>
            <a:effectLst/>
          </p:spPr>
          <p:txBody>
            <a:bodyPr wrap="none" anchor="ctr"/>
            <a:lstStyle/>
            <a:p>
              <a:endParaRPr lang="ja-JP" altLang="en-US"/>
            </a:p>
          </p:txBody>
        </p:sp>
      </p:grpSp>
      <p:sp>
        <p:nvSpPr>
          <p:cNvPr id="163" name="AutoShape 91"/>
          <p:cNvSpPr>
            <a:spLocks noChangeArrowheads="1"/>
          </p:cNvSpPr>
          <p:nvPr/>
        </p:nvSpPr>
        <p:spPr bwMode="auto">
          <a:xfrm>
            <a:off x="7527826" y="6241802"/>
            <a:ext cx="863600" cy="393700"/>
          </a:xfrm>
          <a:prstGeom prst="can">
            <a:avLst>
              <a:gd name="adj" fmla="val 25000"/>
            </a:avLst>
          </a:prstGeom>
          <a:noFill/>
          <a:ln w="9525">
            <a:solidFill>
              <a:schemeClr val="tx1"/>
            </a:solidFill>
            <a:round/>
            <a:headEnd/>
            <a:tailEnd/>
          </a:ln>
        </p:spPr>
        <p:txBody>
          <a:bodyPr wrap="none" anchor="ctr"/>
          <a:lstStyle/>
          <a:p>
            <a:pPr algn="ctr"/>
            <a:r>
              <a:rPr lang="ja-JP" altLang="en-US" sz="1400" dirty="0">
                <a:latin typeface="MS UI Gothic" pitchFamily="50" charset="-128"/>
                <a:ea typeface="MS UI Gothic" pitchFamily="50" charset="-128"/>
              </a:rPr>
              <a:t>共有</a:t>
            </a:r>
            <a:r>
              <a:rPr lang="en-US" altLang="ja-JP" sz="1400" dirty="0">
                <a:latin typeface="MS UI Gothic" pitchFamily="50" charset="-128"/>
                <a:ea typeface="MS UI Gothic" pitchFamily="50" charset="-128"/>
              </a:rPr>
              <a:t>DM</a:t>
            </a:r>
          </a:p>
        </p:txBody>
      </p:sp>
      <p:sp>
        <p:nvSpPr>
          <p:cNvPr id="165" name="テキスト ボックス 164"/>
          <p:cNvSpPr txBox="1"/>
          <p:nvPr/>
        </p:nvSpPr>
        <p:spPr>
          <a:xfrm>
            <a:off x="1586260" y="4173488"/>
            <a:ext cx="1512168" cy="1415772"/>
          </a:xfrm>
          <a:prstGeom prst="rect">
            <a:avLst/>
          </a:prstGeom>
          <a:noFill/>
        </p:spPr>
        <p:txBody>
          <a:bodyPr wrap="square" rtlCol="0">
            <a:spAutoFit/>
          </a:bodyPr>
          <a:lstStyle/>
          <a:p>
            <a:r>
              <a:rPr kumimoji="1" lang="en-US" altLang="ja-JP" sz="1400" b="1" dirty="0" smtClean="0">
                <a:latin typeface="+mj-ea"/>
                <a:ea typeface="+mj-ea"/>
              </a:rPr>
              <a:t>【</a:t>
            </a:r>
            <a:r>
              <a:rPr lang="ja-JP" altLang="en-US" sz="1400" b="1" dirty="0" smtClean="0">
                <a:latin typeface="+mj-ea"/>
                <a:ea typeface="+mj-ea"/>
              </a:rPr>
              <a:t>主題</a:t>
            </a:r>
            <a:r>
              <a:rPr kumimoji="1" lang="ja-JP" altLang="en-US" sz="1400" b="1" dirty="0" smtClean="0">
                <a:latin typeface="+mj-ea"/>
                <a:ea typeface="+mj-ea"/>
              </a:rPr>
              <a:t>データ</a:t>
            </a:r>
            <a:r>
              <a:rPr kumimoji="1" lang="en-US" altLang="ja-JP" sz="1400" b="1" dirty="0" smtClean="0">
                <a:latin typeface="+mj-ea"/>
                <a:ea typeface="+mj-ea"/>
              </a:rPr>
              <a:t>】</a:t>
            </a:r>
            <a:endParaRPr lang="en-US" altLang="ja-JP" sz="1400" dirty="0" smtClean="0">
              <a:latin typeface="+mj-ea"/>
              <a:ea typeface="+mj-ea"/>
            </a:endParaRPr>
          </a:p>
          <a:p>
            <a:r>
              <a:rPr kumimoji="1" lang="ja-JP" altLang="en-US" sz="1200" dirty="0" smtClean="0">
                <a:latin typeface="+mj-ea"/>
                <a:ea typeface="+mj-ea"/>
              </a:rPr>
              <a:t>・浸水深データ</a:t>
            </a:r>
            <a:endParaRPr lang="en-US" altLang="ja-JP" sz="1200" dirty="0" smtClean="0">
              <a:latin typeface="+mj-ea"/>
              <a:ea typeface="+mj-ea"/>
            </a:endParaRPr>
          </a:p>
          <a:p>
            <a:r>
              <a:rPr kumimoji="1" lang="ja-JP" altLang="en-US" sz="1200" dirty="0" smtClean="0">
                <a:latin typeface="+mj-ea"/>
                <a:ea typeface="+mj-ea"/>
              </a:rPr>
              <a:t>・土砂災害危険区域データ</a:t>
            </a:r>
            <a:endParaRPr kumimoji="1" lang="en-US" altLang="ja-JP" sz="1200" dirty="0" smtClean="0">
              <a:latin typeface="+mj-ea"/>
              <a:ea typeface="+mj-ea"/>
            </a:endParaRPr>
          </a:p>
          <a:p>
            <a:r>
              <a:rPr lang="ja-JP" altLang="en-US" sz="1200" dirty="0" smtClean="0">
                <a:latin typeface="+mj-ea"/>
                <a:ea typeface="+mj-ea"/>
              </a:rPr>
              <a:t>・狭あい道路データ</a:t>
            </a:r>
            <a:endParaRPr lang="en-US" altLang="ja-JP" sz="1200" dirty="0" smtClean="0">
              <a:latin typeface="+mj-ea"/>
              <a:ea typeface="+mj-ea"/>
            </a:endParaRPr>
          </a:p>
          <a:p>
            <a:r>
              <a:rPr lang="ja-JP" altLang="en-US" sz="1200" dirty="0" smtClean="0">
                <a:latin typeface="+mj-ea"/>
                <a:ea typeface="+mj-ea"/>
              </a:rPr>
              <a:t>・都市計画基礎調査データ　など</a:t>
            </a:r>
            <a:endParaRPr lang="en-US" altLang="ja-JP" sz="1200" dirty="0" smtClean="0">
              <a:latin typeface="+mj-ea"/>
              <a:ea typeface="+mj-ea"/>
            </a:endParaRPr>
          </a:p>
        </p:txBody>
      </p:sp>
      <p:sp>
        <p:nvSpPr>
          <p:cNvPr id="166" name="テキスト ボックス 165"/>
          <p:cNvSpPr txBox="1"/>
          <p:nvPr/>
        </p:nvSpPr>
        <p:spPr>
          <a:xfrm>
            <a:off x="1586260" y="3043188"/>
            <a:ext cx="1512168" cy="861774"/>
          </a:xfrm>
          <a:prstGeom prst="rect">
            <a:avLst/>
          </a:prstGeom>
          <a:noFill/>
        </p:spPr>
        <p:txBody>
          <a:bodyPr wrap="square" rtlCol="0">
            <a:spAutoFit/>
          </a:bodyPr>
          <a:lstStyle/>
          <a:p>
            <a:r>
              <a:rPr kumimoji="1" lang="en-US" altLang="ja-JP" sz="1400" b="1" dirty="0" smtClean="0">
                <a:latin typeface="+mj-ea"/>
                <a:ea typeface="+mj-ea"/>
              </a:rPr>
              <a:t>【</a:t>
            </a:r>
            <a:r>
              <a:rPr lang="ja-JP" altLang="en-US" sz="1400" b="1" dirty="0" smtClean="0">
                <a:latin typeface="+mj-ea"/>
                <a:ea typeface="+mj-ea"/>
              </a:rPr>
              <a:t>主題データ</a:t>
            </a:r>
            <a:r>
              <a:rPr kumimoji="1" lang="en-US" altLang="ja-JP" sz="1400" b="1" dirty="0" smtClean="0">
                <a:latin typeface="+mj-ea"/>
                <a:ea typeface="+mj-ea"/>
              </a:rPr>
              <a:t>】</a:t>
            </a:r>
          </a:p>
          <a:p>
            <a:r>
              <a:rPr lang="ja-JP" altLang="en-US" sz="1200" dirty="0" smtClean="0">
                <a:latin typeface="+mj-ea"/>
                <a:ea typeface="+mj-ea"/>
              </a:rPr>
              <a:t>・避難所データ</a:t>
            </a:r>
            <a:endParaRPr lang="en-US" altLang="ja-JP" sz="1200" dirty="0" smtClean="0">
              <a:latin typeface="+mj-ea"/>
              <a:ea typeface="+mj-ea"/>
            </a:endParaRPr>
          </a:p>
          <a:p>
            <a:r>
              <a:rPr kumimoji="1" lang="ja-JP" altLang="en-US" sz="1200" dirty="0" smtClean="0">
                <a:latin typeface="+mj-ea"/>
                <a:ea typeface="+mj-ea"/>
              </a:rPr>
              <a:t>・都市計画データ</a:t>
            </a:r>
            <a:endParaRPr lang="en-US" altLang="ja-JP" sz="1200" dirty="0" smtClean="0">
              <a:latin typeface="+mj-ea"/>
              <a:ea typeface="+mj-ea"/>
            </a:endParaRPr>
          </a:p>
          <a:p>
            <a:r>
              <a:rPr kumimoji="1" lang="ja-JP" altLang="en-US" sz="1200" dirty="0" smtClean="0">
                <a:latin typeface="+mj-ea"/>
                <a:ea typeface="+mj-ea"/>
              </a:rPr>
              <a:t>・</a:t>
            </a:r>
            <a:r>
              <a:rPr kumimoji="1" lang="en-US" altLang="ja-JP" sz="1200" dirty="0" smtClean="0">
                <a:latin typeface="+mj-ea"/>
                <a:ea typeface="+mj-ea"/>
              </a:rPr>
              <a:t>etc</a:t>
            </a:r>
            <a:r>
              <a:rPr kumimoji="1" lang="ja-JP" altLang="en-US" sz="1200" dirty="0" smtClean="0">
                <a:latin typeface="+mj-ea"/>
                <a:ea typeface="+mj-ea"/>
              </a:rPr>
              <a:t>・・・</a:t>
            </a:r>
            <a:endParaRPr kumimoji="1" lang="ja-JP" altLang="en-US" sz="1200" dirty="0">
              <a:latin typeface="+mj-ea"/>
              <a:ea typeface="+mj-ea"/>
            </a:endParaRPr>
          </a:p>
        </p:txBody>
      </p:sp>
      <p:pic>
        <p:nvPicPr>
          <p:cNvPr id="167" name="Picture 287"/>
          <p:cNvPicPr>
            <a:picLocks noChangeAspect="1" noChangeArrowheads="1"/>
          </p:cNvPicPr>
          <p:nvPr/>
        </p:nvPicPr>
        <p:blipFill>
          <a:blip r:embed="rId2" cstate="print"/>
          <a:srcRect/>
          <a:stretch>
            <a:fillRect/>
          </a:stretch>
        </p:blipFill>
        <p:spPr bwMode="auto">
          <a:xfrm>
            <a:off x="323528" y="5888236"/>
            <a:ext cx="1260129" cy="588416"/>
          </a:xfrm>
          <a:prstGeom prst="rect">
            <a:avLst/>
          </a:prstGeom>
          <a:noFill/>
          <a:ln w="9525">
            <a:noFill/>
            <a:miter lim="800000"/>
            <a:headEnd/>
            <a:tailEnd/>
          </a:ln>
        </p:spPr>
      </p:pic>
      <p:pic>
        <p:nvPicPr>
          <p:cNvPr id="168" name="Picture 287"/>
          <p:cNvPicPr>
            <a:picLocks noChangeAspect="1" noChangeArrowheads="1"/>
          </p:cNvPicPr>
          <p:nvPr/>
        </p:nvPicPr>
        <p:blipFill>
          <a:blip r:embed="rId2" cstate="print"/>
          <a:srcRect/>
          <a:stretch>
            <a:fillRect/>
          </a:stretch>
        </p:blipFill>
        <p:spPr bwMode="auto">
          <a:xfrm>
            <a:off x="374328" y="4580136"/>
            <a:ext cx="1260129" cy="588416"/>
          </a:xfrm>
          <a:prstGeom prst="rect">
            <a:avLst/>
          </a:prstGeom>
          <a:noFill/>
          <a:ln w="9525">
            <a:noFill/>
            <a:miter lim="800000"/>
            <a:headEnd/>
            <a:tailEnd/>
          </a:ln>
        </p:spPr>
      </p:pic>
      <p:pic>
        <p:nvPicPr>
          <p:cNvPr id="169" name="Picture 287"/>
          <p:cNvPicPr>
            <a:picLocks noChangeAspect="1" noChangeArrowheads="1"/>
          </p:cNvPicPr>
          <p:nvPr/>
        </p:nvPicPr>
        <p:blipFill>
          <a:blip r:embed="rId2" cstate="print"/>
          <a:srcRect/>
          <a:stretch>
            <a:fillRect/>
          </a:stretch>
        </p:blipFill>
        <p:spPr bwMode="auto">
          <a:xfrm>
            <a:off x="352748" y="3225428"/>
            <a:ext cx="1260129" cy="588416"/>
          </a:xfrm>
          <a:prstGeom prst="rect">
            <a:avLst/>
          </a:prstGeom>
          <a:noFill/>
          <a:ln w="9525">
            <a:noFill/>
            <a:miter lim="800000"/>
            <a:headEnd/>
            <a:tailEnd/>
          </a:ln>
        </p:spPr>
      </p:pic>
      <p:sp>
        <p:nvSpPr>
          <p:cNvPr id="173" name="AutoShape 91"/>
          <p:cNvSpPr>
            <a:spLocks noChangeArrowheads="1"/>
          </p:cNvSpPr>
          <p:nvPr/>
        </p:nvSpPr>
        <p:spPr bwMode="auto">
          <a:xfrm>
            <a:off x="7540526" y="5911602"/>
            <a:ext cx="863600" cy="393700"/>
          </a:xfrm>
          <a:prstGeom prst="can">
            <a:avLst>
              <a:gd name="adj" fmla="val 25000"/>
            </a:avLst>
          </a:prstGeom>
          <a:solidFill>
            <a:schemeClr val="bg1"/>
          </a:solidFill>
          <a:ln w="9525">
            <a:solidFill>
              <a:schemeClr val="tx1"/>
            </a:solidFill>
            <a:round/>
            <a:headEnd/>
            <a:tailEnd/>
          </a:ln>
        </p:spPr>
        <p:txBody>
          <a:bodyPr wrap="none" anchor="ctr"/>
          <a:lstStyle/>
          <a:p>
            <a:pPr algn="ctr"/>
            <a:r>
              <a:rPr lang="ja-JP" altLang="en-US" sz="1400" dirty="0" smtClean="0">
                <a:latin typeface="MS UI Gothic" pitchFamily="50" charset="-128"/>
                <a:ea typeface="MS UI Gothic" pitchFamily="50" charset="-128"/>
              </a:rPr>
              <a:t>空中写真</a:t>
            </a:r>
            <a:endParaRPr lang="en-US" altLang="ja-JP" sz="1400" dirty="0">
              <a:latin typeface="MS UI Gothic" pitchFamily="50" charset="-128"/>
              <a:ea typeface="MS UI Gothic" pitchFamily="50" charset="-128"/>
            </a:endParaRPr>
          </a:p>
        </p:txBody>
      </p:sp>
      <p:sp>
        <p:nvSpPr>
          <p:cNvPr id="174" name="AutoShape 91"/>
          <p:cNvSpPr>
            <a:spLocks noChangeArrowheads="1"/>
          </p:cNvSpPr>
          <p:nvPr/>
        </p:nvSpPr>
        <p:spPr bwMode="auto">
          <a:xfrm>
            <a:off x="7540526" y="5581402"/>
            <a:ext cx="863600" cy="393700"/>
          </a:xfrm>
          <a:prstGeom prst="can">
            <a:avLst>
              <a:gd name="adj" fmla="val 25000"/>
            </a:avLst>
          </a:prstGeom>
          <a:solidFill>
            <a:schemeClr val="accent2">
              <a:lumMod val="20000"/>
              <a:lumOff val="80000"/>
            </a:schemeClr>
          </a:solidFill>
          <a:ln w="9525">
            <a:solidFill>
              <a:schemeClr val="tx1"/>
            </a:solidFill>
            <a:round/>
            <a:headEnd/>
            <a:tailEnd/>
          </a:ln>
        </p:spPr>
        <p:txBody>
          <a:bodyPr wrap="none" anchor="ctr"/>
          <a:lstStyle/>
          <a:p>
            <a:pPr algn="ctr"/>
            <a:r>
              <a:rPr lang="ja-JP" altLang="en-US" sz="1200" dirty="0" smtClean="0">
                <a:latin typeface="MS UI Gothic" pitchFamily="50" charset="-128"/>
                <a:ea typeface="MS UI Gothic" pitchFamily="50" charset="-128"/>
              </a:rPr>
              <a:t>浸水深データ</a:t>
            </a:r>
            <a:endParaRPr lang="en-US" altLang="ja-JP" sz="1200" dirty="0">
              <a:latin typeface="MS UI Gothic" pitchFamily="50" charset="-128"/>
              <a:ea typeface="MS UI Gothic" pitchFamily="50" charset="-128"/>
            </a:endParaRPr>
          </a:p>
        </p:txBody>
      </p:sp>
      <p:sp>
        <p:nvSpPr>
          <p:cNvPr id="175" name="AutoShape 91"/>
          <p:cNvSpPr>
            <a:spLocks noChangeArrowheads="1"/>
          </p:cNvSpPr>
          <p:nvPr/>
        </p:nvSpPr>
        <p:spPr bwMode="auto">
          <a:xfrm>
            <a:off x="7553226" y="5251202"/>
            <a:ext cx="863600" cy="393700"/>
          </a:xfrm>
          <a:prstGeom prst="can">
            <a:avLst>
              <a:gd name="adj" fmla="val 25000"/>
            </a:avLst>
          </a:prstGeom>
          <a:solidFill>
            <a:srgbClr val="CCFFCC"/>
          </a:solidFill>
          <a:ln w="9525">
            <a:solidFill>
              <a:schemeClr val="tx1"/>
            </a:solidFill>
            <a:round/>
            <a:headEnd/>
            <a:tailEnd/>
          </a:ln>
        </p:spPr>
        <p:txBody>
          <a:bodyPr wrap="none" anchor="ctr"/>
          <a:lstStyle/>
          <a:p>
            <a:pPr algn="ctr"/>
            <a:r>
              <a:rPr lang="ja-JP" altLang="en-US" sz="1200" dirty="0" smtClean="0">
                <a:latin typeface="MS UI Gothic" pitchFamily="50" charset="-128"/>
                <a:ea typeface="MS UI Gothic" pitchFamily="50" charset="-128"/>
              </a:rPr>
              <a:t>避難所データ</a:t>
            </a:r>
            <a:endParaRPr lang="en-US" altLang="ja-JP" sz="1200" dirty="0">
              <a:latin typeface="MS UI Gothic" pitchFamily="50" charset="-128"/>
              <a:ea typeface="MS UI Gothic" pitchFamily="50" charset="-128"/>
            </a:endParaRPr>
          </a:p>
        </p:txBody>
      </p:sp>
      <p:sp>
        <p:nvSpPr>
          <p:cNvPr id="176" name="角丸四角形 175"/>
          <p:cNvSpPr/>
          <p:nvPr/>
        </p:nvSpPr>
        <p:spPr>
          <a:xfrm>
            <a:off x="192212" y="1480964"/>
            <a:ext cx="2876004" cy="1224136"/>
          </a:xfrm>
          <a:prstGeom prst="roundRect">
            <a:avLst/>
          </a:prstGeom>
          <a:noFill/>
          <a:ln>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7" name="テキスト ボックス 176"/>
          <p:cNvSpPr txBox="1"/>
          <p:nvPr/>
        </p:nvSpPr>
        <p:spPr>
          <a:xfrm>
            <a:off x="699964" y="2463676"/>
            <a:ext cx="1944216" cy="307777"/>
          </a:xfrm>
          <a:prstGeom prst="rect">
            <a:avLst/>
          </a:prstGeom>
          <a:noFill/>
        </p:spPr>
        <p:txBody>
          <a:bodyPr wrap="square" rtlCol="0">
            <a:spAutoFit/>
          </a:bodyPr>
          <a:lstStyle/>
          <a:p>
            <a:r>
              <a:rPr lang="ja-JP" altLang="en-US" sz="1400" dirty="0" smtClean="0"/>
              <a:t>市町</a:t>
            </a:r>
            <a:r>
              <a:rPr lang="en-US" altLang="ja-JP" sz="1400" dirty="0" smtClean="0"/>
              <a:t>A</a:t>
            </a:r>
            <a:endParaRPr kumimoji="1" lang="ja-JP" altLang="en-US" sz="1400" dirty="0"/>
          </a:p>
        </p:txBody>
      </p:sp>
      <p:sp>
        <p:nvSpPr>
          <p:cNvPr id="178" name="テキスト ボックス 177"/>
          <p:cNvSpPr txBox="1"/>
          <p:nvPr/>
        </p:nvSpPr>
        <p:spPr>
          <a:xfrm>
            <a:off x="1573560" y="1684288"/>
            <a:ext cx="1512168" cy="861774"/>
          </a:xfrm>
          <a:prstGeom prst="rect">
            <a:avLst/>
          </a:prstGeom>
          <a:noFill/>
        </p:spPr>
        <p:txBody>
          <a:bodyPr wrap="square" rtlCol="0">
            <a:spAutoFit/>
          </a:bodyPr>
          <a:lstStyle/>
          <a:p>
            <a:r>
              <a:rPr kumimoji="1" lang="en-US" altLang="ja-JP" sz="1400" b="1" dirty="0" smtClean="0">
                <a:latin typeface="+mj-ea"/>
                <a:ea typeface="+mj-ea"/>
              </a:rPr>
              <a:t>【</a:t>
            </a:r>
            <a:r>
              <a:rPr lang="ja-JP" altLang="en-US" sz="1400" b="1" dirty="0" smtClean="0">
                <a:latin typeface="+mj-ea"/>
                <a:ea typeface="+mj-ea"/>
              </a:rPr>
              <a:t>台帳情報</a:t>
            </a:r>
            <a:r>
              <a:rPr lang="en-US" altLang="ja-JP" sz="1400" b="1" dirty="0" smtClean="0">
                <a:latin typeface="+mj-ea"/>
                <a:ea typeface="+mj-ea"/>
              </a:rPr>
              <a:t>】</a:t>
            </a:r>
            <a:endParaRPr kumimoji="1" lang="en-US" altLang="ja-JP" sz="1400" b="1" dirty="0" smtClean="0">
              <a:latin typeface="+mj-ea"/>
              <a:ea typeface="+mj-ea"/>
            </a:endParaRPr>
          </a:p>
          <a:p>
            <a:r>
              <a:rPr lang="ja-JP" altLang="en-US" sz="1200" dirty="0" smtClean="0">
                <a:latin typeface="+mj-ea"/>
                <a:ea typeface="+mj-ea"/>
              </a:rPr>
              <a:t>・災害弱者の情報</a:t>
            </a:r>
            <a:endParaRPr lang="en-US" altLang="ja-JP" sz="1200" dirty="0" smtClean="0">
              <a:latin typeface="+mj-ea"/>
              <a:ea typeface="+mj-ea"/>
            </a:endParaRPr>
          </a:p>
          <a:p>
            <a:r>
              <a:rPr kumimoji="1" lang="ja-JP" altLang="en-US" sz="1200" dirty="0" smtClean="0">
                <a:latin typeface="+mj-ea"/>
                <a:ea typeface="+mj-ea"/>
              </a:rPr>
              <a:t>・施設の情報</a:t>
            </a:r>
            <a:endParaRPr lang="en-US" altLang="ja-JP" sz="1200" dirty="0" smtClean="0">
              <a:latin typeface="+mj-ea"/>
              <a:ea typeface="+mj-ea"/>
            </a:endParaRPr>
          </a:p>
          <a:p>
            <a:r>
              <a:rPr kumimoji="1" lang="ja-JP" altLang="en-US" sz="1200" dirty="0" smtClean="0">
                <a:latin typeface="+mj-ea"/>
                <a:ea typeface="+mj-ea"/>
              </a:rPr>
              <a:t>・</a:t>
            </a:r>
            <a:r>
              <a:rPr kumimoji="1" lang="en-US" altLang="ja-JP" sz="1200" dirty="0" smtClean="0">
                <a:latin typeface="+mj-ea"/>
                <a:ea typeface="+mj-ea"/>
              </a:rPr>
              <a:t>etc</a:t>
            </a:r>
            <a:r>
              <a:rPr kumimoji="1" lang="ja-JP" altLang="en-US" sz="1200" dirty="0" smtClean="0">
                <a:latin typeface="+mj-ea"/>
                <a:ea typeface="+mj-ea"/>
              </a:rPr>
              <a:t>・・・</a:t>
            </a:r>
            <a:endParaRPr kumimoji="1" lang="ja-JP" altLang="en-US" sz="1200" dirty="0">
              <a:latin typeface="+mj-ea"/>
              <a:ea typeface="+mj-ea"/>
            </a:endParaRPr>
          </a:p>
        </p:txBody>
      </p:sp>
      <p:pic>
        <p:nvPicPr>
          <p:cNvPr id="179" name="Picture 287"/>
          <p:cNvPicPr>
            <a:picLocks noChangeAspect="1" noChangeArrowheads="1"/>
          </p:cNvPicPr>
          <p:nvPr/>
        </p:nvPicPr>
        <p:blipFill>
          <a:blip r:embed="rId2" cstate="print"/>
          <a:srcRect/>
          <a:stretch>
            <a:fillRect/>
          </a:stretch>
        </p:blipFill>
        <p:spPr bwMode="auto">
          <a:xfrm>
            <a:off x="340048" y="1866528"/>
            <a:ext cx="1260129" cy="588416"/>
          </a:xfrm>
          <a:prstGeom prst="rect">
            <a:avLst/>
          </a:prstGeom>
          <a:noFill/>
          <a:ln w="9525">
            <a:noFill/>
            <a:miter lim="800000"/>
            <a:headEnd/>
            <a:tailEnd/>
          </a:ln>
        </p:spPr>
      </p:pic>
      <p:pic>
        <p:nvPicPr>
          <p:cNvPr id="181" name="Picture 288"/>
          <p:cNvPicPr>
            <a:picLocks noChangeAspect="1" noChangeArrowheads="1"/>
          </p:cNvPicPr>
          <p:nvPr/>
        </p:nvPicPr>
        <p:blipFill>
          <a:blip r:embed="rId3" cstate="print"/>
          <a:srcRect/>
          <a:stretch>
            <a:fillRect/>
          </a:stretch>
        </p:blipFill>
        <p:spPr bwMode="auto">
          <a:xfrm>
            <a:off x="7761436" y="1527076"/>
            <a:ext cx="648072" cy="823308"/>
          </a:xfrm>
          <a:prstGeom prst="rect">
            <a:avLst/>
          </a:prstGeom>
          <a:noFill/>
          <a:ln w="9525">
            <a:noFill/>
            <a:miter lim="800000"/>
            <a:headEnd/>
            <a:tailEnd/>
          </a:ln>
        </p:spPr>
      </p:pic>
      <p:cxnSp>
        <p:nvCxnSpPr>
          <p:cNvPr id="183" name="直線コネクタ 182"/>
          <p:cNvCxnSpPr/>
          <p:nvPr/>
        </p:nvCxnSpPr>
        <p:spPr>
          <a:xfrm>
            <a:off x="3945012" y="3554214"/>
            <a:ext cx="4968552" cy="0"/>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186" name="AutoShape 91"/>
          <p:cNvSpPr>
            <a:spLocks noChangeArrowheads="1"/>
          </p:cNvSpPr>
          <p:nvPr/>
        </p:nvSpPr>
        <p:spPr bwMode="auto">
          <a:xfrm>
            <a:off x="7553226" y="4895602"/>
            <a:ext cx="863600" cy="393700"/>
          </a:xfrm>
          <a:prstGeom prst="can">
            <a:avLst>
              <a:gd name="adj" fmla="val 25000"/>
            </a:avLst>
          </a:prstGeom>
          <a:solidFill>
            <a:srgbClr val="FFFFCC"/>
          </a:solidFill>
          <a:ln w="9525">
            <a:solidFill>
              <a:schemeClr val="tx1"/>
            </a:solidFill>
            <a:round/>
            <a:headEnd/>
            <a:tailEnd/>
          </a:ln>
        </p:spPr>
        <p:txBody>
          <a:bodyPr wrap="none" anchor="ctr"/>
          <a:lstStyle/>
          <a:p>
            <a:pPr algn="ctr"/>
            <a:r>
              <a:rPr lang="ja-JP" altLang="en-US" sz="1050" dirty="0" smtClean="0">
                <a:latin typeface="MS UI Gothic" pitchFamily="50" charset="-128"/>
                <a:ea typeface="MS UI Gothic" pitchFamily="50" charset="-128"/>
              </a:rPr>
              <a:t>狭あい道路データ</a:t>
            </a:r>
            <a:endParaRPr lang="en-US" altLang="ja-JP" sz="1050" dirty="0">
              <a:latin typeface="MS UI Gothic" pitchFamily="50" charset="-128"/>
              <a:ea typeface="MS UI Gothic" pitchFamily="50" charset="-128"/>
            </a:endParaRPr>
          </a:p>
        </p:txBody>
      </p:sp>
      <p:cxnSp>
        <p:nvCxnSpPr>
          <p:cNvPr id="187" name="直線コネクタ 186"/>
          <p:cNvCxnSpPr/>
          <p:nvPr/>
        </p:nvCxnSpPr>
        <p:spPr>
          <a:xfrm>
            <a:off x="3945012" y="2322314"/>
            <a:ext cx="4968552" cy="0"/>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188" name="テキスト ボックス 187"/>
          <p:cNvSpPr txBox="1"/>
          <p:nvPr/>
        </p:nvSpPr>
        <p:spPr>
          <a:xfrm>
            <a:off x="4161036" y="2501280"/>
            <a:ext cx="4608512" cy="861774"/>
          </a:xfrm>
          <a:prstGeom prst="rect">
            <a:avLst/>
          </a:prstGeom>
          <a:noFill/>
        </p:spPr>
        <p:txBody>
          <a:bodyPr wrap="square" rtlCol="0">
            <a:spAutoFit/>
          </a:bodyPr>
          <a:lstStyle/>
          <a:p>
            <a:r>
              <a:rPr kumimoji="1" lang="ja-JP" altLang="en-US" dirty="0" smtClean="0">
                <a:solidFill>
                  <a:srgbClr val="00B050"/>
                </a:solidFill>
                <a:latin typeface="HGP創英角ｺﾞｼｯｸUB" pitchFamily="50" charset="-128"/>
                <a:ea typeface="HGP創英角ｺﾞｼｯｸUB" pitchFamily="50" charset="-128"/>
              </a:rPr>
              <a:t>①</a:t>
            </a:r>
            <a:r>
              <a:rPr kumimoji="1" lang="en-US" altLang="ja-JP" dirty="0" smtClean="0">
                <a:solidFill>
                  <a:srgbClr val="00B050"/>
                </a:solidFill>
                <a:latin typeface="HGP創英角ｺﾞｼｯｸUB" pitchFamily="50" charset="-128"/>
                <a:ea typeface="HGP創英角ｺﾞｼｯｸUB" pitchFamily="50" charset="-128"/>
              </a:rPr>
              <a:t>GIS</a:t>
            </a:r>
            <a:r>
              <a:rPr kumimoji="1" lang="ja-JP" altLang="en-US" dirty="0" smtClean="0">
                <a:solidFill>
                  <a:srgbClr val="00B050"/>
                </a:solidFill>
                <a:latin typeface="HGP創英角ｺﾞｼｯｸUB" pitchFamily="50" charset="-128"/>
                <a:ea typeface="HGP創英角ｺﾞｼｯｸUB" pitchFamily="50" charset="-128"/>
              </a:rPr>
              <a:t>データ化（見える化）支援</a:t>
            </a:r>
            <a:endParaRPr kumimoji="1" lang="en-US" altLang="ja-JP" dirty="0" smtClean="0">
              <a:solidFill>
                <a:srgbClr val="00B050"/>
              </a:solidFill>
              <a:latin typeface="HGP創英角ｺﾞｼｯｸUB" pitchFamily="50" charset="-128"/>
              <a:ea typeface="HGP創英角ｺﾞｼｯｸUB" pitchFamily="50" charset="-128"/>
            </a:endParaRPr>
          </a:p>
          <a:p>
            <a:r>
              <a:rPr lang="ja-JP" altLang="en-US" sz="1600" dirty="0" smtClean="0">
                <a:latin typeface="+mn-ea"/>
              </a:rPr>
              <a:t>・エクセルなで管理している住所情報を含む台帳情報を</a:t>
            </a:r>
            <a:r>
              <a:rPr lang="en-US" altLang="ja-JP" sz="1600" dirty="0" smtClean="0">
                <a:latin typeface="+mn-ea"/>
              </a:rPr>
              <a:t>GIS</a:t>
            </a:r>
            <a:r>
              <a:rPr lang="ja-JP" altLang="en-US" sz="1600" dirty="0" smtClean="0">
                <a:latin typeface="+mn-ea"/>
              </a:rPr>
              <a:t>データ化（アドレスマッチング</a:t>
            </a:r>
            <a:r>
              <a:rPr lang="en-US" altLang="ja-JP" sz="1600" dirty="0" smtClean="0">
                <a:latin typeface="+mn-ea"/>
              </a:rPr>
              <a:t>S</a:t>
            </a:r>
            <a:r>
              <a:rPr lang="ja-JP" altLang="en-US" sz="1600" dirty="0" smtClean="0">
                <a:latin typeface="+mn-ea"/>
              </a:rPr>
              <a:t>）</a:t>
            </a:r>
            <a:endParaRPr kumimoji="1" lang="ja-JP" altLang="en-US" sz="1600" dirty="0">
              <a:latin typeface="+mn-ea"/>
            </a:endParaRPr>
          </a:p>
        </p:txBody>
      </p:sp>
      <p:sp>
        <p:nvSpPr>
          <p:cNvPr id="189" name="テキスト ボックス 188"/>
          <p:cNvSpPr txBox="1"/>
          <p:nvPr/>
        </p:nvSpPr>
        <p:spPr>
          <a:xfrm>
            <a:off x="4161036" y="3720480"/>
            <a:ext cx="4608512" cy="861774"/>
          </a:xfrm>
          <a:prstGeom prst="rect">
            <a:avLst/>
          </a:prstGeom>
          <a:noFill/>
        </p:spPr>
        <p:txBody>
          <a:bodyPr wrap="square" rtlCol="0">
            <a:spAutoFit/>
          </a:bodyPr>
          <a:lstStyle/>
          <a:p>
            <a:r>
              <a:rPr kumimoji="1" lang="ja-JP" altLang="en-US" dirty="0" smtClean="0">
                <a:solidFill>
                  <a:srgbClr val="00B050"/>
                </a:solidFill>
                <a:latin typeface="HGP創英角ｺﾞｼｯｸUB" pitchFamily="50" charset="-128"/>
                <a:ea typeface="HGP創英角ｺﾞｼｯｸUB" pitchFamily="50" charset="-128"/>
              </a:rPr>
              <a:t>②政策立案支援</a:t>
            </a:r>
            <a:endParaRPr kumimoji="1" lang="en-US" altLang="ja-JP" dirty="0" smtClean="0">
              <a:solidFill>
                <a:srgbClr val="00B050"/>
              </a:solidFill>
              <a:latin typeface="HGP創英角ｺﾞｼｯｸUB" pitchFamily="50" charset="-128"/>
              <a:ea typeface="HGP創英角ｺﾞｼｯｸUB" pitchFamily="50" charset="-128"/>
            </a:endParaRPr>
          </a:p>
          <a:p>
            <a:r>
              <a:rPr lang="ja-JP" altLang="en-US" sz="1600" dirty="0" smtClean="0">
                <a:latin typeface="+mn-ea"/>
              </a:rPr>
              <a:t>・関係機関で保有する空間情報を組み合わせることにより、安全・安心の政策立案を実現</a:t>
            </a:r>
            <a:endParaRPr kumimoji="1" lang="ja-JP" altLang="en-US" sz="1600" dirty="0">
              <a:latin typeface="+mn-ea"/>
            </a:endParaRPr>
          </a:p>
        </p:txBody>
      </p:sp>
      <p:sp>
        <p:nvSpPr>
          <p:cNvPr id="196" name="右矢印 195"/>
          <p:cNvSpPr/>
          <p:nvPr/>
        </p:nvSpPr>
        <p:spPr>
          <a:xfrm>
            <a:off x="3275856" y="3445520"/>
            <a:ext cx="576064" cy="758304"/>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7" name="左矢印 196"/>
          <p:cNvSpPr/>
          <p:nvPr/>
        </p:nvSpPr>
        <p:spPr>
          <a:xfrm>
            <a:off x="3225056" y="5021312"/>
            <a:ext cx="576064" cy="720080"/>
          </a:xfrm>
          <a:prstGeom prst="lef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8" name="Picture 55" descr="MC900431535[1]"/>
          <p:cNvPicPr>
            <a:picLocks noChangeAspect="1" noChangeArrowheads="1"/>
          </p:cNvPicPr>
          <p:nvPr/>
        </p:nvPicPr>
        <p:blipFill>
          <a:blip r:embed="rId4" cstate="print"/>
          <a:srcRect/>
          <a:stretch>
            <a:fillRect/>
          </a:stretch>
        </p:blipFill>
        <p:spPr bwMode="auto">
          <a:xfrm>
            <a:off x="3230563" y="4183063"/>
            <a:ext cx="587375" cy="450850"/>
          </a:xfrm>
          <a:prstGeom prst="rect">
            <a:avLst/>
          </a:prstGeom>
          <a:noFill/>
          <a:ln w="9525">
            <a:noFill/>
            <a:miter lim="800000"/>
            <a:headEnd/>
            <a:tailEnd/>
          </a:ln>
        </p:spPr>
      </p:pic>
      <p:grpSp>
        <p:nvGrpSpPr>
          <p:cNvPr id="199" name="Group 285"/>
          <p:cNvGrpSpPr>
            <a:grpSpLocks/>
          </p:cNvGrpSpPr>
          <p:nvPr/>
        </p:nvGrpSpPr>
        <p:grpSpPr bwMode="auto">
          <a:xfrm>
            <a:off x="3203848" y="5740400"/>
            <a:ext cx="674340" cy="403448"/>
            <a:chOff x="2908" y="3237"/>
            <a:chExt cx="2745" cy="709"/>
          </a:xfrm>
        </p:grpSpPr>
        <p:pic>
          <p:nvPicPr>
            <p:cNvPr id="200" name="Picture 235"/>
            <p:cNvPicPr>
              <a:picLocks noChangeAspect="1" noChangeArrowheads="1"/>
            </p:cNvPicPr>
            <p:nvPr/>
          </p:nvPicPr>
          <p:blipFill>
            <a:blip r:embed="rId5" cstate="print"/>
            <a:srcRect/>
            <a:stretch>
              <a:fillRect/>
            </a:stretch>
          </p:blipFill>
          <p:spPr bwMode="auto">
            <a:xfrm>
              <a:off x="2908" y="3238"/>
              <a:ext cx="2745" cy="708"/>
            </a:xfrm>
            <a:prstGeom prst="rect">
              <a:avLst/>
            </a:prstGeom>
            <a:noFill/>
            <a:ln w="9525">
              <a:noFill/>
              <a:miter lim="800000"/>
              <a:headEnd/>
              <a:tailEnd/>
            </a:ln>
            <a:effectLst>
              <a:outerShdw dist="35921" dir="2700000" algn="ctr" rotWithShape="0">
                <a:srgbClr val="FF0066"/>
              </a:outerShdw>
            </a:effectLst>
          </p:spPr>
        </p:pic>
        <p:grpSp>
          <p:nvGrpSpPr>
            <p:cNvPr id="201" name="Group 236"/>
            <p:cNvGrpSpPr>
              <a:grpSpLocks/>
            </p:cNvGrpSpPr>
            <p:nvPr/>
          </p:nvGrpSpPr>
          <p:grpSpPr bwMode="auto">
            <a:xfrm>
              <a:off x="3475" y="3237"/>
              <a:ext cx="1959" cy="681"/>
              <a:chOff x="3475" y="3237"/>
              <a:chExt cx="1959" cy="681"/>
            </a:xfrm>
          </p:grpSpPr>
          <p:grpSp>
            <p:nvGrpSpPr>
              <p:cNvPr id="202" name="Group 237"/>
              <p:cNvGrpSpPr>
                <a:grpSpLocks noChangeAspect="1"/>
              </p:cNvGrpSpPr>
              <p:nvPr/>
            </p:nvGrpSpPr>
            <p:grpSpPr bwMode="auto">
              <a:xfrm>
                <a:off x="4723" y="3464"/>
                <a:ext cx="88" cy="150"/>
                <a:chOff x="1224" y="1208"/>
                <a:chExt cx="7" cy="11"/>
              </a:xfrm>
            </p:grpSpPr>
            <p:sp>
              <p:nvSpPr>
                <p:cNvPr id="247" name="Line 238"/>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48" name="Line 239"/>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49" name="Oval 240"/>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203" name="Group 241"/>
              <p:cNvGrpSpPr>
                <a:grpSpLocks noChangeAspect="1"/>
              </p:cNvGrpSpPr>
              <p:nvPr/>
            </p:nvGrpSpPr>
            <p:grpSpPr bwMode="auto">
              <a:xfrm>
                <a:off x="5026" y="3259"/>
                <a:ext cx="88" cy="150"/>
                <a:chOff x="1224" y="1208"/>
                <a:chExt cx="7" cy="11"/>
              </a:xfrm>
            </p:grpSpPr>
            <p:sp>
              <p:nvSpPr>
                <p:cNvPr id="244" name="Line 242"/>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45" name="Line 243"/>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46" name="Oval 244"/>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204" name="Group 245"/>
              <p:cNvGrpSpPr>
                <a:grpSpLocks noChangeAspect="1"/>
              </p:cNvGrpSpPr>
              <p:nvPr/>
            </p:nvGrpSpPr>
            <p:grpSpPr bwMode="auto">
              <a:xfrm>
                <a:off x="4751" y="3691"/>
                <a:ext cx="88" cy="150"/>
                <a:chOff x="1224" y="1208"/>
                <a:chExt cx="7" cy="11"/>
              </a:xfrm>
            </p:grpSpPr>
            <p:sp>
              <p:nvSpPr>
                <p:cNvPr id="241" name="Line 246"/>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42" name="Line 247"/>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43" name="Oval 248"/>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205" name="Group 249"/>
              <p:cNvGrpSpPr>
                <a:grpSpLocks noChangeAspect="1"/>
              </p:cNvGrpSpPr>
              <p:nvPr/>
            </p:nvGrpSpPr>
            <p:grpSpPr bwMode="auto">
              <a:xfrm>
                <a:off x="3753" y="3351"/>
                <a:ext cx="88" cy="150"/>
                <a:chOff x="1224" y="1208"/>
                <a:chExt cx="7" cy="11"/>
              </a:xfrm>
            </p:grpSpPr>
            <p:sp>
              <p:nvSpPr>
                <p:cNvPr id="238" name="Line 250"/>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39" name="Line 251"/>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40" name="Oval 252"/>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206" name="Group 253"/>
              <p:cNvGrpSpPr>
                <a:grpSpLocks noChangeAspect="1"/>
              </p:cNvGrpSpPr>
              <p:nvPr/>
            </p:nvGrpSpPr>
            <p:grpSpPr bwMode="auto">
              <a:xfrm>
                <a:off x="4326" y="3318"/>
                <a:ext cx="88" cy="150"/>
                <a:chOff x="1224" y="1208"/>
                <a:chExt cx="7" cy="11"/>
              </a:xfrm>
            </p:grpSpPr>
            <p:sp>
              <p:nvSpPr>
                <p:cNvPr id="235" name="Line 254"/>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36" name="Line 255"/>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37" name="Oval 256"/>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207" name="Group 257"/>
              <p:cNvGrpSpPr>
                <a:grpSpLocks noChangeAspect="1"/>
              </p:cNvGrpSpPr>
              <p:nvPr/>
            </p:nvGrpSpPr>
            <p:grpSpPr bwMode="auto">
              <a:xfrm>
                <a:off x="4064" y="3713"/>
                <a:ext cx="88" cy="150"/>
                <a:chOff x="1224" y="1208"/>
                <a:chExt cx="7" cy="11"/>
              </a:xfrm>
            </p:grpSpPr>
            <p:sp>
              <p:nvSpPr>
                <p:cNvPr id="232" name="Line 258"/>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33" name="Line 259"/>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34" name="Oval 260"/>
                <p:cNvSpPr>
                  <a:spLocks noChangeAspect="1" noChangeArrowheads="1"/>
                </p:cNvSpPr>
                <p:nvPr/>
              </p:nvSpPr>
              <p:spPr bwMode="auto">
                <a:xfrm rot="60000">
                  <a:off x="1224" y="1208"/>
                  <a:ext cx="7" cy="7"/>
                </a:xfrm>
                <a:prstGeom prst="ellipse">
                  <a:avLst/>
                </a:prstGeom>
                <a:solidFill>
                  <a:srgbClr val="FF0000"/>
                </a:solidFill>
                <a:ln w="9525">
                  <a:noFill/>
                  <a:round/>
                  <a:headEnd/>
                  <a:tailEnd/>
                </a:ln>
                <a:effectLst>
                  <a:outerShdw dist="12700" algn="ctr" rotWithShape="0">
                    <a:srgbClr val="808080"/>
                  </a:outerShdw>
                </a:effectLst>
              </p:spPr>
              <p:txBody>
                <a:bodyPr/>
                <a:lstStyle/>
                <a:p>
                  <a:endParaRPr lang="ja-JP" altLang="en-US"/>
                </a:p>
              </p:txBody>
            </p:sp>
          </p:grpSp>
          <p:grpSp>
            <p:nvGrpSpPr>
              <p:cNvPr id="208" name="Group 261"/>
              <p:cNvGrpSpPr>
                <a:grpSpLocks noChangeAspect="1"/>
              </p:cNvGrpSpPr>
              <p:nvPr/>
            </p:nvGrpSpPr>
            <p:grpSpPr bwMode="auto">
              <a:xfrm>
                <a:off x="4326" y="3719"/>
                <a:ext cx="88" cy="150"/>
                <a:chOff x="1224" y="1208"/>
                <a:chExt cx="7" cy="11"/>
              </a:xfrm>
            </p:grpSpPr>
            <p:sp>
              <p:nvSpPr>
                <p:cNvPr id="229" name="Line 262"/>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30" name="Line 263"/>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31" name="Oval 264"/>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nvGrpSpPr>
              <p:cNvPr id="209" name="Group 265"/>
              <p:cNvGrpSpPr>
                <a:grpSpLocks noChangeAspect="1"/>
              </p:cNvGrpSpPr>
              <p:nvPr/>
            </p:nvGrpSpPr>
            <p:grpSpPr bwMode="auto">
              <a:xfrm>
                <a:off x="5346" y="3294"/>
                <a:ext cx="88" cy="150"/>
                <a:chOff x="1224" y="1208"/>
                <a:chExt cx="7" cy="11"/>
              </a:xfrm>
            </p:grpSpPr>
            <p:sp>
              <p:nvSpPr>
                <p:cNvPr id="226" name="Line 266"/>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27" name="Line 267"/>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28" name="Oval 268"/>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nvGrpSpPr>
              <p:cNvPr id="210" name="Group 269"/>
              <p:cNvGrpSpPr>
                <a:grpSpLocks noChangeAspect="1"/>
              </p:cNvGrpSpPr>
              <p:nvPr/>
            </p:nvGrpSpPr>
            <p:grpSpPr bwMode="auto">
              <a:xfrm>
                <a:off x="4594" y="3768"/>
                <a:ext cx="88" cy="150"/>
                <a:chOff x="1224" y="1208"/>
                <a:chExt cx="7" cy="11"/>
              </a:xfrm>
            </p:grpSpPr>
            <p:sp>
              <p:nvSpPr>
                <p:cNvPr id="223" name="Line 270"/>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24" name="Line 271"/>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25" name="Oval 272"/>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nvGrpSpPr>
              <p:cNvPr id="211" name="Group 273"/>
              <p:cNvGrpSpPr>
                <a:grpSpLocks noChangeAspect="1"/>
              </p:cNvGrpSpPr>
              <p:nvPr/>
            </p:nvGrpSpPr>
            <p:grpSpPr bwMode="auto">
              <a:xfrm>
                <a:off x="3475" y="3407"/>
                <a:ext cx="88" cy="150"/>
                <a:chOff x="1224" y="1208"/>
                <a:chExt cx="7" cy="11"/>
              </a:xfrm>
            </p:grpSpPr>
            <p:sp>
              <p:nvSpPr>
                <p:cNvPr id="220" name="Line 274"/>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21" name="Line 275"/>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22" name="Oval 276"/>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nvGrpSpPr>
              <p:cNvPr id="212" name="Group 277"/>
              <p:cNvGrpSpPr>
                <a:grpSpLocks noChangeAspect="1"/>
              </p:cNvGrpSpPr>
              <p:nvPr/>
            </p:nvGrpSpPr>
            <p:grpSpPr bwMode="auto">
              <a:xfrm>
                <a:off x="4439" y="3237"/>
                <a:ext cx="88" cy="150"/>
                <a:chOff x="1224" y="1208"/>
                <a:chExt cx="7" cy="11"/>
              </a:xfrm>
            </p:grpSpPr>
            <p:sp>
              <p:nvSpPr>
                <p:cNvPr id="217" name="Line 278"/>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18" name="Line 279"/>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19" name="Oval 280"/>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nvGrpSpPr>
              <p:cNvPr id="213" name="Group 281"/>
              <p:cNvGrpSpPr>
                <a:grpSpLocks noChangeAspect="1"/>
              </p:cNvGrpSpPr>
              <p:nvPr/>
            </p:nvGrpSpPr>
            <p:grpSpPr bwMode="auto">
              <a:xfrm>
                <a:off x="3759" y="3746"/>
                <a:ext cx="88" cy="150"/>
                <a:chOff x="1224" y="1208"/>
                <a:chExt cx="7" cy="11"/>
              </a:xfrm>
            </p:grpSpPr>
            <p:sp>
              <p:nvSpPr>
                <p:cNvPr id="214" name="Line 282"/>
                <p:cNvSpPr>
                  <a:spLocks noChangeAspect="1" noChangeShapeType="1"/>
                </p:cNvSpPr>
                <p:nvPr/>
              </p:nvSpPr>
              <p:spPr bwMode="auto">
                <a:xfrm>
                  <a:off x="1228" y="1211"/>
                  <a:ext cx="0" cy="8"/>
                </a:xfrm>
                <a:prstGeom prst="line">
                  <a:avLst/>
                </a:prstGeom>
                <a:noFill/>
                <a:ln w="9525">
                  <a:solidFill>
                    <a:srgbClr val="C0C0C0"/>
                  </a:solidFill>
                  <a:round/>
                  <a:headEnd/>
                  <a:tailEnd/>
                </a:ln>
              </p:spPr>
              <p:txBody>
                <a:bodyPr/>
                <a:lstStyle/>
                <a:p>
                  <a:endParaRPr lang="ja-JP" altLang="en-US"/>
                </a:p>
              </p:txBody>
            </p:sp>
            <p:sp>
              <p:nvSpPr>
                <p:cNvPr id="215" name="Line 283"/>
                <p:cNvSpPr>
                  <a:spLocks noChangeAspect="1" noChangeShapeType="1"/>
                </p:cNvSpPr>
                <p:nvPr/>
              </p:nvSpPr>
              <p:spPr bwMode="auto">
                <a:xfrm>
                  <a:off x="1227" y="1211"/>
                  <a:ext cx="0" cy="8"/>
                </a:xfrm>
                <a:prstGeom prst="line">
                  <a:avLst/>
                </a:prstGeom>
                <a:noFill/>
                <a:ln w="6350">
                  <a:solidFill>
                    <a:srgbClr val="333333"/>
                  </a:solidFill>
                  <a:round/>
                  <a:headEnd/>
                  <a:tailEnd/>
                </a:ln>
              </p:spPr>
              <p:txBody>
                <a:bodyPr/>
                <a:lstStyle/>
                <a:p>
                  <a:endParaRPr lang="ja-JP" altLang="en-US"/>
                </a:p>
              </p:txBody>
            </p:sp>
            <p:sp>
              <p:nvSpPr>
                <p:cNvPr id="216" name="Oval 284"/>
                <p:cNvSpPr>
                  <a:spLocks noChangeAspect="1" noChangeArrowheads="1"/>
                </p:cNvSpPr>
                <p:nvPr/>
              </p:nvSpPr>
              <p:spPr bwMode="auto">
                <a:xfrm rot="60000">
                  <a:off x="1224" y="1208"/>
                  <a:ext cx="7" cy="7"/>
                </a:xfrm>
                <a:prstGeom prst="ellipse">
                  <a:avLst/>
                </a:prstGeom>
                <a:solidFill>
                  <a:srgbClr val="FFCC00"/>
                </a:solidFill>
                <a:ln w="9525">
                  <a:noFill/>
                  <a:round/>
                  <a:headEnd/>
                  <a:tailEnd/>
                </a:ln>
                <a:effectLst>
                  <a:outerShdw dist="12700" algn="ctr" rotWithShape="0">
                    <a:srgbClr val="808080"/>
                  </a:outerShdw>
                </a:effectLst>
              </p:spPr>
              <p:txBody>
                <a:bodyPr/>
                <a:lstStyle/>
                <a:p>
                  <a:endParaRPr lang="ja-JP" altLang="en-US"/>
                </a:p>
              </p:txBody>
            </p:sp>
          </p:grpSp>
        </p:grpSp>
      </p:grpSp>
      <p:sp>
        <p:nvSpPr>
          <p:cNvPr id="250" name="テキスト ボックス 249"/>
          <p:cNvSpPr txBox="1"/>
          <p:nvPr/>
        </p:nvSpPr>
        <p:spPr>
          <a:xfrm>
            <a:off x="3229248" y="3661172"/>
            <a:ext cx="936104" cy="307777"/>
          </a:xfrm>
          <a:prstGeom prst="rect">
            <a:avLst/>
          </a:prstGeom>
          <a:noFill/>
        </p:spPr>
        <p:txBody>
          <a:bodyPr wrap="square" rtlCol="0">
            <a:spAutoFit/>
          </a:bodyPr>
          <a:lstStyle/>
          <a:p>
            <a:r>
              <a:rPr kumimoji="1" lang="ja-JP" altLang="en-US" sz="1400" dirty="0" smtClean="0">
                <a:solidFill>
                  <a:schemeClr val="bg1"/>
                </a:solidFill>
              </a:rPr>
              <a:t>提供</a:t>
            </a:r>
            <a:endParaRPr kumimoji="1" lang="ja-JP" altLang="en-US" sz="1400" dirty="0">
              <a:solidFill>
                <a:schemeClr val="bg1"/>
              </a:solidFill>
            </a:endParaRPr>
          </a:p>
        </p:txBody>
      </p:sp>
      <p:sp>
        <p:nvSpPr>
          <p:cNvPr id="251" name="テキスト ボックス 250"/>
          <p:cNvSpPr txBox="1"/>
          <p:nvPr/>
        </p:nvSpPr>
        <p:spPr>
          <a:xfrm>
            <a:off x="3292748" y="5223272"/>
            <a:ext cx="936104" cy="307777"/>
          </a:xfrm>
          <a:prstGeom prst="rect">
            <a:avLst/>
          </a:prstGeom>
          <a:noFill/>
        </p:spPr>
        <p:txBody>
          <a:bodyPr wrap="square" rtlCol="0">
            <a:spAutoFit/>
          </a:bodyPr>
          <a:lstStyle/>
          <a:p>
            <a:r>
              <a:rPr lang="ja-JP" altLang="en-US" sz="1400" dirty="0" smtClean="0">
                <a:solidFill>
                  <a:schemeClr val="bg1"/>
                </a:solidFill>
              </a:rPr>
              <a:t>利用</a:t>
            </a:r>
            <a:endParaRPr kumimoji="1" lang="ja-JP" altLang="en-US" sz="1400" dirty="0">
              <a:solidFill>
                <a:schemeClr val="bg1"/>
              </a:solidFill>
            </a:endParaRPr>
          </a:p>
        </p:txBody>
      </p:sp>
      <p:sp>
        <p:nvSpPr>
          <p:cNvPr id="252" name="左カーブ矢印 251"/>
          <p:cNvSpPr/>
          <p:nvPr/>
        </p:nvSpPr>
        <p:spPr>
          <a:xfrm>
            <a:off x="3131840" y="1772816"/>
            <a:ext cx="720080" cy="648072"/>
          </a:xfrm>
          <a:prstGeom prst="curvedLef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smtClean="0">
                <a:solidFill>
                  <a:schemeClr val="tx1"/>
                </a:solidFill>
              </a:rPr>
              <a:t>GIS</a:t>
            </a:r>
          </a:p>
          <a:p>
            <a:pPr algn="ctr"/>
            <a:r>
              <a:rPr kumimoji="1" lang="ja-JP" altLang="en-US" sz="1100" dirty="0" smtClean="0">
                <a:solidFill>
                  <a:schemeClr val="tx1"/>
                </a:solidFill>
              </a:rPr>
              <a:t>データ化</a:t>
            </a:r>
            <a:endParaRPr kumimoji="1" lang="ja-JP" altLang="en-US" sz="1100" dirty="0">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type="body" idx="4294967295"/>
          </p:nvPr>
        </p:nvSpPr>
        <p:spPr>
          <a:xfrm>
            <a:off x="192088" y="1154113"/>
            <a:ext cx="8785225" cy="1800225"/>
          </a:xfrm>
        </p:spPr>
        <p:txBody>
          <a:bodyPr>
            <a:normAutofit/>
          </a:bodyPr>
          <a:lstStyle/>
          <a:p>
            <a:pPr marL="0" indent="0" eaLnBrk="1" hangingPunct="1">
              <a:lnSpc>
                <a:spcPct val="80000"/>
              </a:lnSpc>
              <a:buNone/>
            </a:pPr>
            <a:r>
              <a:rPr lang="ja-JP" altLang="en-US" sz="1800" dirty="0" smtClean="0">
                <a:latin typeface="HGP創英角ｺﾞｼｯｸUB" pitchFamily="50" charset="-128"/>
                <a:ea typeface="HGP創英角ｺﾞｼｯｸUB" pitchFamily="50" charset="-128"/>
              </a:rPr>
              <a:t>○三重県においては、共有デジタル地図という県下共通の基盤データが存在するため、県、市町が所有する様々なデータを重ね合わせて利活用することが可能です。</a:t>
            </a:r>
          </a:p>
          <a:p>
            <a:pPr marL="0" indent="0" eaLnBrk="1" hangingPunct="1">
              <a:lnSpc>
                <a:spcPct val="80000"/>
              </a:lnSpc>
              <a:buNone/>
            </a:pPr>
            <a:endParaRPr lang="en-US" altLang="ja-JP" sz="1800" dirty="0" smtClean="0">
              <a:latin typeface="HGP創英角ｺﾞｼｯｸUB" pitchFamily="50" charset="-128"/>
              <a:ea typeface="HGP創英角ｺﾞｼｯｸUB" pitchFamily="50" charset="-128"/>
            </a:endParaRPr>
          </a:p>
          <a:p>
            <a:pPr marL="0" indent="0" eaLnBrk="1" hangingPunct="1">
              <a:lnSpc>
                <a:spcPct val="80000"/>
              </a:lnSpc>
              <a:buNone/>
            </a:pPr>
            <a:r>
              <a:rPr lang="ja-JP" altLang="en-US" sz="1800" dirty="0" smtClean="0">
                <a:latin typeface="HGP創英角ｺﾞｼｯｸUB" pitchFamily="50" charset="-128"/>
                <a:ea typeface="HGP創英角ｺﾞｼｯｸUB" pitchFamily="50" charset="-128"/>
              </a:rPr>
              <a:t>○共有デジタル地図をベースとして、発災時から復旧・復興期を経て、平常時の防災段階に至るまで、全てのフェーズで容易に「地理空間情報の蓄積・利活用」が可能な仕組みを構築することが理想的であると考えられます。</a:t>
            </a:r>
          </a:p>
        </p:txBody>
      </p:sp>
      <p:pic>
        <p:nvPicPr>
          <p:cNvPr id="70678" name="Picture 22" descr="Image1"/>
          <p:cNvPicPr>
            <a:picLocks noChangeAspect="1" noChangeArrowheads="1"/>
          </p:cNvPicPr>
          <p:nvPr/>
        </p:nvPicPr>
        <p:blipFill>
          <a:blip r:embed="rId2" cstate="print"/>
          <a:srcRect/>
          <a:stretch>
            <a:fillRect/>
          </a:stretch>
        </p:blipFill>
        <p:spPr bwMode="auto">
          <a:xfrm>
            <a:off x="2922588" y="4094163"/>
            <a:ext cx="4527550" cy="1074737"/>
          </a:xfrm>
          <a:prstGeom prst="rect">
            <a:avLst/>
          </a:prstGeom>
          <a:noFill/>
          <a:ln w="9525">
            <a:noFill/>
            <a:miter lim="800000"/>
            <a:headEnd/>
            <a:tailEnd/>
          </a:ln>
          <a:effectLst/>
        </p:spPr>
      </p:pic>
      <p:pic>
        <p:nvPicPr>
          <p:cNvPr id="70679" name="Picture 23"/>
          <p:cNvPicPr>
            <a:picLocks noChangeAspect="1" noChangeArrowheads="1"/>
          </p:cNvPicPr>
          <p:nvPr/>
        </p:nvPicPr>
        <p:blipFill>
          <a:blip r:embed="rId3" cstate="print"/>
          <a:srcRect/>
          <a:stretch>
            <a:fillRect/>
          </a:stretch>
        </p:blipFill>
        <p:spPr bwMode="auto">
          <a:xfrm>
            <a:off x="2922588" y="3968750"/>
            <a:ext cx="4357687" cy="1123950"/>
          </a:xfrm>
          <a:prstGeom prst="rect">
            <a:avLst/>
          </a:prstGeom>
          <a:noFill/>
          <a:ln w="9525">
            <a:noFill/>
            <a:miter lim="800000"/>
            <a:headEnd/>
            <a:tailEnd/>
          </a:ln>
          <a:effectLst>
            <a:outerShdw dist="35921" dir="2700000" algn="ctr" rotWithShape="0">
              <a:srgbClr val="FF0066"/>
            </a:outerShdw>
          </a:effectLst>
        </p:spPr>
      </p:pic>
      <p:sp>
        <p:nvSpPr>
          <p:cNvPr id="70680" name="Rectangle 24"/>
          <p:cNvSpPr>
            <a:spLocks noChangeArrowheads="1"/>
          </p:cNvSpPr>
          <p:nvPr/>
        </p:nvSpPr>
        <p:spPr bwMode="auto">
          <a:xfrm>
            <a:off x="3454400" y="4689475"/>
            <a:ext cx="287338" cy="36513"/>
          </a:xfrm>
          <a:prstGeom prst="rect">
            <a:avLst/>
          </a:prstGeom>
          <a:solidFill>
            <a:srgbClr val="CCFFCC"/>
          </a:solidFill>
          <a:ln w="9525">
            <a:solidFill>
              <a:schemeClr val="tx1"/>
            </a:solidFill>
            <a:miter lim="800000"/>
            <a:headEnd/>
            <a:tailEnd/>
          </a:ln>
          <a:effectLst/>
        </p:spPr>
        <p:txBody>
          <a:bodyPr wrap="none" anchor="ctr"/>
          <a:lstStyle/>
          <a:p>
            <a:endParaRPr lang="ja-JP" altLang="en-US"/>
          </a:p>
        </p:txBody>
      </p:sp>
      <p:sp>
        <p:nvSpPr>
          <p:cNvPr id="70681" name="Freeform 25"/>
          <p:cNvSpPr>
            <a:spLocks/>
          </p:cNvSpPr>
          <p:nvPr/>
        </p:nvSpPr>
        <p:spPr bwMode="auto">
          <a:xfrm>
            <a:off x="2933700" y="3987800"/>
            <a:ext cx="4319588" cy="1077913"/>
          </a:xfrm>
          <a:custGeom>
            <a:avLst/>
            <a:gdLst/>
            <a:ahLst/>
            <a:cxnLst>
              <a:cxn ang="0">
                <a:pos x="0" y="1359"/>
              </a:cxn>
              <a:cxn ang="0">
                <a:pos x="4081" y="1359"/>
              </a:cxn>
              <a:cxn ang="0">
                <a:pos x="5441" y="0"/>
              </a:cxn>
              <a:cxn ang="0">
                <a:pos x="1360" y="0"/>
              </a:cxn>
              <a:cxn ang="0">
                <a:pos x="0" y="1359"/>
              </a:cxn>
            </a:cxnLst>
            <a:rect l="0" t="0" r="r" b="b"/>
            <a:pathLst>
              <a:path w="5441" h="1359">
                <a:moveTo>
                  <a:pt x="0" y="1359"/>
                </a:moveTo>
                <a:lnTo>
                  <a:pt x="4081" y="1359"/>
                </a:lnTo>
                <a:lnTo>
                  <a:pt x="5441" y="0"/>
                </a:lnTo>
                <a:lnTo>
                  <a:pt x="1360" y="0"/>
                </a:lnTo>
                <a:lnTo>
                  <a:pt x="0" y="1359"/>
                </a:lnTo>
                <a:close/>
              </a:path>
            </a:pathLst>
          </a:custGeom>
          <a:noFill/>
          <a:ln w="9525">
            <a:solidFill>
              <a:srgbClr val="333333"/>
            </a:solidFill>
            <a:prstDash val="solid"/>
            <a:round/>
            <a:headEnd/>
            <a:tailEnd/>
          </a:ln>
        </p:spPr>
        <p:txBody>
          <a:bodyPr/>
          <a:lstStyle/>
          <a:p>
            <a:endParaRPr lang="ja-JP" altLang="en-US"/>
          </a:p>
        </p:txBody>
      </p:sp>
      <p:grpSp>
        <p:nvGrpSpPr>
          <p:cNvPr id="2" name="Group 26"/>
          <p:cNvGrpSpPr>
            <a:grpSpLocks/>
          </p:cNvGrpSpPr>
          <p:nvPr/>
        </p:nvGrpSpPr>
        <p:grpSpPr bwMode="auto">
          <a:xfrm>
            <a:off x="4067175" y="4041775"/>
            <a:ext cx="935038" cy="935038"/>
            <a:chOff x="2880" y="210"/>
            <a:chExt cx="589" cy="589"/>
          </a:xfrm>
        </p:grpSpPr>
        <p:sp>
          <p:nvSpPr>
            <p:cNvPr id="70683" name="Oval 27"/>
            <p:cNvSpPr>
              <a:spLocks noChangeArrowheads="1"/>
            </p:cNvSpPr>
            <p:nvPr/>
          </p:nvSpPr>
          <p:spPr bwMode="auto">
            <a:xfrm>
              <a:off x="2880" y="210"/>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684" name="Oval 28"/>
            <p:cNvSpPr>
              <a:spLocks noChangeArrowheads="1"/>
            </p:cNvSpPr>
            <p:nvPr/>
          </p:nvSpPr>
          <p:spPr bwMode="auto">
            <a:xfrm>
              <a:off x="3016" y="346"/>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685" name="Oval 29"/>
            <p:cNvSpPr>
              <a:spLocks noChangeArrowheads="1"/>
            </p:cNvSpPr>
            <p:nvPr/>
          </p:nvSpPr>
          <p:spPr bwMode="auto">
            <a:xfrm>
              <a:off x="3152" y="482"/>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686" name="Oval 30"/>
            <p:cNvSpPr>
              <a:spLocks noChangeArrowheads="1"/>
            </p:cNvSpPr>
            <p:nvPr/>
          </p:nvSpPr>
          <p:spPr bwMode="auto">
            <a:xfrm>
              <a:off x="3288" y="618"/>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687" name="Oval 31"/>
            <p:cNvSpPr>
              <a:spLocks noChangeArrowheads="1"/>
            </p:cNvSpPr>
            <p:nvPr/>
          </p:nvSpPr>
          <p:spPr bwMode="auto">
            <a:xfrm>
              <a:off x="3424" y="754"/>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grpSp>
      <p:sp>
        <p:nvSpPr>
          <p:cNvPr id="70688" name="Oval 32"/>
          <p:cNvSpPr>
            <a:spLocks noChangeArrowheads="1"/>
          </p:cNvSpPr>
          <p:nvPr/>
        </p:nvSpPr>
        <p:spPr bwMode="auto">
          <a:xfrm>
            <a:off x="3779838" y="4257675"/>
            <a:ext cx="71437"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689" name="Oval 33"/>
          <p:cNvSpPr>
            <a:spLocks noChangeArrowheads="1"/>
          </p:cNvSpPr>
          <p:nvPr/>
        </p:nvSpPr>
        <p:spPr bwMode="auto">
          <a:xfrm>
            <a:off x="3995738" y="4473575"/>
            <a:ext cx="71437"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690" name="Oval 34"/>
          <p:cNvSpPr>
            <a:spLocks noChangeArrowheads="1"/>
          </p:cNvSpPr>
          <p:nvPr/>
        </p:nvSpPr>
        <p:spPr bwMode="auto">
          <a:xfrm>
            <a:off x="4211638" y="4689475"/>
            <a:ext cx="71437"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691" name="Oval 35"/>
          <p:cNvSpPr>
            <a:spLocks noChangeArrowheads="1"/>
          </p:cNvSpPr>
          <p:nvPr/>
        </p:nvSpPr>
        <p:spPr bwMode="auto">
          <a:xfrm>
            <a:off x="4427538" y="4905375"/>
            <a:ext cx="71437"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grpSp>
        <p:nvGrpSpPr>
          <p:cNvPr id="3" name="Group 36"/>
          <p:cNvGrpSpPr>
            <a:grpSpLocks/>
          </p:cNvGrpSpPr>
          <p:nvPr/>
        </p:nvGrpSpPr>
        <p:grpSpPr bwMode="auto">
          <a:xfrm>
            <a:off x="5146675" y="4041775"/>
            <a:ext cx="935038" cy="935038"/>
            <a:chOff x="2880" y="210"/>
            <a:chExt cx="589" cy="589"/>
          </a:xfrm>
        </p:grpSpPr>
        <p:sp>
          <p:nvSpPr>
            <p:cNvPr id="70693" name="Oval 37"/>
            <p:cNvSpPr>
              <a:spLocks noChangeArrowheads="1"/>
            </p:cNvSpPr>
            <p:nvPr/>
          </p:nvSpPr>
          <p:spPr bwMode="auto">
            <a:xfrm>
              <a:off x="2880" y="210"/>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694" name="Oval 38"/>
            <p:cNvSpPr>
              <a:spLocks noChangeArrowheads="1"/>
            </p:cNvSpPr>
            <p:nvPr/>
          </p:nvSpPr>
          <p:spPr bwMode="auto">
            <a:xfrm>
              <a:off x="3016" y="346"/>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695" name="Oval 39"/>
            <p:cNvSpPr>
              <a:spLocks noChangeArrowheads="1"/>
            </p:cNvSpPr>
            <p:nvPr/>
          </p:nvSpPr>
          <p:spPr bwMode="auto">
            <a:xfrm>
              <a:off x="3152" y="482"/>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696" name="Oval 40"/>
            <p:cNvSpPr>
              <a:spLocks noChangeArrowheads="1"/>
            </p:cNvSpPr>
            <p:nvPr/>
          </p:nvSpPr>
          <p:spPr bwMode="auto">
            <a:xfrm>
              <a:off x="3288" y="618"/>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697" name="Oval 41"/>
            <p:cNvSpPr>
              <a:spLocks noChangeArrowheads="1"/>
            </p:cNvSpPr>
            <p:nvPr/>
          </p:nvSpPr>
          <p:spPr bwMode="auto">
            <a:xfrm>
              <a:off x="3424" y="754"/>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grpSp>
      <p:grpSp>
        <p:nvGrpSpPr>
          <p:cNvPr id="4" name="Group 42"/>
          <p:cNvGrpSpPr>
            <a:grpSpLocks/>
          </p:cNvGrpSpPr>
          <p:nvPr/>
        </p:nvGrpSpPr>
        <p:grpSpPr bwMode="auto">
          <a:xfrm>
            <a:off x="4572000" y="4041775"/>
            <a:ext cx="935038" cy="935038"/>
            <a:chOff x="2880" y="210"/>
            <a:chExt cx="589" cy="589"/>
          </a:xfrm>
        </p:grpSpPr>
        <p:sp>
          <p:nvSpPr>
            <p:cNvPr id="70699" name="Oval 43"/>
            <p:cNvSpPr>
              <a:spLocks noChangeArrowheads="1"/>
            </p:cNvSpPr>
            <p:nvPr/>
          </p:nvSpPr>
          <p:spPr bwMode="auto">
            <a:xfrm>
              <a:off x="2880" y="210"/>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00" name="Oval 44"/>
            <p:cNvSpPr>
              <a:spLocks noChangeArrowheads="1"/>
            </p:cNvSpPr>
            <p:nvPr/>
          </p:nvSpPr>
          <p:spPr bwMode="auto">
            <a:xfrm>
              <a:off x="3016" y="346"/>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01" name="Oval 45"/>
            <p:cNvSpPr>
              <a:spLocks noChangeArrowheads="1"/>
            </p:cNvSpPr>
            <p:nvPr/>
          </p:nvSpPr>
          <p:spPr bwMode="auto">
            <a:xfrm>
              <a:off x="3152" y="482"/>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02" name="Oval 46"/>
            <p:cNvSpPr>
              <a:spLocks noChangeArrowheads="1"/>
            </p:cNvSpPr>
            <p:nvPr/>
          </p:nvSpPr>
          <p:spPr bwMode="auto">
            <a:xfrm>
              <a:off x="3288" y="618"/>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03" name="Oval 47"/>
            <p:cNvSpPr>
              <a:spLocks noChangeArrowheads="1"/>
            </p:cNvSpPr>
            <p:nvPr/>
          </p:nvSpPr>
          <p:spPr bwMode="auto">
            <a:xfrm>
              <a:off x="3424" y="754"/>
              <a:ext cx="45" cy="45"/>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grpSp>
      <p:sp>
        <p:nvSpPr>
          <p:cNvPr id="70704" name="Oval 48"/>
          <p:cNvSpPr>
            <a:spLocks noChangeArrowheads="1"/>
          </p:cNvSpPr>
          <p:nvPr/>
        </p:nvSpPr>
        <p:spPr bwMode="auto">
          <a:xfrm>
            <a:off x="3563938" y="4473575"/>
            <a:ext cx="71437"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05" name="Oval 49"/>
          <p:cNvSpPr>
            <a:spLocks noChangeArrowheads="1"/>
          </p:cNvSpPr>
          <p:nvPr/>
        </p:nvSpPr>
        <p:spPr bwMode="auto">
          <a:xfrm>
            <a:off x="3779838" y="4689475"/>
            <a:ext cx="71437"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06" name="Oval 50"/>
          <p:cNvSpPr>
            <a:spLocks noChangeArrowheads="1"/>
          </p:cNvSpPr>
          <p:nvPr/>
        </p:nvSpPr>
        <p:spPr bwMode="auto">
          <a:xfrm>
            <a:off x="3995738" y="4905375"/>
            <a:ext cx="71437"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07" name="Oval 51"/>
          <p:cNvSpPr>
            <a:spLocks noChangeArrowheads="1"/>
          </p:cNvSpPr>
          <p:nvPr/>
        </p:nvSpPr>
        <p:spPr bwMode="auto">
          <a:xfrm>
            <a:off x="3346450" y="4689475"/>
            <a:ext cx="71438"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08" name="Oval 52"/>
          <p:cNvSpPr>
            <a:spLocks noChangeArrowheads="1"/>
          </p:cNvSpPr>
          <p:nvPr/>
        </p:nvSpPr>
        <p:spPr bwMode="auto">
          <a:xfrm>
            <a:off x="3562350" y="4905375"/>
            <a:ext cx="71438"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09" name="Oval 53"/>
          <p:cNvSpPr>
            <a:spLocks noChangeArrowheads="1"/>
          </p:cNvSpPr>
          <p:nvPr/>
        </p:nvSpPr>
        <p:spPr bwMode="auto">
          <a:xfrm>
            <a:off x="5651500" y="4041775"/>
            <a:ext cx="71438"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10" name="Oval 54"/>
          <p:cNvSpPr>
            <a:spLocks noChangeArrowheads="1"/>
          </p:cNvSpPr>
          <p:nvPr/>
        </p:nvSpPr>
        <p:spPr bwMode="auto">
          <a:xfrm>
            <a:off x="5867400" y="4257675"/>
            <a:ext cx="71438"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11" name="Oval 55"/>
          <p:cNvSpPr>
            <a:spLocks noChangeArrowheads="1"/>
          </p:cNvSpPr>
          <p:nvPr/>
        </p:nvSpPr>
        <p:spPr bwMode="auto">
          <a:xfrm>
            <a:off x="6083300" y="4473575"/>
            <a:ext cx="71438"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12" name="Oval 56"/>
          <p:cNvSpPr>
            <a:spLocks noChangeArrowheads="1"/>
          </p:cNvSpPr>
          <p:nvPr/>
        </p:nvSpPr>
        <p:spPr bwMode="auto">
          <a:xfrm>
            <a:off x="6299200" y="4689475"/>
            <a:ext cx="71438"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13" name="Oval 57"/>
          <p:cNvSpPr>
            <a:spLocks noChangeArrowheads="1"/>
          </p:cNvSpPr>
          <p:nvPr/>
        </p:nvSpPr>
        <p:spPr bwMode="auto">
          <a:xfrm>
            <a:off x="6083300" y="4041775"/>
            <a:ext cx="71438"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14" name="Oval 58"/>
          <p:cNvSpPr>
            <a:spLocks noChangeArrowheads="1"/>
          </p:cNvSpPr>
          <p:nvPr/>
        </p:nvSpPr>
        <p:spPr bwMode="auto">
          <a:xfrm>
            <a:off x="6299200" y="4257675"/>
            <a:ext cx="71438"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15" name="Oval 59"/>
          <p:cNvSpPr>
            <a:spLocks noChangeArrowheads="1"/>
          </p:cNvSpPr>
          <p:nvPr/>
        </p:nvSpPr>
        <p:spPr bwMode="auto">
          <a:xfrm>
            <a:off x="6588125" y="4473575"/>
            <a:ext cx="71438" cy="71438"/>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16" name="Oval 60"/>
          <p:cNvSpPr>
            <a:spLocks noChangeArrowheads="1"/>
          </p:cNvSpPr>
          <p:nvPr/>
        </p:nvSpPr>
        <p:spPr bwMode="auto">
          <a:xfrm>
            <a:off x="6659563" y="4113213"/>
            <a:ext cx="71437" cy="71437"/>
          </a:xfrm>
          <a:prstGeom prst="ellipse">
            <a:avLst/>
          </a:prstGeom>
          <a:solidFill>
            <a:schemeClr val="accent1"/>
          </a:solidFill>
          <a:ln w="9525">
            <a:solidFill>
              <a:schemeClr val="tx1"/>
            </a:solidFill>
            <a:round/>
            <a:headEnd/>
            <a:tailEnd/>
          </a:ln>
          <a:effectLst/>
        </p:spPr>
        <p:txBody>
          <a:bodyPr wrap="none" anchor="ctr"/>
          <a:lstStyle/>
          <a:p>
            <a:endParaRPr lang="ja-JP" altLang="en-US"/>
          </a:p>
        </p:txBody>
      </p:sp>
      <p:sp>
        <p:nvSpPr>
          <p:cNvPr id="70717" name="Freeform 61"/>
          <p:cNvSpPr>
            <a:spLocks/>
          </p:cNvSpPr>
          <p:nvPr/>
        </p:nvSpPr>
        <p:spPr bwMode="auto">
          <a:xfrm>
            <a:off x="4570413" y="4148138"/>
            <a:ext cx="503237" cy="215900"/>
          </a:xfrm>
          <a:custGeom>
            <a:avLst/>
            <a:gdLst/>
            <a:ahLst/>
            <a:cxnLst>
              <a:cxn ang="0">
                <a:pos x="0" y="90"/>
              </a:cxn>
              <a:cxn ang="0">
                <a:pos x="0" y="136"/>
              </a:cxn>
              <a:cxn ang="0">
                <a:pos x="272" y="90"/>
              </a:cxn>
              <a:cxn ang="0">
                <a:pos x="317" y="0"/>
              </a:cxn>
              <a:cxn ang="0">
                <a:pos x="0" y="90"/>
              </a:cxn>
            </a:cxnLst>
            <a:rect l="0" t="0" r="r" b="b"/>
            <a:pathLst>
              <a:path w="317" h="136">
                <a:moveTo>
                  <a:pt x="0" y="90"/>
                </a:moveTo>
                <a:lnTo>
                  <a:pt x="0" y="136"/>
                </a:lnTo>
                <a:lnTo>
                  <a:pt x="272" y="90"/>
                </a:lnTo>
                <a:lnTo>
                  <a:pt x="317" y="0"/>
                </a:lnTo>
                <a:lnTo>
                  <a:pt x="0" y="90"/>
                </a:lnTo>
                <a:close/>
              </a:path>
            </a:pathLst>
          </a:custGeom>
          <a:solidFill>
            <a:srgbClr val="CCFFCC"/>
          </a:solidFill>
          <a:ln w="9525">
            <a:solidFill>
              <a:schemeClr val="tx1"/>
            </a:solidFill>
            <a:round/>
            <a:headEnd/>
            <a:tailEnd/>
          </a:ln>
          <a:effectLst/>
        </p:spPr>
        <p:txBody>
          <a:bodyPr/>
          <a:lstStyle/>
          <a:p>
            <a:endParaRPr lang="ja-JP" altLang="en-US"/>
          </a:p>
        </p:txBody>
      </p:sp>
      <p:sp>
        <p:nvSpPr>
          <p:cNvPr id="70718" name="Freeform 62"/>
          <p:cNvSpPr>
            <a:spLocks/>
          </p:cNvSpPr>
          <p:nvPr/>
        </p:nvSpPr>
        <p:spPr bwMode="auto">
          <a:xfrm>
            <a:off x="5613400" y="4867275"/>
            <a:ext cx="649288" cy="180975"/>
          </a:xfrm>
          <a:custGeom>
            <a:avLst/>
            <a:gdLst/>
            <a:ahLst/>
            <a:cxnLst>
              <a:cxn ang="0">
                <a:pos x="0" y="68"/>
              </a:cxn>
              <a:cxn ang="0">
                <a:pos x="227" y="0"/>
              </a:cxn>
              <a:cxn ang="0">
                <a:pos x="409" y="46"/>
              </a:cxn>
              <a:cxn ang="0">
                <a:pos x="341" y="114"/>
              </a:cxn>
              <a:cxn ang="0">
                <a:pos x="0" y="68"/>
              </a:cxn>
            </a:cxnLst>
            <a:rect l="0" t="0" r="r" b="b"/>
            <a:pathLst>
              <a:path w="409" h="114">
                <a:moveTo>
                  <a:pt x="0" y="68"/>
                </a:moveTo>
                <a:lnTo>
                  <a:pt x="227" y="0"/>
                </a:lnTo>
                <a:lnTo>
                  <a:pt x="409" y="46"/>
                </a:lnTo>
                <a:lnTo>
                  <a:pt x="341" y="114"/>
                </a:lnTo>
                <a:lnTo>
                  <a:pt x="0" y="68"/>
                </a:lnTo>
                <a:close/>
              </a:path>
            </a:pathLst>
          </a:custGeom>
          <a:solidFill>
            <a:srgbClr val="CCFFCC"/>
          </a:solidFill>
          <a:ln w="9525">
            <a:solidFill>
              <a:schemeClr val="tx1"/>
            </a:solidFill>
            <a:round/>
            <a:headEnd/>
            <a:tailEnd/>
          </a:ln>
          <a:effectLst/>
        </p:spPr>
        <p:txBody>
          <a:bodyPr/>
          <a:lstStyle/>
          <a:p>
            <a:endParaRPr lang="ja-JP" altLang="en-US"/>
          </a:p>
        </p:txBody>
      </p:sp>
      <p:sp>
        <p:nvSpPr>
          <p:cNvPr id="70719" name="Freeform 63"/>
          <p:cNvSpPr>
            <a:spLocks/>
          </p:cNvSpPr>
          <p:nvPr/>
        </p:nvSpPr>
        <p:spPr bwMode="auto">
          <a:xfrm>
            <a:off x="3921125" y="4040188"/>
            <a:ext cx="288925" cy="107950"/>
          </a:xfrm>
          <a:custGeom>
            <a:avLst/>
            <a:gdLst/>
            <a:ahLst/>
            <a:cxnLst>
              <a:cxn ang="0">
                <a:pos x="69" y="0"/>
              </a:cxn>
              <a:cxn ang="0">
                <a:pos x="182" y="0"/>
              </a:cxn>
              <a:cxn ang="0">
                <a:pos x="114" y="68"/>
              </a:cxn>
              <a:cxn ang="0">
                <a:pos x="0" y="45"/>
              </a:cxn>
              <a:cxn ang="0">
                <a:pos x="69" y="0"/>
              </a:cxn>
            </a:cxnLst>
            <a:rect l="0" t="0" r="r" b="b"/>
            <a:pathLst>
              <a:path w="182" h="68">
                <a:moveTo>
                  <a:pt x="69" y="0"/>
                </a:moveTo>
                <a:lnTo>
                  <a:pt x="182" y="0"/>
                </a:lnTo>
                <a:lnTo>
                  <a:pt x="114" y="68"/>
                </a:lnTo>
                <a:lnTo>
                  <a:pt x="0" y="45"/>
                </a:lnTo>
                <a:lnTo>
                  <a:pt x="69" y="0"/>
                </a:lnTo>
                <a:close/>
              </a:path>
            </a:pathLst>
          </a:custGeom>
          <a:solidFill>
            <a:srgbClr val="CCFFCC"/>
          </a:solidFill>
          <a:ln w="9525">
            <a:solidFill>
              <a:schemeClr val="tx1"/>
            </a:solidFill>
            <a:round/>
            <a:headEnd/>
            <a:tailEnd/>
          </a:ln>
          <a:effectLst/>
        </p:spPr>
        <p:txBody>
          <a:bodyPr/>
          <a:lstStyle/>
          <a:p>
            <a:endParaRPr lang="ja-JP" altLang="en-US"/>
          </a:p>
        </p:txBody>
      </p:sp>
      <p:sp>
        <p:nvSpPr>
          <p:cNvPr id="70720" name="AutoShape 64"/>
          <p:cNvSpPr>
            <a:spLocks noChangeArrowheads="1"/>
          </p:cNvSpPr>
          <p:nvPr/>
        </p:nvSpPr>
        <p:spPr bwMode="auto">
          <a:xfrm rot="5620459">
            <a:off x="3440113" y="1104900"/>
            <a:ext cx="3511550" cy="7185025"/>
          </a:xfrm>
          <a:custGeom>
            <a:avLst/>
            <a:gdLst>
              <a:gd name="G0" fmla="+- 5844978 0 0"/>
              <a:gd name="G1" fmla="+- 9725264 0 0"/>
              <a:gd name="G2" fmla="+- 5844978 0 9725264"/>
              <a:gd name="G3" fmla="+- 10800 0 0"/>
              <a:gd name="G4" fmla="+- 0 0 5844978"/>
              <a:gd name="T0" fmla="*/ 360 256 1"/>
              <a:gd name="T1" fmla="*/ 0 256 1"/>
              <a:gd name="G5" fmla="+- G2 T0 T1"/>
              <a:gd name="G6" fmla="?: G2 G2 G5"/>
              <a:gd name="G7" fmla="+- 0 0 G6"/>
              <a:gd name="G8" fmla="+- 8389 0 0"/>
              <a:gd name="G9" fmla="+- 0 0 9725264"/>
              <a:gd name="G10" fmla="+- 8389 0 2700"/>
              <a:gd name="G11" fmla="cos G10 5844978"/>
              <a:gd name="G12" fmla="sin G10 5844978"/>
              <a:gd name="G13" fmla="cos 13500 5844978"/>
              <a:gd name="G14" fmla="sin 13500 5844978"/>
              <a:gd name="G15" fmla="+- G11 10800 0"/>
              <a:gd name="G16" fmla="+- G12 10800 0"/>
              <a:gd name="G17" fmla="+- G13 10800 0"/>
              <a:gd name="G18" fmla="+- G14 10800 0"/>
              <a:gd name="G19" fmla="*/ 8389 1 2"/>
              <a:gd name="G20" fmla="+- G19 5400 0"/>
              <a:gd name="G21" fmla="cos G20 5844978"/>
              <a:gd name="G22" fmla="sin G20 5844978"/>
              <a:gd name="G23" fmla="+- G21 10800 0"/>
              <a:gd name="G24" fmla="+- G12 G23 G22"/>
              <a:gd name="G25" fmla="+- G22 G23 G11"/>
              <a:gd name="G26" fmla="cos 10800 5844978"/>
              <a:gd name="G27" fmla="sin 10800 5844978"/>
              <a:gd name="G28" fmla="cos 8389 5844978"/>
              <a:gd name="G29" fmla="sin 8389 5844978"/>
              <a:gd name="G30" fmla="+- G26 10800 0"/>
              <a:gd name="G31" fmla="+- G27 10800 0"/>
              <a:gd name="G32" fmla="+- G28 10800 0"/>
              <a:gd name="G33" fmla="+- G29 10800 0"/>
              <a:gd name="G34" fmla="+- G19 5400 0"/>
              <a:gd name="G35" fmla="cos G34 9725264"/>
              <a:gd name="G36" fmla="sin G34 9725264"/>
              <a:gd name="G37" fmla="+/ 9725264 5844978 2"/>
              <a:gd name="T2" fmla="*/ 180 256 1"/>
              <a:gd name="T3" fmla="*/ 0 256 1"/>
              <a:gd name="G38" fmla="+- G37 T2 T3"/>
              <a:gd name="G39" fmla="?: G2 G37 G38"/>
              <a:gd name="G40" fmla="cos 10800 G39"/>
              <a:gd name="G41" fmla="sin 10800 G39"/>
              <a:gd name="G42" fmla="cos 8389 G39"/>
              <a:gd name="G43" fmla="sin 8389 G39"/>
              <a:gd name="G44" fmla="+- G40 10800 0"/>
              <a:gd name="G45" fmla="+- G41 10800 0"/>
              <a:gd name="G46" fmla="+- G42 10800 0"/>
              <a:gd name="G47" fmla="+- G43 10800 0"/>
              <a:gd name="G48" fmla="+- G35 10800 0"/>
              <a:gd name="G49" fmla="+- G36 10800 0"/>
              <a:gd name="T4" fmla="*/ 16001 w 21600"/>
              <a:gd name="T5" fmla="*/ 1335 h 21600"/>
              <a:gd name="T6" fmla="*/ 2628 w 21600"/>
              <a:gd name="T7" fmla="*/ 15828 h 21600"/>
              <a:gd name="T8" fmla="*/ 14840 w 21600"/>
              <a:gd name="T9" fmla="*/ 3448 h 21600"/>
              <a:gd name="T10" fmla="*/ 10991 w 21600"/>
              <a:gd name="T11" fmla="*/ 24298 h 21600"/>
              <a:gd name="T12" fmla="*/ 7030 w 21600"/>
              <a:gd name="T13" fmla="*/ 20450 h 21600"/>
              <a:gd name="T14" fmla="*/ 10880 w 21600"/>
              <a:gd name="T15" fmla="*/ 16488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0918" y="19188"/>
                </a:moveTo>
                <a:cubicBezTo>
                  <a:pt x="15505" y="19123"/>
                  <a:pt x="19189" y="15386"/>
                  <a:pt x="19189" y="10800"/>
                </a:cubicBezTo>
                <a:cubicBezTo>
                  <a:pt x="19189" y="6166"/>
                  <a:pt x="15433" y="2411"/>
                  <a:pt x="10800" y="2411"/>
                </a:cubicBezTo>
                <a:cubicBezTo>
                  <a:pt x="6166" y="2411"/>
                  <a:pt x="2411" y="6166"/>
                  <a:pt x="2411" y="10800"/>
                </a:cubicBezTo>
                <a:cubicBezTo>
                  <a:pt x="2410" y="12352"/>
                  <a:pt x="2841" y="13874"/>
                  <a:pt x="3655" y="15196"/>
                </a:cubicBezTo>
                <a:lnTo>
                  <a:pt x="1601" y="16459"/>
                </a:lnTo>
                <a:cubicBezTo>
                  <a:pt x="554" y="14757"/>
                  <a:pt x="0" y="12798"/>
                  <a:pt x="0" y="10800"/>
                </a:cubicBezTo>
                <a:cubicBezTo>
                  <a:pt x="0" y="4835"/>
                  <a:pt x="4835" y="0"/>
                  <a:pt x="10800" y="0"/>
                </a:cubicBezTo>
                <a:cubicBezTo>
                  <a:pt x="16764" y="0"/>
                  <a:pt x="21600" y="4835"/>
                  <a:pt x="21600" y="10800"/>
                </a:cubicBezTo>
                <a:cubicBezTo>
                  <a:pt x="21600" y="16704"/>
                  <a:pt x="16857" y="21515"/>
                  <a:pt x="10953" y="21598"/>
                </a:cubicBezTo>
                <a:lnTo>
                  <a:pt x="10991" y="24298"/>
                </a:lnTo>
                <a:lnTo>
                  <a:pt x="7030" y="20450"/>
                </a:lnTo>
                <a:lnTo>
                  <a:pt x="10880" y="16488"/>
                </a:lnTo>
                <a:lnTo>
                  <a:pt x="10918" y="19188"/>
                </a:lnTo>
                <a:close/>
              </a:path>
            </a:pathLst>
          </a:custGeom>
          <a:solidFill>
            <a:schemeClr val="bg2">
              <a:lumMod val="90000"/>
            </a:schemeClr>
          </a:solidFill>
          <a:ln w="9525" algn="ctr">
            <a:noFill/>
            <a:miter lim="800000"/>
            <a:headEnd/>
            <a:tailEnd type="none" w="lg" len="med"/>
          </a:ln>
          <a:effectLst/>
        </p:spPr>
        <p:txBody>
          <a:bodyPr wrap="none" anchor="ctr"/>
          <a:lstStyle/>
          <a:p>
            <a:endParaRPr lang="ja-JP" altLang="en-US"/>
          </a:p>
        </p:txBody>
      </p:sp>
      <p:sp>
        <p:nvSpPr>
          <p:cNvPr id="70721" name="Text Box 65"/>
          <p:cNvSpPr txBox="1">
            <a:spLocks noChangeArrowheads="1"/>
          </p:cNvSpPr>
          <p:nvPr/>
        </p:nvSpPr>
        <p:spPr bwMode="auto">
          <a:xfrm>
            <a:off x="927100" y="3461603"/>
            <a:ext cx="1879600" cy="830997"/>
          </a:xfrm>
          <a:prstGeom prst="rect">
            <a:avLst/>
          </a:prstGeom>
          <a:noFill/>
          <a:ln w="9525" algn="ctr">
            <a:noFill/>
            <a:miter lim="800000"/>
            <a:headEnd/>
            <a:tailEnd type="none" w="lg" len="med"/>
          </a:ln>
          <a:effectLst/>
        </p:spPr>
        <p:txBody>
          <a:bodyPr anchor="b">
            <a:spAutoFit/>
          </a:bodyPr>
          <a:lstStyle/>
          <a:p>
            <a:pPr algn="ctr"/>
            <a:r>
              <a:rPr lang="ja-JP" altLang="en-US" sz="2400" b="1" dirty="0">
                <a:solidFill>
                  <a:srgbClr val="00B050"/>
                </a:solidFill>
                <a:effectLst>
                  <a:outerShdw blurRad="38100" dist="38100" dir="2700000" algn="tl">
                    <a:srgbClr val="C0C0C0"/>
                  </a:outerShdw>
                </a:effectLst>
              </a:rPr>
              <a:t>平常時</a:t>
            </a:r>
          </a:p>
          <a:p>
            <a:pPr algn="ctr"/>
            <a:r>
              <a:rPr lang="ja-JP" altLang="en-US" sz="2400" b="1" dirty="0">
                <a:solidFill>
                  <a:srgbClr val="00B050"/>
                </a:solidFill>
                <a:effectLst>
                  <a:outerShdw blurRad="38100" dist="38100" dir="2700000" algn="tl">
                    <a:srgbClr val="C0C0C0"/>
                  </a:outerShdw>
                </a:effectLst>
              </a:rPr>
              <a:t>（防災段階）</a:t>
            </a:r>
          </a:p>
        </p:txBody>
      </p:sp>
      <p:sp>
        <p:nvSpPr>
          <p:cNvPr id="70722" name="Text Box 66"/>
          <p:cNvSpPr txBox="1">
            <a:spLocks noChangeArrowheads="1"/>
          </p:cNvSpPr>
          <p:nvPr/>
        </p:nvSpPr>
        <p:spPr bwMode="auto">
          <a:xfrm>
            <a:off x="3956861" y="2765723"/>
            <a:ext cx="1112805" cy="461665"/>
          </a:xfrm>
          <a:prstGeom prst="rect">
            <a:avLst/>
          </a:prstGeom>
          <a:noFill/>
          <a:ln w="9525" algn="ctr">
            <a:noFill/>
            <a:miter lim="800000"/>
            <a:headEnd/>
            <a:tailEnd type="none" w="lg" len="med"/>
          </a:ln>
          <a:effectLst/>
        </p:spPr>
        <p:txBody>
          <a:bodyPr wrap="none" anchor="b">
            <a:spAutoFit/>
          </a:bodyPr>
          <a:lstStyle/>
          <a:p>
            <a:pPr algn="ctr"/>
            <a:r>
              <a:rPr lang="ja-JP" altLang="en-US" sz="2400" b="1" dirty="0">
                <a:solidFill>
                  <a:srgbClr val="FF0000"/>
                </a:solidFill>
                <a:effectLst>
                  <a:outerShdw blurRad="38100" dist="38100" dir="2700000" algn="tl">
                    <a:srgbClr val="C0C0C0"/>
                  </a:outerShdw>
                </a:effectLst>
              </a:rPr>
              <a:t>発災時</a:t>
            </a:r>
          </a:p>
        </p:txBody>
      </p:sp>
      <p:sp>
        <p:nvSpPr>
          <p:cNvPr id="70723" name="Text Box 67"/>
          <p:cNvSpPr txBox="1">
            <a:spLocks noChangeArrowheads="1"/>
          </p:cNvSpPr>
          <p:nvPr/>
        </p:nvSpPr>
        <p:spPr bwMode="auto">
          <a:xfrm>
            <a:off x="6882806" y="3237210"/>
            <a:ext cx="1731564" cy="461665"/>
          </a:xfrm>
          <a:prstGeom prst="rect">
            <a:avLst/>
          </a:prstGeom>
          <a:noFill/>
          <a:ln w="9525" algn="ctr">
            <a:noFill/>
            <a:miter lim="800000"/>
            <a:headEnd/>
            <a:tailEnd type="none" w="lg" len="med"/>
          </a:ln>
          <a:effectLst/>
        </p:spPr>
        <p:txBody>
          <a:bodyPr wrap="none" anchor="b">
            <a:spAutoFit/>
          </a:bodyPr>
          <a:lstStyle/>
          <a:p>
            <a:pPr algn="ctr"/>
            <a:r>
              <a:rPr lang="ja-JP" altLang="en-US" sz="2400" b="1" dirty="0">
                <a:solidFill>
                  <a:srgbClr val="FF0000"/>
                </a:solidFill>
                <a:effectLst>
                  <a:outerShdw blurRad="38100" dist="38100" dir="2700000" algn="tl">
                    <a:srgbClr val="C0C0C0"/>
                  </a:outerShdw>
                </a:effectLst>
              </a:rPr>
              <a:t>応急対策期</a:t>
            </a:r>
          </a:p>
        </p:txBody>
      </p:sp>
      <p:sp>
        <p:nvSpPr>
          <p:cNvPr id="70724" name="Text Box 68"/>
          <p:cNvSpPr txBox="1">
            <a:spLocks noChangeArrowheads="1"/>
          </p:cNvSpPr>
          <p:nvPr/>
        </p:nvSpPr>
        <p:spPr bwMode="auto">
          <a:xfrm>
            <a:off x="6769911" y="5631160"/>
            <a:ext cx="1112805" cy="461665"/>
          </a:xfrm>
          <a:prstGeom prst="rect">
            <a:avLst/>
          </a:prstGeom>
          <a:noFill/>
          <a:ln w="9525" algn="ctr">
            <a:noFill/>
            <a:miter lim="800000"/>
            <a:headEnd/>
            <a:tailEnd type="none" w="lg" len="med"/>
          </a:ln>
          <a:effectLst/>
        </p:spPr>
        <p:txBody>
          <a:bodyPr wrap="none" anchor="b">
            <a:spAutoFit/>
          </a:bodyPr>
          <a:lstStyle/>
          <a:p>
            <a:pPr algn="ctr"/>
            <a:r>
              <a:rPr lang="ja-JP" altLang="en-US" sz="2400" b="1" dirty="0">
                <a:solidFill>
                  <a:srgbClr val="FF0000"/>
                </a:solidFill>
                <a:effectLst>
                  <a:outerShdw blurRad="38100" dist="38100" dir="2700000" algn="tl">
                    <a:srgbClr val="C0C0C0"/>
                  </a:outerShdw>
                </a:effectLst>
              </a:rPr>
              <a:t>復旧期</a:t>
            </a:r>
          </a:p>
        </p:txBody>
      </p:sp>
      <p:sp>
        <p:nvSpPr>
          <p:cNvPr id="70725" name="Text Box 69"/>
          <p:cNvSpPr txBox="1">
            <a:spLocks noChangeArrowheads="1"/>
          </p:cNvSpPr>
          <p:nvPr/>
        </p:nvSpPr>
        <p:spPr bwMode="auto">
          <a:xfrm>
            <a:off x="3890186" y="5908973"/>
            <a:ext cx="1112805" cy="461665"/>
          </a:xfrm>
          <a:prstGeom prst="rect">
            <a:avLst/>
          </a:prstGeom>
          <a:noFill/>
          <a:ln w="9525" algn="ctr">
            <a:noFill/>
            <a:miter lim="800000"/>
            <a:headEnd/>
            <a:tailEnd type="none" w="lg" len="med"/>
          </a:ln>
          <a:effectLst/>
        </p:spPr>
        <p:txBody>
          <a:bodyPr wrap="none" anchor="b">
            <a:spAutoFit/>
          </a:bodyPr>
          <a:lstStyle/>
          <a:p>
            <a:pPr algn="ctr"/>
            <a:r>
              <a:rPr lang="ja-JP" altLang="en-US" sz="2400" b="1" dirty="0">
                <a:solidFill>
                  <a:srgbClr val="0070C0"/>
                </a:solidFill>
                <a:effectLst>
                  <a:outerShdw blurRad="38100" dist="38100" dir="2700000" algn="tl">
                    <a:srgbClr val="C0C0C0"/>
                  </a:outerShdw>
                </a:effectLst>
              </a:rPr>
              <a:t>復興期</a:t>
            </a:r>
          </a:p>
        </p:txBody>
      </p:sp>
      <p:sp>
        <p:nvSpPr>
          <p:cNvPr id="70726" name="AutoShape 70"/>
          <p:cNvSpPr>
            <a:spLocks noChangeArrowheads="1"/>
          </p:cNvSpPr>
          <p:nvPr/>
        </p:nvSpPr>
        <p:spPr bwMode="auto">
          <a:xfrm>
            <a:off x="5057775" y="5822950"/>
            <a:ext cx="630238" cy="720725"/>
          </a:xfrm>
          <a:prstGeom prst="foldedCorner">
            <a:avLst>
              <a:gd name="adj" fmla="val 12500"/>
            </a:avLst>
          </a:prstGeom>
          <a:solidFill>
            <a:schemeClr val="bg1">
              <a:lumMod val="95000"/>
            </a:schemeClr>
          </a:solidFill>
          <a:ln w="9525">
            <a:solidFill>
              <a:schemeClr val="tx1"/>
            </a:solidFill>
            <a:round/>
            <a:headEnd/>
            <a:tailEnd type="none" w="lg" len="med"/>
          </a:ln>
          <a:effectLst/>
        </p:spPr>
        <p:txBody>
          <a:bodyPr wrap="none" anchor="ctr"/>
          <a:lstStyle/>
          <a:p>
            <a:pPr algn="ctr"/>
            <a:r>
              <a:rPr lang="ja-JP" altLang="en-US" sz="1400" b="1"/>
              <a:t>○○</a:t>
            </a:r>
          </a:p>
          <a:p>
            <a:pPr algn="ctr"/>
            <a:r>
              <a:rPr lang="ja-JP" altLang="en-US" sz="1400" b="1"/>
              <a:t>データ</a:t>
            </a:r>
          </a:p>
        </p:txBody>
      </p:sp>
      <p:sp>
        <p:nvSpPr>
          <p:cNvPr id="70727" name="AutoShape 71"/>
          <p:cNvSpPr>
            <a:spLocks noChangeArrowheads="1"/>
          </p:cNvSpPr>
          <p:nvPr/>
        </p:nvSpPr>
        <p:spPr bwMode="auto">
          <a:xfrm>
            <a:off x="7902575" y="5373688"/>
            <a:ext cx="630238" cy="720725"/>
          </a:xfrm>
          <a:prstGeom prst="foldedCorner">
            <a:avLst>
              <a:gd name="adj" fmla="val 12500"/>
            </a:avLst>
          </a:prstGeom>
          <a:solidFill>
            <a:schemeClr val="bg1">
              <a:lumMod val="95000"/>
            </a:schemeClr>
          </a:solidFill>
          <a:ln w="9525">
            <a:solidFill>
              <a:schemeClr val="tx1"/>
            </a:solidFill>
            <a:round/>
            <a:headEnd/>
            <a:tailEnd type="none" w="lg" len="med"/>
          </a:ln>
          <a:effectLst/>
        </p:spPr>
        <p:txBody>
          <a:bodyPr wrap="none" anchor="ctr"/>
          <a:lstStyle/>
          <a:p>
            <a:pPr algn="ctr"/>
            <a:r>
              <a:rPr lang="ja-JP" altLang="en-US" sz="1400" b="1"/>
              <a:t>○○</a:t>
            </a:r>
          </a:p>
          <a:p>
            <a:pPr algn="ctr"/>
            <a:r>
              <a:rPr lang="ja-JP" altLang="en-US" sz="1400" b="1"/>
              <a:t>データ</a:t>
            </a:r>
          </a:p>
        </p:txBody>
      </p:sp>
      <p:sp>
        <p:nvSpPr>
          <p:cNvPr id="70728" name="AutoShape 72"/>
          <p:cNvSpPr>
            <a:spLocks noChangeArrowheads="1"/>
          </p:cNvSpPr>
          <p:nvPr/>
        </p:nvSpPr>
        <p:spPr bwMode="auto">
          <a:xfrm>
            <a:off x="7621588" y="3708400"/>
            <a:ext cx="630237" cy="720725"/>
          </a:xfrm>
          <a:prstGeom prst="foldedCorner">
            <a:avLst>
              <a:gd name="adj" fmla="val 12500"/>
            </a:avLst>
          </a:prstGeom>
          <a:solidFill>
            <a:schemeClr val="bg1">
              <a:lumMod val="95000"/>
            </a:schemeClr>
          </a:solidFill>
          <a:ln w="9525">
            <a:solidFill>
              <a:schemeClr val="tx1"/>
            </a:solidFill>
            <a:round/>
            <a:headEnd/>
            <a:tailEnd type="none" w="lg" len="med"/>
          </a:ln>
          <a:effectLst/>
        </p:spPr>
        <p:txBody>
          <a:bodyPr wrap="none" anchor="ctr"/>
          <a:lstStyle/>
          <a:p>
            <a:pPr algn="ctr"/>
            <a:r>
              <a:rPr lang="ja-JP" altLang="en-US" sz="1400" b="1"/>
              <a:t>○○</a:t>
            </a:r>
          </a:p>
          <a:p>
            <a:pPr algn="ctr"/>
            <a:r>
              <a:rPr lang="ja-JP" altLang="en-US" sz="1400" b="1"/>
              <a:t>データ</a:t>
            </a:r>
          </a:p>
        </p:txBody>
      </p:sp>
      <p:sp>
        <p:nvSpPr>
          <p:cNvPr id="70729" name="AutoShape 73"/>
          <p:cNvSpPr>
            <a:spLocks noChangeArrowheads="1"/>
          </p:cNvSpPr>
          <p:nvPr/>
        </p:nvSpPr>
        <p:spPr bwMode="auto">
          <a:xfrm>
            <a:off x="5192713" y="2808288"/>
            <a:ext cx="630237" cy="720725"/>
          </a:xfrm>
          <a:prstGeom prst="foldedCorner">
            <a:avLst>
              <a:gd name="adj" fmla="val 12500"/>
            </a:avLst>
          </a:prstGeom>
          <a:solidFill>
            <a:schemeClr val="bg1">
              <a:lumMod val="95000"/>
            </a:schemeClr>
          </a:solidFill>
          <a:ln w="9525">
            <a:solidFill>
              <a:schemeClr val="tx1"/>
            </a:solidFill>
            <a:round/>
            <a:headEnd/>
            <a:tailEnd type="none" w="lg" len="med"/>
          </a:ln>
          <a:effectLst/>
        </p:spPr>
        <p:txBody>
          <a:bodyPr wrap="none" anchor="ctr"/>
          <a:lstStyle/>
          <a:p>
            <a:pPr algn="ctr"/>
            <a:r>
              <a:rPr lang="ja-JP" altLang="en-US" sz="1400" b="1"/>
              <a:t>○○</a:t>
            </a:r>
          </a:p>
          <a:p>
            <a:pPr algn="ctr"/>
            <a:r>
              <a:rPr lang="ja-JP" altLang="en-US" sz="1400" b="1"/>
              <a:t>データ</a:t>
            </a:r>
          </a:p>
        </p:txBody>
      </p:sp>
      <p:sp>
        <p:nvSpPr>
          <p:cNvPr id="70730" name="AutoShape 74"/>
          <p:cNvSpPr>
            <a:spLocks noChangeArrowheads="1"/>
          </p:cNvSpPr>
          <p:nvPr/>
        </p:nvSpPr>
        <p:spPr bwMode="auto">
          <a:xfrm>
            <a:off x="2852738" y="3482975"/>
            <a:ext cx="630237" cy="720725"/>
          </a:xfrm>
          <a:prstGeom prst="foldedCorner">
            <a:avLst>
              <a:gd name="adj" fmla="val 12500"/>
            </a:avLst>
          </a:prstGeom>
          <a:solidFill>
            <a:schemeClr val="bg1">
              <a:lumMod val="95000"/>
            </a:schemeClr>
          </a:solidFill>
          <a:ln w="9525">
            <a:solidFill>
              <a:schemeClr val="tx1"/>
            </a:solidFill>
            <a:round/>
            <a:headEnd/>
            <a:tailEnd type="none" w="lg" len="med"/>
          </a:ln>
          <a:effectLst/>
        </p:spPr>
        <p:txBody>
          <a:bodyPr wrap="none" anchor="ctr"/>
          <a:lstStyle/>
          <a:p>
            <a:pPr algn="ctr"/>
            <a:r>
              <a:rPr lang="ja-JP" altLang="en-US" sz="1400" b="1"/>
              <a:t>○○</a:t>
            </a:r>
          </a:p>
          <a:p>
            <a:pPr algn="ctr"/>
            <a:r>
              <a:rPr lang="ja-JP" altLang="en-US" sz="1400" b="1"/>
              <a:t>データ</a:t>
            </a:r>
          </a:p>
        </p:txBody>
      </p:sp>
      <p:sp>
        <p:nvSpPr>
          <p:cNvPr id="70731" name="Freeform 75"/>
          <p:cNvSpPr>
            <a:spLocks/>
          </p:cNvSpPr>
          <p:nvPr/>
        </p:nvSpPr>
        <p:spPr bwMode="auto">
          <a:xfrm>
            <a:off x="5021263" y="4787900"/>
            <a:ext cx="328612" cy="1123950"/>
          </a:xfrm>
          <a:custGeom>
            <a:avLst/>
            <a:gdLst/>
            <a:ahLst/>
            <a:cxnLst>
              <a:cxn ang="0">
                <a:pos x="132" y="675"/>
              </a:cxn>
              <a:cxn ang="0">
                <a:pos x="57" y="341"/>
              </a:cxn>
              <a:cxn ang="0">
                <a:pos x="14" y="478"/>
              </a:cxn>
              <a:cxn ang="0">
                <a:pos x="141" y="284"/>
              </a:cxn>
              <a:cxn ang="0">
                <a:pos x="38" y="0"/>
              </a:cxn>
            </a:cxnLst>
            <a:rect l="0" t="0" r="r" b="b"/>
            <a:pathLst>
              <a:path w="145" h="675">
                <a:moveTo>
                  <a:pt x="132" y="675"/>
                </a:moveTo>
                <a:cubicBezTo>
                  <a:pt x="104" y="525"/>
                  <a:pt x="76" y="374"/>
                  <a:pt x="57" y="341"/>
                </a:cubicBezTo>
                <a:cubicBezTo>
                  <a:pt x="37" y="308"/>
                  <a:pt x="0" y="488"/>
                  <a:pt x="14" y="478"/>
                </a:cubicBezTo>
                <a:cubicBezTo>
                  <a:pt x="28" y="468"/>
                  <a:pt x="137" y="364"/>
                  <a:pt x="141" y="284"/>
                </a:cubicBezTo>
                <a:cubicBezTo>
                  <a:pt x="145" y="204"/>
                  <a:pt x="59" y="59"/>
                  <a:pt x="38" y="0"/>
                </a:cubicBezTo>
              </a:path>
            </a:pathLst>
          </a:custGeom>
          <a:noFill/>
          <a:ln w="57150" cap="flat" cmpd="sng">
            <a:solidFill>
              <a:srgbClr val="0070C0"/>
            </a:solidFill>
            <a:prstDash val="solid"/>
            <a:round/>
            <a:headEnd type="none" w="med" len="med"/>
            <a:tailEnd type="arrow" w="lg" len="lg"/>
          </a:ln>
          <a:effectLst/>
        </p:spPr>
        <p:txBody>
          <a:bodyPr wrap="none" anchor="b"/>
          <a:lstStyle/>
          <a:p>
            <a:endParaRPr lang="ja-JP" altLang="en-US"/>
          </a:p>
        </p:txBody>
      </p:sp>
      <p:sp>
        <p:nvSpPr>
          <p:cNvPr id="70732" name="Freeform 76"/>
          <p:cNvSpPr>
            <a:spLocks/>
          </p:cNvSpPr>
          <p:nvPr/>
        </p:nvSpPr>
        <p:spPr bwMode="auto">
          <a:xfrm>
            <a:off x="6002338" y="4518025"/>
            <a:ext cx="2170112" cy="900113"/>
          </a:xfrm>
          <a:custGeom>
            <a:avLst/>
            <a:gdLst/>
            <a:ahLst/>
            <a:cxnLst>
              <a:cxn ang="0">
                <a:pos x="1277" y="707"/>
              </a:cxn>
              <a:cxn ang="0">
                <a:pos x="872" y="147"/>
              </a:cxn>
              <a:cxn ang="0">
                <a:pos x="0" y="0"/>
              </a:cxn>
            </a:cxnLst>
            <a:rect l="0" t="0" r="r" b="b"/>
            <a:pathLst>
              <a:path w="1277" h="707">
                <a:moveTo>
                  <a:pt x="1277" y="707"/>
                </a:moveTo>
                <a:cubicBezTo>
                  <a:pt x="1209" y="614"/>
                  <a:pt x="1085" y="265"/>
                  <a:pt x="872" y="147"/>
                </a:cubicBezTo>
                <a:cubicBezTo>
                  <a:pt x="659" y="29"/>
                  <a:pt x="182" y="31"/>
                  <a:pt x="0" y="0"/>
                </a:cubicBezTo>
              </a:path>
            </a:pathLst>
          </a:custGeom>
          <a:noFill/>
          <a:ln w="57150" cap="flat" cmpd="sng">
            <a:solidFill>
              <a:srgbClr val="FF5050"/>
            </a:solidFill>
            <a:prstDash val="solid"/>
            <a:round/>
            <a:headEnd type="none" w="med" len="med"/>
            <a:tailEnd type="arrow" w="lg" len="lg"/>
          </a:ln>
          <a:effectLst/>
        </p:spPr>
        <p:txBody>
          <a:bodyPr wrap="none" anchor="b"/>
          <a:lstStyle/>
          <a:p>
            <a:endParaRPr lang="ja-JP" altLang="en-US"/>
          </a:p>
        </p:txBody>
      </p:sp>
      <p:sp>
        <p:nvSpPr>
          <p:cNvPr id="70733" name="Freeform 77"/>
          <p:cNvSpPr>
            <a:spLocks/>
          </p:cNvSpPr>
          <p:nvPr/>
        </p:nvSpPr>
        <p:spPr bwMode="auto">
          <a:xfrm>
            <a:off x="6283325" y="3635375"/>
            <a:ext cx="1473200" cy="487363"/>
          </a:xfrm>
          <a:custGeom>
            <a:avLst/>
            <a:gdLst/>
            <a:ahLst/>
            <a:cxnLst>
              <a:cxn ang="0">
                <a:pos x="928" y="91"/>
              </a:cxn>
              <a:cxn ang="0">
                <a:pos x="512" y="155"/>
              </a:cxn>
              <a:cxn ang="0">
                <a:pos x="120" y="59"/>
              </a:cxn>
              <a:cxn ang="0">
                <a:pos x="232" y="3"/>
              </a:cxn>
              <a:cxn ang="0">
                <a:pos x="328" y="75"/>
              </a:cxn>
              <a:cxn ang="0">
                <a:pos x="0" y="307"/>
              </a:cxn>
            </a:cxnLst>
            <a:rect l="0" t="0" r="r" b="b"/>
            <a:pathLst>
              <a:path w="928" h="307">
                <a:moveTo>
                  <a:pt x="928" y="91"/>
                </a:moveTo>
                <a:cubicBezTo>
                  <a:pt x="859" y="102"/>
                  <a:pt x="647" y="160"/>
                  <a:pt x="512" y="155"/>
                </a:cubicBezTo>
                <a:cubicBezTo>
                  <a:pt x="377" y="150"/>
                  <a:pt x="167" y="84"/>
                  <a:pt x="120" y="59"/>
                </a:cubicBezTo>
                <a:cubicBezTo>
                  <a:pt x="73" y="34"/>
                  <a:pt x="197" y="0"/>
                  <a:pt x="232" y="3"/>
                </a:cubicBezTo>
                <a:cubicBezTo>
                  <a:pt x="267" y="6"/>
                  <a:pt x="367" y="24"/>
                  <a:pt x="328" y="75"/>
                </a:cubicBezTo>
                <a:cubicBezTo>
                  <a:pt x="289" y="126"/>
                  <a:pt x="68" y="259"/>
                  <a:pt x="0" y="307"/>
                </a:cubicBezTo>
              </a:path>
            </a:pathLst>
          </a:custGeom>
          <a:noFill/>
          <a:ln w="57150" cap="flat" cmpd="sng">
            <a:solidFill>
              <a:srgbClr val="FF5050"/>
            </a:solidFill>
            <a:prstDash val="solid"/>
            <a:round/>
            <a:headEnd type="none" w="med" len="med"/>
            <a:tailEnd type="arrow" w="lg" len="lg"/>
          </a:ln>
          <a:effectLst/>
        </p:spPr>
        <p:txBody>
          <a:bodyPr wrap="none" anchor="b"/>
          <a:lstStyle/>
          <a:p>
            <a:endParaRPr lang="ja-JP" altLang="en-US"/>
          </a:p>
        </p:txBody>
      </p:sp>
      <p:sp>
        <p:nvSpPr>
          <p:cNvPr id="70734" name="Freeform 78"/>
          <p:cNvSpPr>
            <a:spLocks/>
          </p:cNvSpPr>
          <p:nvPr/>
        </p:nvSpPr>
        <p:spPr bwMode="auto">
          <a:xfrm>
            <a:off x="4346575" y="3043238"/>
            <a:ext cx="920750" cy="1204912"/>
          </a:xfrm>
          <a:custGeom>
            <a:avLst/>
            <a:gdLst/>
            <a:ahLst/>
            <a:cxnLst>
              <a:cxn ang="0">
                <a:pos x="584" y="0"/>
              </a:cxn>
              <a:cxn ang="0">
                <a:pos x="248" y="368"/>
              </a:cxn>
              <a:cxn ang="0">
                <a:pos x="472" y="376"/>
              </a:cxn>
              <a:cxn ang="0">
                <a:pos x="200" y="280"/>
              </a:cxn>
              <a:cxn ang="0">
                <a:pos x="0" y="696"/>
              </a:cxn>
            </a:cxnLst>
            <a:rect l="0" t="0" r="r" b="b"/>
            <a:pathLst>
              <a:path w="584" h="696">
                <a:moveTo>
                  <a:pt x="584" y="0"/>
                </a:moveTo>
                <a:cubicBezTo>
                  <a:pt x="528" y="60"/>
                  <a:pt x="267" y="305"/>
                  <a:pt x="248" y="368"/>
                </a:cubicBezTo>
                <a:cubicBezTo>
                  <a:pt x="229" y="431"/>
                  <a:pt x="480" y="391"/>
                  <a:pt x="472" y="376"/>
                </a:cubicBezTo>
                <a:cubicBezTo>
                  <a:pt x="464" y="361"/>
                  <a:pt x="279" y="227"/>
                  <a:pt x="200" y="280"/>
                </a:cubicBezTo>
                <a:cubicBezTo>
                  <a:pt x="121" y="333"/>
                  <a:pt x="42" y="609"/>
                  <a:pt x="0" y="696"/>
                </a:cubicBezTo>
              </a:path>
            </a:pathLst>
          </a:custGeom>
          <a:noFill/>
          <a:ln w="57150" cap="flat" cmpd="sng">
            <a:solidFill>
              <a:srgbClr val="FF5050"/>
            </a:solidFill>
            <a:prstDash val="solid"/>
            <a:round/>
            <a:headEnd type="none" w="med" len="med"/>
            <a:tailEnd type="arrow" w="lg" len="lg"/>
          </a:ln>
          <a:effectLst/>
        </p:spPr>
        <p:txBody>
          <a:bodyPr wrap="none" anchor="b"/>
          <a:lstStyle/>
          <a:p>
            <a:endParaRPr lang="ja-JP" altLang="en-US"/>
          </a:p>
        </p:txBody>
      </p:sp>
      <p:sp>
        <p:nvSpPr>
          <p:cNvPr id="70735" name="Freeform 79"/>
          <p:cNvSpPr>
            <a:spLocks/>
          </p:cNvSpPr>
          <p:nvPr/>
        </p:nvSpPr>
        <p:spPr bwMode="auto">
          <a:xfrm>
            <a:off x="3036888" y="4086225"/>
            <a:ext cx="1709737" cy="468313"/>
          </a:xfrm>
          <a:custGeom>
            <a:avLst/>
            <a:gdLst/>
            <a:ahLst/>
            <a:cxnLst>
              <a:cxn ang="0">
                <a:pos x="40" y="0"/>
              </a:cxn>
              <a:cxn ang="0">
                <a:pos x="173" y="247"/>
              </a:cxn>
              <a:cxn ang="0">
                <a:pos x="1077" y="287"/>
              </a:cxn>
            </a:cxnLst>
            <a:rect l="0" t="0" r="r" b="b"/>
            <a:pathLst>
              <a:path w="1077" h="295">
                <a:moveTo>
                  <a:pt x="40" y="0"/>
                </a:moveTo>
                <a:cubicBezTo>
                  <a:pt x="62" y="41"/>
                  <a:pt x="0" y="199"/>
                  <a:pt x="173" y="247"/>
                </a:cubicBezTo>
                <a:cubicBezTo>
                  <a:pt x="346" y="295"/>
                  <a:pt x="889" y="279"/>
                  <a:pt x="1077" y="287"/>
                </a:cubicBezTo>
              </a:path>
            </a:pathLst>
          </a:custGeom>
          <a:noFill/>
          <a:ln w="57150" cap="flat" cmpd="sng">
            <a:solidFill>
              <a:srgbClr val="00B050"/>
            </a:solidFill>
            <a:prstDash val="solid"/>
            <a:round/>
            <a:headEnd type="none" w="med" len="med"/>
            <a:tailEnd type="arrow" w="lg" len="lg"/>
          </a:ln>
          <a:effectLst/>
        </p:spPr>
        <p:txBody>
          <a:bodyPr wrap="none" anchor="b"/>
          <a:lstStyle/>
          <a:p>
            <a:endParaRPr lang="ja-JP" altLang="en-US"/>
          </a:p>
        </p:txBody>
      </p:sp>
      <p:sp>
        <p:nvSpPr>
          <p:cNvPr id="70736" name="AutoShape 80"/>
          <p:cNvSpPr>
            <a:spLocks noChangeArrowheads="1"/>
          </p:cNvSpPr>
          <p:nvPr/>
        </p:nvSpPr>
        <p:spPr bwMode="auto">
          <a:xfrm rot="-1383930">
            <a:off x="1389063" y="4833938"/>
            <a:ext cx="1463675" cy="1030287"/>
          </a:xfrm>
          <a:prstGeom prst="leftArrow">
            <a:avLst>
              <a:gd name="adj1" fmla="val 35509"/>
              <a:gd name="adj2" fmla="val 52820"/>
            </a:avLst>
          </a:prstGeom>
          <a:gradFill rotWithShape="1">
            <a:gsLst>
              <a:gs pos="0">
                <a:srgbClr val="3333CC"/>
              </a:gs>
              <a:gs pos="100000">
                <a:srgbClr val="FFFFFF"/>
              </a:gs>
            </a:gsLst>
            <a:lin ang="18900000" scaled="1"/>
          </a:gradFill>
          <a:ln w="9525" algn="ctr">
            <a:noFill/>
            <a:miter lim="800000"/>
            <a:headEnd/>
            <a:tailEnd type="none" w="lg" len="med"/>
          </a:ln>
          <a:effectLst/>
        </p:spPr>
        <p:txBody>
          <a:bodyPr wrap="none" anchor="ctr"/>
          <a:lstStyle/>
          <a:p>
            <a:endParaRPr lang="ja-JP" altLang="en-US"/>
          </a:p>
        </p:txBody>
      </p:sp>
      <p:grpSp>
        <p:nvGrpSpPr>
          <p:cNvPr id="5" name="Group 82"/>
          <p:cNvGrpSpPr>
            <a:grpSpLocks/>
          </p:cNvGrpSpPr>
          <p:nvPr/>
        </p:nvGrpSpPr>
        <p:grpSpPr bwMode="auto">
          <a:xfrm>
            <a:off x="211138" y="4652963"/>
            <a:ext cx="1011237" cy="1001712"/>
            <a:chOff x="173" y="2371"/>
            <a:chExt cx="637" cy="631"/>
          </a:xfrm>
        </p:grpSpPr>
        <p:sp>
          <p:nvSpPr>
            <p:cNvPr id="70739" name="Rectangle 12"/>
            <p:cNvSpPr>
              <a:spLocks noChangeArrowheads="1"/>
            </p:cNvSpPr>
            <p:nvPr/>
          </p:nvSpPr>
          <p:spPr bwMode="auto">
            <a:xfrm>
              <a:off x="173" y="2790"/>
              <a:ext cx="628" cy="212"/>
            </a:xfrm>
            <a:prstGeom prst="rect">
              <a:avLst/>
            </a:prstGeom>
            <a:solidFill>
              <a:schemeClr val="bg1"/>
            </a:solidFill>
            <a:ln w="9525" algn="ctr">
              <a:noFill/>
              <a:miter lim="800000"/>
              <a:headEnd/>
              <a:tailEnd/>
            </a:ln>
          </p:spPr>
          <p:txBody>
            <a:bodyPr wrap="none">
              <a:spAutoFit/>
            </a:bodyPr>
            <a:lstStyle/>
            <a:p>
              <a:r>
                <a:rPr lang="ja-JP" altLang="en-US" sz="1600">
                  <a:latin typeface="HGP創英角ｺﾞｼｯｸUB" pitchFamily="50" charset="-128"/>
                  <a:ea typeface="HGP創英角ｺﾞｼｯｸUB" pitchFamily="50" charset="-128"/>
                </a:rPr>
                <a:t>地域住民</a:t>
              </a:r>
            </a:p>
          </p:txBody>
        </p:sp>
        <p:pic>
          <p:nvPicPr>
            <p:cNvPr id="70740" name="Picture 84" descr="21ILBC27"/>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177" y="2371"/>
              <a:ext cx="633" cy="445"/>
            </a:xfrm>
            <a:prstGeom prst="rect">
              <a:avLst/>
            </a:prstGeom>
            <a:noFill/>
          </p:spPr>
        </p:pic>
      </p:grpSp>
      <p:grpSp>
        <p:nvGrpSpPr>
          <p:cNvPr id="6" name="Group 85"/>
          <p:cNvGrpSpPr>
            <a:grpSpLocks/>
          </p:cNvGrpSpPr>
          <p:nvPr/>
        </p:nvGrpSpPr>
        <p:grpSpPr bwMode="auto">
          <a:xfrm>
            <a:off x="341313" y="5622925"/>
            <a:ext cx="1087437" cy="811213"/>
            <a:chOff x="237" y="3010"/>
            <a:chExt cx="685" cy="511"/>
          </a:xfrm>
        </p:grpSpPr>
        <p:pic>
          <p:nvPicPr>
            <p:cNvPr id="70742" name="Picture 15" descr="j0433943[1]"/>
            <p:cNvPicPr>
              <a:picLocks noChangeAspect="1" noChangeArrowheads="1"/>
            </p:cNvPicPr>
            <p:nvPr/>
          </p:nvPicPr>
          <p:blipFill>
            <a:blip r:embed="rId5" cstate="print"/>
            <a:srcRect/>
            <a:stretch>
              <a:fillRect/>
            </a:stretch>
          </p:blipFill>
          <p:spPr bwMode="auto">
            <a:xfrm>
              <a:off x="590" y="3017"/>
              <a:ext cx="332" cy="321"/>
            </a:xfrm>
            <a:prstGeom prst="rect">
              <a:avLst/>
            </a:prstGeom>
            <a:noFill/>
            <a:ln w="9525">
              <a:noFill/>
              <a:miter lim="800000"/>
              <a:headEnd/>
              <a:tailEnd/>
            </a:ln>
          </p:spPr>
        </p:pic>
        <p:sp>
          <p:nvSpPr>
            <p:cNvPr id="70743" name="Rectangle 12"/>
            <p:cNvSpPr>
              <a:spLocks noChangeArrowheads="1"/>
            </p:cNvSpPr>
            <p:nvPr/>
          </p:nvSpPr>
          <p:spPr bwMode="auto">
            <a:xfrm>
              <a:off x="237" y="3309"/>
              <a:ext cx="628" cy="212"/>
            </a:xfrm>
            <a:prstGeom prst="rect">
              <a:avLst/>
            </a:prstGeom>
            <a:solidFill>
              <a:schemeClr val="bg1"/>
            </a:solidFill>
            <a:ln w="9525" algn="ctr">
              <a:noFill/>
              <a:miter lim="800000"/>
              <a:headEnd/>
              <a:tailEnd/>
            </a:ln>
          </p:spPr>
          <p:txBody>
            <a:bodyPr wrap="none">
              <a:spAutoFit/>
            </a:bodyPr>
            <a:lstStyle/>
            <a:p>
              <a:r>
                <a:rPr lang="ja-JP" altLang="en-US" sz="1600">
                  <a:latin typeface="HGP創英角ｺﾞｼｯｸUB" pitchFamily="50" charset="-128"/>
                  <a:ea typeface="HGP創英角ｺﾞｼｯｸUB" pitchFamily="50" charset="-128"/>
                </a:rPr>
                <a:t>市町職員</a:t>
              </a:r>
            </a:p>
          </p:txBody>
        </p:sp>
        <p:pic>
          <p:nvPicPr>
            <p:cNvPr id="70744" name="Picture 19" descr="j0433944[1]"/>
            <p:cNvPicPr>
              <a:picLocks noChangeAspect="1" noChangeArrowheads="1"/>
            </p:cNvPicPr>
            <p:nvPr/>
          </p:nvPicPr>
          <p:blipFill>
            <a:blip r:embed="rId6" cstate="print"/>
            <a:srcRect/>
            <a:stretch>
              <a:fillRect/>
            </a:stretch>
          </p:blipFill>
          <p:spPr bwMode="auto">
            <a:xfrm>
              <a:off x="260" y="3010"/>
              <a:ext cx="352" cy="352"/>
            </a:xfrm>
            <a:prstGeom prst="rect">
              <a:avLst/>
            </a:prstGeom>
            <a:noFill/>
            <a:ln w="9525">
              <a:noFill/>
              <a:miter lim="800000"/>
              <a:headEnd/>
              <a:tailEnd/>
            </a:ln>
          </p:spPr>
        </p:pic>
      </p:grpSp>
      <p:sp>
        <p:nvSpPr>
          <p:cNvPr id="70737" name="AutoShape 81"/>
          <p:cNvSpPr>
            <a:spLocks noChangeArrowheads="1"/>
          </p:cNvSpPr>
          <p:nvPr/>
        </p:nvSpPr>
        <p:spPr bwMode="auto">
          <a:xfrm>
            <a:off x="1547813" y="6021388"/>
            <a:ext cx="2305050" cy="647700"/>
          </a:xfrm>
          <a:prstGeom prst="wedgeRoundRectCallout">
            <a:avLst>
              <a:gd name="adj1" fmla="val -39532"/>
              <a:gd name="adj2" fmla="val -111519"/>
              <a:gd name="adj3" fmla="val 16667"/>
            </a:avLst>
          </a:prstGeom>
          <a:solidFill>
            <a:srgbClr val="92D050">
              <a:alpha val="49000"/>
            </a:srgbClr>
          </a:solidFill>
          <a:ln w="9525">
            <a:noFill/>
            <a:miter lim="800000"/>
            <a:headEnd/>
            <a:tailEnd/>
          </a:ln>
          <a:effectLst/>
        </p:spPr>
        <p:txBody>
          <a:bodyPr lIns="90000" tIns="46800" rIns="90000" bIns="46800"/>
          <a:lstStyle/>
          <a:p>
            <a:pPr algn="ctr">
              <a:spcBef>
                <a:spcPct val="50000"/>
              </a:spcBef>
            </a:pPr>
            <a:r>
              <a:rPr lang="ja-JP" altLang="en-US" sz="1600" b="1" dirty="0">
                <a:latin typeface="Times New Roman" pitchFamily="18" charset="0"/>
                <a:ea typeface="MS UI Gothic" pitchFamily="50" charset="-128"/>
              </a:rPr>
              <a:t>必要なときに、必要な</a:t>
            </a:r>
            <a:br>
              <a:rPr lang="ja-JP" altLang="en-US" sz="1600" b="1" dirty="0">
                <a:latin typeface="Times New Roman" pitchFamily="18" charset="0"/>
                <a:ea typeface="MS UI Gothic" pitchFamily="50" charset="-128"/>
              </a:rPr>
            </a:br>
            <a:r>
              <a:rPr lang="ja-JP" altLang="en-US" sz="1600" b="1" dirty="0">
                <a:latin typeface="Times New Roman" pitchFamily="18" charset="0"/>
                <a:ea typeface="MS UI Gothic" pitchFamily="50" charset="-128"/>
              </a:rPr>
              <a:t>データを利活用できる！</a:t>
            </a:r>
          </a:p>
        </p:txBody>
      </p:sp>
      <p:sp>
        <p:nvSpPr>
          <p:cNvPr id="72" name="テキスト ボックス 71"/>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cxnSp>
        <p:nvCxnSpPr>
          <p:cNvPr id="73" name="直線コネクタ 7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47113"/>
            <a:ext cx="7772400" cy="1470025"/>
          </a:xfrm>
        </p:spPr>
        <p:txBody>
          <a:bodyPr>
            <a:normAutofit/>
          </a:bodyPr>
          <a:lstStyle/>
          <a:p>
            <a:pPr algn="l"/>
            <a:r>
              <a:rPr lang="ja-JP" altLang="en-US" sz="2800" dirty="0" smtClean="0">
                <a:latin typeface="HGP創英角ｺﾞｼｯｸUB" pitchFamily="50" charset="-128"/>
                <a:ea typeface="HGP創英角ｺﾞｼｯｸUB" pitchFamily="50" charset="-128"/>
              </a:rPr>
              <a:t>１．第２期共有デジタル地図（写真地図・数値地形モデル）整備事業について </a:t>
            </a:r>
            <a:r>
              <a:rPr lang="en-US" altLang="ja-JP" sz="2800" dirty="0" smtClean="0">
                <a:latin typeface="HGP創英角ｺﾞｼｯｸUB" pitchFamily="50" charset="-128"/>
                <a:ea typeface="HGP創英角ｺﾞｼｯｸUB" pitchFamily="50" charset="-128"/>
              </a:rPr>
              <a:t>【</a:t>
            </a:r>
            <a:r>
              <a:rPr lang="ja-JP" altLang="en-US" sz="2800" dirty="0" smtClean="0">
                <a:latin typeface="HGP創英角ｺﾞｼｯｸUB" pitchFamily="50" charset="-128"/>
                <a:ea typeface="HGP創英角ｺﾞｼｯｸUB" pitchFamily="50" charset="-128"/>
              </a:rPr>
              <a:t>報告</a:t>
            </a:r>
            <a:r>
              <a:rPr lang="en-US" altLang="ja-JP" sz="2800" dirty="0" smtClean="0">
                <a:latin typeface="HGP創英角ｺﾞｼｯｸUB" pitchFamily="50" charset="-128"/>
                <a:ea typeface="HGP創英角ｺﾞｼｯｸUB" pitchFamily="50" charset="-128"/>
              </a:rPr>
              <a:t>】</a:t>
            </a:r>
            <a:endParaRPr lang="en-US" altLang="ja-JP" sz="2800" dirty="0">
              <a:latin typeface="HGP創英角ｺﾞｼｯｸUB" pitchFamily="50" charset="-128"/>
              <a:ea typeface="HGP創英角ｺﾞｼｯｸUB" pitchFamily="50" charset="-128"/>
            </a:endParaRPr>
          </a:p>
        </p:txBody>
      </p:sp>
      <p:cxnSp>
        <p:nvCxnSpPr>
          <p:cNvPr id="5" name="直線コネクタ 4"/>
          <p:cNvCxnSpPr/>
          <p:nvPr/>
        </p:nvCxnSpPr>
        <p:spPr>
          <a:xfrm>
            <a:off x="775332" y="3389811"/>
            <a:ext cx="7488832" cy="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9060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707886"/>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４．三重県危機管理空間情報集約システム（仮称）</a:t>
            </a:r>
            <a:r>
              <a:rPr lang="en-US" altLang="ja-JP" sz="2000" dirty="0" smtClean="0">
                <a:latin typeface="HGP創英角ｺﾞｼｯｸUB" pitchFamily="50" charset="-128"/>
                <a:ea typeface="HGP創英角ｺﾞｼｯｸUB" pitchFamily="50" charset="-128"/>
              </a:rPr>
              <a:t>β</a:t>
            </a:r>
            <a:r>
              <a:rPr lang="ja-JP" altLang="en-US" sz="2000" dirty="0" smtClean="0">
                <a:latin typeface="HGP創英角ｺﾞｼｯｸUB" pitchFamily="50" charset="-128"/>
                <a:ea typeface="HGP創英角ｺﾞｼｯｸUB" pitchFamily="50" charset="-128"/>
              </a:rPr>
              <a:t>版の構築に向けた検討に</a:t>
            </a:r>
            <a:endParaRPr lang="en-US" altLang="ja-JP" sz="2000" dirty="0" smtClean="0">
              <a:latin typeface="HGP創英角ｺﾞｼｯｸUB" pitchFamily="50" charset="-128"/>
              <a:ea typeface="HGP創英角ｺﾞｼｯｸUB" pitchFamily="50" charset="-128"/>
            </a:endParaRPr>
          </a:p>
          <a:p>
            <a:r>
              <a:rPr lang="ja-JP" altLang="en-US" sz="2000" dirty="0" smtClean="0">
                <a:latin typeface="HGP創英角ｺﾞｼｯｸUB" pitchFamily="50" charset="-128"/>
                <a:ea typeface="HGP創英角ｺﾞｼｯｸUB" pitchFamily="50" charset="-128"/>
              </a:rPr>
              <a:t>ついて（協議）</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10045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４－９．災害時における地理空間情報の共有②</a:t>
            </a:r>
            <a:endParaRPr lang="en-US" altLang="ja-JP" dirty="0" smtClean="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1392107"/>
            <a:ext cx="8424862" cy="2668423"/>
          </a:xfrm>
          <a:prstGeom prst="rect">
            <a:avLst/>
          </a:prstGeom>
          <a:noFill/>
          <a:ln w="9525">
            <a:noFill/>
            <a:miter lim="800000"/>
            <a:headEnd/>
            <a:tailEnd/>
          </a:ln>
          <a:effectLst/>
        </p:spPr>
        <p:txBody>
          <a:bodyPr wrap="square">
            <a:spAutoFit/>
          </a:bodyPr>
          <a:lstStyle/>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災害時における地理空間情報の共有を可能にするためには、平常時より関係者間での役割分担の整理、および地理空間情報の流通にかかるルールを策定しておく必要があると考えられます。また、本件については、三重県が東海・東南海・南海地震が想定される地域でもあることから、より迅速な対応が求められているため、早期の着手が必要であると言えます。</a:t>
            </a:r>
            <a:endParaRPr lang="en-US" altLang="ja-JP" dirty="0" smtClean="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○このことから、事務局では</a:t>
            </a:r>
            <a:r>
              <a:rPr lang="ja-JP" altLang="en-US" u="sng" dirty="0" smtClean="0">
                <a:latin typeface="HGP創英角ｺﾞｼｯｸUB" pitchFamily="50" charset="-128"/>
                <a:ea typeface="HGP創英角ｺﾞｼｯｸUB" pitchFamily="50" charset="-128"/>
              </a:rPr>
              <a:t>「三重県危機管理空間情報集約システム（仮称）</a:t>
            </a:r>
            <a:r>
              <a:rPr lang="en-US" altLang="ja-JP" u="sng" dirty="0" smtClean="0">
                <a:latin typeface="HGP創英角ｺﾞｼｯｸUB" pitchFamily="50" charset="-128"/>
                <a:ea typeface="HGP創英角ｺﾞｼｯｸUB" pitchFamily="50" charset="-128"/>
              </a:rPr>
              <a:t>β</a:t>
            </a:r>
            <a:r>
              <a:rPr lang="ja-JP" altLang="en-US" u="sng" dirty="0" smtClean="0">
                <a:latin typeface="HGP創英角ｺﾞｼｯｸUB" pitchFamily="50" charset="-128"/>
                <a:ea typeface="HGP創英角ｺﾞｼｯｸUB" pitchFamily="50" charset="-128"/>
              </a:rPr>
              <a:t>版」の構築に向けた協議を開始したい</a:t>
            </a:r>
            <a:r>
              <a:rPr lang="ja-JP" altLang="en-US" dirty="0" smtClean="0">
                <a:latin typeface="HGP創英角ｺﾞｼｯｸUB" pitchFamily="50" charset="-128"/>
                <a:ea typeface="HGP創英角ｺﾞｼｯｸUB" pitchFamily="50" charset="-128"/>
              </a:rPr>
              <a:t>と考えていますが、検討委員会メンバー様のご意見を頂戴いたしたい。　</a:t>
            </a:r>
            <a:r>
              <a:rPr lang="ja-JP" altLang="en-US" u="sng" dirty="0" smtClean="0">
                <a:latin typeface="HGP創英角ｺﾞｼｯｸUB" pitchFamily="50" charset="-128"/>
                <a:ea typeface="HGP創英角ｺﾞｼｯｸUB" pitchFamily="50" charset="-128"/>
              </a:rPr>
              <a:t>　</a:t>
            </a:r>
            <a:endParaRPr lang="en-US" altLang="ja-JP" u="sng" dirty="0" smtClean="0">
              <a:solidFill>
                <a:schemeClr val="tx1"/>
              </a:solidFill>
              <a:latin typeface="HGP創英角ｺﾞｼｯｸUB" pitchFamily="50" charset="-128"/>
              <a:ea typeface="HGP創英角ｺﾞｼｯｸUB" pitchFamily="50" charset="-128"/>
            </a:endParaRPr>
          </a:p>
        </p:txBody>
      </p:sp>
      <p:sp>
        <p:nvSpPr>
          <p:cNvPr id="7" name="角丸四角形 6"/>
          <p:cNvSpPr/>
          <p:nvPr/>
        </p:nvSpPr>
        <p:spPr>
          <a:xfrm>
            <a:off x="683568" y="4085208"/>
            <a:ext cx="2664296" cy="432048"/>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GP創英角ｺﾞｼｯｸUB" pitchFamily="50" charset="-128"/>
                <a:ea typeface="HGP創英角ｺﾞｼｯｸUB" pitchFamily="50" charset="-128"/>
              </a:rPr>
              <a:t>協議のステップ（案）</a:t>
            </a:r>
            <a:endParaRPr kumimoji="1" lang="ja-JP" altLang="en-US" dirty="0">
              <a:latin typeface="HGP創英角ｺﾞｼｯｸUB" pitchFamily="50" charset="-128"/>
              <a:ea typeface="HGP創英角ｺﾞｼｯｸUB" pitchFamily="50" charset="-128"/>
            </a:endParaRPr>
          </a:p>
        </p:txBody>
      </p:sp>
      <p:sp>
        <p:nvSpPr>
          <p:cNvPr id="9" name="ホームベース 8"/>
          <p:cNvSpPr/>
          <p:nvPr/>
        </p:nvSpPr>
        <p:spPr>
          <a:xfrm>
            <a:off x="691952" y="4813796"/>
            <a:ext cx="1872208" cy="2016224"/>
          </a:xfrm>
          <a:prstGeom prst="homePlate">
            <a:avLst>
              <a:gd name="adj" fmla="val 21568"/>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ホームベース 13"/>
          <p:cNvSpPr/>
          <p:nvPr/>
        </p:nvSpPr>
        <p:spPr>
          <a:xfrm>
            <a:off x="2660452" y="4813796"/>
            <a:ext cx="1872208" cy="2016224"/>
          </a:xfrm>
          <a:prstGeom prst="homePlate">
            <a:avLst>
              <a:gd name="adj" fmla="val 21568"/>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ホームベース 16"/>
          <p:cNvSpPr/>
          <p:nvPr/>
        </p:nvSpPr>
        <p:spPr>
          <a:xfrm>
            <a:off x="4616252" y="4813796"/>
            <a:ext cx="1872208" cy="2016224"/>
          </a:xfrm>
          <a:prstGeom prst="homePlate">
            <a:avLst>
              <a:gd name="adj" fmla="val 21568"/>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ホームベース 17"/>
          <p:cNvSpPr/>
          <p:nvPr/>
        </p:nvSpPr>
        <p:spPr>
          <a:xfrm>
            <a:off x="6864152" y="4813796"/>
            <a:ext cx="1872208" cy="2016224"/>
          </a:xfrm>
          <a:prstGeom prst="homePlate">
            <a:avLst>
              <a:gd name="adj" fmla="val 21568"/>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1056184" y="4856460"/>
            <a:ext cx="864096" cy="400110"/>
          </a:xfrm>
          <a:prstGeom prst="rect">
            <a:avLst/>
          </a:prstGeom>
          <a:noFill/>
        </p:spPr>
        <p:txBody>
          <a:bodyPr wrap="square" rtlCol="0">
            <a:spAutoFit/>
          </a:bodyPr>
          <a:lstStyle/>
          <a:p>
            <a:r>
              <a:rPr kumimoji="1" lang="ja-JP" altLang="en-US" sz="2000" dirty="0" smtClean="0">
                <a:solidFill>
                  <a:srgbClr val="00B050"/>
                </a:solidFill>
                <a:latin typeface="HGP創英角ｺﾞｼｯｸUB" pitchFamily="50" charset="-128"/>
                <a:ea typeface="HGP創英角ｺﾞｼｯｸUB" pitchFamily="50" charset="-128"/>
              </a:rPr>
              <a:t>調 査</a:t>
            </a:r>
            <a:endParaRPr kumimoji="1" lang="ja-JP" altLang="en-US" sz="2000" dirty="0">
              <a:solidFill>
                <a:srgbClr val="00B050"/>
              </a:solidFill>
              <a:latin typeface="HGP創英角ｺﾞｼｯｸUB" pitchFamily="50" charset="-128"/>
              <a:ea typeface="HGP創英角ｺﾞｼｯｸUB" pitchFamily="50" charset="-128"/>
            </a:endParaRPr>
          </a:p>
        </p:txBody>
      </p:sp>
      <p:sp>
        <p:nvSpPr>
          <p:cNvPr id="20" name="テキスト ボックス 19"/>
          <p:cNvSpPr txBox="1"/>
          <p:nvPr/>
        </p:nvSpPr>
        <p:spPr>
          <a:xfrm>
            <a:off x="717476" y="5385792"/>
            <a:ext cx="1656184" cy="1169551"/>
          </a:xfrm>
          <a:prstGeom prst="rect">
            <a:avLst/>
          </a:prstGeom>
          <a:noFill/>
        </p:spPr>
        <p:txBody>
          <a:bodyPr wrap="square" rtlCol="0">
            <a:spAutoFit/>
          </a:bodyPr>
          <a:lstStyle/>
          <a:p>
            <a:r>
              <a:rPr kumimoji="1" lang="ja-JP" altLang="en-US" sz="1400" dirty="0" smtClean="0">
                <a:latin typeface="+mj-ea"/>
                <a:ea typeface="+mj-ea"/>
              </a:rPr>
              <a:t>・東日本大震災および台風</a:t>
            </a:r>
            <a:r>
              <a:rPr kumimoji="1" lang="en-US" altLang="ja-JP" sz="1400" dirty="0" smtClean="0">
                <a:latin typeface="+mj-ea"/>
                <a:ea typeface="+mj-ea"/>
              </a:rPr>
              <a:t>12</a:t>
            </a:r>
            <a:r>
              <a:rPr kumimoji="1" lang="ja-JP" altLang="en-US" sz="1400" dirty="0" smtClean="0">
                <a:latin typeface="+mj-ea"/>
                <a:ea typeface="+mj-ea"/>
              </a:rPr>
              <a:t>号における関係機関で整備された地理空間情報の把握</a:t>
            </a:r>
            <a:endParaRPr kumimoji="1" lang="ja-JP" altLang="en-US" sz="1400" dirty="0">
              <a:latin typeface="+mj-ea"/>
              <a:ea typeface="+mj-ea"/>
            </a:endParaRPr>
          </a:p>
        </p:txBody>
      </p:sp>
      <p:sp>
        <p:nvSpPr>
          <p:cNvPr id="21" name="テキスト ボックス 20"/>
          <p:cNvSpPr txBox="1"/>
          <p:nvPr/>
        </p:nvSpPr>
        <p:spPr>
          <a:xfrm>
            <a:off x="3062784" y="4856460"/>
            <a:ext cx="864096" cy="400110"/>
          </a:xfrm>
          <a:prstGeom prst="rect">
            <a:avLst/>
          </a:prstGeom>
          <a:noFill/>
        </p:spPr>
        <p:txBody>
          <a:bodyPr wrap="square" rtlCol="0">
            <a:spAutoFit/>
          </a:bodyPr>
          <a:lstStyle/>
          <a:p>
            <a:r>
              <a:rPr lang="ja-JP" altLang="en-US" sz="2000" dirty="0" smtClean="0">
                <a:solidFill>
                  <a:srgbClr val="00B050"/>
                </a:solidFill>
                <a:latin typeface="HGP創英角ｺﾞｼｯｸUB" pitchFamily="50" charset="-128"/>
                <a:ea typeface="HGP創英角ｺﾞｼｯｸUB" pitchFamily="50" charset="-128"/>
              </a:rPr>
              <a:t>協 議</a:t>
            </a:r>
            <a:endParaRPr kumimoji="1" lang="ja-JP" altLang="en-US" sz="2000" dirty="0">
              <a:solidFill>
                <a:srgbClr val="00B050"/>
              </a:solidFill>
              <a:latin typeface="HGP創英角ｺﾞｼｯｸUB" pitchFamily="50" charset="-128"/>
              <a:ea typeface="HGP創英角ｺﾞｼｯｸUB" pitchFamily="50" charset="-128"/>
            </a:endParaRPr>
          </a:p>
        </p:txBody>
      </p:sp>
      <p:sp>
        <p:nvSpPr>
          <p:cNvPr id="22" name="テキスト ボックス 21"/>
          <p:cNvSpPr txBox="1"/>
          <p:nvPr/>
        </p:nvSpPr>
        <p:spPr>
          <a:xfrm>
            <a:off x="7253784" y="4869160"/>
            <a:ext cx="864096" cy="400110"/>
          </a:xfrm>
          <a:prstGeom prst="rect">
            <a:avLst/>
          </a:prstGeom>
          <a:noFill/>
        </p:spPr>
        <p:txBody>
          <a:bodyPr wrap="square" rtlCol="0">
            <a:spAutoFit/>
          </a:bodyPr>
          <a:lstStyle/>
          <a:p>
            <a:r>
              <a:rPr lang="ja-JP" altLang="en-US" sz="2000" dirty="0" smtClean="0">
                <a:solidFill>
                  <a:srgbClr val="FF0000"/>
                </a:solidFill>
                <a:latin typeface="HGP創英角ｺﾞｼｯｸUB" pitchFamily="50" charset="-128"/>
                <a:ea typeface="HGP創英角ｺﾞｼｯｸUB" pitchFamily="50" charset="-128"/>
              </a:rPr>
              <a:t>構 築</a:t>
            </a:r>
            <a:endParaRPr kumimoji="1" lang="ja-JP" altLang="en-US" sz="2000" dirty="0">
              <a:solidFill>
                <a:srgbClr val="FF0000"/>
              </a:solidFill>
              <a:latin typeface="HGP創英角ｺﾞｼｯｸUB" pitchFamily="50" charset="-128"/>
              <a:ea typeface="HGP創英角ｺﾞｼｯｸUB" pitchFamily="50" charset="-128"/>
            </a:endParaRPr>
          </a:p>
        </p:txBody>
      </p:sp>
      <p:sp>
        <p:nvSpPr>
          <p:cNvPr id="23" name="テキスト ボックス 22"/>
          <p:cNvSpPr txBox="1"/>
          <p:nvPr/>
        </p:nvSpPr>
        <p:spPr>
          <a:xfrm>
            <a:off x="4809108" y="4869160"/>
            <a:ext cx="1264072" cy="400110"/>
          </a:xfrm>
          <a:prstGeom prst="rect">
            <a:avLst/>
          </a:prstGeom>
          <a:noFill/>
        </p:spPr>
        <p:txBody>
          <a:bodyPr wrap="square" rtlCol="0">
            <a:spAutoFit/>
          </a:bodyPr>
          <a:lstStyle/>
          <a:p>
            <a:r>
              <a:rPr lang="ja-JP" altLang="en-US" sz="2000" dirty="0" smtClean="0">
                <a:solidFill>
                  <a:srgbClr val="00B050"/>
                </a:solidFill>
                <a:latin typeface="HGP創英角ｺﾞｼｯｸUB" pitchFamily="50" charset="-128"/>
                <a:ea typeface="HGP創英角ｺﾞｼｯｸUB" pitchFamily="50" charset="-128"/>
              </a:rPr>
              <a:t>実証実験</a:t>
            </a:r>
            <a:endParaRPr kumimoji="1" lang="ja-JP" altLang="en-US" sz="2000" dirty="0">
              <a:solidFill>
                <a:srgbClr val="00B050"/>
              </a:solidFill>
              <a:latin typeface="HGP創英角ｺﾞｼｯｸUB" pitchFamily="50" charset="-128"/>
              <a:ea typeface="HGP創英角ｺﾞｼｯｸUB" pitchFamily="50" charset="-128"/>
            </a:endParaRPr>
          </a:p>
        </p:txBody>
      </p:sp>
      <p:sp>
        <p:nvSpPr>
          <p:cNvPr id="24" name="テキスト ボックス 23"/>
          <p:cNvSpPr txBox="1"/>
          <p:nvPr/>
        </p:nvSpPr>
        <p:spPr>
          <a:xfrm>
            <a:off x="2724076" y="5411192"/>
            <a:ext cx="1656184" cy="1384995"/>
          </a:xfrm>
          <a:prstGeom prst="rect">
            <a:avLst/>
          </a:prstGeom>
          <a:noFill/>
        </p:spPr>
        <p:txBody>
          <a:bodyPr wrap="square" rtlCol="0">
            <a:spAutoFit/>
          </a:bodyPr>
          <a:lstStyle/>
          <a:p>
            <a:r>
              <a:rPr kumimoji="1" lang="ja-JP" altLang="en-US" sz="1400" dirty="0" smtClean="0">
                <a:latin typeface="+mj-ea"/>
                <a:ea typeface="+mj-ea"/>
              </a:rPr>
              <a:t>・関係機関の役割、ルールの策定</a:t>
            </a:r>
            <a:endParaRPr kumimoji="1" lang="en-US" altLang="ja-JP" sz="1400" dirty="0" smtClean="0">
              <a:latin typeface="+mj-ea"/>
              <a:ea typeface="+mj-ea"/>
            </a:endParaRPr>
          </a:p>
          <a:p>
            <a:r>
              <a:rPr lang="ja-JP" altLang="en-US" sz="1400" dirty="0" smtClean="0">
                <a:latin typeface="+mj-ea"/>
                <a:ea typeface="+mj-ea"/>
              </a:rPr>
              <a:t>・システム要件の整理</a:t>
            </a:r>
            <a:endParaRPr lang="en-US" altLang="ja-JP" sz="1400" dirty="0" smtClean="0">
              <a:latin typeface="+mj-ea"/>
              <a:ea typeface="+mj-ea"/>
            </a:endParaRPr>
          </a:p>
          <a:p>
            <a:r>
              <a:rPr kumimoji="1" lang="ja-JP" altLang="en-US" sz="1400" dirty="0" smtClean="0">
                <a:latin typeface="+mj-ea"/>
                <a:ea typeface="+mj-ea"/>
              </a:rPr>
              <a:t>・搭載する地理空間情報の整理</a:t>
            </a:r>
            <a:endParaRPr kumimoji="1" lang="ja-JP" altLang="en-US" sz="1400" dirty="0">
              <a:latin typeface="+mj-ea"/>
              <a:ea typeface="+mj-ea"/>
            </a:endParaRPr>
          </a:p>
        </p:txBody>
      </p:sp>
      <p:sp>
        <p:nvSpPr>
          <p:cNvPr id="25" name="テキスト ボックス 24"/>
          <p:cNvSpPr txBox="1"/>
          <p:nvPr/>
        </p:nvSpPr>
        <p:spPr>
          <a:xfrm>
            <a:off x="4679876" y="5411192"/>
            <a:ext cx="1656184" cy="954107"/>
          </a:xfrm>
          <a:prstGeom prst="rect">
            <a:avLst/>
          </a:prstGeom>
          <a:noFill/>
        </p:spPr>
        <p:txBody>
          <a:bodyPr wrap="square" rtlCol="0">
            <a:spAutoFit/>
          </a:bodyPr>
          <a:lstStyle/>
          <a:p>
            <a:r>
              <a:rPr kumimoji="1" lang="ja-JP" altLang="en-US" sz="1400" dirty="0" smtClean="0">
                <a:latin typeface="+mj-ea"/>
                <a:ea typeface="+mj-ea"/>
              </a:rPr>
              <a:t>・デモシステムの構築、運用</a:t>
            </a:r>
            <a:endParaRPr kumimoji="1" lang="en-US" altLang="ja-JP" sz="1400" dirty="0" smtClean="0">
              <a:latin typeface="+mj-ea"/>
              <a:ea typeface="+mj-ea"/>
            </a:endParaRPr>
          </a:p>
          <a:p>
            <a:r>
              <a:rPr lang="ja-JP" altLang="en-US" sz="1400" dirty="0" smtClean="0">
                <a:latin typeface="+mj-ea"/>
                <a:ea typeface="+mj-ea"/>
              </a:rPr>
              <a:t>（クラウドを想定）</a:t>
            </a:r>
            <a:endParaRPr kumimoji="1" lang="en-US" altLang="ja-JP" sz="1400" dirty="0" smtClean="0">
              <a:latin typeface="+mj-ea"/>
              <a:ea typeface="+mj-ea"/>
            </a:endParaRPr>
          </a:p>
          <a:p>
            <a:endParaRPr kumimoji="1" lang="en-US" altLang="ja-JP" sz="1400" dirty="0" smtClean="0">
              <a:latin typeface="+mj-ea"/>
              <a:ea typeface="+mj-ea"/>
            </a:endParaRPr>
          </a:p>
        </p:txBody>
      </p:sp>
      <p:sp>
        <p:nvSpPr>
          <p:cNvPr id="26" name="正方形/長方形 25"/>
          <p:cNvSpPr/>
          <p:nvPr/>
        </p:nvSpPr>
        <p:spPr>
          <a:xfrm>
            <a:off x="827584" y="4881736"/>
            <a:ext cx="1224136" cy="432048"/>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2821484" y="4881736"/>
            <a:ext cx="1224136" cy="432048"/>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4777284" y="4881736"/>
            <a:ext cx="1224136" cy="432048"/>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7025184" y="4881736"/>
            <a:ext cx="1224136"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711200" y="2261413"/>
            <a:ext cx="7772400" cy="1470025"/>
          </a:xfrm>
        </p:spPr>
        <p:txBody>
          <a:bodyPr>
            <a:normAutofit/>
          </a:bodyPr>
          <a:lstStyle/>
          <a:p>
            <a:pPr algn="l"/>
            <a:r>
              <a:rPr lang="ja-JP" altLang="en-US" sz="2800" dirty="0" smtClean="0">
                <a:latin typeface="HGP創英角ｺﾞｼｯｸUB" pitchFamily="50" charset="-128"/>
                <a:ea typeface="HGP創英角ｺﾞｼｯｸUB" pitchFamily="50" charset="-128"/>
              </a:rPr>
              <a:t>５．その他</a:t>
            </a:r>
            <a:endParaRPr lang="en-US" altLang="ja-JP" sz="2800" dirty="0">
              <a:latin typeface="HGP創英角ｺﾞｼｯｸUB" pitchFamily="50" charset="-128"/>
              <a:ea typeface="HGP創英角ｺﾞｼｯｸUB" pitchFamily="50" charset="-128"/>
            </a:endParaRPr>
          </a:p>
        </p:txBody>
      </p:sp>
      <p:cxnSp>
        <p:nvCxnSpPr>
          <p:cNvPr id="5" name="直線コネクタ 4"/>
          <p:cNvCxnSpPr/>
          <p:nvPr/>
        </p:nvCxnSpPr>
        <p:spPr>
          <a:xfrm>
            <a:off x="775332" y="3389811"/>
            <a:ext cx="7488832" cy="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6012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400110"/>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５．その他：三重県標高データの取扱いについて（注意）</a:t>
            </a:r>
            <a:endParaRPr lang="en-US" altLang="ja-JP" sz="2000" dirty="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668207"/>
            <a:ext cx="8424862" cy="904863"/>
          </a:xfrm>
          <a:prstGeom prst="rect">
            <a:avLst/>
          </a:prstGeom>
          <a:noFill/>
          <a:ln w="9525">
            <a:noFill/>
            <a:miter lim="800000"/>
            <a:headEnd/>
            <a:tailEnd/>
          </a:ln>
          <a:effectLst/>
        </p:spPr>
        <p:txBody>
          <a:bodyPr>
            <a:spAutoFit/>
          </a:bodyPr>
          <a:lstStyle/>
          <a:p>
            <a:pPr algn="l">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○東日本大震災の影響を受けて、各地で土地の地盤高に対する関心が高まっています。本事業においては、初期整備時に標高の点郡データとして「三重県標高データ（</a:t>
            </a:r>
            <a:r>
              <a:rPr lang="en-US" altLang="ja-JP" sz="1600" dirty="0" smtClean="0">
                <a:latin typeface="HGP創英角ｺﾞｼｯｸUB" pitchFamily="50" charset="-128"/>
                <a:ea typeface="HGP創英角ｺﾞｼｯｸUB" pitchFamily="50" charset="-128"/>
              </a:rPr>
              <a:t>DEM</a:t>
            </a:r>
            <a:r>
              <a:rPr lang="ja-JP" altLang="en-US" sz="1600" dirty="0" smtClean="0">
                <a:latin typeface="HGP創英角ｺﾞｼｯｸUB" pitchFamily="50" charset="-128"/>
                <a:ea typeface="HGP創英角ｺﾞｼｯｸUB" pitchFamily="50" charset="-128"/>
              </a:rPr>
              <a:t>）」を作成していますが、利用にあたりましては、「精度」をご理解いただき、留意くださいますようお願いします。</a:t>
            </a:r>
            <a:endParaRPr lang="en-US" altLang="ja-JP" sz="1600" dirty="0" smtClean="0">
              <a:latin typeface="HGP創英角ｺﾞｼｯｸUB" pitchFamily="50" charset="-128"/>
              <a:ea typeface="HGP創英角ｺﾞｼｯｸUB" pitchFamily="50" charset="-128"/>
            </a:endParaRPr>
          </a:p>
        </p:txBody>
      </p:sp>
      <p:sp>
        <p:nvSpPr>
          <p:cNvPr id="7" name="正方形/長方形 6"/>
          <p:cNvSpPr/>
          <p:nvPr/>
        </p:nvSpPr>
        <p:spPr>
          <a:xfrm>
            <a:off x="401092" y="1624360"/>
            <a:ext cx="8424936" cy="4955203"/>
          </a:xfrm>
          <a:prstGeom prst="rect">
            <a:avLst/>
          </a:prstGeom>
        </p:spPr>
        <p:txBody>
          <a:bodyPr wrap="square">
            <a:spAutoFit/>
          </a:bodyPr>
          <a:lstStyle/>
          <a:p>
            <a:r>
              <a:rPr lang="ja-JP" altLang="en-US" sz="1600" dirty="0" smtClean="0">
                <a:latin typeface="HGP創英角ｺﾞｼｯｸUB" pitchFamily="50" charset="-128"/>
                <a:ea typeface="HGP創英角ｺﾞｼｯｸUB" pitchFamily="50" charset="-128"/>
              </a:rPr>
              <a:t>１．データの概要</a:t>
            </a:r>
          </a:p>
          <a:p>
            <a:r>
              <a:rPr lang="ja-JP" altLang="en-US" sz="1400" dirty="0" smtClean="0">
                <a:latin typeface="+mn-ea"/>
              </a:rPr>
              <a:t>　三重県標高データは、平成</a:t>
            </a:r>
            <a:r>
              <a:rPr lang="en-US" altLang="ja-JP" sz="1400" dirty="0" smtClean="0">
                <a:latin typeface="+mn-ea"/>
              </a:rPr>
              <a:t>20 </a:t>
            </a:r>
            <a:r>
              <a:rPr lang="ja-JP" altLang="en-US" sz="1400" dirty="0" smtClean="0">
                <a:latin typeface="+mn-ea"/>
              </a:rPr>
              <a:t>年に整備された共有デジタル地図（</a:t>
            </a:r>
            <a:r>
              <a:rPr lang="en-US" altLang="ja-JP" sz="1400" dirty="0" smtClean="0">
                <a:latin typeface="+mn-ea"/>
              </a:rPr>
              <a:t>1/2,500 </a:t>
            </a:r>
            <a:r>
              <a:rPr lang="ja-JP" altLang="en-US" sz="1400" dirty="0" smtClean="0">
                <a:latin typeface="+mn-ea"/>
              </a:rPr>
              <a:t>数値地形図データ）をもとに作成した、標高の点群データです。</a:t>
            </a:r>
            <a:endParaRPr lang="en-US" altLang="ja-JP" sz="1400" dirty="0" smtClean="0">
              <a:latin typeface="+mn-ea"/>
            </a:endParaRPr>
          </a:p>
          <a:p>
            <a:endParaRPr lang="en-US" altLang="ja-JP" sz="1400" dirty="0" smtClean="0">
              <a:latin typeface="+mn-ea"/>
            </a:endParaRPr>
          </a:p>
          <a:p>
            <a:r>
              <a:rPr lang="ja-JP" altLang="en-US" sz="1600" dirty="0" smtClean="0">
                <a:latin typeface="HGP創英角ｺﾞｼｯｸUB" pitchFamily="50" charset="-128"/>
                <a:ea typeface="HGP創英角ｺﾞｼｯｸUB" pitchFamily="50" charset="-128"/>
              </a:rPr>
              <a:t>２．データの作成手順</a:t>
            </a:r>
          </a:p>
          <a:p>
            <a:r>
              <a:rPr lang="ja-JP" altLang="en-US" sz="1400" dirty="0" smtClean="0">
                <a:latin typeface="+mn-ea"/>
              </a:rPr>
              <a:t>　三重県標高データは、</a:t>
            </a:r>
            <a:r>
              <a:rPr lang="en-US" altLang="ja-JP" sz="1400" dirty="0" smtClean="0">
                <a:latin typeface="+mn-ea"/>
              </a:rPr>
              <a:t>5m </a:t>
            </a:r>
            <a:r>
              <a:rPr lang="ja-JP" altLang="en-US" sz="1400" dirty="0" smtClean="0">
                <a:latin typeface="+mn-ea"/>
              </a:rPr>
              <a:t>間隔ごとの高さ情報を、共有デジタル地図の等高線と標高単点を使用した内挿計算によって作成（等高線と標高単点の既知の高さ情報をもとに、</a:t>
            </a:r>
            <a:r>
              <a:rPr lang="en-US" altLang="ja-JP" sz="1400" dirty="0" smtClean="0">
                <a:latin typeface="+mn-ea"/>
              </a:rPr>
              <a:t>5m </a:t>
            </a:r>
            <a:r>
              <a:rPr lang="ja-JP" altLang="en-US" sz="1400" dirty="0" smtClean="0">
                <a:latin typeface="+mn-ea"/>
              </a:rPr>
              <a:t>格子ごとの高さ情報を計算式より算出）されたものです。　なお、三重県標高データの品質評価（精度検証）は実施していません。</a:t>
            </a:r>
            <a:endParaRPr lang="en-US" altLang="ja-JP" sz="1400" dirty="0" smtClean="0">
              <a:latin typeface="+mn-ea"/>
            </a:endParaRPr>
          </a:p>
          <a:p>
            <a:endParaRPr lang="ja-JP" altLang="en-US" sz="1400" dirty="0" smtClean="0">
              <a:latin typeface="+mn-ea"/>
            </a:endParaRPr>
          </a:p>
          <a:p>
            <a:r>
              <a:rPr lang="ja-JP" altLang="en-US" sz="1600" dirty="0" smtClean="0">
                <a:latin typeface="HGP創英角ｺﾞｼｯｸUB" pitchFamily="50" charset="-128"/>
                <a:ea typeface="HGP創英角ｺﾞｼｯｸUB" pitchFamily="50" charset="-128"/>
              </a:rPr>
              <a:t>３．データの品質</a:t>
            </a:r>
          </a:p>
          <a:p>
            <a:r>
              <a:rPr lang="ja-JP" altLang="en-US" sz="1400" dirty="0" smtClean="0">
                <a:latin typeface="+mn-ea"/>
              </a:rPr>
              <a:t>　三重県標高データは、既知の高さ情報をもとに計算式（内挿計算）によって自動算出したデータであるため、元データ（共有デジタル地図）の精度を引き継ぐものではありません。</a:t>
            </a:r>
          </a:p>
          <a:p>
            <a:r>
              <a:rPr lang="ja-JP" altLang="en-US" sz="1400" dirty="0" smtClean="0">
                <a:latin typeface="+mn-ea"/>
              </a:rPr>
              <a:t>既知の高さ情報として使用する等高線や標高単点は、裸地部ほど正確に高さ情報を取得可能なため、裸地部の多い平地部のほうが山地部よりも精度がよいと考えられます。</a:t>
            </a:r>
          </a:p>
          <a:p>
            <a:r>
              <a:rPr lang="ja-JP" altLang="en-US" sz="1400" dirty="0" smtClean="0">
                <a:latin typeface="+mn-ea"/>
              </a:rPr>
              <a:t>　特に、高い樹木が密集している山地部では、航空写真から正確な地面の高さ情報を取得することが困難なため、精度も低くなると考えられます。</a:t>
            </a:r>
          </a:p>
          <a:p>
            <a:r>
              <a:rPr lang="ja-JP" altLang="en-US" sz="1400" dirty="0" smtClean="0">
                <a:latin typeface="+mn-ea"/>
              </a:rPr>
              <a:t>　また、等高線は原則標高２ｍ間隔で描かれており、標高段差が２ｍ未満の局部的に地盤が高くなっている宅地や盛土部分等については、等高線として表現されないこともあるため、正確な高さ情報を取得できていない可能性があります。</a:t>
            </a:r>
          </a:p>
          <a:p>
            <a:r>
              <a:rPr lang="ja-JP" altLang="en-US" sz="1400" dirty="0" smtClean="0">
                <a:latin typeface="+mn-ea"/>
              </a:rPr>
              <a:t>　上記の特徴をふまえ、三重県標高データの精度は、以下のとおりと考えられます。</a:t>
            </a:r>
          </a:p>
          <a:p>
            <a:endParaRPr lang="en-US" altLang="ja-JP" sz="1400" dirty="0" smtClean="0"/>
          </a:p>
          <a:p>
            <a:r>
              <a:rPr lang="ja-JP" altLang="en-US" sz="1600" dirty="0" smtClean="0">
                <a:latin typeface="HGP創英角ｺﾞｼｯｸUB" pitchFamily="50" charset="-128"/>
                <a:ea typeface="HGP創英角ｺﾞｼｯｸUB" pitchFamily="50" charset="-128"/>
              </a:rPr>
              <a:t>　　　　　　　　</a:t>
            </a:r>
            <a:r>
              <a:rPr lang="ja-JP" altLang="en-US" sz="1600" dirty="0" smtClean="0">
                <a:solidFill>
                  <a:srgbClr val="FF0000"/>
                </a:solidFill>
                <a:latin typeface="HGP創英角ｺﾞｼｯｸUB" pitchFamily="50" charset="-128"/>
                <a:ea typeface="HGP創英角ｺﾞｼｯｸUB" pitchFamily="50" charset="-128"/>
              </a:rPr>
              <a:t>平地部では</a:t>
            </a:r>
            <a:r>
              <a:rPr lang="en-US" altLang="ja-JP" sz="1600" dirty="0" smtClean="0">
                <a:solidFill>
                  <a:srgbClr val="FF0000"/>
                </a:solidFill>
                <a:latin typeface="HGP創英角ｺﾞｼｯｸUB" pitchFamily="50" charset="-128"/>
                <a:ea typeface="HGP創英角ｺﾞｼｯｸUB" pitchFamily="50" charset="-128"/>
              </a:rPr>
              <a:t>2.0m</a:t>
            </a:r>
            <a:r>
              <a:rPr lang="ja-JP" altLang="en-US" sz="1600" dirty="0" smtClean="0">
                <a:solidFill>
                  <a:srgbClr val="FF0000"/>
                </a:solidFill>
                <a:latin typeface="HGP創英角ｺﾞｼｯｸUB" pitchFamily="50" charset="-128"/>
                <a:ea typeface="HGP創英角ｺﾞｼｯｸUB" pitchFamily="50" charset="-128"/>
              </a:rPr>
              <a:t>程度、山地部では</a:t>
            </a:r>
            <a:r>
              <a:rPr lang="en-US" altLang="ja-JP" sz="1600" dirty="0" smtClean="0">
                <a:solidFill>
                  <a:srgbClr val="FF0000"/>
                </a:solidFill>
                <a:latin typeface="HGP創英角ｺﾞｼｯｸUB" pitchFamily="50" charset="-128"/>
                <a:ea typeface="HGP創英角ｺﾞｼｯｸUB" pitchFamily="50" charset="-128"/>
              </a:rPr>
              <a:t>2.0m</a:t>
            </a:r>
            <a:r>
              <a:rPr lang="ja-JP" altLang="en-US" sz="1600" dirty="0" smtClean="0">
                <a:solidFill>
                  <a:srgbClr val="FF0000"/>
                </a:solidFill>
                <a:latin typeface="HGP創英角ｺﾞｼｯｸUB" pitchFamily="50" charset="-128"/>
                <a:ea typeface="HGP創英角ｺﾞｼｯｸUB" pitchFamily="50" charset="-128"/>
              </a:rPr>
              <a:t>～</a:t>
            </a:r>
            <a:r>
              <a:rPr lang="en-US" altLang="ja-JP" sz="1600" dirty="0" smtClean="0">
                <a:solidFill>
                  <a:srgbClr val="FF0000"/>
                </a:solidFill>
                <a:latin typeface="HGP創英角ｺﾞｼｯｸUB" pitchFamily="50" charset="-128"/>
                <a:ea typeface="HGP創英角ｺﾞｼｯｸUB" pitchFamily="50" charset="-128"/>
              </a:rPr>
              <a:t>10m</a:t>
            </a:r>
            <a:r>
              <a:rPr lang="ja-JP" altLang="en-US" sz="1600" dirty="0" smtClean="0">
                <a:solidFill>
                  <a:srgbClr val="FF0000"/>
                </a:solidFill>
                <a:latin typeface="HGP創英角ｺﾞｼｯｸUB" pitchFamily="50" charset="-128"/>
                <a:ea typeface="HGP創英角ｺﾞｼｯｸUB" pitchFamily="50" charset="-128"/>
              </a:rPr>
              <a:t>程度の誤差を有する。</a:t>
            </a:r>
          </a:p>
        </p:txBody>
      </p:sp>
      <p:sp>
        <p:nvSpPr>
          <p:cNvPr id="9" name="正方形/長方形 8"/>
          <p:cNvSpPr/>
          <p:nvPr/>
        </p:nvSpPr>
        <p:spPr>
          <a:xfrm>
            <a:off x="501452" y="6182320"/>
            <a:ext cx="8208912"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FF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6012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400110"/>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５．その他：三重県自治会館組合会員サイトの運用について</a:t>
            </a:r>
            <a:endParaRPr lang="en-US" altLang="ja-JP" sz="2000" dirty="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617407"/>
            <a:ext cx="8424862" cy="2160271"/>
          </a:xfrm>
          <a:prstGeom prst="rect">
            <a:avLst/>
          </a:prstGeom>
          <a:noFill/>
          <a:ln w="9525">
            <a:noFill/>
            <a:miter lim="800000"/>
            <a:headEnd/>
            <a:tailEnd/>
          </a:ln>
          <a:effectLst/>
        </p:spPr>
        <p:txBody>
          <a:bodyPr>
            <a:spAutoFit/>
          </a:bodyPr>
          <a:lstStyle/>
          <a:p>
            <a:pPr algn="l">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○三重県自治会館組合会員サイト（以下「会員サイト」という。）につきましては、平成</a:t>
            </a:r>
            <a:r>
              <a:rPr lang="en-US" altLang="ja-JP" dirty="0" smtClean="0">
                <a:latin typeface="HGP創英角ｺﾞｼｯｸUB" pitchFamily="50" charset="-128"/>
                <a:ea typeface="HGP創英角ｺﾞｼｯｸUB" pitchFamily="50" charset="-128"/>
              </a:rPr>
              <a:t>23</a:t>
            </a:r>
            <a:r>
              <a:rPr lang="ja-JP" altLang="en-US" dirty="0" smtClean="0">
                <a:latin typeface="HGP創英角ｺﾞｼｯｸUB" pitchFamily="50" charset="-128"/>
                <a:ea typeface="HGP創英角ｺﾞｼｯｸUB" pitchFamily="50" charset="-128"/>
              </a:rPr>
              <a:t>年</a:t>
            </a:r>
            <a:r>
              <a:rPr lang="en-US" altLang="ja-JP" dirty="0" smtClean="0">
                <a:latin typeface="HGP創英角ｺﾞｼｯｸUB" pitchFamily="50" charset="-128"/>
                <a:ea typeface="HGP創英角ｺﾞｼｯｸUB" pitchFamily="50" charset="-128"/>
              </a:rPr>
              <a:t>6</a:t>
            </a:r>
            <a:r>
              <a:rPr lang="ja-JP" altLang="en-US" dirty="0" smtClean="0">
                <a:latin typeface="HGP創英角ｺﾞｼｯｸUB" pitchFamily="50" charset="-128"/>
                <a:ea typeface="HGP創英角ｺﾞｼｯｸUB" pitchFamily="50" charset="-128"/>
              </a:rPr>
              <a:t>月</a:t>
            </a:r>
            <a:r>
              <a:rPr lang="en-US" altLang="ja-JP" dirty="0" smtClean="0">
                <a:latin typeface="HGP創英角ｺﾞｼｯｸUB" pitchFamily="50" charset="-128"/>
                <a:ea typeface="HGP創英角ｺﾞｼｯｸUB" pitchFamily="50" charset="-128"/>
              </a:rPr>
              <a:t>13</a:t>
            </a:r>
            <a:r>
              <a:rPr lang="ja-JP" altLang="en-US" dirty="0" smtClean="0">
                <a:latin typeface="HGP創英角ｺﾞｼｯｸUB" pitchFamily="50" charset="-128"/>
                <a:ea typeface="HGP創英角ｺﾞｼｯｸUB" pitchFamily="50" charset="-128"/>
              </a:rPr>
              <a:t>日より</a:t>
            </a:r>
            <a:r>
              <a:rPr lang="en-US" altLang="ja-JP" dirty="0" smtClean="0">
                <a:latin typeface="HGP創英角ｺﾞｼｯｸUB" pitchFamily="50" charset="-128"/>
                <a:ea typeface="HGP創英角ｺﾞｼｯｸUB" pitchFamily="50" charset="-128"/>
              </a:rPr>
              <a:t>β</a:t>
            </a:r>
            <a:r>
              <a:rPr lang="ja-JP" altLang="en-US" dirty="0" smtClean="0">
                <a:latin typeface="HGP創英角ｺﾞｼｯｸUB" pitchFamily="50" charset="-128"/>
                <a:ea typeface="HGP創英角ｺﾞｼｯｸUB" pitchFamily="50" charset="-128"/>
              </a:rPr>
              <a:t>版として運用していましたが、平成</a:t>
            </a:r>
            <a:r>
              <a:rPr lang="en-US" altLang="ja-JP" dirty="0" smtClean="0">
                <a:latin typeface="HGP創英角ｺﾞｼｯｸUB" pitchFamily="50" charset="-128"/>
                <a:ea typeface="HGP創英角ｺﾞｼｯｸUB" pitchFamily="50" charset="-128"/>
              </a:rPr>
              <a:t>24</a:t>
            </a:r>
            <a:r>
              <a:rPr lang="ja-JP" altLang="en-US" dirty="0" smtClean="0">
                <a:latin typeface="HGP創英角ｺﾞｼｯｸUB" pitchFamily="50" charset="-128"/>
                <a:ea typeface="HGP創英角ｺﾞｼｯｸUB" pitchFamily="50" charset="-128"/>
              </a:rPr>
              <a:t>年２月より本格運用することとしましたので、ご連絡いたします。</a:t>
            </a:r>
            <a:endParaRPr lang="en-US" altLang="ja-JP" dirty="0" smtClean="0">
              <a:latin typeface="HGP創英角ｺﾞｼｯｸUB" pitchFamily="50" charset="-128"/>
              <a:ea typeface="HGP創英角ｺﾞｼｯｸUB" pitchFamily="50" charset="-128"/>
            </a:endParaRPr>
          </a:p>
          <a:p>
            <a:pPr algn="l">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○各市町の各部署のご担当者様にもご通知いただき、ご利用いただきたくお願いいたします。</a:t>
            </a:r>
            <a:endParaRPr lang="en-US" altLang="ja-JP" dirty="0" smtClean="0">
              <a:latin typeface="HGP創英角ｺﾞｼｯｸUB" pitchFamily="50" charset="-128"/>
              <a:ea typeface="HGP創英角ｺﾞｼｯｸUB" pitchFamily="50" charset="-128"/>
            </a:endParaRPr>
          </a:p>
          <a:p>
            <a:pPr algn="l">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a:t>
            </a:r>
            <a:r>
              <a:rPr lang="ja-JP" altLang="en-US" u="sng" dirty="0" smtClean="0">
                <a:latin typeface="HGP創英角ｺﾞｼｯｸUB" pitchFamily="50" charset="-128"/>
                <a:ea typeface="HGP創英角ｺﾞｼｯｸUB" pitchFamily="50" charset="-128"/>
              </a:rPr>
              <a:t>また会員サイトに掲載して欲しい情報等がありましたら、事務局までご連絡ください。</a:t>
            </a:r>
            <a:endParaRPr lang="en-US" altLang="ja-JP" u="sng" dirty="0" smtClean="0">
              <a:solidFill>
                <a:schemeClr val="tx1"/>
              </a:solidFill>
              <a:latin typeface="HGP創英角ｺﾞｼｯｸUB" pitchFamily="50" charset="-128"/>
              <a:ea typeface="HGP創英角ｺﾞｼｯｸUB" pitchFamily="50" charset="-128"/>
            </a:endParaRPr>
          </a:p>
        </p:txBody>
      </p:sp>
      <p:sp>
        <p:nvSpPr>
          <p:cNvPr id="9" name="テキスト ボックス 8"/>
          <p:cNvSpPr txBox="1"/>
          <p:nvPr/>
        </p:nvSpPr>
        <p:spPr>
          <a:xfrm>
            <a:off x="467544" y="3416052"/>
            <a:ext cx="8064896" cy="1938992"/>
          </a:xfrm>
          <a:prstGeom prst="rect">
            <a:avLst/>
          </a:prstGeom>
          <a:noFill/>
        </p:spPr>
        <p:txBody>
          <a:bodyPr wrap="square" rtlCol="0">
            <a:spAutoFit/>
          </a:bodyPr>
          <a:lstStyle/>
          <a:p>
            <a:r>
              <a:rPr kumimoji="1" lang="ja-JP" altLang="en-US" sz="2400" dirty="0" smtClean="0">
                <a:latin typeface="HGP創英角ｺﾞｼｯｸUB" pitchFamily="50" charset="-128"/>
                <a:ea typeface="HGP創英角ｺﾞｼｯｸUB" pitchFamily="50" charset="-128"/>
              </a:rPr>
              <a:t>○三重県自治会館組合会員サイト</a:t>
            </a:r>
            <a:endParaRPr kumimoji="1" lang="en-US" altLang="ja-JP" sz="2400" dirty="0" smtClean="0">
              <a:latin typeface="HGP創英角ｺﾞｼｯｸUB" pitchFamily="50" charset="-128"/>
              <a:ea typeface="HGP創英角ｺﾞｼｯｸUB" pitchFamily="50" charset="-128"/>
            </a:endParaRPr>
          </a:p>
          <a:p>
            <a:endParaRPr lang="en-US" altLang="ja-JP" sz="2400" dirty="0" smtClean="0">
              <a:latin typeface="HGP創英角ｺﾞｼｯｸUB" pitchFamily="50" charset="-128"/>
              <a:ea typeface="HGP創英角ｺﾞｼｯｸUB" pitchFamily="50" charset="-128"/>
            </a:endParaRPr>
          </a:p>
          <a:p>
            <a:r>
              <a:rPr kumimoji="1" lang="ja-JP" altLang="en-US" sz="2400" dirty="0" smtClean="0">
                <a:latin typeface="HGP創英角ｺﾞｼｯｸUB" pitchFamily="50" charset="-128"/>
                <a:ea typeface="HGP創英角ｺﾞｼｯｸUB" pitchFamily="50" charset="-128"/>
              </a:rPr>
              <a:t>　</a:t>
            </a:r>
            <a:r>
              <a:rPr kumimoji="1" lang="en-US" altLang="ja-JP" sz="2400" dirty="0" smtClean="0">
                <a:latin typeface="HGP創英角ｺﾞｼｯｸUB" pitchFamily="50" charset="-128"/>
                <a:ea typeface="HGP創英角ｺﾞｼｯｸUB" pitchFamily="50" charset="-128"/>
              </a:rPr>
              <a:t>URL</a:t>
            </a:r>
            <a:r>
              <a:rPr kumimoji="1" lang="ja-JP" altLang="en-US" sz="2400" dirty="0" smtClean="0">
                <a:latin typeface="HGP創英角ｺﾞｼｯｸUB" pitchFamily="50" charset="-128"/>
                <a:ea typeface="HGP創英角ｺﾞｼｯｸUB" pitchFamily="50" charset="-128"/>
              </a:rPr>
              <a:t>：</a:t>
            </a:r>
            <a:r>
              <a:rPr lang="en-US" altLang="ja-JP" sz="2400" dirty="0" smtClean="0">
                <a:latin typeface="HGP創英角ｺﾞｼｯｸUB" pitchFamily="50" charset="-128"/>
                <a:ea typeface="HGP創英角ｺﾞｼｯｸUB" pitchFamily="50" charset="-128"/>
              </a:rPr>
              <a:t> http://jichikaikan-mie.jp/member</a:t>
            </a:r>
          </a:p>
          <a:p>
            <a:r>
              <a:rPr kumimoji="1" lang="ja-JP" altLang="en-US" sz="2400" dirty="0" smtClean="0">
                <a:latin typeface="HGP創英角ｺﾞｼｯｸUB" pitchFamily="50" charset="-128"/>
                <a:ea typeface="HGP創英角ｺﾞｼｯｸUB" pitchFamily="50" charset="-128"/>
              </a:rPr>
              <a:t>　</a:t>
            </a:r>
            <a:r>
              <a:rPr kumimoji="1" lang="en-US" altLang="ja-JP" sz="2400" dirty="0" smtClean="0">
                <a:latin typeface="HGP創英角ｺﾞｼｯｸUB" pitchFamily="50" charset="-128"/>
                <a:ea typeface="HGP創英角ｺﾞｼｯｸUB" pitchFamily="50" charset="-128"/>
              </a:rPr>
              <a:t>ID</a:t>
            </a:r>
            <a:r>
              <a:rPr kumimoji="1" lang="ja-JP" altLang="en-US" sz="2400" dirty="0" smtClean="0">
                <a:latin typeface="HGP創英角ｺﾞｼｯｸUB" pitchFamily="50" charset="-128"/>
                <a:ea typeface="HGP創英角ｺﾞｼｯｸUB" pitchFamily="50" charset="-128"/>
              </a:rPr>
              <a:t>：</a:t>
            </a:r>
            <a:endParaRPr kumimoji="1" lang="en-US" altLang="ja-JP" sz="2400" dirty="0" smtClean="0">
              <a:latin typeface="HGP創英角ｺﾞｼｯｸUB" pitchFamily="50" charset="-128"/>
              <a:ea typeface="HGP創英角ｺﾞｼｯｸUB" pitchFamily="50" charset="-128"/>
            </a:endParaRPr>
          </a:p>
          <a:p>
            <a:r>
              <a:rPr lang="ja-JP" altLang="en-US" sz="2400" dirty="0" smtClean="0">
                <a:latin typeface="HGP創英角ｺﾞｼｯｸUB" pitchFamily="50" charset="-128"/>
                <a:ea typeface="HGP創英角ｺﾞｼｯｸUB" pitchFamily="50" charset="-128"/>
              </a:rPr>
              <a:t>　</a:t>
            </a:r>
            <a:r>
              <a:rPr lang="en-US" altLang="ja-JP" sz="2400" dirty="0" smtClean="0">
                <a:latin typeface="HGP創英角ｺﾞｼｯｸUB" pitchFamily="50" charset="-128"/>
                <a:ea typeface="HGP創英角ｺﾞｼｯｸUB" pitchFamily="50" charset="-128"/>
              </a:rPr>
              <a:t>PASS</a:t>
            </a:r>
            <a:r>
              <a:rPr lang="ja-JP" altLang="en-US" sz="2400" dirty="0" smtClean="0">
                <a:latin typeface="HGP創英角ｺﾞｼｯｸUB" pitchFamily="50" charset="-128"/>
                <a:ea typeface="HGP創英角ｺﾞｼｯｸUB" pitchFamily="50" charset="-128"/>
              </a:rPr>
              <a:t>：</a:t>
            </a:r>
            <a:endParaRPr kumimoji="1" lang="ja-JP" altLang="en-US" sz="2400" dirty="0">
              <a:latin typeface="HGP創英角ｺﾞｼｯｸUB" pitchFamily="50" charset="-128"/>
              <a:ea typeface="HGP創英角ｺﾞｼｯｸUB" pitchFamily="50" charset="-128"/>
            </a:endParaRPr>
          </a:p>
        </p:txBody>
      </p:sp>
      <p:sp>
        <p:nvSpPr>
          <p:cNvPr id="7" name="正方形/長方形 6"/>
          <p:cNvSpPr/>
          <p:nvPr/>
        </p:nvSpPr>
        <p:spPr>
          <a:xfrm>
            <a:off x="467544" y="3128020"/>
            <a:ext cx="8136904" cy="2592288"/>
          </a:xfrm>
          <a:prstGeom prst="rect">
            <a:avLst/>
          </a:prstGeom>
          <a:noFill/>
          <a:ln w="38100">
            <a:solidFill>
              <a:srgbClr val="00B050"/>
            </a:solidFill>
          </a:ln>
          <a:effectLst>
            <a:outerShdw blurRad="50800" dist="38100" dir="8100000" algn="tr" rotWithShape="0">
              <a:srgbClr val="92D05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6012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400110"/>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１．第２期共有</a:t>
            </a:r>
            <a:r>
              <a:rPr lang="ja-JP" altLang="en-US" sz="2000" dirty="0">
                <a:latin typeface="HGP創英角ｺﾞｼｯｸUB" pitchFamily="50" charset="-128"/>
                <a:ea typeface="HGP創英角ｺﾞｼｯｸUB" pitchFamily="50" charset="-128"/>
              </a:rPr>
              <a:t>デジタル地図（写真地図・数値地形モデル）整備事業に</a:t>
            </a:r>
            <a:r>
              <a:rPr lang="ja-JP" altLang="en-US" sz="2000" dirty="0" smtClean="0">
                <a:latin typeface="HGP創英角ｺﾞｼｯｸUB" pitchFamily="50" charset="-128"/>
                <a:ea typeface="HGP創英角ｺﾞｼｯｸUB" pitchFamily="50" charset="-128"/>
              </a:rPr>
              <a:t>ついて</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6997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１－１．発注結果</a:t>
            </a:r>
            <a:endParaRPr lang="en-US" altLang="ja-JP" dirty="0" smtClean="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1163507"/>
            <a:ext cx="8424862" cy="2228302"/>
          </a:xfrm>
          <a:prstGeom prst="rect">
            <a:avLst/>
          </a:prstGeom>
          <a:noFill/>
          <a:ln w="9525">
            <a:noFill/>
            <a:miter lim="800000"/>
            <a:headEnd/>
            <a:tailEnd/>
          </a:ln>
          <a:effectLst/>
        </p:spPr>
        <p:txBody>
          <a:bodyPr>
            <a:spAutoFit/>
          </a:bodyPr>
          <a:lstStyle/>
          <a:p>
            <a:pPr algn="l">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○平成</a:t>
            </a:r>
            <a:r>
              <a:rPr lang="en-US" altLang="ja-JP" dirty="0" smtClean="0">
                <a:latin typeface="HGP創英角ｺﾞｼｯｸUB" pitchFamily="50" charset="-128"/>
                <a:ea typeface="HGP創英角ｺﾞｼｯｸUB" pitchFamily="50" charset="-128"/>
              </a:rPr>
              <a:t>23</a:t>
            </a:r>
            <a:r>
              <a:rPr lang="ja-JP" altLang="en-US" dirty="0" smtClean="0">
                <a:latin typeface="HGP創英角ｺﾞｼｯｸUB" pitchFamily="50" charset="-128"/>
                <a:ea typeface="HGP創英角ｺﾞｼｯｸUB" pitchFamily="50" charset="-128"/>
              </a:rPr>
              <a:t>年６</a:t>
            </a:r>
            <a:r>
              <a:rPr lang="ja-JP" altLang="en-US" dirty="0" smtClean="0">
                <a:solidFill>
                  <a:schemeClr val="tx1"/>
                </a:solidFill>
                <a:latin typeface="HGP創英角ｺﾞｼｯｸUB" pitchFamily="50" charset="-128"/>
                <a:ea typeface="HGP創英角ｺﾞｼｯｸUB" pitchFamily="50" charset="-128"/>
              </a:rPr>
              <a:t>月３日</a:t>
            </a:r>
            <a:r>
              <a:rPr lang="ja-JP" altLang="en-US" dirty="0">
                <a:solidFill>
                  <a:schemeClr val="tx1"/>
                </a:solidFill>
                <a:latin typeface="HGP創英角ｺﾞｼｯｸUB" pitchFamily="50" charset="-128"/>
                <a:ea typeface="HGP創英角ｺﾞｼｯｸUB" pitchFamily="50" charset="-128"/>
              </a:rPr>
              <a:t>に実施</a:t>
            </a:r>
            <a:r>
              <a:rPr lang="ja-JP" altLang="en-US" dirty="0" smtClean="0">
                <a:solidFill>
                  <a:schemeClr val="tx1"/>
                </a:solidFill>
                <a:latin typeface="HGP創英角ｺﾞｼｯｸUB" pitchFamily="50" charset="-128"/>
                <a:ea typeface="HGP創英角ｺﾞｼｯｸUB" pitchFamily="50" charset="-128"/>
              </a:rPr>
              <a:t>した第２期共有デジタル地図（写真地図・数値地形モデル）整備の</a:t>
            </a:r>
            <a:r>
              <a:rPr lang="ja-JP" altLang="en-US" dirty="0">
                <a:solidFill>
                  <a:schemeClr val="tx1"/>
                </a:solidFill>
                <a:latin typeface="HGP創英角ｺﾞｼｯｸUB" pitchFamily="50" charset="-128"/>
                <a:ea typeface="HGP創英角ｺﾞｼｯｸUB" pitchFamily="50" charset="-128"/>
              </a:rPr>
              <a:t>一般競争入札結果は、下記のとおりでした。</a:t>
            </a:r>
          </a:p>
          <a:p>
            <a:pPr marL="342900" indent="-342900" algn="l">
              <a:lnSpc>
                <a:spcPct val="110000"/>
              </a:lnSpc>
              <a:spcBef>
                <a:spcPct val="50000"/>
              </a:spcBef>
              <a:buClr>
                <a:schemeClr val="tx1"/>
              </a:buClr>
              <a:buFont typeface="Wingdings" pitchFamily="2" charset="2"/>
              <a:buNone/>
            </a:pPr>
            <a:r>
              <a:rPr lang="ja-JP" altLang="en-US" sz="1600" dirty="0">
                <a:solidFill>
                  <a:schemeClr val="tx1"/>
                </a:solidFill>
                <a:latin typeface="HGP創英角ｺﾞｼｯｸUB" pitchFamily="50" charset="-128"/>
                <a:ea typeface="HGP創英角ｺﾞｼｯｸUB" pitchFamily="50" charset="-128"/>
              </a:rPr>
              <a:t>　</a:t>
            </a:r>
            <a:r>
              <a:rPr lang="en-US" altLang="ja-JP" sz="1600" dirty="0">
                <a:solidFill>
                  <a:schemeClr val="tx1"/>
                </a:solidFill>
                <a:latin typeface="HGP創英角ｺﾞｼｯｸUB" pitchFamily="50" charset="-128"/>
                <a:ea typeface="HGP創英角ｺﾞｼｯｸUB" pitchFamily="50" charset="-128"/>
              </a:rPr>
              <a:t>【</a:t>
            </a:r>
            <a:r>
              <a:rPr lang="ja-JP" altLang="en-US" sz="1600" dirty="0">
                <a:solidFill>
                  <a:schemeClr val="tx1"/>
                </a:solidFill>
                <a:latin typeface="HGP創英角ｺﾞｼｯｸUB" pitchFamily="50" charset="-128"/>
                <a:ea typeface="HGP創英角ｺﾞｼｯｸUB" pitchFamily="50" charset="-128"/>
              </a:rPr>
              <a:t>北部エリア</a:t>
            </a:r>
            <a:r>
              <a:rPr lang="en-US" altLang="ja-JP" sz="1600" dirty="0">
                <a:solidFill>
                  <a:schemeClr val="tx1"/>
                </a:solidFill>
                <a:latin typeface="HGP創英角ｺﾞｼｯｸUB" pitchFamily="50" charset="-128"/>
                <a:ea typeface="HGP創英角ｺﾞｼｯｸUB" pitchFamily="50" charset="-128"/>
              </a:rPr>
              <a:t>】</a:t>
            </a:r>
            <a:r>
              <a:rPr lang="ja-JP" altLang="en-US" sz="1600" dirty="0">
                <a:solidFill>
                  <a:schemeClr val="tx1"/>
                </a:solidFill>
                <a:latin typeface="HGP創英角ｺﾞｼｯｸUB" pitchFamily="50" charset="-128"/>
                <a:ea typeface="HGP創英角ｺﾞｼｯｸUB" pitchFamily="50" charset="-128"/>
              </a:rPr>
              <a:t>　　　　　　　　　　　　　　　　　　　　　</a:t>
            </a:r>
            <a:r>
              <a:rPr lang="en-US" altLang="ja-JP" sz="1600" dirty="0">
                <a:solidFill>
                  <a:schemeClr val="tx1"/>
                </a:solidFill>
                <a:latin typeface="HGP創英角ｺﾞｼｯｸUB" pitchFamily="50" charset="-128"/>
                <a:ea typeface="HGP創英角ｺﾞｼｯｸUB" pitchFamily="50" charset="-128"/>
              </a:rPr>
              <a:t>【</a:t>
            </a:r>
            <a:r>
              <a:rPr lang="ja-JP" altLang="en-US" sz="1600" dirty="0">
                <a:solidFill>
                  <a:schemeClr val="tx1"/>
                </a:solidFill>
                <a:latin typeface="HGP創英角ｺﾞｼｯｸUB" pitchFamily="50" charset="-128"/>
                <a:ea typeface="HGP創英角ｺﾞｼｯｸUB" pitchFamily="50" charset="-128"/>
              </a:rPr>
              <a:t>南部エリア</a:t>
            </a:r>
            <a:r>
              <a:rPr lang="en-US" altLang="ja-JP" sz="1600" dirty="0">
                <a:solidFill>
                  <a:schemeClr val="tx1"/>
                </a:solidFill>
                <a:latin typeface="HGP創英角ｺﾞｼｯｸUB" pitchFamily="50" charset="-128"/>
                <a:ea typeface="HGP創英角ｺﾞｼｯｸUB" pitchFamily="50" charset="-128"/>
              </a:rPr>
              <a:t>】</a:t>
            </a:r>
          </a:p>
          <a:p>
            <a:pPr marL="342900" indent="-342900" algn="l">
              <a:lnSpc>
                <a:spcPct val="110000"/>
              </a:lnSpc>
              <a:spcBef>
                <a:spcPct val="50000"/>
              </a:spcBef>
              <a:buClr>
                <a:schemeClr val="tx1"/>
              </a:buClr>
              <a:buFont typeface="Wingdings" pitchFamily="2" charset="2"/>
              <a:buNone/>
            </a:pPr>
            <a:r>
              <a:rPr lang="ja-JP" altLang="en-US" sz="1600" dirty="0">
                <a:solidFill>
                  <a:schemeClr val="tx1"/>
                </a:solidFill>
                <a:latin typeface="HGP創英角ｺﾞｼｯｸUB" pitchFamily="50" charset="-128"/>
                <a:ea typeface="HGP創英角ｺﾞｼｯｸUB" pitchFamily="50" charset="-128"/>
              </a:rPr>
              <a:t>　　落札者</a:t>
            </a:r>
            <a:r>
              <a:rPr lang="ja-JP" altLang="en-US" sz="1600" dirty="0" smtClean="0">
                <a:solidFill>
                  <a:schemeClr val="tx1"/>
                </a:solidFill>
                <a:latin typeface="HGP創英角ｺﾞｼｯｸUB" pitchFamily="50" charset="-128"/>
                <a:ea typeface="HGP創英角ｺﾞｼｯｸUB" pitchFamily="50" charset="-128"/>
              </a:rPr>
              <a:t>：</a:t>
            </a:r>
            <a:r>
              <a:rPr lang="ja-JP" altLang="en-US" sz="1600" dirty="0" smtClean="0">
                <a:latin typeface="HGP創英角ｺﾞｼｯｸUB" pitchFamily="50" charset="-128"/>
                <a:ea typeface="HGP創英角ｺﾞｼｯｸUB" pitchFamily="50" charset="-128"/>
              </a:rPr>
              <a:t>国際航業（株）</a:t>
            </a:r>
            <a:r>
              <a:rPr lang="ja-JP" altLang="en-US" sz="1600" dirty="0" smtClean="0">
                <a:solidFill>
                  <a:schemeClr val="tx1"/>
                </a:solidFill>
                <a:latin typeface="HGP創英角ｺﾞｼｯｸUB" pitchFamily="50" charset="-128"/>
                <a:ea typeface="HGP創英角ｺﾞｼｯｸUB" pitchFamily="50" charset="-128"/>
              </a:rPr>
              <a:t>三重営業所　</a:t>
            </a:r>
            <a:r>
              <a:rPr lang="ja-JP" altLang="en-US" sz="1600" dirty="0">
                <a:solidFill>
                  <a:schemeClr val="tx1"/>
                </a:solidFill>
                <a:latin typeface="HGP創英角ｺﾞｼｯｸUB" pitchFamily="50" charset="-128"/>
                <a:ea typeface="HGP創英角ｺﾞｼｯｸUB" pitchFamily="50" charset="-128"/>
              </a:rPr>
              <a:t>　　　　　　　落札者</a:t>
            </a:r>
            <a:r>
              <a:rPr lang="ja-JP" altLang="en-US" sz="1600" dirty="0" smtClean="0">
                <a:solidFill>
                  <a:schemeClr val="tx1"/>
                </a:solidFill>
                <a:latin typeface="HGP創英角ｺﾞｼｯｸUB" pitchFamily="50" charset="-128"/>
                <a:ea typeface="HGP創英角ｺﾞｼｯｸUB" pitchFamily="50" charset="-128"/>
              </a:rPr>
              <a:t>：</a:t>
            </a:r>
            <a:r>
              <a:rPr lang="ja-JP" altLang="en-US" sz="1600" dirty="0" smtClean="0">
                <a:latin typeface="HGP創英角ｺﾞｼｯｸUB" pitchFamily="50" charset="-128"/>
                <a:ea typeface="HGP創英角ｺﾞｼｯｸUB" pitchFamily="50" charset="-128"/>
              </a:rPr>
              <a:t>中日本航空株式会社三重支店</a:t>
            </a:r>
            <a:endParaRPr lang="ja-JP" altLang="en-US" sz="1600" dirty="0">
              <a:solidFill>
                <a:schemeClr val="tx1"/>
              </a:solidFill>
              <a:latin typeface="HGP創英角ｺﾞｼｯｸUB" pitchFamily="50" charset="-128"/>
              <a:ea typeface="HGP創英角ｺﾞｼｯｸUB" pitchFamily="50" charset="-128"/>
            </a:endParaRPr>
          </a:p>
          <a:p>
            <a:pPr marL="342900" indent="-342900" algn="l">
              <a:lnSpc>
                <a:spcPct val="110000"/>
              </a:lnSpc>
              <a:spcBef>
                <a:spcPct val="50000"/>
              </a:spcBef>
              <a:buClr>
                <a:schemeClr val="tx1"/>
              </a:buClr>
              <a:buFont typeface="Wingdings" pitchFamily="2" charset="2"/>
              <a:buNone/>
            </a:pPr>
            <a:r>
              <a:rPr lang="ja-JP" altLang="en-US" sz="1600" dirty="0">
                <a:solidFill>
                  <a:schemeClr val="tx1"/>
                </a:solidFill>
                <a:latin typeface="HGP創英角ｺﾞｼｯｸUB" pitchFamily="50" charset="-128"/>
                <a:ea typeface="HGP創英角ｺﾞｼｯｸUB" pitchFamily="50" charset="-128"/>
              </a:rPr>
              <a:t>　　落札額</a:t>
            </a:r>
            <a:r>
              <a:rPr lang="ja-JP" altLang="en-US" sz="1600" dirty="0" smtClean="0">
                <a:solidFill>
                  <a:schemeClr val="tx1"/>
                </a:solidFill>
                <a:latin typeface="HGP創英角ｺﾞｼｯｸUB" pitchFamily="50" charset="-128"/>
                <a:ea typeface="HGP創英角ｺﾞｼｯｸUB" pitchFamily="50" charset="-128"/>
              </a:rPr>
              <a:t>：</a:t>
            </a:r>
            <a:r>
              <a:rPr lang="en-US" altLang="ja-JP" sz="1600" dirty="0">
                <a:latin typeface="HGP創英角ｺﾞｼｯｸUB" pitchFamily="50" charset="-128"/>
                <a:ea typeface="HGP創英角ｺﾞｼｯｸUB" pitchFamily="50" charset="-128"/>
              </a:rPr>
              <a:t>71,200,000</a:t>
            </a:r>
            <a:r>
              <a:rPr lang="ja-JP" altLang="en-US" sz="1600" dirty="0" smtClean="0">
                <a:solidFill>
                  <a:schemeClr val="tx1"/>
                </a:solidFill>
                <a:latin typeface="HGP創英角ｺﾞｼｯｸUB" pitchFamily="50" charset="-128"/>
                <a:ea typeface="HGP創英角ｺﾞｼｯｸUB" pitchFamily="50" charset="-128"/>
              </a:rPr>
              <a:t>円</a:t>
            </a:r>
            <a:r>
              <a:rPr lang="ja-JP" altLang="en-US" sz="1600" dirty="0">
                <a:solidFill>
                  <a:schemeClr val="tx1"/>
                </a:solidFill>
                <a:latin typeface="HGP創英角ｺﾞｼｯｸUB" pitchFamily="50" charset="-128"/>
                <a:ea typeface="HGP創英角ｺﾞｼｯｸUB" pitchFamily="50" charset="-128"/>
              </a:rPr>
              <a:t>（税抜き）　　　　　　　　　落札額</a:t>
            </a:r>
            <a:r>
              <a:rPr lang="ja-JP" altLang="en-US" sz="1600" dirty="0" smtClean="0">
                <a:solidFill>
                  <a:schemeClr val="tx1"/>
                </a:solidFill>
                <a:latin typeface="HGP創英角ｺﾞｼｯｸUB" pitchFamily="50" charset="-128"/>
                <a:ea typeface="HGP創英角ｺﾞｼｯｸUB" pitchFamily="50" charset="-128"/>
              </a:rPr>
              <a:t>：</a:t>
            </a:r>
            <a:r>
              <a:rPr lang="en-US" altLang="ja-JP" sz="1600" dirty="0">
                <a:latin typeface="HGP創英角ｺﾞｼｯｸUB" pitchFamily="50" charset="-128"/>
                <a:ea typeface="HGP創英角ｺﾞｼｯｸUB" pitchFamily="50" charset="-128"/>
              </a:rPr>
              <a:t>61,400,000</a:t>
            </a:r>
            <a:r>
              <a:rPr lang="ja-JP" altLang="en-US" sz="1600" dirty="0" smtClean="0">
                <a:solidFill>
                  <a:schemeClr val="tx1"/>
                </a:solidFill>
                <a:latin typeface="HGP創英角ｺﾞｼｯｸUB" pitchFamily="50" charset="-128"/>
                <a:ea typeface="HGP創英角ｺﾞｼｯｸUB" pitchFamily="50" charset="-128"/>
              </a:rPr>
              <a:t>円</a:t>
            </a:r>
            <a:r>
              <a:rPr lang="ja-JP" altLang="en-US" sz="1600" dirty="0">
                <a:solidFill>
                  <a:schemeClr val="tx1"/>
                </a:solidFill>
                <a:latin typeface="HGP創英角ｺﾞｼｯｸUB" pitchFamily="50" charset="-128"/>
                <a:ea typeface="HGP創英角ｺﾞｼｯｸUB" pitchFamily="50" charset="-128"/>
              </a:rPr>
              <a:t>（税抜き）</a:t>
            </a:r>
          </a:p>
          <a:p>
            <a:pPr marL="342900" indent="-342900" algn="l">
              <a:lnSpc>
                <a:spcPct val="110000"/>
              </a:lnSpc>
              <a:spcBef>
                <a:spcPct val="50000"/>
              </a:spcBef>
              <a:buClr>
                <a:schemeClr val="tx1"/>
              </a:buClr>
              <a:buFont typeface="Wingdings" pitchFamily="2" charset="2"/>
              <a:buNone/>
            </a:pPr>
            <a:r>
              <a:rPr lang="ja-JP" altLang="en-US" sz="1400" dirty="0">
                <a:solidFill>
                  <a:schemeClr val="tx1"/>
                </a:solidFill>
                <a:latin typeface="HGP創英角ｺﾞｼｯｸUB" pitchFamily="50" charset="-128"/>
                <a:ea typeface="HGP創英角ｺﾞｼｯｸUB" pitchFamily="50" charset="-128"/>
              </a:rPr>
              <a:t>　　　（参考）予定価格</a:t>
            </a:r>
            <a:r>
              <a:rPr lang="ja-JP" altLang="en-US" sz="1400" dirty="0" smtClean="0">
                <a:solidFill>
                  <a:schemeClr val="tx1"/>
                </a:solidFill>
                <a:latin typeface="HGP創英角ｺﾞｼｯｸUB" pitchFamily="50" charset="-128"/>
                <a:ea typeface="HGP創英角ｺﾞｼｯｸUB" pitchFamily="50" charset="-128"/>
              </a:rPr>
              <a:t>：</a:t>
            </a:r>
            <a:r>
              <a:rPr lang="en-US" altLang="ja-JP" sz="1400" dirty="0">
                <a:latin typeface="HGP創英角ｺﾞｼｯｸUB" pitchFamily="50" charset="-128"/>
                <a:ea typeface="HGP創英角ｺﾞｼｯｸUB" pitchFamily="50" charset="-128"/>
              </a:rPr>
              <a:t>79,375,000</a:t>
            </a:r>
            <a:r>
              <a:rPr lang="ja-JP" altLang="en-US" sz="1400" dirty="0" smtClean="0">
                <a:solidFill>
                  <a:schemeClr val="tx1"/>
                </a:solidFill>
                <a:latin typeface="HGP創英角ｺﾞｼｯｸUB" pitchFamily="50" charset="-128"/>
                <a:ea typeface="HGP創英角ｺﾞｼｯｸUB" pitchFamily="50" charset="-128"/>
              </a:rPr>
              <a:t>円</a:t>
            </a:r>
            <a:r>
              <a:rPr lang="ja-JP" altLang="en-US" sz="1400" dirty="0">
                <a:solidFill>
                  <a:schemeClr val="tx1"/>
                </a:solidFill>
                <a:latin typeface="HGP創英角ｺﾞｼｯｸUB" pitchFamily="50" charset="-128"/>
                <a:ea typeface="HGP創英角ｺﾞｼｯｸUB" pitchFamily="50" charset="-128"/>
              </a:rPr>
              <a:t>（税抜き）　　　　　　　（参考）予定価格</a:t>
            </a:r>
            <a:r>
              <a:rPr lang="ja-JP" altLang="en-US" sz="1400" dirty="0" smtClean="0">
                <a:solidFill>
                  <a:schemeClr val="tx1"/>
                </a:solidFill>
                <a:latin typeface="HGP創英角ｺﾞｼｯｸUB" pitchFamily="50" charset="-128"/>
                <a:ea typeface="HGP創英角ｺﾞｼｯｸUB" pitchFamily="50" charset="-128"/>
              </a:rPr>
              <a:t>：</a:t>
            </a:r>
            <a:r>
              <a:rPr lang="en-US" altLang="ja-JP" sz="1400" dirty="0">
                <a:latin typeface="HGP創英角ｺﾞｼｯｸUB" pitchFamily="50" charset="-128"/>
                <a:ea typeface="HGP創英角ｺﾞｼｯｸUB" pitchFamily="50" charset="-128"/>
              </a:rPr>
              <a:t>68,857,000</a:t>
            </a:r>
            <a:r>
              <a:rPr lang="en-US" altLang="ja-JP" sz="1400" dirty="0" smtClean="0">
                <a:solidFill>
                  <a:schemeClr val="tx1"/>
                </a:solidFill>
                <a:latin typeface="HGP創英角ｺﾞｼｯｸUB" pitchFamily="50" charset="-128"/>
                <a:ea typeface="HGP創英角ｺﾞｼｯｸUB" pitchFamily="50" charset="-128"/>
              </a:rPr>
              <a:t> </a:t>
            </a:r>
            <a:r>
              <a:rPr lang="ja-JP" altLang="en-US" sz="1400" dirty="0">
                <a:solidFill>
                  <a:schemeClr val="tx1"/>
                </a:solidFill>
                <a:latin typeface="HGP創英角ｺﾞｼｯｸUB" pitchFamily="50" charset="-128"/>
                <a:ea typeface="HGP創英角ｺﾞｼｯｸUB" pitchFamily="50" charset="-128"/>
              </a:rPr>
              <a:t>円（税抜き）</a:t>
            </a:r>
          </a:p>
        </p:txBody>
      </p:sp>
      <p:sp>
        <p:nvSpPr>
          <p:cNvPr id="9" name="Rectangle 10"/>
          <p:cNvSpPr>
            <a:spLocks noChangeArrowheads="1"/>
          </p:cNvSpPr>
          <p:nvPr/>
        </p:nvSpPr>
        <p:spPr bwMode="auto">
          <a:xfrm>
            <a:off x="185510" y="3958325"/>
            <a:ext cx="8642350" cy="431800"/>
          </a:xfrm>
          <a:prstGeom prst="rect">
            <a:avLst/>
          </a:prstGeom>
          <a:noFill/>
          <a:ln w="9525">
            <a:noFill/>
            <a:miter lim="800000"/>
            <a:headEnd/>
            <a:tailEnd/>
          </a:ln>
          <a:effectLst/>
        </p:spPr>
        <p:txBody>
          <a:bodyPr anchor="ctr"/>
          <a:lstStyle/>
          <a:p>
            <a:pPr algn="l"/>
            <a:r>
              <a:rPr lang="ja-JP" altLang="en-US" dirty="0">
                <a:latin typeface="HGP創英角ｺﾞｼｯｸUB" pitchFamily="50" charset="-128"/>
                <a:ea typeface="HGP創英角ｺﾞｼｯｸUB" pitchFamily="50" charset="-128"/>
              </a:rPr>
              <a:t>１－２．撮影計画について</a:t>
            </a:r>
          </a:p>
        </p:txBody>
      </p:sp>
      <p:sp>
        <p:nvSpPr>
          <p:cNvPr id="11" name="Text Box 12"/>
          <p:cNvSpPr txBox="1">
            <a:spLocks noChangeArrowheads="1"/>
          </p:cNvSpPr>
          <p:nvPr/>
        </p:nvSpPr>
        <p:spPr bwMode="auto">
          <a:xfrm>
            <a:off x="329973" y="4527647"/>
            <a:ext cx="8424862" cy="664477"/>
          </a:xfrm>
          <a:prstGeom prst="rect">
            <a:avLst/>
          </a:prstGeom>
          <a:noFill/>
          <a:ln w="9525">
            <a:noFill/>
            <a:miter lim="800000"/>
            <a:headEnd/>
            <a:tailEnd/>
          </a:ln>
          <a:effectLst/>
        </p:spPr>
        <p:txBody>
          <a:bodyPr>
            <a:spAutoFit/>
          </a:bodyPr>
          <a:lstStyle/>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a:t>
            </a:r>
            <a:r>
              <a:rPr lang="ja-JP" altLang="en-US" dirty="0" smtClean="0">
                <a:solidFill>
                  <a:schemeClr val="tx1"/>
                </a:solidFill>
                <a:latin typeface="HGP創英角ｺﾞｼｯｸUB" pitchFamily="50" charset="-128"/>
                <a:ea typeface="HGP創英角ｺﾞｼｯｸUB" pitchFamily="50" charset="-128"/>
              </a:rPr>
              <a:t>北部</a:t>
            </a:r>
            <a:r>
              <a:rPr lang="ja-JP" altLang="en-US" dirty="0">
                <a:solidFill>
                  <a:schemeClr val="tx1"/>
                </a:solidFill>
                <a:latin typeface="HGP創英角ｺﾞｼｯｸUB" pitchFamily="50" charset="-128"/>
                <a:ea typeface="HGP創英角ｺﾞｼｯｸUB" pitchFamily="50" charset="-128"/>
              </a:rPr>
              <a:t>エリア及び南部</a:t>
            </a:r>
            <a:r>
              <a:rPr lang="ja-JP" altLang="en-US" dirty="0" smtClean="0">
                <a:solidFill>
                  <a:schemeClr val="tx1"/>
                </a:solidFill>
                <a:latin typeface="HGP創英角ｺﾞｼｯｸUB" pitchFamily="50" charset="-128"/>
                <a:ea typeface="HGP創英角ｺﾞｼｯｸUB" pitchFamily="50" charset="-128"/>
              </a:rPr>
              <a:t>エリア</a:t>
            </a:r>
            <a:r>
              <a:rPr lang="ja-JP" altLang="en-US" dirty="0" smtClean="0">
                <a:latin typeface="HGP創英角ｺﾞｼｯｸUB" pitchFamily="50" charset="-128"/>
                <a:ea typeface="HGP創英角ｺﾞｼｯｸUB" pitchFamily="50" charset="-128"/>
              </a:rPr>
              <a:t>の受託者と</a:t>
            </a:r>
            <a:r>
              <a:rPr lang="ja-JP" altLang="en-US" dirty="0" smtClean="0">
                <a:solidFill>
                  <a:schemeClr val="tx1"/>
                </a:solidFill>
                <a:latin typeface="HGP創英角ｺﾞｼｯｸUB" pitchFamily="50" charset="-128"/>
                <a:ea typeface="HGP創英角ｺﾞｼｯｸUB" pitchFamily="50" charset="-128"/>
              </a:rPr>
              <a:t>協議</a:t>
            </a:r>
            <a:r>
              <a:rPr lang="ja-JP" altLang="en-US" dirty="0">
                <a:solidFill>
                  <a:schemeClr val="tx1"/>
                </a:solidFill>
                <a:latin typeface="HGP創英角ｺﾞｼｯｸUB" pitchFamily="50" charset="-128"/>
                <a:ea typeface="HGP創英角ｺﾞｼｯｸUB" pitchFamily="50" charset="-128"/>
              </a:rPr>
              <a:t>を行い</a:t>
            </a:r>
            <a:r>
              <a:rPr lang="ja-JP" altLang="en-US" dirty="0" smtClean="0">
                <a:solidFill>
                  <a:schemeClr val="tx1"/>
                </a:solidFill>
                <a:latin typeface="HGP創英角ｺﾞｼｯｸUB" pitchFamily="50" charset="-128"/>
                <a:ea typeface="HGP創英角ｺﾞｼｯｸUB" pitchFamily="50" charset="-128"/>
              </a:rPr>
              <a:t>、「別紙１－１、１－２：業務計画書」を策定し、本実施計画に</a:t>
            </a:r>
            <a:r>
              <a:rPr lang="ja-JP" altLang="en-US" dirty="0">
                <a:solidFill>
                  <a:schemeClr val="tx1"/>
                </a:solidFill>
                <a:latin typeface="HGP創英角ｺﾞｼｯｸUB" pitchFamily="50" charset="-128"/>
                <a:ea typeface="HGP創英角ｺﾞｼｯｸUB" pitchFamily="50" charset="-128"/>
              </a:rPr>
              <a:t>より事業を実施</a:t>
            </a:r>
            <a:r>
              <a:rPr lang="ja-JP" altLang="en-US" dirty="0" smtClean="0">
                <a:solidFill>
                  <a:schemeClr val="tx1"/>
                </a:solidFill>
                <a:latin typeface="HGP創英角ｺﾞｼｯｸUB" pitchFamily="50" charset="-128"/>
                <a:ea typeface="HGP創英角ｺﾞｼｯｸUB" pitchFamily="50" charset="-128"/>
              </a:rPr>
              <a:t>し</a:t>
            </a:r>
            <a:r>
              <a:rPr lang="ja-JP" altLang="en-US" dirty="0">
                <a:latin typeface="HGP創英角ｺﾞｼｯｸUB" pitchFamily="50" charset="-128"/>
                <a:ea typeface="HGP創英角ｺﾞｼｯｸUB" pitchFamily="50" charset="-128"/>
              </a:rPr>
              <a:t>ています</a:t>
            </a:r>
            <a:r>
              <a:rPr lang="ja-JP" altLang="en-US" dirty="0" smtClean="0">
                <a:solidFill>
                  <a:schemeClr val="tx1"/>
                </a:solidFill>
                <a:latin typeface="HGP創英角ｺﾞｼｯｸUB" pitchFamily="50" charset="-128"/>
                <a:ea typeface="HGP創英角ｺﾞｼｯｸUB" pitchFamily="50" charset="-128"/>
              </a:rPr>
              <a:t>。</a:t>
            </a:r>
            <a:endParaRPr lang="ja-JP" altLang="en-US" dirty="0">
              <a:solidFill>
                <a:schemeClr val="tx1"/>
              </a:solidFill>
              <a:latin typeface="HGP創英角ｺﾞｼｯｸUB" pitchFamily="50" charset="-128"/>
              <a:ea typeface="HGP創英角ｺﾞｼｯｸUB" pitchFamily="50" charset="-128"/>
            </a:endParaRPr>
          </a:p>
        </p:txBody>
      </p:sp>
      <p:sp>
        <p:nvSpPr>
          <p:cNvPr id="12" name="Text Box 14"/>
          <p:cNvSpPr txBox="1">
            <a:spLocks noChangeArrowheads="1"/>
          </p:cNvSpPr>
          <p:nvPr/>
        </p:nvSpPr>
        <p:spPr bwMode="auto">
          <a:xfrm>
            <a:off x="377148" y="5425219"/>
            <a:ext cx="8424862" cy="600934"/>
          </a:xfrm>
          <a:prstGeom prst="rect">
            <a:avLst/>
          </a:prstGeom>
          <a:noFill/>
          <a:ln w="9525">
            <a:noFill/>
            <a:miter lim="800000"/>
            <a:headEnd/>
            <a:tailEnd/>
          </a:ln>
          <a:effectLst/>
        </p:spPr>
        <p:txBody>
          <a:bodyPr>
            <a:spAutoFit/>
          </a:bodyPr>
          <a:lstStyle/>
          <a:p>
            <a:pPr marL="90488" indent="-90488" algn="l">
              <a:lnSpc>
                <a:spcPct val="110000"/>
              </a:lnSpc>
              <a:spcBef>
                <a:spcPct val="50000"/>
              </a:spcBef>
              <a:buClr>
                <a:schemeClr val="tx1"/>
              </a:buClr>
              <a:buFont typeface="Wingdings" pitchFamily="2" charset="2"/>
              <a:buNone/>
            </a:pPr>
            <a:r>
              <a:rPr lang="ja-JP" altLang="en-US" sz="1600" dirty="0" smtClean="0">
                <a:solidFill>
                  <a:schemeClr val="tx1"/>
                </a:solidFill>
                <a:latin typeface="HGP創英角ｺﾞｼｯｸUB" pitchFamily="50" charset="-128"/>
                <a:ea typeface="HGP創英角ｺﾞｼｯｸUB" pitchFamily="50" charset="-128"/>
              </a:rPr>
              <a:t>（</a:t>
            </a:r>
            <a:r>
              <a:rPr lang="ja-JP" altLang="en-US" sz="1600" dirty="0" smtClean="0">
                <a:latin typeface="HGP創英角ｺﾞｼｯｸUB" pitchFamily="50" charset="-128"/>
                <a:ea typeface="HGP創英角ｺﾞｼｯｸUB" pitchFamily="50" charset="-128"/>
              </a:rPr>
              <a:t>津市、鈴鹿市、伊賀市の撮影について</a:t>
            </a:r>
            <a:r>
              <a:rPr lang="ja-JP" altLang="en-US" sz="1600" dirty="0" smtClean="0">
                <a:solidFill>
                  <a:schemeClr val="tx1"/>
                </a:solidFill>
                <a:latin typeface="HGP創英角ｺﾞｼｯｸUB" pitchFamily="50" charset="-128"/>
                <a:ea typeface="HGP創英角ｺﾞｼｯｸUB" pitchFamily="50" charset="-128"/>
              </a:rPr>
              <a:t>）</a:t>
            </a:r>
            <a:r>
              <a:rPr lang="ja-JP" altLang="en-US" sz="1600" dirty="0">
                <a:solidFill>
                  <a:schemeClr val="tx1"/>
                </a:solidFill>
                <a:latin typeface="HGP創英角ｺﾞｼｯｸUB" pitchFamily="50" charset="-128"/>
                <a:ea typeface="HGP創英角ｺﾞｼｯｸUB" pitchFamily="50" charset="-128"/>
              </a:rPr>
              <a:t/>
            </a:r>
            <a:br>
              <a:rPr lang="ja-JP" altLang="en-US" sz="1600" dirty="0">
                <a:solidFill>
                  <a:schemeClr val="tx1"/>
                </a:solidFill>
                <a:latin typeface="HGP創英角ｺﾞｼｯｸUB" pitchFamily="50" charset="-128"/>
                <a:ea typeface="HGP創英角ｺﾞｼｯｸUB" pitchFamily="50" charset="-128"/>
              </a:rPr>
            </a:br>
            <a:r>
              <a:rPr lang="ja-JP" altLang="en-US" sz="1600" dirty="0" smtClean="0">
                <a:latin typeface="HGP創英角ｺﾞｼｯｸUB" pitchFamily="50" charset="-128"/>
                <a:ea typeface="HGP創英角ｺﾞｼｯｸUB" pitchFamily="50" charset="-128"/>
              </a:rPr>
              <a:t>津市、鈴鹿市、伊賀市地区の撮影については、国土地理院と連携して事業を実施しています。</a:t>
            </a:r>
            <a:endParaRPr lang="ja-JP" altLang="en-US" sz="1600" dirty="0">
              <a:solidFill>
                <a:schemeClr val="tx1"/>
              </a:solidFill>
              <a:latin typeface="HGP創英角ｺﾞｼｯｸUB" pitchFamily="50" charset="-128"/>
              <a:ea typeface="HGP創英角ｺﾞｼｯｸUB" pitchFamily="50" charset="-128"/>
            </a:endParaRPr>
          </a:p>
        </p:txBody>
      </p:sp>
      <p:cxnSp>
        <p:nvCxnSpPr>
          <p:cNvPr id="14" name="直線コネクタ 13"/>
          <p:cNvCxnSpPr/>
          <p:nvPr/>
        </p:nvCxnSpPr>
        <p:spPr>
          <a:xfrm>
            <a:off x="241117" y="3705893"/>
            <a:ext cx="8676456" cy="0"/>
          </a:xfrm>
          <a:prstGeom prst="line">
            <a:avLst/>
          </a:prstGeom>
          <a:ln w="317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7" name="正方形/長方形 16"/>
          <p:cNvSpPr/>
          <p:nvPr/>
        </p:nvSpPr>
        <p:spPr>
          <a:xfrm>
            <a:off x="467544" y="1870224"/>
            <a:ext cx="7992888" cy="1584176"/>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5885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400110"/>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１．第２期共有</a:t>
            </a:r>
            <a:r>
              <a:rPr lang="ja-JP" altLang="en-US" sz="2000" dirty="0">
                <a:latin typeface="HGP創英角ｺﾞｼｯｸUB" pitchFamily="50" charset="-128"/>
                <a:ea typeface="HGP創英角ｺﾞｼｯｸUB" pitchFamily="50" charset="-128"/>
              </a:rPr>
              <a:t>デジタル地図（写真地図・数値地形モデル）整備事業に</a:t>
            </a:r>
            <a:r>
              <a:rPr lang="ja-JP" altLang="en-US" sz="2000" dirty="0" smtClean="0">
                <a:latin typeface="HGP創英角ｺﾞｼｯｸUB" pitchFamily="50" charset="-128"/>
                <a:ea typeface="HGP創英角ｺﾞｼｯｸUB" pitchFamily="50" charset="-128"/>
              </a:rPr>
              <a:t>ついて</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5981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１－３．進捗状況</a:t>
            </a:r>
            <a:endParaRPr lang="en-US" altLang="ja-JP" dirty="0" smtClean="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922207"/>
            <a:ext cx="8424862" cy="1840504"/>
          </a:xfrm>
          <a:prstGeom prst="rect">
            <a:avLst/>
          </a:prstGeom>
          <a:noFill/>
          <a:ln w="9525">
            <a:noFill/>
            <a:miter lim="800000"/>
            <a:headEnd/>
            <a:tailEnd/>
          </a:ln>
          <a:effectLst/>
        </p:spPr>
        <p:txBody>
          <a:bodyPr>
            <a:spAutoFit/>
          </a:bodyPr>
          <a:lstStyle/>
          <a:p>
            <a:pPr marL="1588" indent="-1588">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○北部地区、南部地区ともに、概ね工程計画どおり進行しています。（「別紙</a:t>
            </a:r>
            <a:r>
              <a:rPr lang="en-US" altLang="ja-JP" sz="1600" dirty="0" smtClean="0">
                <a:latin typeface="HGP創英角ｺﾞｼｯｸUB" pitchFamily="50" charset="-128"/>
                <a:ea typeface="HGP創英角ｺﾞｼｯｸUB" pitchFamily="50" charset="-128"/>
              </a:rPr>
              <a:t>1-3</a:t>
            </a:r>
            <a:r>
              <a:rPr lang="ja-JP" altLang="en-US" sz="1600" dirty="0" smtClean="0">
                <a:latin typeface="HGP創英角ｺﾞｼｯｸUB" pitchFamily="50" charset="-128"/>
                <a:ea typeface="HGP創英角ｺﾞｼｯｸUB" pitchFamily="50" charset="-128"/>
              </a:rPr>
              <a:t>参照」）今年度中には、「撮影原データ」の整備を完了し、内部検査を実施することを予定しています。　（撮影原データについては、組合で管理することとし、必要な市町に対し、提供することとします。）　　　　　　　　　　　　　　　　　　　　　　　　　　　　</a:t>
            </a:r>
            <a:endParaRPr lang="en-US" altLang="ja-JP" sz="1600" dirty="0" smtClean="0">
              <a:latin typeface="HGP創英角ｺﾞｼｯｸUB" pitchFamily="50" charset="-128"/>
              <a:ea typeface="HGP創英角ｺﾞｼｯｸUB" pitchFamily="50" charset="-128"/>
            </a:endParaRPr>
          </a:p>
          <a:p>
            <a:pPr marL="1588" indent="-1588">
              <a:lnSpc>
                <a:spcPct val="110000"/>
              </a:lnSpc>
              <a:spcBef>
                <a:spcPct val="50000"/>
              </a:spcBef>
              <a:buClr>
                <a:schemeClr val="tx1"/>
              </a:buClr>
            </a:pPr>
            <a:r>
              <a:rPr lang="ja-JP" altLang="en-US" sz="1600" dirty="0" smtClean="0">
                <a:latin typeface="HGP創英角ｺﾞｼｯｸUB" pitchFamily="50" charset="-128"/>
                <a:ea typeface="HGP創英角ｺﾞｼｯｸUB" pitchFamily="50" charset="-128"/>
              </a:rPr>
              <a:t>○最終的には、組合内部の検査を経て、各市町へ６月下旬～７月上旬に成果（写真地図データ・写真冊子・</a:t>
            </a:r>
            <a:r>
              <a:rPr lang="en-US" altLang="ja-JP" sz="1600" dirty="0" smtClean="0">
                <a:latin typeface="HGP創英角ｺﾞｼｯｸUB" pitchFamily="50" charset="-128"/>
                <a:ea typeface="HGP創英角ｺﾞｼｯｸUB" pitchFamily="50" charset="-128"/>
              </a:rPr>
              <a:t>DEM</a:t>
            </a:r>
            <a:r>
              <a:rPr lang="ja-JP" altLang="en-US" sz="1600" dirty="0" smtClean="0">
                <a:latin typeface="HGP創英角ｺﾞｼｯｸUB" pitchFamily="50" charset="-128"/>
                <a:ea typeface="HGP創英角ｺﾞｼｯｸUB" pitchFamily="50" charset="-128"/>
              </a:rPr>
              <a:t>・</a:t>
            </a:r>
            <a:r>
              <a:rPr lang="en-US" altLang="ja-JP" sz="1600" dirty="0" smtClean="0">
                <a:latin typeface="HGP創英角ｺﾞｼｯｸUB" pitchFamily="50" charset="-128"/>
                <a:ea typeface="HGP創英角ｺﾞｼｯｸUB" pitchFamily="50" charset="-128"/>
              </a:rPr>
              <a:t>DSM</a:t>
            </a:r>
            <a:r>
              <a:rPr lang="ja-JP" altLang="en-US" sz="1600" dirty="0" smtClean="0">
                <a:latin typeface="HGP創英角ｺﾞｼｯｸUB" pitchFamily="50" charset="-128"/>
                <a:ea typeface="HGP創英角ｺﾞｼｯｸUB" pitchFamily="50" charset="-128"/>
              </a:rPr>
              <a:t>）を提供することを予定しています。（サムネイルビューワは、</a:t>
            </a:r>
            <a:r>
              <a:rPr lang="en-US" altLang="ja-JP" sz="1600" dirty="0" smtClean="0">
                <a:latin typeface="HGP創英角ｺﾞｼｯｸUB" pitchFamily="50" charset="-128"/>
                <a:ea typeface="HGP創英角ｺﾞｼｯｸUB" pitchFamily="50" charset="-128"/>
              </a:rPr>
              <a:t>2</a:t>
            </a:r>
            <a:r>
              <a:rPr lang="ja-JP" altLang="en-US" sz="1600" dirty="0" smtClean="0">
                <a:latin typeface="HGP創英角ｺﾞｼｯｸUB" pitchFamily="50" charset="-128"/>
                <a:ea typeface="HGP創英角ｺﾞｼｯｸUB" pitchFamily="50" charset="-128"/>
              </a:rPr>
              <a:t>月末～</a:t>
            </a:r>
            <a:r>
              <a:rPr lang="en-US" altLang="ja-JP" sz="1600" dirty="0" smtClean="0">
                <a:latin typeface="HGP創英角ｺﾞｼｯｸUB" pitchFamily="50" charset="-128"/>
                <a:ea typeface="HGP創英角ｺﾞｼｯｸUB" pitchFamily="50" charset="-128"/>
              </a:rPr>
              <a:t>3</a:t>
            </a:r>
            <a:r>
              <a:rPr lang="ja-JP" altLang="en-US" sz="1600" dirty="0" smtClean="0">
                <a:latin typeface="HGP創英角ｺﾞｼｯｸUB" pitchFamily="50" charset="-128"/>
                <a:ea typeface="HGP創英角ｺﾞｼｯｸUB" pitchFamily="50" charset="-128"/>
              </a:rPr>
              <a:t>月初を予定しています。）</a:t>
            </a:r>
            <a:r>
              <a:rPr lang="ja-JP" altLang="en-US" sz="1600" dirty="0">
                <a:latin typeface="HGP創英角ｺﾞｼｯｸUB" pitchFamily="50" charset="-128"/>
                <a:ea typeface="HGP創英角ｺﾞｼｯｸUB" pitchFamily="50" charset="-128"/>
              </a:rPr>
              <a:t>　</a:t>
            </a:r>
            <a:r>
              <a:rPr lang="ja-JP" altLang="en-US" sz="1600" dirty="0" smtClean="0">
                <a:latin typeface="HGP創英角ｺﾞｼｯｸUB" pitchFamily="50" charset="-128"/>
                <a:ea typeface="HGP創英角ｺﾞｼｯｸUB" pitchFamily="50" charset="-128"/>
              </a:rPr>
              <a:t>　</a:t>
            </a:r>
            <a:r>
              <a:rPr lang="ja-JP" altLang="en-US" sz="1600" dirty="0">
                <a:latin typeface="HGP創英角ｺﾞｼｯｸUB" pitchFamily="50" charset="-128"/>
                <a:ea typeface="HGP創英角ｺﾞｼｯｸUB" pitchFamily="50" charset="-128"/>
              </a:rPr>
              <a:t>　</a:t>
            </a:r>
            <a:endParaRPr lang="ja-JP" altLang="en-US" sz="1400" dirty="0">
              <a:latin typeface="HGP創英角ｺﾞｼｯｸUB" pitchFamily="50" charset="-128"/>
              <a:ea typeface="HGP創英角ｺﾞｼｯｸUB" pitchFamily="50" charset="-128"/>
            </a:endParaRPr>
          </a:p>
        </p:txBody>
      </p:sp>
      <p:graphicFrame>
        <p:nvGraphicFramePr>
          <p:cNvPr id="7" name="表 6"/>
          <p:cNvGraphicFramePr>
            <a:graphicFrameLocks noGrp="1"/>
          </p:cNvGraphicFramePr>
          <p:nvPr/>
        </p:nvGraphicFramePr>
        <p:xfrm>
          <a:off x="586160" y="2688084"/>
          <a:ext cx="7904115" cy="4154973"/>
        </p:xfrm>
        <a:graphic>
          <a:graphicData uri="http://schemas.openxmlformats.org/drawingml/2006/table">
            <a:tbl>
              <a:tblPr firstRow="1" bandRow="1">
                <a:tableStyleId>{8799B23B-EC83-4686-B30A-512413B5E67A}</a:tableStyleId>
              </a:tblPr>
              <a:tblGrid>
                <a:gridCol w="1394843"/>
                <a:gridCol w="929896"/>
                <a:gridCol w="929896"/>
                <a:gridCol w="929896"/>
                <a:gridCol w="929896"/>
                <a:gridCol w="929896"/>
                <a:gridCol w="929896"/>
                <a:gridCol w="929896"/>
              </a:tblGrid>
              <a:tr h="339754">
                <a:tc rowSpan="2">
                  <a:txBody>
                    <a:bodyPr/>
                    <a:lstStyle/>
                    <a:p>
                      <a:pPr algn="ctr"/>
                      <a:r>
                        <a:rPr kumimoji="1" lang="ja-JP" altLang="en-US" sz="1600" b="0" dirty="0" smtClean="0">
                          <a:solidFill>
                            <a:schemeClr val="bg1"/>
                          </a:solidFill>
                          <a:latin typeface="HGP創英角ｺﾞｼｯｸUB" pitchFamily="50" charset="-128"/>
                          <a:ea typeface="HGP創英角ｺﾞｼｯｸUB" pitchFamily="50" charset="-128"/>
                        </a:rPr>
                        <a:t>項目</a:t>
                      </a:r>
                      <a:endParaRPr kumimoji="1" lang="ja-JP" altLang="en-US" sz="1600" b="0" dirty="0">
                        <a:solidFill>
                          <a:schemeClr val="bg1"/>
                        </a:solidFill>
                        <a:latin typeface="HGP創英角ｺﾞｼｯｸUB" pitchFamily="50" charset="-128"/>
                        <a:ea typeface="HGP創英角ｺﾞｼｯｸUB" pitchFamily="50" charset="-128"/>
                      </a:endParaRPr>
                    </a:p>
                  </a:txBody>
                  <a:tcPr anchor="ctr">
                    <a:solidFill>
                      <a:srgbClr val="92D050"/>
                    </a:solidFill>
                  </a:tcPr>
                </a:tc>
                <a:tc gridSpan="3">
                  <a:txBody>
                    <a:bodyPr/>
                    <a:lstStyle/>
                    <a:p>
                      <a:pPr algn="ctr"/>
                      <a:r>
                        <a:rPr kumimoji="1" lang="ja-JP" altLang="en-US" sz="1600" b="0" dirty="0" smtClean="0">
                          <a:solidFill>
                            <a:schemeClr val="bg1"/>
                          </a:solidFill>
                          <a:latin typeface="HGP創英角ｺﾞｼｯｸUB" pitchFamily="50" charset="-128"/>
                          <a:ea typeface="HGP創英角ｺﾞｼｯｸUB" pitchFamily="50" charset="-128"/>
                        </a:rPr>
                        <a:t>平成</a:t>
                      </a:r>
                      <a:r>
                        <a:rPr kumimoji="1" lang="en-US" altLang="ja-JP" sz="1600" b="0" dirty="0" smtClean="0">
                          <a:solidFill>
                            <a:schemeClr val="bg1"/>
                          </a:solidFill>
                          <a:latin typeface="HGP創英角ｺﾞｼｯｸUB" pitchFamily="50" charset="-128"/>
                          <a:ea typeface="HGP創英角ｺﾞｼｯｸUB" pitchFamily="50" charset="-128"/>
                        </a:rPr>
                        <a:t>23</a:t>
                      </a:r>
                      <a:r>
                        <a:rPr kumimoji="1" lang="ja-JP" altLang="en-US" sz="1600" b="0" dirty="0" smtClean="0">
                          <a:solidFill>
                            <a:schemeClr val="bg1"/>
                          </a:solidFill>
                          <a:latin typeface="HGP創英角ｺﾞｼｯｸUB" pitchFamily="50" charset="-128"/>
                          <a:ea typeface="HGP創英角ｺﾞｼｯｸUB" pitchFamily="50" charset="-128"/>
                        </a:rPr>
                        <a:t>年度</a:t>
                      </a:r>
                      <a:endParaRPr kumimoji="1" lang="ja-JP" altLang="en-US" sz="1600" b="0" dirty="0">
                        <a:solidFill>
                          <a:schemeClr val="bg1"/>
                        </a:solidFill>
                        <a:latin typeface="HGP創英角ｺﾞｼｯｸUB" pitchFamily="50" charset="-128"/>
                        <a:ea typeface="HGP創英角ｺﾞｼｯｸUB" pitchFamily="50" charset="-128"/>
                      </a:endParaRPr>
                    </a:p>
                  </a:txBody>
                  <a:tcPr>
                    <a:solidFill>
                      <a:srgbClr val="92D050"/>
                    </a:solidFill>
                  </a:tcPr>
                </a:tc>
                <a:tc hMerge="1">
                  <a:txBody>
                    <a:bodyPr/>
                    <a:lstStyle/>
                    <a:p>
                      <a:endParaRPr kumimoji="1" lang="ja-JP" altLang="en-US" sz="1600" dirty="0">
                        <a:latin typeface="HGP創英角ｺﾞｼｯｸUB" pitchFamily="50" charset="-128"/>
                        <a:ea typeface="HGP創英角ｺﾞｼｯｸUB" pitchFamily="50" charset="-128"/>
                      </a:endParaRPr>
                    </a:p>
                  </a:txBody>
                  <a:tcPr>
                    <a:solidFill>
                      <a:srgbClr val="92D050"/>
                    </a:solidFill>
                  </a:tcPr>
                </a:tc>
                <a:tc hMerge="1">
                  <a:txBody>
                    <a:bodyPr/>
                    <a:lstStyle/>
                    <a:p>
                      <a:endParaRPr kumimoji="1" lang="ja-JP" altLang="en-US" sz="1600" dirty="0">
                        <a:latin typeface="HGP創英角ｺﾞｼｯｸUB" pitchFamily="50" charset="-128"/>
                        <a:ea typeface="HGP創英角ｺﾞｼｯｸUB" pitchFamily="50" charset="-128"/>
                      </a:endParaRPr>
                    </a:p>
                  </a:txBody>
                  <a:tcPr>
                    <a:solidFill>
                      <a:srgbClr val="92D050"/>
                    </a:solidFill>
                  </a:tcPr>
                </a:tc>
                <a:tc>
                  <a:txBody>
                    <a:bodyPr/>
                    <a:lstStyle/>
                    <a:p>
                      <a:pPr algn="ctr"/>
                      <a:endParaRPr kumimoji="1" lang="ja-JP" altLang="en-US" sz="1600" b="0" dirty="0">
                        <a:solidFill>
                          <a:schemeClr val="bg1"/>
                        </a:solidFill>
                        <a:latin typeface="HGP創英角ｺﾞｼｯｸUB" pitchFamily="50" charset="-128"/>
                        <a:ea typeface="HGP創英角ｺﾞｼｯｸUB" pitchFamily="50" charset="-128"/>
                      </a:endParaRPr>
                    </a:p>
                  </a:txBody>
                  <a:tcPr>
                    <a:solidFill>
                      <a:srgbClr val="92D050"/>
                    </a:solidFill>
                  </a:tcPr>
                </a:tc>
                <a:tc gridSpan="3">
                  <a:txBody>
                    <a:bodyPr/>
                    <a:lstStyle/>
                    <a:p>
                      <a:pPr algn="ctr"/>
                      <a:r>
                        <a:rPr kumimoji="1" lang="ja-JP" altLang="en-US" sz="1600" b="0" dirty="0" smtClean="0">
                          <a:solidFill>
                            <a:schemeClr val="bg1"/>
                          </a:solidFill>
                          <a:latin typeface="HGP創英角ｺﾞｼｯｸUB" pitchFamily="50" charset="-128"/>
                          <a:ea typeface="HGP創英角ｺﾞｼｯｸUB" pitchFamily="50" charset="-128"/>
                        </a:rPr>
                        <a:t>平成</a:t>
                      </a:r>
                      <a:r>
                        <a:rPr kumimoji="1" lang="en-US" altLang="ja-JP" sz="1600" b="0" dirty="0" smtClean="0">
                          <a:solidFill>
                            <a:schemeClr val="bg1"/>
                          </a:solidFill>
                          <a:latin typeface="HGP創英角ｺﾞｼｯｸUB" pitchFamily="50" charset="-128"/>
                          <a:ea typeface="HGP創英角ｺﾞｼｯｸUB" pitchFamily="50" charset="-128"/>
                        </a:rPr>
                        <a:t>24</a:t>
                      </a:r>
                      <a:r>
                        <a:rPr kumimoji="1" lang="ja-JP" altLang="en-US" sz="1600" b="0" dirty="0" smtClean="0">
                          <a:solidFill>
                            <a:schemeClr val="bg1"/>
                          </a:solidFill>
                          <a:latin typeface="HGP創英角ｺﾞｼｯｸUB" pitchFamily="50" charset="-128"/>
                          <a:ea typeface="HGP創英角ｺﾞｼｯｸUB" pitchFamily="50" charset="-128"/>
                        </a:rPr>
                        <a:t>年度</a:t>
                      </a:r>
                      <a:endParaRPr kumimoji="1" lang="ja-JP" altLang="en-US" sz="1600" b="0" dirty="0">
                        <a:solidFill>
                          <a:schemeClr val="bg1"/>
                        </a:solidFill>
                        <a:latin typeface="HGP創英角ｺﾞｼｯｸUB" pitchFamily="50" charset="-128"/>
                        <a:ea typeface="HGP創英角ｺﾞｼｯｸUB" pitchFamily="50" charset="-128"/>
                      </a:endParaRPr>
                    </a:p>
                  </a:txBody>
                  <a:tcPr>
                    <a:solidFill>
                      <a:srgbClr val="92D050"/>
                    </a:solidFill>
                  </a:tcPr>
                </a:tc>
                <a:tc hMerge="1">
                  <a:txBody>
                    <a:bodyPr/>
                    <a:lstStyle/>
                    <a:p>
                      <a:endParaRPr kumimoji="1" lang="ja-JP" altLang="en-US" sz="1600" dirty="0">
                        <a:latin typeface="HGP創英角ｺﾞｼｯｸUB" pitchFamily="50" charset="-128"/>
                        <a:ea typeface="HGP創英角ｺﾞｼｯｸUB" pitchFamily="50" charset="-128"/>
                      </a:endParaRPr>
                    </a:p>
                  </a:txBody>
                  <a:tcPr>
                    <a:solidFill>
                      <a:srgbClr val="92D050"/>
                    </a:solidFill>
                  </a:tcPr>
                </a:tc>
                <a:tc hMerge="1">
                  <a:txBody>
                    <a:bodyPr/>
                    <a:lstStyle/>
                    <a:p>
                      <a:endParaRPr kumimoji="1" lang="ja-JP" altLang="en-US" sz="1600" dirty="0">
                        <a:latin typeface="HGP創英角ｺﾞｼｯｸUB" pitchFamily="50" charset="-128"/>
                        <a:ea typeface="HGP創英角ｺﾞｼｯｸUB" pitchFamily="50" charset="-128"/>
                      </a:endParaRPr>
                    </a:p>
                  </a:txBody>
                  <a:tcPr>
                    <a:solidFill>
                      <a:srgbClr val="92D050"/>
                    </a:solidFill>
                  </a:tcPr>
                </a:tc>
              </a:tr>
              <a:tr h="359045">
                <a:tc vMerge="1">
                  <a:txBody>
                    <a:bodyPr/>
                    <a:lstStyle/>
                    <a:p>
                      <a:endParaRPr kumimoji="1" lang="ja-JP" altLang="en-US" dirty="0"/>
                    </a:p>
                  </a:txBody>
                  <a:tcPr>
                    <a:solidFill>
                      <a:srgbClr val="92D050"/>
                    </a:solidFill>
                  </a:tcPr>
                </a:tc>
                <a:tc>
                  <a:txBody>
                    <a:bodyPr/>
                    <a:lstStyle/>
                    <a:p>
                      <a:pPr algn="ctr"/>
                      <a:r>
                        <a:rPr kumimoji="1" lang="en-US" altLang="ja-JP" sz="1600" dirty="0" smtClean="0">
                          <a:solidFill>
                            <a:schemeClr val="bg1"/>
                          </a:solidFill>
                          <a:latin typeface="HGP創英角ｺﾞｼｯｸUB" pitchFamily="50" charset="-128"/>
                          <a:ea typeface="HGP創英角ｺﾞｼｯｸUB" pitchFamily="50" charset="-128"/>
                        </a:rPr>
                        <a:t>1</a:t>
                      </a:r>
                      <a:r>
                        <a:rPr kumimoji="1" lang="ja-JP" altLang="en-US" sz="1600" dirty="0" smtClean="0">
                          <a:solidFill>
                            <a:schemeClr val="bg1"/>
                          </a:solidFill>
                          <a:latin typeface="HGP創英角ｺﾞｼｯｸUB" pitchFamily="50" charset="-128"/>
                          <a:ea typeface="HGP創英角ｺﾞｼｯｸUB" pitchFamily="50" charset="-128"/>
                        </a:rPr>
                        <a:t>月</a:t>
                      </a:r>
                      <a:endParaRPr kumimoji="1" lang="ja-JP" altLang="en-US" sz="1600" dirty="0">
                        <a:solidFill>
                          <a:schemeClr val="bg1"/>
                        </a:solidFill>
                        <a:latin typeface="HGP創英角ｺﾞｼｯｸUB" pitchFamily="50" charset="-128"/>
                        <a:ea typeface="HGP創英角ｺﾞｼｯｸUB" pitchFamily="50" charset="-128"/>
                      </a:endParaRPr>
                    </a:p>
                  </a:txBody>
                  <a:tcPr>
                    <a:solidFill>
                      <a:srgbClr val="92D050"/>
                    </a:solidFill>
                  </a:tcPr>
                </a:tc>
                <a:tc>
                  <a:txBody>
                    <a:bodyPr/>
                    <a:lstStyle/>
                    <a:p>
                      <a:pPr algn="ctr"/>
                      <a:r>
                        <a:rPr kumimoji="1" lang="en-US" altLang="ja-JP" sz="1600" dirty="0" smtClean="0">
                          <a:solidFill>
                            <a:schemeClr val="bg1"/>
                          </a:solidFill>
                          <a:latin typeface="HGP創英角ｺﾞｼｯｸUB" pitchFamily="50" charset="-128"/>
                          <a:ea typeface="HGP創英角ｺﾞｼｯｸUB" pitchFamily="50" charset="-128"/>
                        </a:rPr>
                        <a:t>2</a:t>
                      </a:r>
                      <a:r>
                        <a:rPr kumimoji="1" lang="ja-JP" altLang="en-US" sz="1600" dirty="0" smtClean="0">
                          <a:solidFill>
                            <a:schemeClr val="bg1"/>
                          </a:solidFill>
                          <a:latin typeface="HGP創英角ｺﾞｼｯｸUB" pitchFamily="50" charset="-128"/>
                          <a:ea typeface="HGP創英角ｺﾞｼｯｸUB" pitchFamily="50" charset="-128"/>
                        </a:rPr>
                        <a:t>月</a:t>
                      </a:r>
                      <a:endParaRPr kumimoji="1" lang="ja-JP" altLang="en-US" sz="1600" dirty="0">
                        <a:solidFill>
                          <a:schemeClr val="bg1"/>
                        </a:solidFill>
                        <a:latin typeface="HGP創英角ｺﾞｼｯｸUB" pitchFamily="50" charset="-128"/>
                        <a:ea typeface="HGP創英角ｺﾞｼｯｸUB" pitchFamily="50" charset="-128"/>
                      </a:endParaRPr>
                    </a:p>
                  </a:txBody>
                  <a:tcPr>
                    <a:solidFill>
                      <a:srgbClr val="92D050"/>
                    </a:solidFill>
                  </a:tcPr>
                </a:tc>
                <a:tc>
                  <a:txBody>
                    <a:bodyPr/>
                    <a:lstStyle/>
                    <a:p>
                      <a:pPr algn="ctr"/>
                      <a:r>
                        <a:rPr kumimoji="1" lang="en-US" altLang="ja-JP" sz="1600" dirty="0" smtClean="0">
                          <a:solidFill>
                            <a:schemeClr val="bg1"/>
                          </a:solidFill>
                          <a:latin typeface="HGP創英角ｺﾞｼｯｸUB" pitchFamily="50" charset="-128"/>
                          <a:ea typeface="HGP創英角ｺﾞｼｯｸUB" pitchFamily="50" charset="-128"/>
                        </a:rPr>
                        <a:t>3</a:t>
                      </a:r>
                      <a:r>
                        <a:rPr kumimoji="1" lang="ja-JP" altLang="en-US" sz="1600" dirty="0" smtClean="0">
                          <a:solidFill>
                            <a:schemeClr val="bg1"/>
                          </a:solidFill>
                          <a:latin typeface="HGP創英角ｺﾞｼｯｸUB" pitchFamily="50" charset="-128"/>
                          <a:ea typeface="HGP創英角ｺﾞｼｯｸUB" pitchFamily="50" charset="-128"/>
                        </a:rPr>
                        <a:t>月</a:t>
                      </a:r>
                      <a:endParaRPr kumimoji="1" lang="ja-JP" altLang="en-US" sz="1600" dirty="0">
                        <a:solidFill>
                          <a:schemeClr val="bg1"/>
                        </a:solidFill>
                        <a:latin typeface="HGP創英角ｺﾞｼｯｸUB" pitchFamily="50" charset="-128"/>
                        <a:ea typeface="HGP創英角ｺﾞｼｯｸUB" pitchFamily="50" charset="-128"/>
                      </a:endParaRPr>
                    </a:p>
                  </a:txBody>
                  <a:tcPr>
                    <a:solidFill>
                      <a:srgbClr val="92D050"/>
                    </a:solidFill>
                  </a:tcPr>
                </a:tc>
                <a:tc>
                  <a:txBody>
                    <a:bodyPr/>
                    <a:lstStyle/>
                    <a:p>
                      <a:pPr algn="ctr"/>
                      <a:r>
                        <a:rPr kumimoji="1" lang="en-US" altLang="ja-JP" sz="1600" dirty="0" smtClean="0">
                          <a:solidFill>
                            <a:schemeClr val="bg1"/>
                          </a:solidFill>
                          <a:latin typeface="HGP創英角ｺﾞｼｯｸUB" pitchFamily="50" charset="-128"/>
                          <a:ea typeface="HGP創英角ｺﾞｼｯｸUB" pitchFamily="50" charset="-128"/>
                        </a:rPr>
                        <a:t>4</a:t>
                      </a:r>
                      <a:r>
                        <a:rPr kumimoji="1" lang="ja-JP" altLang="en-US" sz="1600" dirty="0" smtClean="0">
                          <a:solidFill>
                            <a:schemeClr val="bg1"/>
                          </a:solidFill>
                          <a:latin typeface="HGP創英角ｺﾞｼｯｸUB" pitchFamily="50" charset="-128"/>
                          <a:ea typeface="HGP創英角ｺﾞｼｯｸUB" pitchFamily="50" charset="-128"/>
                        </a:rPr>
                        <a:t>月</a:t>
                      </a:r>
                      <a:endParaRPr kumimoji="1" lang="ja-JP" altLang="en-US" sz="1600" dirty="0">
                        <a:solidFill>
                          <a:schemeClr val="bg1"/>
                        </a:solidFill>
                        <a:latin typeface="HGP創英角ｺﾞｼｯｸUB" pitchFamily="50" charset="-128"/>
                        <a:ea typeface="HGP創英角ｺﾞｼｯｸUB" pitchFamily="50" charset="-128"/>
                      </a:endParaRPr>
                    </a:p>
                  </a:txBody>
                  <a:tcPr>
                    <a:solidFill>
                      <a:srgbClr val="92D050"/>
                    </a:solidFill>
                  </a:tcPr>
                </a:tc>
                <a:tc>
                  <a:txBody>
                    <a:bodyPr/>
                    <a:lstStyle/>
                    <a:p>
                      <a:pPr algn="ctr"/>
                      <a:r>
                        <a:rPr kumimoji="1" lang="en-US" altLang="ja-JP" sz="1600" dirty="0" smtClean="0">
                          <a:solidFill>
                            <a:schemeClr val="bg1"/>
                          </a:solidFill>
                          <a:latin typeface="HGP創英角ｺﾞｼｯｸUB" pitchFamily="50" charset="-128"/>
                          <a:ea typeface="HGP創英角ｺﾞｼｯｸUB" pitchFamily="50" charset="-128"/>
                        </a:rPr>
                        <a:t>5</a:t>
                      </a:r>
                      <a:r>
                        <a:rPr kumimoji="1" lang="ja-JP" altLang="en-US" sz="1600" dirty="0" smtClean="0">
                          <a:solidFill>
                            <a:schemeClr val="bg1"/>
                          </a:solidFill>
                          <a:latin typeface="HGP創英角ｺﾞｼｯｸUB" pitchFamily="50" charset="-128"/>
                          <a:ea typeface="HGP創英角ｺﾞｼｯｸUB" pitchFamily="50" charset="-128"/>
                        </a:rPr>
                        <a:t>月</a:t>
                      </a:r>
                      <a:endParaRPr kumimoji="1" lang="ja-JP" altLang="en-US" sz="1600" dirty="0">
                        <a:solidFill>
                          <a:schemeClr val="bg1"/>
                        </a:solidFill>
                        <a:latin typeface="HGP創英角ｺﾞｼｯｸUB" pitchFamily="50" charset="-128"/>
                        <a:ea typeface="HGP創英角ｺﾞｼｯｸUB" pitchFamily="50" charset="-128"/>
                      </a:endParaRPr>
                    </a:p>
                  </a:txBody>
                  <a:tcPr>
                    <a:solidFill>
                      <a:srgbClr val="92D050"/>
                    </a:solidFill>
                  </a:tcPr>
                </a:tc>
                <a:tc>
                  <a:txBody>
                    <a:bodyPr/>
                    <a:lstStyle/>
                    <a:p>
                      <a:pPr algn="ctr"/>
                      <a:r>
                        <a:rPr kumimoji="1" lang="en-US" altLang="ja-JP" sz="1600" dirty="0" smtClean="0">
                          <a:solidFill>
                            <a:schemeClr val="bg1"/>
                          </a:solidFill>
                          <a:latin typeface="HGP創英角ｺﾞｼｯｸUB" pitchFamily="50" charset="-128"/>
                          <a:ea typeface="HGP創英角ｺﾞｼｯｸUB" pitchFamily="50" charset="-128"/>
                        </a:rPr>
                        <a:t>6</a:t>
                      </a:r>
                      <a:r>
                        <a:rPr kumimoji="1" lang="ja-JP" altLang="en-US" sz="1600" dirty="0" smtClean="0">
                          <a:solidFill>
                            <a:schemeClr val="bg1"/>
                          </a:solidFill>
                          <a:latin typeface="HGP創英角ｺﾞｼｯｸUB" pitchFamily="50" charset="-128"/>
                          <a:ea typeface="HGP創英角ｺﾞｼｯｸUB" pitchFamily="50" charset="-128"/>
                        </a:rPr>
                        <a:t>月</a:t>
                      </a:r>
                      <a:endParaRPr kumimoji="1" lang="ja-JP" altLang="en-US" sz="1600" dirty="0">
                        <a:solidFill>
                          <a:schemeClr val="bg1"/>
                        </a:solidFill>
                        <a:latin typeface="HGP創英角ｺﾞｼｯｸUB" pitchFamily="50" charset="-128"/>
                        <a:ea typeface="HGP創英角ｺﾞｼｯｸUB" pitchFamily="50" charset="-128"/>
                      </a:endParaRPr>
                    </a:p>
                  </a:txBody>
                  <a:tcPr>
                    <a:solidFill>
                      <a:srgbClr val="92D050"/>
                    </a:solidFill>
                  </a:tcPr>
                </a:tc>
                <a:tc>
                  <a:txBody>
                    <a:bodyPr/>
                    <a:lstStyle/>
                    <a:p>
                      <a:pPr algn="ctr"/>
                      <a:r>
                        <a:rPr kumimoji="1" lang="en-US" altLang="ja-JP" sz="1600" dirty="0" smtClean="0">
                          <a:solidFill>
                            <a:schemeClr val="bg1"/>
                          </a:solidFill>
                          <a:latin typeface="HGP創英角ｺﾞｼｯｸUB" pitchFamily="50" charset="-128"/>
                          <a:ea typeface="HGP創英角ｺﾞｼｯｸUB" pitchFamily="50" charset="-128"/>
                        </a:rPr>
                        <a:t>7</a:t>
                      </a:r>
                      <a:r>
                        <a:rPr kumimoji="1" lang="ja-JP" altLang="en-US" sz="1600" dirty="0" smtClean="0">
                          <a:solidFill>
                            <a:schemeClr val="bg1"/>
                          </a:solidFill>
                          <a:latin typeface="HGP創英角ｺﾞｼｯｸUB" pitchFamily="50" charset="-128"/>
                          <a:ea typeface="HGP創英角ｺﾞｼｯｸUB" pitchFamily="50" charset="-128"/>
                        </a:rPr>
                        <a:t>月</a:t>
                      </a:r>
                      <a:endParaRPr kumimoji="1" lang="ja-JP" altLang="en-US" sz="1600" dirty="0">
                        <a:solidFill>
                          <a:schemeClr val="bg1"/>
                        </a:solidFill>
                        <a:latin typeface="HGP創英角ｺﾞｼｯｸUB" pitchFamily="50" charset="-128"/>
                        <a:ea typeface="HGP創英角ｺﾞｼｯｸUB" pitchFamily="50" charset="-128"/>
                      </a:endParaRPr>
                    </a:p>
                  </a:txBody>
                  <a:tcPr>
                    <a:solidFill>
                      <a:srgbClr val="92D050"/>
                    </a:solidFill>
                  </a:tcPr>
                </a:tc>
              </a:tr>
              <a:tr h="479509">
                <a:tc>
                  <a:txBody>
                    <a:bodyPr/>
                    <a:lstStyle/>
                    <a:p>
                      <a:r>
                        <a:rPr kumimoji="1" lang="ja-JP" altLang="en-US" sz="1600" dirty="0" smtClean="0">
                          <a:latin typeface="HGP創英角ｺﾞｼｯｸUB" pitchFamily="50" charset="-128"/>
                          <a:ea typeface="HGP創英角ｺﾞｼｯｸUB" pitchFamily="50" charset="-128"/>
                        </a:rPr>
                        <a:t>撮影</a:t>
                      </a:r>
                      <a:endParaRPr kumimoji="1" lang="ja-JP" altLang="en-US" sz="1600" dirty="0">
                        <a:latin typeface="HGP創英角ｺﾞｼｯｸUB" pitchFamily="50" charset="-128"/>
                        <a:ea typeface="HGP創英角ｺﾞｼｯｸUB" pitchFamily="50" charset="-128"/>
                      </a:endParaRPr>
                    </a:p>
                  </a:txBody>
                  <a:tcPr anchor="ct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r>
              <a:tr h="479509">
                <a:tc>
                  <a:txBody>
                    <a:bodyPr/>
                    <a:lstStyle/>
                    <a:p>
                      <a:r>
                        <a:rPr kumimoji="1" lang="ja-JP" altLang="en-US" sz="1600" dirty="0" smtClean="0">
                          <a:latin typeface="HGP創英角ｺﾞｼｯｸUB" pitchFamily="50" charset="-128"/>
                          <a:ea typeface="HGP創英角ｺﾞｼｯｸUB" pitchFamily="50" charset="-128"/>
                        </a:rPr>
                        <a:t>サムネイルビューワ</a:t>
                      </a:r>
                      <a:endParaRPr kumimoji="1" lang="ja-JP" altLang="en-US" sz="1600" dirty="0">
                        <a:latin typeface="HGP創英角ｺﾞｼｯｸUB" pitchFamily="50" charset="-128"/>
                        <a:ea typeface="HGP創英角ｺﾞｼｯｸUB" pitchFamily="50" charset="-128"/>
                      </a:endParaRPr>
                    </a:p>
                  </a:txBody>
                  <a:tcPr anchor="ct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r>
              <a:tr h="4795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HGP創英角ｺﾞｼｯｸUB" pitchFamily="50" charset="-128"/>
                          <a:ea typeface="HGP創英角ｺﾞｼｯｸUB" pitchFamily="50" charset="-128"/>
                        </a:rPr>
                        <a:t>撮影原データ</a:t>
                      </a:r>
                    </a:p>
                  </a:txBody>
                  <a:tcPr anchor="ct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r>
              <a:tr h="4795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HGP創英角ｺﾞｼｯｸUB" pitchFamily="50" charset="-128"/>
                          <a:ea typeface="HGP創英角ｺﾞｼｯｸUB" pitchFamily="50" charset="-128"/>
                        </a:rPr>
                        <a:t>写真地図</a:t>
                      </a:r>
                    </a:p>
                  </a:txBody>
                  <a:tcPr anchor="ct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r>
              <a:tr h="479509">
                <a:tc>
                  <a:txBody>
                    <a:bodyPr/>
                    <a:lstStyle/>
                    <a:p>
                      <a:r>
                        <a:rPr kumimoji="1" lang="en-US" altLang="ja-JP" sz="1600" dirty="0" smtClean="0">
                          <a:latin typeface="HGP創英角ｺﾞｼｯｸUB" pitchFamily="50" charset="-128"/>
                          <a:ea typeface="HGP創英角ｺﾞｼｯｸUB" pitchFamily="50" charset="-128"/>
                        </a:rPr>
                        <a:t>DEM</a:t>
                      </a:r>
                      <a:endParaRPr kumimoji="1" lang="ja-JP" altLang="en-US" sz="1600" dirty="0">
                        <a:latin typeface="HGP創英角ｺﾞｼｯｸUB" pitchFamily="50" charset="-128"/>
                        <a:ea typeface="HGP創英角ｺﾞｼｯｸUB" pitchFamily="50" charset="-128"/>
                      </a:endParaRPr>
                    </a:p>
                  </a:txBody>
                  <a:tcPr anchor="ct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a:latin typeface="HGP創英角ｺﾞｼｯｸUB" pitchFamily="50" charset="-128"/>
                        <a:ea typeface="HGP創英角ｺﾞｼｯｸUB" pitchFamily="50" charset="-128"/>
                      </a:endParaRPr>
                    </a:p>
                  </a:txBody>
                  <a:tcPr/>
                </a:tc>
              </a:tr>
              <a:tr h="479509">
                <a:tc>
                  <a:txBody>
                    <a:bodyPr/>
                    <a:lstStyle/>
                    <a:p>
                      <a:r>
                        <a:rPr kumimoji="1" lang="en-US" altLang="ja-JP" sz="1600" dirty="0" smtClean="0">
                          <a:latin typeface="HGP創英角ｺﾞｼｯｸUB" pitchFamily="50" charset="-128"/>
                          <a:ea typeface="HGP創英角ｺﾞｼｯｸUB" pitchFamily="50" charset="-128"/>
                        </a:rPr>
                        <a:t>DSM</a:t>
                      </a:r>
                      <a:endParaRPr kumimoji="1" lang="ja-JP" altLang="en-US" sz="1600" dirty="0">
                        <a:latin typeface="HGP創英角ｺﾞｼｯｸUB" pitchFamily="50" charset="-128"/>
                        <a:ea typeface="HGP創英角ｺﾞｼｯｸUB" pitchFamily="50" charset="-128"/>
                      </a:endParaRPr>
                    </a:p>
                  </a:txBody>
                  <a:tcPr anchor="ct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r>
              <a:tr h="479509">
                <a:tc>
                  <a:txBody>
                    <a:bodyPr/>
                    <a:lstStyle/>
                    <a:p>
                      <a:r>
                        <a:rPr kumimoji="1" lang="ja-JP" altLang="en-US" sz="1600" dirty="0" smtClean="0">
                          <a:latin typeface="HGP創英角ｺﾞｼｯｸUB" pitchFamily="50" charset="-128"/>
                          <a:ea typeface="HGP創英角ｺﾞｼｯｸUB" pitchFamily="50" charset="-128"/>
                        </a:rPr>
                        <a:t>写真冊子</a:t>
                      </a:r>
                      <a:endParaRPr kumimoji="1" lang="ja-JP" altLang="en-US" sz="1600" dirty="0">
                        <a:latin typeface="HGP創英角ｺﾞｼｯｸUB" pitchFamily="50" charset="-128"/>
                        <a:ea typeface="HGP創英角ｺﾞｼｯｸUB" pitchFamily="50" charset="-128"/>
                      </a:endParaRPr>
                    </a:p>
                  </a:txBody>
                  <a:tcPr anchor="ct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a:latin typeface="HGP創英角ｺﾞｼｯｸUB" pitchFamily="50" charset="-128"/>
                        <a:ea typeface="HGP創英角ｺﾞｼｯｸUB" pitchFamily="50" charset="-128"/>
                      </a:endParaRPr>
                    </a:p>
                  </a:txBody>
                  <a:tcPr/>
                </a:tc>
                <a:tc>
                  <a:txBody>
                    <a:bodyPr/>
                    <a:lstStyle/>
                    <a:p>
                      <a:endParaRPr kumimoji="1" lang="ja-JP" altLang="en-US" sz="160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c>
                  <a:txBody>
                    <a:bodyPr/>
                    <a:lstStyle/>
                    <a:p>
                      <a:endParaRPr kumimoji="1" lang="ja-JP" altLang="en-US" sz="1600" dirty="0">
                        <a:latin typeface="HGP創英角ｺﾞｼｯｸUB" pitchFamily="50" charset="-128"/>
                        <a:ea typeface="HGP創英角ｺﾞｼｯｸUB" pitchFamily="50" charset="-128"/>
                      </a:endParaRPr>
                    </a:p>
                  </a:txBody>
                  <a:tcPr/>
                </a:tc>
              </a:tr>
            </a:tbl>
          </a:graphicData>
        </a:graphic>
      </p:graphicFrame>
      <p:cxnSp>
        <p:nvCxnSpPr>
          <p:cNvPr id="10" name="直線矢印コネクタ 9"/>
          <p:cNvCxnSpPr/>
          <p:nvPr/>
        </p:nvCxnSpPr>
        <p:spPr>
          <a:xfrm>
            <a:off x="2005112" y="3505572"/>
            <a:ext cx="864096" cy="0"/>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7" name="円/楕円 16"/>
          <p:cNvSpPr/>
          <p:nvPr/>
        </p:nvSpPr>
        <p:spPr>
          <a:xfrm>
            <a:off x="7577708" y="5067920"/>
            <a:ext cx="216024" cy="216024"/>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p:nvSpPr>
        <p:spPr>
          <a:xfrm>
            <a:off x="7577708" y="5550520"/>
            <a:ext cx="216024" cy="216024"/>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p:nvSpPr>
        <p:spPr>
          <a:xfrm>
            <a:off x="7577708" y="6020420"/>
            <a:ext cx="216024" cy="216024"/>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7577708" y="6503020"/>
            <a:ext cx="216024" cy="216024"/>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3550568" y="4549305"/>
            <a:ext cx="1080120" cy="307777"/>
          </a:xfrm>
          <a:prstGeom prst="rect">
            <a:avLst/>
          </a:prstGeom>
          <a:noFill/>
        </p:spPr>
        <p:txBody>
          <a:bodyPr wrap="square" rtlCol="0">
            <a:spAutoFit/>
          </a:bodyPr>
          <a:lstStyle/>
          <a:p>
            <a:r>
              <a:rPr kumimoji="1" lang="ja-JP" altLang="en-US" sz="1400" dirty="0" smtClean="0"/>
              <a:t>（内部検査）</a:t>
            </a:r>
            <a:endParaRPr kumimoji="1" lang="ja-JP" altLang="en-US" sz="1400" dirty="0"/>
          </a:p>
        </p:txBody>
      </p:sp>
      <p:sp>
        <p:nvSpPr>
          <p:cNvPr id="22" name="テキスト ボックス 21"/>
          <p:cNvSpPr txBox="1"/>
          <p:nvPr/>
        </p:nvSpPr>
        <p:spPr>
          <a:xfrm>
            <a:off x="6598568" y="5031905"/>
            <a:ext cx="1080120" cy="307777"/>
          </a:xfrm>
          <a:prstGeom prst="rect">
            <a:avLst/>
          </a:prstGeom>
          <a:noFill/>
        </p:spPr>
        <p:txBody>
          <a:bodyPr wrap="square" rtlCol="0">
            <a:spAutoFit/>
          </a:bodyPr>
          <a:lstStyle/>
          <a:p>
            <a:r>
              <a:rPr kumimoji="1" lang="ja-JP" altLang="en-US" sz="1400" dirty="0" smtClean="0"/>
              <a:t>（内部検査）</a:t>
            </a:r>
            <a:endParaRPr kumimoji="1" lang="ja-JP" altLang="en-US" sz="1400" dirty="0"/>
          </a:p>
        </p:txBody>
      </p:sp>
      <p:sp>
        <p:nvSpPr>
          <p:cNvPr id="23" name="テキスト ボックス 22"/>
          <p:cNvSpPr txBox="1"/>
          <p:nvPr/>
        </p:nvSpPr>
        <p:spPr>
          <a:xfrm>
            <a:off x="6598568" y="5501805"/>
            <a:ext cx="1080120" cy="307777"/>
          </a:xfrm>
          <a:prstGeom prst="rect">
            <a:avLst/>
          </a:prstGeom>
          <a:noFill/>
        </p:spPr>
        <p:txBody>
          <a:bodyPr wrap="square" rtlCol="0">
            <a:spAutoFit/>
          </a:bodyPr>
          <a:lstStyle/>
          <a:p>
            <a:r>
              <a:rPr kumimoji="1" lang="ja-JP" altLang="en-US" sz="1400" dirty="0" smtClean="0"/>
              <a:t>（内部検査）</a:t>
            </a:r>
            <a:endParaRPr kumimoji="1" lang="ja-JP" altLang="en-US" sz="1400" dirty="0"/>
          </a:p>
        </p:txBody>
      </p:sp>
      <p:sp>
        <p:nvSpPr>
          <p:cNvPr id="24" name="テキスト ボックス 23"/>
          <p:cNvSpPr txBox="1"/>
          <p:nvPr/>
        </p:nvSpPr>
        <p:spPr>
          <a:xfrm>
            <a:off x="6598568" y="5971705"/>
            <a:ext cx="1080120" cy="307777"/>
          </a:xfrm>
          <a:prstGeom prst="rect">
            <a:avLst/>
          </a:prstGeom>
          <a:noFill/>
        </p:spPr>
        <p:txBody>
          <a:bodyPr wrap="square" rtlCol="0">
            <a:spAutoFit/>
          </a:bodyPr>
          <a:lstStyle/>
          <a:p>
            <a:r>
              <a:rPr kumimoji="1" lang="ja-JP" altLang="en-US" sz="1400" dirty="0" smtClean="0"/>
              <a:t>（内部検査）</a:t>
            </a:r>
            <a:endParaRPr kumimoji="1" lang="ja-JP" altLang="en-US" sz="1400" dirty="0"/>
          </a:p>
        </p:txBody>
      </p:sp>
      <p:sp>
        <p:nvSpPr>
          <p:cNvPr id="25" name="テキスト ボックス 24"/>
          <p:cNvSpPr txBox="1"/>
          <p:nvPr/>
        </p:nvSpPr>
        <p:spPr>
          <a:xfrm>
            <a:off x="6598568" y="6467005"/>
            <a:ext cx="1080120" cy="307777"/>
          </a:xfrm>
          <a:prstGeom prst="rect">
            <a:avLst/>
          </a:prstGeom>
          <a:noFill/>
        </p:spPr>
        <p:txBody>
          <a:bodyPr wrap="square" rtlCol="0">
            <a:spAutoFit/>
          </a:bodyPr>
          <a:lstStyle/>
          <a:p>
            <a:r>
              <a:rPr kumimoji="1" lang="ja-JP" altLang="en-US" sz="1400" dirty="0" smtClean="0"/>
              <a:t>（内部検査）</a:t>
            </a:r>
            <a:endParaRPr kumimoji="1" lang="ja-JP" altLang="en-US" sz="1400" dirty="0"/>
          </a:p>
        </p:txBody>
      </p:sp>
      <p:sp>
        <p:nvSpPr>
          <p:cNvPr id="26" name="円/楕円 25"/>
          <p:cNvSpPr/>
          <p:nvPr/>
        </p:nvSpPr>
        <p:spPr>
          <a:xfrm>
            <a:off x="4542408" y="4585320"/>
            <a:ext cx="216024" cy="21602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a:off x="7709024" y="4889748"/>
            <a:ext cx="648072" cy="307777"/>
          </a:xfrm>
          <a:prstGeom prst="rect">
            <a:avLst/>
          </a:prstGeom>
          <a:noFill/>
        </p:spPr>
        <p:txBody>
          <a:bodyPr wrap="square" rtlCol="0">
            <a:spAutoFit/>
          </a:bodyPr>
          <a:lstStyle/>
          <a:p>
            <a:r>
              <a:rPr kumimoji="1" lang="ja-JP" altLang="en-US" sz="1400" dirty="0" smtClean="0">
                <a:solidFill>
                  <a:srgbClr val="00B050"/>
                </a:solidFill>
                <a:latin typeface="HGP創英角ｺﾞｼｯｸUB" pitchFamily="50" charset="-128"/>
                <a:ea typeface="HGP創英角ｺﾞｼｯｸUB" pitchFamily="50" charset="-128"/>
              </a:rPr>
              <a:t>提供</a:t>
            </a:r>
            <a:endParaRPr kumimoji="1" lang="ja-JP" altLang="en-US" sz="1400" dirty="0">
              <a:solidFill>
                <a:srgbClr val="00B050"/>
              </a:solidFill>
              <a:latin typeface="HGP創英角ｺﾞｼｯｸUB" pitchFamily="50" charset="-128"/>
              <a:ea typeface="HGP創英角ｺﾞｼｯｸUB" pitchFamily="50" charset="-128"/>
            </a:endParaRPr>
          </a:p>
        </p:txBody>
      </p:sp>
      <p:sp>
        <p:nvSpPr>
          <p:cNvPr id="29" name="テキスト ボックス 28"/>
          <p:cNvSpPr txBox="1"/>
          <p:nvPr/>
        </p:nvSpPr>
        <p:spPr>
          <a:xfrm>
            <a:off x="7709024" y="5385048"/>
            <a:ext cx="648072" cy="307777"/>
          </a:xfrm>
          <a:prstGeom prst="rect">
            <a:avLst/>
          </a:prstGeom>
          <a:noFill/>
        </p:spPr>
        <p:txBody>
          <a:bodyPr wrap="square" rtlCol="0">
            <a:spAutoFit/>
          </a:bodyPr>
          <a:lstStyle/>
          <a:p>
            <a:r>
              <a:rPr kumimoji="1" lang="ja-JP" altLang="en-US" sz="1400" dirty="0" smtClean="0">
                <a:solidFill>
                  <a:srgbClr val="00B050"/>
                </a:solidFill>
                <a:latin typeface="HGP創英角ｺﾞｼｯｸUB" pitchFamily="50" charset="-128"/>
                <a:ea typeface="HGP創英角ｺﾞｼｯｸUB" pitchFamily="50" charset="-128"/>
              </a:rPr>
              <a:t>提供</a:t>
            </a:r>
            <a:endParaRPr kumimoji="1" lang="ja-JP" altLang="en-US" sz="1400" dirty="0">
              <a:solidFill>
                <a:srgbClr val="00B050"/>
              </a:solidFill>
              <a:latin typeface="HGP創英角ｺﾞｼｯｸUB" pitchFamily="50" charset="-128"/>
              <a:ea typeface="HGP創英角ｺﾞｼｯｸUB" pitchFamily="50" charset="-128"/>
            </a:endParaRPr>
          </a:p>
        </p:txBody>
      </p:sp>
      <p:sp>
        <p:nvSpPr>
          <p:cNvPr id="30" name="テキスト ボックス 29"/>
          <p:cNvSpPr txBox="1"/>
          <p:nvPr/>
        </p:nvSpPr>
        <p:spPr>
          <a:xfrm>
            <a:off x="7721724" y="5867648"/>
            <a:ext cx="648072" cy="307777"/>
          </a:xfrm>
          <a:prstGeom prst="rect">
            <a:avLst/>
          </a:prstGeom>
          <a:noFill/>
        </p:spPr>
        <p:txBody>
          <a:bodyPr wrap="square" rtlCol="0">
            <a:spAutoFit/>
          </a:bodyPr>
          <a:lstStyle/>
          <a:p>
            <a:r>
              <a:rPr kumimoji="1" lang="ja-JP" altLang="en-US" sz="1400" dirty="0" smtClean="0">
                <a:solidFill>
                  <a:srgbClr val="00B050"/>
                </a:solidFill>
                <a:latin typeface="HGP創英角ｺﾞｼｯｸUB" pitchFamily="50" charset="-128"/>
                <a:ea typeface="HGP創英角ｺﾞｼｯｸUB" pitchFamily="50" charset="-128"/>
              </a:rPr>
              <a:t>提供</a:t>
            </a:r>
            <a:endParaRPr kumimoji="1" lang="ja-JP" altLang="en-US" sz="1400" dirty="0">
              <a:solidFill>
                <a:srgbClr val="00B050"/>
              </a:solidFill>
              <a:latin typeface="HGP創英角ｺﾞｼｯｸUB" pitchFamily="50" charset="-128"/>
              <a:ea typeface="HGP創英角ｺﾞｼｯｸUB" pitchFamily="50" charset="-128"/>
            </a:endParaRPr>
          </a:p>
        </p:txBody>
      </p:sp>
      <p:sp>
        <p:nvSpPr>
          <p:cNvPr id="31" name="テキスト ボックス 30"/>
          <p:cNvSpPr txBox="1"/>
          <p:nvPr/>
        </p:nvSpPr>
        <p:spPr>
          <a:xfrm>
            <a:off x="7721724" y="6337548"/>
            <a:ext cx="648072" cy="307777"/>
          </a:xfrm>
          <a:prstGeom prst="rect">
            <a:avLst/>
          </a:prstGeom>
          <a:noFill/>
        </p:spPr>
        <p:txBody>
          <a:bodyPr wrap="square" rtlCol="0">
            <a:spAutoFit/>
          </a:bodyPr>
          <a:lstStyle/>
          <a:p>
            <a:r>
              <a:rPr kumimoji="1" lang="ja-JP" altLang="en-US" sz="1400" dirty="0" smtClean="0">
                <a:solidFill>
                  <a:srgbClr val="00B050"/>
                </a:solidFill>
                <a:latin typeface="HGP創英角ｺﾞｼｯｸUB" pitchFamily="50" charset="-128"/>
                <a:ea typeface="HGP創英角ｺﾞｼｯｸUB" pitchFamily="50" charset="-128"/>
              </a:rPr>
              <a:t>提供</a:t>
            </a:r>
            <a:endParaRPr kumimoji="1" lang="ja-JP" altLang="en-US" sz="1400" dirty="0">
              <a:solidFill>
                <a:srgbClr val="00B050"/>
              </a:solidFill>
              <a:latin typeface="HGP創英角ｺﾞｼｯｸUB" pitchFamily="50" charset="-128"/>
              <a:ea typeface="HGP創英角ｺﾞｼｯｸUB" pitchFamily="50" charset="-128"/>
            </a:endParaRPr>
          </a:p>
        </p:txBody>
      </p:sp>
      <p:sp>
        <p:nvSpPr>
          <p:cNvPr id="33" name="円/楕円 32"/>
          <p:cNvSpPr/>
          <p:nvPr/>
        </p:nvSpPr>
        <p:spPr>
          <a:xfrm>
            <a:off x="3704208" y="4039220"/>
            <a:ext cx="216024" cy="216024"/>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p:cNvSpPr txBox="1"/>
          <p:nvPr/>
        </p:nvSpPr>
        <p:spPr>
          <a:xfrm>
            <a:off x="3860924" y="3873748"/>
            <a:ext cx="648072" cy="307777"/>
          </a:xfrm>
          <a:prstGeom prst="rect">
            <a:avLst/>
          </a:prstGeom>
          <a:noFill/>
        </p:spPr>
        <p:txBody>
          <a:bodyPr wrap="square" rtlCol="0">
            <a:spAutoFit/>
          </a:bodyPr>
          <a:lstStyle/>
          <a:p>
            <a:r>
              <a:rPr lang="ja-JP" altLang="en-US" sz="1400" dirty="0" smtClean="0">
                <a:solidFill>
                  <a:srgbClr val="00B050"/>
                </a:solidFill>
                <a:latin typeface="HGP創英角ｺﾞｼｯｸUB" pitchFamily="50" charset="-128"/>
                <a:ea typeface="HGP創英角ｺﾞｼｯｸUB" pitchFamily="50" charset="-128"/>
              </a:rPr>
              <a:t>提供</a:t>
            </a:r>
            <a:endParaRPr kumimoji="1" lang="ja-JP" altLang="en-US" sz="1400" dirty="0">
              <a:solidFill>
                <a:srgbClr val="00B050"/>
              </a:solidFill>
              <a:latin typeface="HGP創英角ｺﾞｼｯｸUB" pitchFamily="50" charset="-128"/>
              <a:ea typeface="HGP創英角ｺﾞｼｯｸUB" pitchFamily="50" charset="-128"/>
            </a:endParaRPr>
          </a:p>
        </p:txBody>
      </p:sp>
      <p:sp>
        <p:nvSpPr>
          <p:cNvPr id="36" name="テキスト ボックス 35"/>
          <p:cNvSpPr txBox="1"/>
          <p:nvPr/>
        </p:nvSpPr>
        <p:spPr>
          <a:xfrm>
            <a:off x="2737768" y="4015905"/>
            <a:ext cx="1080120" cy="307777"/>
          </a:xfrm>
          <a:prstGeom prst="rect">
            <a:avLst/>
          </a:prstGeom>
          <a:noFill/>
        </p:spPr>
        <p:txBody>
          <a:bodyPr wrap="square" rtlCol="0">
            <a:spAutoFit/>
          </a:bodyPr>
          <a:lstStyle/>
          <a:p>
            <a:r>
              <a:rPr kumimoji="1" lang="ja-JP" altLang="en-US" sz="1400" dirty="0" smtClean="0"/>
              <a:t>（内部検査）</a:t>
            </a:r>
            <a:endParaRPr kumimoji="1" lang="ja-JP" altLang="en-US" sz="1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6012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400110"/>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１．第２期共有</a:t>
            </a:r>
            <a:r>
              <a:rPr lang="ja-JP" altLang="en-US" sz="2000" dirty="0">
                <a:latin typeface="HGP創英角ｺﾞｼｯｸUB" pitchFamily="50" charset="-128"/>
                <a:ea typeface="HGP創英角ｺﾞｼｯｸUB" pitchFamily="50" charset="-128"/>
              </a:rPr>
              <a:t>デジタル地図（写真地図・数値地形モデル）整備事業に</a:t>
            </a:r>
            <a:r>
              <a:rPr lang="ja-JP" altLang="en-US" sz="2000" dirty="0" smtClean="0">
                <a:latin typeface="HGP創英角ｺﾞｼｯｸUB" pitchFamily="50" charset="-128"/>
                <a:ea typeface="HGP創英角ｺﾞｼｯｸUB" pitchFamily="50" charset="-128"/>
              </a:rPr>
              <a:t>ついて</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6997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１－４．数値地形モデル（</a:t>
            </a:r>
            <a:r>
              <a:rPr lang="en-US" altLang="ja-JP" dirty="0" smtClean="0">
                <a:latin typeface="HGP創英角ｺﾞｼｯｸUB" pitchFamily="50" charset="-128"/>
                <a:ea typeface="HGP創英角ｺﾞｼｯｸUB" pitchFamily="50" charset="-128"/>
              </a:rPr>
              <a:t>DSM</a:t>
            </a:r>
            <a:r>
              <a:rPr lang="ja-JP" altLang="en-US" dirty="0" smtClean="0">
                <a:latin typeface="HGP創英角ｺﾞｼｯｸUB" pitchFamily="50" charset="-128"/>
                <a:ea typeface="HGP創英角ｺﾞｼｯｸUB" pitchFamily="50" charset="-128"/>
              </a:rPr>
              <a:t>）の精度について</a:t>
            </a:r>
            <a:endParaRPr lang="en-US" altLang="ja-JP" dirty="0" smtClean="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1133367"/>
            <a:ext cx="8424862" cy="2197525"/>
          </a:xfrm>
          <a:prstGeom prst="rect">
            <a:avLst/>
          </a:prstGeom>
          <a:noFill/>
          <a:ln w="9525">
            <a:noFill/>
            <a:miter lim="800000"/>
            <a:headEnd/>
            <a:tailEnd/>
          </a:ln>
          <a:effectLst/>
        </p:spPr>
        <p:txBody>
          <a:bodyPr wrap="square">
            <a:spAutoFit/>
          </a:bodyPr>
          <a:lstStyle/>
          <a:p>
            <a:pPr marL="1588" indent="-1588">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○本事業において整備する数値地形モデル（</a:t>
            </a:r>
            <a:r>
              <a:rPr lang="en-US" altLang="ja-JP" dirty="0" smtClean="0">
                <a:latin typeface="HGP創英角ｺﾞｼｯｸUB" pitchFamily="50" charset="-128"/>
                <a:ea typeface="HGP創英角ｺﾞｼｯｸUB" pitchFamily="50" charset="-128"/>
              </a:rPr>
              <a:t>DSM</a:t>
            </a:r>
            <a:r>
              <a:rPr lang="ja-JP" altLang="en-US" dirty="0" smtClean="0">
                <a:latin typeface="HGP創英角ｺﾞｼｯｸUB" pitchFamily="50" charset="-128"/>
                <a:ea typeface="HGP創英角ｺﾞｼｯｸUB" pitchFamily="50" charset="-128"/>
              </a:rPr>
              <a:t>）とは、</a:t>
            </a:r>
            <a:r>
              <a:rPr lang="ja-JP" altLang="ja-JP" u="sng" dirty="0">
                <a:latin typeface="HGP創英角ｺﾞｼｯｸUB" pitchFamily="50" charset="-128"/>
                <a:ea typeface="HGP創英角ｺﾞｼｯｸUB" pitchFamily="50" charset="-128"/>
              </a:rPr>
              <a:t>自動標高抽出</a:t>
            </a:r>
            <a:r>
              <a:rPr lang="ja-JP" altLang="ja-JP" u="sng" dirty="0" smtClean="0">
                <a:latin typeface="HGP創英角ｺﾞｼｯｸUB" pitchFamily="50" charset="-128"/>
                <a:ea typeface="HGP創英角ｺﾞｼｯｸUB" pitchFamily="50" charset="-128"/>
              </a:rPr>
              <a:t>技術</a:t>
            </a:r>
            <a:r>
              <a:rPr lang="ja-JP" altLang="ja-JP" dirty="0" smtClean="0">
                <a:latin typeface="HGP創英角ｺﾞｼｯｸUB" pitchFamily="50" charset="-128"/>
                <a:ea typeface="HGP創英角ｺﾞｼｯｸUB" pitchFamily="50" charset="-128"/>
              </a:rPr>
              <a:t>に</a:t>
            </a:r>
            <a:r>
              <a:rPr lang="ja-JP" altLang="ja-JP" dirty="0">
                <a:latin typeface="HGP創英角ｺﾞｼｯｸUB" pitchFamily="50" charset="-128"/>
                <a:ea typeface="HGP創英角ｺﾞｼｯｸUB" pitchFamily="50" charset="-128"/>
              </a:rPr>
              <a:t>より標高を取得し、地層面の標高値を算出した</a:t>
            </a:r>
            <a:r>
              <a:rPr lang="ja-JP" altLang="ja-JP" dirty="0" smtClean="0">
                <a:latin typeface="HGP創英角ｺﾞｼｯｸUB" pitchFamily="50" charset="-128"/>
                <a:ea typeface="HGP創英角ｺﾞｼｯｸUB" pitchFamily="50" charset="-128"/>
              </a:rPr>
              <a:t>データ</a:t>
            </a:r>
            <a:r>
              <a:rPr lang="ja-JP" altLang="en-US" dirty="0">
                <a:latin typeface="HGP創英角ｺﾞｼｯｸUB" pitchFamily="50" charset="-128"/>
                <a:ea typeface="HGP創英角ｺﾞｼｯｸUB" pitchFamily="50" charset="-128"/>
              </a:rPr>
              <a:t>です</a:t>
            </a:r>
            <a:r>
              <a:rPr lang="ja-JP" altLang="ja-JP" dirty="0" smtClean="0">
                <a:latin typeface="HGP創英角ｺﾞｼｯｸUB" pitchFamily="50" charset="-128"/>
                <a:ea typeface="HGP創英角ｺﾞｼｯｸUB" pitchFamily="50" charset="-128"/>
              </a:rPr>
              <a:t>。</a:t>
            </a:r>
            <a:endParaRPr lang="en-US" altLang="ja-JP" dirty="0">
              <a:latin typeface="HGP創英角ｺﾞｼｯｸUB" pitchFamily="50" charset="-128"/>
              <a:ea typeface="HGP創英角ｺﾞｼｯｸUB" pitchFamily="50" charset="-128"/>
            </a:endParaRPr>
          </a:p>
          <a:p>
            <a:pPr marL="1588" indent="-1588">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○自動標高抽出技術により作成した</a:t>
            </a:r>
            <a:r>
              <a:rPr lang="en-US" altLang="ja-JP" dirty="0" smtClean="0">
                <a:latin typeface="HGP創英角ｺﾞｼｯｸUB" pitchFamily="50" charset="-128"/>
                <a:ea typeface="HGP創英角ｺﾞｼｯｸUB" pitchFamily="50" charset="-128"/>
              </a:rPr>
              <a:t>DSM</a:t>
            </a:r>
            <a:r>
              <a:rPr lang="ja-JP" altLang="en-US" dirty="0" smtClean="0">
                <a:latin typeface="HGP創英角ｺﾞｼｯｸUB" pitchFamily="50" charset="-128"/>
                <a:ea typeface="HGP創英角ｺﾞｼｯｸUB" pitchFamily="50" charset="-128"/>
              </a:rPr>
              <a:t>については、ノイズが発生</a:t>
            </a:r>
            <a:r>
              <a:rPr lang="ja-JP" altLang="en-US" dirty="0">
                <a:latin typeface="HGP創英角ｺﾞｼｯｸUB" pitchFamily="50" charset="-128"/>
                <a:ea typeface="HGP創英角ｺﾞｼｯｸUB" pitchFamily="50" charset="-128"/>
              </a:rPr>
              <a:t>する</a:t>
            </a:r>
            <a:r>
              <a:rPr lang="ja-JP" altLang="en-US" dirty="0" smtClean="0">
                <a:latin typeface="HGP創英角ｺﾞｼｯｸUB" pitchFamily="50" charset="-128"/>
                <a:ea typeface="HGP創英角ｺﾞｼｯｸUB" pitchFamily="50" charset="-128"/>
              </a:rPr>
              <a:t>ため、「別紙２：</a:t>
            </a:r>
            <a:r>
              <a:rPr lang="en-US" altLang="ja-JP" dirty="0" smtClean="0">
                <a:latin typeface="HGP創英角ｺﾞｼｯｸUB" pitchFamily="50" charset="-128"/>
                <a:ea typeface="HGP創英角ｺﾞｼｯｸUB" pitchFamily="50" charset="-128"/>
              </a:rPr>
              <a:t>DSM</a:t>
            </a:r>
            <a:r>
              <a:rPr lang="ja-JP" altLang="en-US" dirty="0" smtClean="0">
                <a:latin typeface="HGP創英角ｺﾞｼｯｸUB" pitchFamily="50" charset="-128"/>
                <a:ea typeface="HGP創英角ｺﾞｼｯｸUB" pitchFamily="50" charset="-128"/>
              </a:rPr>
              <a:t>取得時のノイズに関して」に従いノイズ処理を実施することとします。</a:t>
            </a:r>
            <a:r>
              <a:rPr lang="ja-JP" altLang="en-US" dirty="0">
                <a:solidFill>
                  <a:schemeClr val="tx1"/>
                </a:solidFill>
                <a:latin typeface="HGP創英角ｺﾞｼｯｸUB" pitchFamily="50" charset="-128"/>
                <a:ea typeface="HGP創英角ｺﾞｼｯｸUB" pitchFamily="50" charset="-128"/>
              </a:rPr>
              <a:t>　</a:t>
            </a:r>
            <a:endParaRPr lang="en-US" altLang="ja-JP" dirty="0" smtClean="0">
              <a:solidFill>
                <a:schemeClr val="tx1"/>
              </a:solidFill>
              <a:latin typeface="HGP創英角ｺﾞｼｯｸUB" pitchFamily="50" charset="-128"/>
              <a:ea typeface="HGP創英角ｺﾞｼｯｸUB" pitchFamily="50" charset="-128"/>
            </a:endParaRPr>
          </a:p>
          <a:p>
            <a:pPr marL="1588" indent="-1588">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○ノイズ処理作業においては、</a:t>
            </a:r>
            <a:r>
              <a:rPr lang="ja-JP" altLang="en-US" u="sng" dirty="0" smtClean="0">
                <a:latin typeface="HGP創英角ｺﾞｼｯｸUB" pitchFamily="50" charset="-128"/>
                <a:ea typeface="HGP創英角ｺﾞｼｯｸUB" pitchFamily="50" charset="-128"/>
              </a:rPr>
              <a:t>全てのノイズを完全に除去することはできない</a:t>
            </a:r>
            <a:r>
              <a:rPr lang="ja-JP" altLang="en-US" dirty="0" smtClean="0">
                <a:latin typeface="HGP創英角ｺﾞｼｯｸUB" pitchFamily="50" charset="-128"/>
                <a:ea typeface="HGP創英角ｺﾞｼｯｸUB" pitchFamily="50" charset="-128"/>
              </a:rPr>
              <a:t>ことをご理解ください。</a:t>
            </a:r>
            <a:endParaRPr lang="ja-JP" altLang="en-US" sz="1600" dirty="0">
              <a:solidFill>
                <a:schemeClr val="tx1"/>
              </a:solidFill>
              <a:latin typeface="HGP創英角ｺﾞｼｯｸUB" pitchFamily="50" charset="-128"/>
              <a:ea typeface="HGP創英角ｺﾞｼｯｸUB" pitchFamily="50" charset="-12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ja-JP" altLang="en-US"/>
          </a:p>
        </p:txBody>
      </p:sp>
      <p:pic>
        <p:nvPicPr>
          <p:cNvPr id="12289" name="Picture 1"/>
          <p:cNvPicPr>
            <a:picLocks noChangeAspect="1" noChangeArrowheads="1"/>
          </p:cNvPicPr>
          <p:nvPr/>
        </p:nvPicPr>
        <p:blipFill>
          <a:blip r:embed="rId2" cstate="print"/>
          <a:srcRect/>
          <a:stretch>
            <a:fillRect/>
          </a:stretch>
        </p:blipFill>
        <p:spPr bwMode="auto">
          <a:xfrm>
            <a:off x="467544" y="3356992"/>
            <a:ext cx="4300151" cy="3501008"/>
          </a:xfrm>
          <a:prstGeom prst="rect">
            <a:avLst/>
          </a:prstGeom>
          <a:noFill/>
          <a:ln w="1">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6012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400110"/>
          </a:xfrm>
          <a:prstGeom prst="rect">
            <a:avLst/>
          </a:prstGeom>
          <a:noFill/>
        </p:spPr>
        <p:txBody>
          <a:bodyPr wrap="square" rtlCol="0">
            <a:spAutoFit/>
          </a:bodyPr>
          <a:lstStyle/>
          <a:p>
            <a:r>
              <a:rPr lang="ja-JP" altLang="en-US" sz="2000" dirty="0" smtClean="0">
                <a:latin typeface="HGP創英角ｺﾞｼｯｸUB" pitchFamily="50" charset="-128"/>
                <a:ea typeface="HGP創英角ｺﾞｼｯｸUB" pitchFamily="50" charset="-128"/>
              </a:rPr>
              <a:t>１．第２期共有</a:t>
            </a:r>
            <a:r>
              <a:rPr lang="ja-JP" altLang="en-US" sz="2000" dirty="0">
                <a:latin typeface="HGP創英角ｺﾞｼｯｸUB" pitchFamily="50" charset="-128"/>
                <a:ea typeface="HGP創英角ｺﾞｼｯｸUB" pitchFamily="50" charset="-128"/>
              </a:rPr>
              <a:t>デジタル地図（写真地図・数値地形モデル）整備事業に</a:t>
            </a:r>
            <a:r>
              <a:rPr lang="ja-JP" altLang="en-US" sz="2000" dirty="0" smtClean="0">
                <a:latin typeface="HGP創英角ｺﾞｼｯｸUB" pitchFamily="50" charset="-128"/>
                <a:ea typeface="HGP創英角ｺﾞｼｯｸUB" pitchFamily="50" charset="-128"/>
              </a:rPr>
              <a:t>ついて</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6997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１－５．数値地形モデル（</a:t>
            </a:r>
            <a:r>
              <a:rPr lang="en-US" altLang="ja-JP" dirty="0" smtClean="0">
                <a:latin typeface="HGP創英角ｺﾞｼｯｸUB" pitchFamily="50" charset="-128"/>
                <a:ea typeface="HGP創英角ｺﾞｼｯｸUB" pitchFamily="50" charset="-128"/>
              </a:rPr>
              <a:t>DSM</a:t>
            </a:r>
            <a:r>
              <a:rPr lang="ja-JP" altLang="en-US" dirty="0" smtClean="0">
                <a:latin typeface="HGP創英角ｺﾞｼｯｸUB" pitchFamily="50" charset="-128"/>
                <a:ea typeface="HGP創英角ｺﾞｼｯｸUB" pitchFamily="50" charset="-128"/>
              </a:rPr>
              <a:t>）の利活用方法（鈴鹿市の事例）</a:t>
            </a:r>
            <a:endParaRPr lang="en-US" altLang="ja-JP" dirty="0" smtClean="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1133367"/>
            <a:ext cx="8424862" cy="1006429"/>
          </a:xfrm>
          <a:prstGeom prst="rect">
            <a:avLst/>
          </a:prstGeom>
          <a:noFill/>
          <a:ln w="9525">
            <a:noFill/>
            <a:miter lim="800000"/>
            <a:headEnd/>
            <a:tailEnd/>
          </a:ln>
          <a:effectLst/>
        </p:spPr>
        <p:txBody>
          <a:bodyPr wrap="square">
            <a:spAutoFit/>
          </a:bodyPr>
          <a:lstStyle/>
          <a:p>
            <a:pPr marL="1588" indent="-1588">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○鈴鹿市の資産税課様では、既に２時期の</a:t>
            </a:r>
            <a:r>
              <a:rPr lang="en-US" altLang="ja-JP" dirty="0" smtClean="0">
                <a:latin typeface="HGP創英角ｺﾞｼｯｸUB" pitchFamily="50" charset="-128"/>
                <a:ea typeface="HGP創英角ｺﾞｼｯｸUB" pitchFamily="50" charset="-128"/>
              </a:rPr>
              <a:t>DSM</a:t>
            </a:r>
            <a:r>
              <a:rPr lang="ja-JP" altLang="en-US" dirty="0" smtClean="0">
                <a:latin typeface="HGP創英角ｺﾞｼｯｸUB" pitchFamily="50" charset="-128"/>
                <a:ea typeface="HGP創英角ｺﾞｼｯｸUB" pitchFamily="50" charset="-128"/>
              </a:rPr>
              <a:t>（平成</a:t>
            </a:r>
            <a:r>
              <a:rPr lang="en-US" altLang="ja-JP" dirty="0" smtClean="0">
                <a:latin typeface="HGP創英角ｺﾞｼｯｸUB" pitchFamily="50" charset="-128"/>
                <a:ea typeface="HGP創英角ｺﾞｼｯｸUB" pitchFamily="50" charset="-128"/>
              </a:rPr>
              <a:t>17</a:t>
            </a:r>
            <a:r>
              <a:rPr lang="ja-JP" altLang="en-US" dirty="0" smtClean="0">
                <a:latin typeface="HGP創英角ｺﾞｼｯｸUB" pitchFamily="50" charset="-128"/>
                <a:ea typeface="HGP創英角ｺﾞｼｯｸUB" pitchFamily="50" charset="-128"/>
              </a:rPr>
              <a:t>年度・平成</a:t>
            </a:r>
            <a:r>
              <a:rPr lang="en-US" altLang="ja-JP" dirty="0" smtClean="0">
                <a:latin typeface="HGP創英角ｺﾞｼｯｸUB" pitchFamily="50" charset="-128"/>
                <a:ea typeface="HGP創英角ｺﾞｼｯｸUB" pitchFamily="50" charset="-128"/>
              </a:rPr>
              <a:t>20</a:t>
            </a:r>
            <a:r>
              <a:rPr lang="ja-JP" altLang="en-US" dirty="0" smtClean="0">
                <a:latin typeface="HGP創英角ｺﾞｼｯｸUB" pitchFamily="50" charset="-128"/>
                <a:ea typeface="HGP創英角ｺﾞｼｯｸUB" pitchFamily="50" charset="-128"/>
              </a:rPr>
              <a:t>年度）を活用し、家屋の異動変化を抽出し、現地調査の効率化を図るなど有効利用されています。　　　（「別紙３：</a:t>
            </a:r>
            <a:r>
              <a:rPr lang="zh-TW" altLang="en-US" dirty="0" smtClean="0">
                <a:latin typeface="HGP創英角ｺﾞｼｯｸUB" pitchFamily="50" charset="-128"/>
                <a:ea typeface="HGP創英角ｺﾞｼｯｸUB" pitchFamily="50" charset="-128"/>
              </a:rPr>
              <a:t>資産評価情報（通巻</a:t>
            </a:r>
            <a:r>
              <a:rPr lang="en-US" altLang="zh-TW" dirty="0" smtClean="0">
                <a:latin typeface="HGP創英角ｺﾞｼｯｸUB" pitchFamily="50" charset="-128"/>
                <a:ea typeface="HGP創英角ｺﾞｼｯｸUB" pitchFamily="50" charset="-128"/>
              </a:rPr>
              <a:t>184</a:t>
            </a:r>
            <a:r>
              <a:rPr lang="zh-TW" altLang="en-US" dirty="0" smtClean="0">
                <a:latin typeface="HGP創英角ｺﾞｼｯｸUB" pitchFamily="50" charset="-128"/>
                <a:ea typeface="HGP創英角ｺﾞｼｯｸUB" pitchFamily="50" charset="-128"/>
              </a:rPr>
              <a:t>号）</a:t>
            </a:r>
            <a:r>
              <a:rPr lang="ja-JP" altLang="en-US" dirty="0" smtClean="0">
                <a:latin typeface="HGP創英角ｺﾞｼｯｸUB" pitchFamily="50" charset="-128"/>
                <a:ea typeface="HGP創英角ｺﾞｼｯｸUB" pitchFamily="50" charset="-128"/>
              </a:rPr>
              <a:t>」参照）</a:t>
            </a:r>
            <a:endParaRPr lang="en-US" altLang="ja-JP" dirty="0" smtClean="0">
              <a:latin typeface="HGP創英角ｺﾞｼｯｸUB" pitchFamily="50" charset="-128"/>
              <a:ea typeface="HGP創英角ｺﾞｼｯｸUB" pitchFamily="50" charset="-128"/>
            </a:endParaRPr>
          </a:p>
        </p:txBody>
      </p:sp>
      <p:pic>
        <p:nvPicPr>
          <p:cNvPr id="1026" name="Picture 2"/>
          <p:cNvPicPr>
            <a:picLocks noChangeAspect="1" noChangeArrowheads="1"/>
          </p:cNvPicPr>
          <p:nvPr/>
        </p:nvPicPr>
        <p:blipFill>
          <a:blip r:embed="rId2" cstate="print"/>
          <a:srcRect/>
          <a:stretch>
            <a:fillRect/>
          </a:stretch>
        </p:blipFill>
        <p:spPr bwMode="auto">
          <a:xfrm>
            <a:off x="315516" y="2225824"/>
            <a:ext cx="7208812" cy="4621408"/>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47113"/>
            <a:ext cx="7772400" cy="1470025"/>
          </a:xfrm>
        </p:spPr>
        <p:txBody>
          <a:bodyPr>
            <a:normAutofit/>
          </a:bodyPr>
          <a:lstStyle/>
          <a:p>
            <a:pPr algn="l"/>
            <a:r>
              <a:rPr lang="ja-JP" altLang="en-US" sz="2800" dirty="0" smtClean="0">
                <a:latin typeface="HGP創英角ｺﾞｼｯｸUB" pitchFamily="50" charset="-128"/>
                <a:ea typeface="HGP創英角ｺﾞｼｯｸUB" pitchFamily="50" charset="-128"/>
              </a:rPr>
              <a:t>２．第２期共有デジタル地図（数値地形図）整備 （修正）事業について </a:t>
            </a:r>
            <a:r>
              <a:rPr lang="en-US" altLang="ja-JP" sz="2800" dirty="0" smtClean="0">
                <a:latin typeface="HGP創英角ｺﾞｼｯｸUB" pitchFamily="50" charset="-128"/>
                <a:ea typeface="HGP創英角ｺﾞｼｯｸUB" pitchFamily="50" charset="-128"/>
              </a:rPr>
              <a:t>【</a:t>
            </a:r>
            <a:r>
              <a:rPr lang="ja-JP" altLang="en-US" sz="2800" dirty="0" smtClean="0">
                <a:latin typeface="HGP創英角ｺﾞｼｯｸUB" pitchFamily="50" charset="-128"/>
                <a:ea typeface="HGP創英角ｺﾞｼｯｸUB" pitchFamily="50" charset="-128"/>
              </a:rPr>
              <a:t>報告・依頼</a:t>
            </a:r>
            <a:r>
              <a:rPr lang="en-US" altLang="ja-JP" sz="2800" dirty="0" smtClean="0">
                <a:latin typeface="HGP創英角ｺﾞｼｯｸUB" pitchFamily="50" charset="-128"/>
                <a:ea typeface="HGP創英角ｺﾞｼｯｸUB" pitchFamily="50" charset="-128"/>
              </a:rPr>
              <a:t>】</a:t>
            </a:r>
            <a:endParaRPr lang="en-US" altLang="ja-JP" sz="2800" dirty="0">
              <a:latin typeface="HGP創英角ｺﾞｼｯｸUB" pitchFamily="50" charset="-128"/>
              <a:ea typeface="HGP創英角ｺﾞｼｯｸUB" pitchFamily="50" charset="-128"/>
            </a:endParaRPr>
          </a:p>
        </p:txBody>
      </p:sp>
      <p:cxnSp>
        <p:nvCxnSpPr>
          <p:cNvPr id="5" name="直線コネクタ 4"/>
          <p:cNvCxnSpPr/>
          <p:nvPr/>
        </p:nvCxnSpPr>
        <p:spPr>
          <a:xfrm>
            <a:off x="775332" y="3389811"/>
            <a:ext cx="7488832" cy="0"/>
          </a:xfrm>
          <a:prstGeom prst="line">
            <a:avLst/>
          </a:prstGeom>
          <a:ln w="63500">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2"/>
          <p:cNvCxnSpPr/>
          <p:nvPr/>
        </p:nvCxnSpPr>
        <p:spPr>
          <a:xfrm>
            <a:off x="232410" y="601255"/>
            <a:ext cx="8676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94189" y="132602"/>
            <a:ext cx="8665471" cy="400110"/>
          </a:xfrm>
          <a:prstGeom prst="rect">
            <a:avLst/>
          </a:prstGeom>
          <a:noFill/>
        </p:spPr>
        <p:txBody>
          <a:bodyPr wrap="square" rtlCol="0">
            <a:spAutoFit/>
          </a:bodyPr>
          <a:lstStyle/>
          <a:p>
            <a:r>
              <a:rPr lang="ja-JP" altLang="en-US" sz="2000" dirty="0">
                <a:latin typeface="HGP創英角ｺﾞｼｯｸUB" pitchFamily="50" charset="-128"/>
                <a:ea typeface="HGP創英角ｺﾞｼｯｸUB" pitchFamily="50" charset="-128"/>
              </a:rPr>
              <a:t>２</a:t>
            </a:r>
            <a:r>
              <a:rPr lang="ja-JP" altLang="en-US" sz="2000" dirty="0" smtClean="0">
                <a:latin typeface="HGP創英角ｺﾞｼｯｸUB" pitchFamily="50" charset="-128"/>
                <a:ea typeface="HGP創英角ｺﾞｼｯｸUB" pitchFamily="50" charset="-128"/>
              </a:rPr>
              <a:t>．第２期共有</a:t>
            </a:r>
            <a:r>
              <a:rPr lang="ja-JP" altLang="en-US" sz="2000" dirty="0">
                <a:latin typeface="HGP創英角ｺﾞｼｯｸUB" pitchFamily="50" charset="-128"/>
                <a:ea typeface="HGP創英角ｺﾞｼｯｸUB" pitchFamily="50" charset="-128"/>
              </a:rPr>
              <a:t>デジタル地図</a:t>
            </a:r>
            <a:r>
              <a:rPr lang="ja-JP" altLang="en-US" sz="2000" dirty="0" smtClean="0">
                <a:latin typeface="HGP創英角ｺﾞｼｯｸUB" pitchFamily="50" charset="-128"/>
                <a:ea typeface="HGP創英角ｺﾞｼｯｸUB" pitchFamily="50" charset="-128"/>
              </a:rPr>
              <a:t>（数値地形図）整備（修正）事業</a:t>
            </a:r>
            <a:r>
              <a:rPr lang="ja-JP" altLang="en-US" sz="2000" dirty="0">
                <a:latin typeface="HGP創英角ｺﾞｼｯｸUB" pitchFamily="50" charset="-128"/>
                <a:ea typeface="HGP創英角ｺﾞｼｯｸUB" pitchFamily="50" charset="-128"/>
              </a:rPr>
              <a:t>に</a:t>
            </a:r>
            <a:r>
              <a:rPr lang="ja-JP" altLang="en-US" sz="2000" dirty="0" smtClean="0">
                <a:latin typeface="HGP創英角ｺﾞｼｯｸUB" pitchFamily="50" charset="-128"/>
                <a:ea typeface="HGP創英角ｺﾞｼｯｸUB" pitchFamily="50" charset="-128"/>
              </a:rPr>
              <a:t>ついて</a:t>
            </a:r>
            <a:endParaRPr lang="en-US" altLang="ja-JP" sz="2000" dirty="0">
              <a:latin typeface="HGP創英角ｺﾞｼｯｸUB" pitchFamily="50" charset="-128"/>
              <a:ea typeface="HGP創英角ｺﾞｼｯｸUB" pitchFamily="50" charset="-128"/>
            </a:endParaRPr>
          </a:p>
        </p:txBody>
      </p:sp>
      <p:sp>
        <p:nvSpPr>
          <p:cNvPr id="16" name="テキスト ボックス 15"/>
          <p:cNvSpPr txBox="1"/>
          <p:nvPr/>
        </p:nvSpPr>
        <p:spPr>
          <a:xfrm>
            <a:off x="75331" y="699712"/>
            <a:ext cx="8424936" cy="369332"/>
          </a:xfrm>
          <a:prstGeom prst="rect">
            <a:avLst/>
          </a:prstGeom>
          <a:noFill/>
        </p:spPr>
        <p:txBody>
          <a:bodyPr wrap="square" rtlCol="0">
            <a:spAutoFit/>
          </a:bodyPr>
          <a:lstStyle/>
          <a:p>
            <a:r>
              <a:rPr lang="ja-JP" altLang="en-US" dirty="0">
                <a:latin typeface="HGP創英角ｺﾞｼｯｸUB" pitchFamily="50" charset="-128"/>
                <a:ea typeface="HGP創英角ｺﾞｼｯｸUB" pitchFamily="50" charset="-128"/>
              </a:rPr>
              <a:t>　</a:t>
            </a:r>
            <a:r>
              <a:rPr lang="ja-JP" altLang="en-US" dirty="0" smtClean="0">
                <a:latin typeface="HGP創英角ｺﾞｼｯｸUB" pitchFamily="50" charset="-128"/>
                <a:ea typeface="HGP創英角ｺﾞｼｯｸUB" pitchFamily="50" charset="-128"/>
              </a:rPr>
              <a:t>２－１．発注結果</a:t>
            </a:r>
            <a:endParaRPr lang="en-US" altLang="ja-JP" dirty="0" smtClean="0">
              <a:latin typeface="HGP創英角ｺﾞｼｯｸUB" pitchFamily="50" charset="-128"/>
              <a:ea typeface="HGP創英角ｺﾞｼｯｸUB" pitchFamily="50" charset="-128"/>
            </a:endParaRPr>
          </a:p>
        </p:txBody>
      </p:sp>
      <p:sp>
        <p:nvSpPr>
          <p:cNvPr id="8" name="Text Box 4"/>
          <p:cNvSpPr txBox="1">
            <a:spLocks noChangeArrowheads="1"/>
          </p:cNvSpPr>
          <p:nvPr/>
        </p:nvSpPr>
        <p:spPr bwMode="auto">
          <a:xfrm>
            <a:off x="329973" y="1201607"/>
            <a:ext cx="8424862" cy="2976199"/>
          </a:xfrm>
          <a:prstGeom prst="rect">
            <a:avLst/>
          </a:prstGeom>
          <a:noFill/>
          <a:ln w="9525">
            <a:noFill/>
            <a:miter lim="800000"/>
            <a:headEnd/>
            <a:tailEnd/>
          </a:ln>
          <a:effectLst/>
        </p:spPr>
        <p:txBody>
          <a:bodyPr>
            <a:spAutoFit/>
          </a:bodyPr>
          <a:lstStyle/>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○平成</a:t>
            </a:r>
            <a:r>
              <a:rPr lang="en-US" altLang="ja-JP" dirty="0" smtClean="0">
                <a:latin typeface="HGP創英角ｺﾞｼｯｸUB" pitchFamily="50" charset="-128"/>
                <a:ea typeface="HGP創英角ｺﾞｼｯｸUB" pitchFamily="50" charset="-128"/>
              </a:rPr>
              <a:t>23</a:t>
            </a:r>
            <a:r>
              <a:rPr lang="ja-JP" altLang="en-US" dirty="0" smtClean="0">
                <a:latin typeface="HGP創英角ｺﾞｼｯｸUB" pitchFamily="50" charset="-128"/>
                <a:ea typeface="HGP創英角ｺﾞｼｯｸUB" pitchFamily="50" charset="-128"/>
              </a:rPr>
              <a:t>年</a:t>
            </a:r>
            <a:r>
              <a:rPr lang="en-US" altLang="ja-JP" dirty="0" smtClean="0">
                <a:latin typeface="HGP創英角ｺﾞｼｯｸUB" pitchFamily="50" charset="-128"/>
                <a:ea typeface="HGP創英角ｺﾞｼｯｸUB" pitchFamily="50" charset="-128"/>
              </a:rPr>
              <a:t>12</a:t>
            </a:r>
            <a:r>
              <a:rPr lang="ja-JP" altLang="en-US" dirty="0" smtClean="0">
                <a:solidFill>
                  <a:schemeClr val="tx1"/>
                </a:solidFill>
                <a:latin typeface="HGP創英角ｺﾞｼｯｸUB" pitchFamily="50" charset="-128"/>
                <a:ea typeface="HGP創英角ｺﾞｼｯｸUB" pitchFamily="50" charset="-128"/>
              </a:rPr>
              <a:t>月</a:t>
            </a:r>
            <a:r>
              <a:rPr lang="en-US" altLang="ja-JP" dirty="0" smtClean="0">
                <a:solidFill>
                  <a:schemeClr val="tx1"/>
                </a:solidFill>
                <a:latin typeface="HGP創英角ｺﾞｼｯｸUB" pitchFamily="50" charset="-128"/>
                <a:ea typeface="HGP創英角ｺﾞｼｯｸUB" pitchFamily="50" charset="-128"/>
              </a:rPr>
              <a:t>8</a:t>
            </a:r>
            <a:r>
              <a:rPr lang="ja-JP" altLang="en-US" dirty="0" smtClean="0">
                <a:solidFill>
                  <a:schemeClr val="tx1"/>
                </a:solidFill>
                <a:latin typeface="HGP創英角ｺﾞｼｯｸUB" pitchFamily="50" charset="-128"/>
                <a:ea typeface="HGP創英角ｺﾞｼｯｸUB" pitchFamily="50" charset="-128"/>
              </a:rPr>
              <a:t>日</a:t>
            </a:r>
            <a:r>
              <a:rPr lang="ja-JP" altLang="en-US" dirty="0">
                <a:solidFill>
                  <a:schemeClr val="tx1"/>
                </a:solidFill>
                <a:latin typeface="HGP創英角ｺﾞｼｯｸUB" pitchFamily="50" charset="-128"/>
                <a:ea typeface="HGP創英角ｺﾞｼｯｸUB" pitchFamily="50" charset="-128"/>
              </a:rPr>
              <a:t>に実施</a:t>
            </a:r>
            <a:r>
              <a:rPr lang="ja-JP" altLang="en-US" dirty="0" smtClean="0">
                <a:solidFill>
                  <a:schemeClr val="tx1"/>
                </a:solidFill>
                <a:latin typeface="HGP創英角ｺﾞｼｯｸUB" pitchFamily="50" charset="-128"/>
                <a:ea typeface="HGP創英角ｺﾞｼｯｸUB" pitchFamily="50" charset="-128"/>
              </a:rPr>
              <a:t>した第２期共有デジタル地図（数値地形図）整備（修正）事業の総合評価一般</a:t>
            </a:r>
            <a:r>
              <a:rPr lang="ja-JP" altLang="en-US" dirty="0">
                <a:solidFill>
                  <a:schemeClr val="tx1"/>
                </a:solidFill>
                <a:latin typeface="HGP創英角ｺﾞｼｯｸUB" pitchFamily="50" charset="-128"/>
                <a:ea typeface="HGP創英角ｺﾞｼｯｸUB" pitchFamily="50" charset="-128"/>
              </a:rPr>
              <a:t>競争入札結果は、下記のとおりでした。</a:t>
            </a:r>
          </a:p>
          <a:p>
            <a:pPr marL="342900" indent="-342900" algn="l">
              <a:lnSpc>
                <a:spcPct val="110000"/>
              </a:lnSpc>
              <a:spcBef>
                <a:spcPct val="50000"/>
              </a:spcBef>
              <a:buClr>
                <a:schemeClr val="tx1"/>
              </a:buClr>
              <a:buFont typeface="Wingdings" pitchFamily="2" charset="2"/>
              <a:buNone/>
            </a:pPr>
            <a:r>
              <a:rPr lang="ja-JP" altLang="en-US" sz="1600" dirty="0">
                <a:solidFill>
                  <a:schemeClr val="tx1"/>
                </a:solidFill>
                <a:latin typeface="HGP創英角ｺﾞｼｯｸUB" pitchFamily="50" charset="-128"/>
                <a:ea typeface="HGP創英角ｺﾞｼｯｸUB" pitchFamily="50" charset="-128"/>
              </a:rPr>
              <a:t>　　</a:t>
            </a:r>
            <a:endParaRPr lang="en-US" altLang="ja-JP" sz="1600" dirty="0" smtClean="0">
              <a:solidFill>
                <a:schemeClr val="tx1"/>
              </a:solidFill>
              <a:latin typeface="HGP創英角ｺﾞｼｯｸUB" pitchFamily="50" charset="-128"/>
              <a:ea typeface="HGP創英角ｺﾞｼｯｸUB" pitchFamily="50" charset="-128"/>
            </a:endParaRPr>
          </a:p>
          <a:p>
            <a:pPr marL="342900" indent="-342900" algn="l">
              <a:lnSpc>
                <a:spcPct val="110000"/>
              </a:lnSpc>
              <a:spcBef>
                <a:spcPct val="50000"/>
              </a:spcBef>
              <a:buClr>
                <a:schemeClr val="tx1"/>
              </a:buClr>
              <a:buFont typeface="Wingdings" pitchFamily="2" charset="2"/>
              <a:buNone/>
            </a:pPr>
            <a:r>
              <a:rPr lang="en-US" altLang="ja-JP" sz="1600" dirty="0" smtClean="0">
                <a:latin typeface="HGP創英角ｺﾞｼｯｸUB" pitchFamily="50" charset="-128"/>
                <a:ea typeface="HGP創英角ｺﾞｼｯｸUB" pitchFamily="50" charset="-128"/>
              </a:rPr>
              <a:t>    </a:t>
            </a:r>
            <a:r>
              <a:rPr lang="ja-JP" altLang="en-US" sz="1600" dirty="0" smtClean="0">
                <a:solidFill>
                  <a:schemeClr val="tx1"/>
                </a:solidFill>
                <a:latin typeface="HGP創英角ｺﾞｼｯｸUB" pitchFamily="50" charset="-128"/>
                <a:ea typeface="HGP創英角ｺﾞｼｯｸUB" pitchFamily="50" charset="-128"/>
              </a:rPr>
              <a:t>落札者：国際航業、パスコ、中日本航空、若鈴、ジオフォーラム、ジオ共同企業体</a:t>
            </a:r>
            <a:endParaRPr lang="en-US" altLang="ja-JP" sz="1600" dirty="0" smtClean="0">
              <a:solidFill>
                <a:schemeClr val="tx1"/>
              </a:solidFill>
              <a:latin typeface="HGP創英角ｺﾞｼｯｸUB" pitchFamily="50" charset="-128"/>
              <a:ea typeface="HGP創英角ｺﾞｼｯｸUB" pitchFamily="50" charset="-128"/>
            </a:endParaRPr>
          </a:p>
          <a:p>
            <a:pPr marL="342900" indent="-342900" algn="l">
              <a:lnSpc>
                <a:spcPct val="110000"/>
              </a:lnSpc>
              <a:spcBef>
                <a:spcPct val="50000"/>
              </a:spcBef>
              <a:buClr>
                <a:schemeClr val="tx1"/>
              </a:buClr>
              <a:buFont typeface="Wingdings" pitchFamily="2" charset="2"/>
              <a:buNone/>
            </a:pPr>
            <a:r>
              <a:rPr lang="ja-JP" altLang="en-US" sz="1600" dirty="0">
                <a:solidFill>
                  <a:schemeClr val="tx1"/>
                </a:solidFill>
                <a:latin typeface="HGP創英角ｺﾞｼｯｸUB" pitchFamily="50" charset="-128"/>
                <a:ea typeface="HGP創英角ｺﾞｼｯｸUB" pitchFamily="50" charset="-128"/>
              </a:rPr>
              <a:t>　　落札額</a:t>
            </a:r>
            <a:r>
              <a:rPr lang="ja-JP" altLang="en-US" sz="1600" dirty="0" smtClean="0">
                <a:solidFill>
                  <a:schemeClr val="tx1"/>
                </a:solidFill>
                <a:latin typeface="HGP創英角ｺﾞｼｯｸUB" pitchFamily="50" charset="-128"/>
                <a:ea typeface="HGP創英角ｺﾞｼｯｸUB" pitchFamily="50" charset="-128"/>
              </a:rPr>
              <a:t>：￥６００，０００，０００．－円</a:t>
            </a:r>
            <a:r>
              <a:rPr lang="ja-JP" altLang="en-US" sz="1400" dirty="0">
                <a:solidFill>
                  <a:schemeClr val="tx1"/>
                </a:solidFill>
                <a:latin typeface="HGP創英角ｺﾞｼｯｸUB" pitchFamily="50" charset="-128"/>
                <a:ea typeface="HGP創英角ｺﾞｼｯｸUB" pitchFamily="50" charset="-128"/>
              </a:rPr>
              <a:t>　　　（参考）予定価格</a:t>
            </a:r>
            <a:r>
              <a:rPr lang="ja-JP" altLang="en-US" sz="1400" dirty="0" smtClean="0">
                <a:solidFill>
                  <a:schemeClr val="tx1"/>
                </a:solidFill>
                <a:latin typeface="HGP創英角ｺﾞｼｯｸUB" pitchFamily="50" charset="-128"/>
                <a:ea typeface="HGP創英角ｺﾞｼｯｸUB" pitchFamily="50" charset="-128"/>
              </a:rPr>
              <a:t>：</a:t>
            </a:r>
            <a:r>
              <a:rPr lang="en-US" altLang="ja-JP" sz="1400" dirty="0" smtClean="0">
                <a:solidFill>
                  <a:schemeClr val="tx1"/>
                </a:solidFill>
                <a:latin typeface="HGP創英角ｺﾞｼｯｸUB" pitchFamily="50" charset="-128"/>
                <a:ea typeface="HGP創英角ｺﾞｼｯｸUB" pitchFamily="50" charset="-128"/>
              </a:rPr>
              <a:t> </a:t>
            </a:r>
            <a:r>
              <a:rPr lang="ja-JP" altLang="en-US" sz="1400" dirty="0" smtClean="0">
                <a:solidFill>
                  <a:schemeClr val="tx1"/>
                </a:solidFill>
                <a:latin typeface="HGP創英角ｺﾞｼｯｸUB" pitchFamily="50" charset="-128"/>
                <a:ea typeface="HGP創英角ｺﾞｼｯｸUB" pitchFamily="50" charset="-128"/>
              </a:rPr>
              <a:t>￥</a:t>
            </a:r>
            <a:r>
              <a:rPr lang="en-US" altLang="ja-JP" sz="1400" dirty="0" smtClean="0">
                <a:latin typeface="HGP創英角ｺﾞｼｯｸUB" pitchFamily="50" charset="-128"/>
                <a:ea typeface="HGP創英角ｺﾞｼｯｸUB" pitchFamily="50" charset="-128"/>
              </a:rPr>
              <a:t>606,648,000.-</a:t>
            </a:r>
            <a:r>
              <a:rPr lang="ja-JP" altLang="en-US" sz="1400" dirty="0" smtClean="0">
                <a:solidFill>
                  <a:schemeClr val="tx1"/>
                </a:solidFill>
                <a:latin typeface="HGP創英角ｺﾞｼｯｸUB" pitchFamily="50" charset="-128"/>
                <a:ea typeface="HGP創英角ｺﾞｼｯｸUB" pitchFamily="50" charset="-128"/>
              </a:rPr>
              <a:t>円</a:t>
            </a:r>
            <a:r>
              <a:rPr lang="ja-JP" altLang="en-US" sz="1400" dirty="0">
                <a:solidFill>
                  <a:schemeClr val="tx1"/>
                </a:solidFill>
                <a:latin typeface="HGP創英角ｺﾞｼｯｸUB" pitchFamily="50" charset="-128"/>
                <a:ea typeface="HGP創英角ｺﾞｼｯｸUB" pitchFamily="50" charset="-128"/>
              </a:rPr>
              <a:t>（税抜き</a:t>
            </a:r>
            <a:r>
              <a:rPr lang="ja-JP" altLang="en-US" sz="1400" dirty="0" smtClean="0">
                <a:solidFill>
                  <a:schemeClr val="tx1"/>
                </a:solidFill>
                <a:latin typeface="HGP創英角ｺﾞｼｯｸUB" pitchFamily="50" charset="-128"/>
                <a:ea typeface="HGP創英角ｺﾞｼｯｸUB" pitchFamily="50" charset="-128"/>
              </a:rPr>
              <a:t>）</a:t>
            </a:r>
            <a:endParaRPr lang="en-US" altLang="ja-JP" sz="1400" dirty="0" smtClean="0">
              <a:solidFill>
                <a:schemeClr val="tx1"/>
              </a:solidFill>
              <a:latin typeface="HGP創英角ｺﾞｼｯｸUB" pitchFamily="50" charset="-128"/>
              <a:ea typeface="HGP創英角ｺﾞｼｯｸUB" pitchFamily="50" charset="-128"/>
            </a:endParaRPr>
          </a:p>
          <a:p>
            <a:pPr marL="342900" indent="-342900" algn="l">
              <a:lnSpc>
                <a:spcPct val="110000"/>
              </a:lnSpc>
              <a:spcBef>
                <a:spcPct val="50000"/>
              </a:spcBef>
              <a:buClr>
                <a:schemeClr val="tx1"/>
              </a:buClr>
              <a:buFont typeface="Wingdings" pitchFamily="2" charset="2"/>
              <a:buNone/>
            </a:pPr>
            <a:endParaRPr lang="en-US" altLang="ja-JP" sz="1400" dirty="0">
              <a:latin typeface="HGP創英角ｺﾞｼｯｸUB" pitchFamily="50" charset="-128"/>
              <a:ea typeface="HGP創英角ｺﾞｼｯｸUB" pitchFamily="50" charset="-128"/>
            </a:endParaRPr>
          </a:p>
          <a:p>
            <a:pPr>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○現在、落札者との間で仮契約書の締結準備を実施しており、平成</a:t>
            </a:r>
            <a:r>
              <a:rPr lang="en-US" altLang="ja-JP" dirty="0" smtClean="0">
                <a:latin typeface="HGP創英角ｺﾞｼｯｸUB" pitchFamily="50" charset="-128"/>
                <a:ea typeface="HGP創英角ｺﾞｼｯｸUB" pitchFamily="50" charset="-128"/>
              </a:rPr>
              <a:t>24</a:t>
            </a:r>
            <a:r>
              <a:rPr lang="ja-JP" altLang="en-US" dirty="0" smtClean="0">
                <a:latin typeface="HGP創英角ｺﾞｼｯｸUB" pitchFamily="50" charset="-128"/>
                <a:ea typeface="HGP創英角ｺﾞｼｯｸUB" pitchFamily="50" charset="-128"/>
              </a:rPr>
              <a:t>年</a:t>
            </a:r>
            <a:r>
              <a:rPr lang="en-US" altLang="ja-JP" dirty="0" smtClean="0">
                <a:latin typeface="HGP創英角ｺﾞｼｯｸUB" pitchFamily="50" charset="-128"/>
                <a:ea typeface="HGP創英角ｺﾞｼｯｸUB" pitchFamily="50" charset="-128"/>
              </a:rPr>
              <a:t>2</a:t>
            </a:r>
            <a:r>
              <a:rPr lang="ja-JP" altLang="en-US" dirty="0" smtClean="0">
                <a:latin typeface="HGP創英角ｺﾞｼｯｸUB" pitchFamily="50" charset="-128"/>
                <a:ea typeface="HGP創英角ｺﾞｼｯｸUB" pitchFamily="50" charset="-128"/>
              </a:rPr>
              <a:t>月</a:t>
            </a:r>
            <a:r>
              <a:rPr lang="en-US" altLang="ja-JP" dirty="0" smtClean="0">
                <a:latin typeface="HGP創英角ｺﾞｼｯｸUB" pitchFamily="50" charset="-128"/>
                <a:ea typeface="HGP創英角ｺﾞｼｯｸUB" pitchFamily="50" charset="-128"/>
              </a:rPr>
              <a:t>15</a:t>
            </a:r>
            <a:r>
              <a:rPr lang="ja-JP" altLang="en-US" dirty="0" smtClean="0">
                <a:latin typeface="HGP創英角ｺﾞｼｯｸUB" pitchFamily="50" charset="-128"/>
                <a:ea typeface="HGP創英角ｺﾞｼｯｸUB" pitchFamily="50" charset="-128"/>
              </a:rPr>
              <a:t>日開催予定の組合議会の議決を経て、本契約とすることを予定しています。</a:t>
            </a:r>
            <a:endParaRPr lang="en-US" altLang="ja-JP" dirty="0" smtClean="0">
              <a:latin typeface="HGP創英角ｺﾞｼｯｸUB" pitchFamily="50" charset="-128"/>
              <a:ea typeface="HGP創英角ｺﾞｼｯｸUB" pitchFamily="50" charset="-128"/>
            </a:endParaRPr>
          </a:p>
        </p:txBody>
      </p:sp>
      <p:sp>
        <p:nvSpPr>
          <p:cNvPr id="9" name="Rectangle 10"/>
          <p:cNvSpPr>
            <a:spLocks noChangeArrowheads="1"/>
          </p:cNvSpPr>
          <p:nvPr/>
        </p:nvSpPr>
        <p:spPr bwMode="auto">
          <a:xfrm>
            <a:off x="185510" y="4415525"/>
            <a:ext cx="8642350" cy="431800"/>
          </a:xfrm>
          <a:prstGeom prst="rect">
            <a:avLst/>
          </a:prstGeom>
          <a:noFill/>
          <a:ln w="9525">
            <a:noFill/>
            <a:miter lim="800000"/>
            <a:headEnd/>
            <a:tailEnd/>
          </a:ln>
          <a:effectLst/>
        </p:spPr>
        <p:txBody>
          <a:bodyPr anchor="ctr"/>
          <a:lstStyle/>
          <a:p>
            <a:pPr algn="l"/>
            <a:r>
              <a:rPr lang="ja-JP" altLang="en-US" dirty="0" smtClean="0">
                <a:latin typeface="HGP創英角ｺﾞｼｯｸUB" pitchFamily="50" charset="-128"/>
                <a:ea typeface="HGP創英角ｺﾞｼｯｸUB" pitchFamily="50" charset="-128"/>
              </a:rPr>
              <a:t>２－２．実施計画書（案）</a:t>
            </a:r>
            <a:endParaRPr lang="ja-JP" altLang="en-US" dirty="0">
              <a:latin typeface="HGP創英角ｺﾞｼｯｸUB" pitchFamily="50" charset="-128"/>
              <a:ea typeface="HGP創英角ｺﾞｼｯｸUB" pitchFamily="50" charset="-128"/>
            </a:endParaRPr>
          </a:p>
        </p:txBody>
      </p:sp>
      <p:sp>
        <p:nvSpPr>
          <p:cNvPr id="11" name="Text Box 12"/>
          <p:cNvSpPr txBox="1">
            <a:spLocks noChangeArrowheads="1"/>
          </p:cNvSpPr>
          <p:nvPr/>
        </p:nvSpPr>
        <p:spPr bwMode="auto">
          <a:xfrm>
            <a:off x="285428" y="5013176"/>
            <a:ext cx="8820472" cy="397032"/>
          </a:xfrm>
          <a:prstGeom prst="rect">
            <a:avLst/>
          </a:prstGeom>
          <a:noFill/>
          <a:ln w="9525">
            <a:noFill/>
            <a:miter lim="800000"/>
            <a:headEnd/>
            <a:tailEnd/>
          </a:ln>
          <a:effectLst/>
        </p:spPr>
        <p:txBody>
          <a:bodyPr wrap="square">
            <a:spAutoFit/>
          </a:bodyPr>
          <a:lstStyle/>
          <a:p>
            <a:pPr algn="l">
              <a:lnSpc>
                <a:spcPct val="110000"/>
              </a:lnSpc>
              <a:spcBef>
                <a:spcPct val="50000"/>
              </a:spcBef>
              <a:buClr>
                <a:schemeClr val="tx1"/>
              </a:buClr>
            </a:pPr>
            <a:r>
              <a:rPr lang="ja-JP" altLang="en-US" dirty="0" smtClean="0">
                <a:latin typeface="HGP創英角ｺﾞｼｯｸUB" pitchFamily="50" charset="-128"/>
                <a:ea typeface="HGP創英角ｺﾞｼｯｸUB" pitchFamily="50" charset="-128"/>
              </a:rPr>
              <a:t>　○本事業につきましては、「別紙４：実施計画書（案）」に準じ、実施していくこととします。</a:t>
            </a:r>
            <a:endParaRPr lang="ja-JP" altLang="en-US" dirty="0">
              <a:latin typeface="HGP創英角ｺﾞｼｯｸUB" pitchFamily="50" charset="-128"/>
              <a:ea typeface="HGP創英角ｺﾞｼｯｸUB" pitchFamily="50" charset="-128"/>
            </a:endParaRPr>
          </a:p>
        </p:txBody>
      </p:sp>
      <p:cxnSp>
        <p:nvCxnSpPr>
          <p:cNvPr id="14" name="直線コネクタ 13"/>
          <p:cNvCxnSpPr/>
          <p:nvPr/>
        </p:nvCxnSpPr>
        <p:spPr>
          <a:xfrm>
            <a:off x="241117" y="4290093"/>
            <a:ext cx="8676456" cy="0"/>
          </a:xfrm>
          <a:prstGeom prst="line">
            <a:avLst/>
          </a:prstGeom>
          <a:ln w="317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0" name="正方形/長方形 9"/>
          <p:cNvSpPr/>
          <p:nvPr/>
        </p:nvSpPr>
        <p:spPr>
          <a:xfrm>
            <a:off x="467544" y="1988840"/>
            <a:ext cx="7992888" cy="1224136"/>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4076</TotalTime>
  <Words>2909</Words>
  <Application>Microsoft Office PowerPoint</Application>
  <PresentationFormat>画面に合わせる (4:3)</PresentationFormat>
  <Paragraphs>363</Paragraphs>
  <Slides>33</Slides>
  <Notes>0</Notes>
  <HiddenSlides>0</HiddenSlides>
  <MMClips>0</MMClips>
  <ScaleCrop>false</ScaleCrop>
  <HeadingPairs>
    <vt:vector size="4" baseType="variant">
      <vt:variant>
        <vt:lpstr>テーマ</vt:lpstr>
      </vt:variant>
      <vt:variant>
        <vt:i4>1</vt:i4>
      </vt:variant>
      <vt:variant>
        <vt:lpstr>スライド タイトル</vt:lpstr>
      </vt:variant>
      <vt:variant>
        <vt:i4>33</vt:i4>
      </vt:variant>
    </vt:vector>
  </HeadingPairs>
  <TitlesOfParts>
    <vt:vector size="34" baseType="lpstr">
      <vt:lpstr>Office テーマ</vt:lpstr>
      <vt:lpstr>平成23年度第2回 共有デジタル地図共同整備運営検討委員会</vt:lpstr>
      <vt:lpstr>スライド 2</vt:lpstr>
      <vt:lpstr>１．第２期共有デジタル地図（写真地図・数値地形モデル）整備事業について 【報告】</vt:lpstr>
      <vt:lpstr>スライド 4</vt:lpstr>
      <vt:lpstr>スライド 5</vt:lpstr>
      <vt:lpstr>スライド 6</vt:lpstr>
      <vt:lpstr>スライド 7</vt:lpstr>
      <vt:lpstr>２．第２期共有デジタル地図（数値地形図）整備 （修正）事業について 【報告・依頼】</vt:lpstr>
      <vt:lpstr>スライド 9</vt:lpstr>
      <vt:lpstr>スライド 10</vt:lpstr>
      <vt:lpstr>スライド 11</vt:lpstr>
      <vt:lpstr>３．地理空間情報利活用研究会、安心・安全WG、都市計画WGの中間報告 【報告】</vt:lpstr>
      <vt:lpstr>スライド 13</vt:lpstr>
      <vt:lpstr>スライド 14</vt:lpstr>
      <vt:lpstr>スライド 15</vt:lpstr>
      <vt:lpstr>スライド 16</vt:lpstr>
      <vt:lpstr>４．三重県危機管理空間情報集約システム（仮称）β版の構築に向けた検討について 【協議】</vt:lpstr>
      <vt:lpstr>スライド 18</vt:lpstr>
      <vt:lpstr>スライド 19</vt:lpstr>
      <vt:lpstr>スライド 20</vt:lpstr>
      <vt:lpstr>スライド 21</vt:lpstr>
      <vt:lpstr>スライド 22</vt:lpstr>
      <vt:lpstr>スライド 23</vt:lpstr>
      <vt:lpstr>スライド 24</vt:lpstr>
      <vt:lpstr>スライド 25</vt:lpstr>
      <vt:lpstr>スライド 26</vt:lpstr>
      <vt:lpstr>スライド 27</vt:lpstr>
      <vt:lpstr>スライド 28</vt:lpstr>
      <vt:lpstr>スライド 29</vt:lpstr>
      <vt:lpstr>スライド 30</vt:lpstr>
      <vt:lpstr>５．その他</vt:lpstr>
      <vt:lpstr>スライド 32</vt:lpstr>
      <vt:lpstr>スライド 33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平成23年度第2回 共有デジタル地図共同整備運営検討委員会</dc:title>
  <dc:creator>imai</dc:creator>
  <cp:lastModifiedBy>imai</cp:lastModifiedBy>
  <cp:revision>410</cp:revision>
  <dcterms:created xsi:type="dcterms:W3CDTF">2011-11-30T00:04:06Z</dcterms:created>
  <dcterms:modified xsi:type="dcterms:W3CDTF">2012-01-24T09:20:31Z</dcterms:modified>
</cp:coreProperties>
</file>