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05613" cy="9939338"/>
  <p:defaultTextStyle>
    <a:defPPr>
      <a:defRPr lang="ja-JP"/>
    </a:defPPr>
    <a:lvl1pPr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CC"/>
    <a:srgbClr val="FFE7FF"/>
    <a:srgbClr val="FFFBFF"/>
    <a:srgbClr val="FFE5FF"/>
    <a:srgbClr val="FF7C80"/>
    <a:srgbClr val="FF0000"/>
    <a:srgbClr val="0000FF"/>
    <a:srgbClr val="FFFFB7"/>
    <a:srgbClr val="99CC00"/>
    <a:srgbClr val="66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707" autoAdjust="0"/>
    <p:restoredTop sz="77834" autoAdjust="0"/>
  </p:normalViewPr>
  <p:slideViewPr>
    <p:cSldViewPr>
      <p:cViewPr>
        <p:scale>
          <a:sx n="100" d="100"/>
          <a:sy n="100" d="100"/>
        </p:scale>
        <p:origin x="786" y="4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22" tIns="45711" rIns="91422" bIns="45711" numCol="1" anchor="t" anchorCtr="0" compatLnSpc="1">
            <a:prstTxWarp prst="textNoShape">
              <a:avLst/>
            </a:prstTxWarp>
          </a:bodyPr>
          <a:lstStyle>
            <a:lvl1pPr algn="l" defTabSz="922201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450" y="0"/>
            <a:ext cx="2949575" cy="496888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22" tIns="45711" rIns="91422" bIns="45711" numCol="1" anchor="t" anchorCtr="0" compatLnSpc="1">
            <a:prstTxWarp prst="textNoShape">
              <a:avLst/>
            </a:prstTxWarp>
          </a:bodyPr>
          <a:lstStyle>
            <a:lvl1pPr algn="r" defTabSz="922201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F05E0DFB-EBC2-401A-AC0B-155A32EC3FA4}" type="datetimeFigureOut">
              <a:rPr lang="ja-JP" altLang="en-US"/>
              <a:pPr>
                <a:defRPr/>
              </a:pPr>
              <a:t>2016/6/21</a:t>
            </a:fld>
            <a:endParaRPr lang="en-US" altLang="ja-JP" dirty="0"/>
          </a:p>
        </p:txBody>
      </p:sp>
      <p:sp>
        <p:nvSpPr>
          <p:cNvPr id="993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67288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3537" cy="4471988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22" tIns="45711" rIns="91422" bIns="457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22" tIns="45711" rIns="91422" bIns="45711" numCol="1" anchor="b" anchorCtr="0" compatLnSpc="1">
            <a:prstTxWarp prst="textNoShape">
              <a:avLst/>
            </a:prstTxWarp>
          </a:bodyPr>
          <a:lstStyle>
            <a:lvl1pPr algn="l" defTabSz="922201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22" tIns="45711" rIns="91422" bIns="45711" numCol="1" anchor="b" anchorCtr="0" compatLnSpc="1">
            <a:prstTxWarp prst="textNoShape">
              <a:avLst/>
            </a:prstTxWarp>
          </a:bodyPr>
          <a:lstStyle>
            <a:lvl1pPr algn="r" defTabSz="922201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60446267-3D97-40EC-ABE9-776B8EA6A9E7}" type="slidenum">
              <a:rPr lang="ja-JP" altLang="en-US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779150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>
            <a:spLocks noChangeArrowheads="1"/>
          </p:cNvSpPr>
          <p:nvPr userDrawn="1"/>
        </p:nvSpPr>
        <p:spPr bwMode="auto">
          <a:xfrm>
            <a:off x="0" y="0"/>
            <a:ext cx="9144000" cy="1125538"/>
          </a:xfrm>
          <a:prstGeom prst="rect">
            <a:avLst/>
          </a:prstGeom>
          <a:solidFill>
            <a:srgbClr val="969696"/>
          </a:solidFill>
          <a:ln>
            <a:noFill/>
          </a:ln>
          <a:extLst/>
        </p:spPr>
        <p:txBody>
          <a:bodyPr anchor="ctr"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l" eaLnBrk="1" hangingPunct="1">
              <a:defRPr/>
            </a:pPr>
            <a:endParaRPr lang="ja-JP" altLang="en-US" smtClean="0"/>
          </a:p>
        </p:txBody>
      </p:sp>
      <p:sp>
        <p:nvSpPr>
          <p:cNvPr id="5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1052513"/>
          </a:xfrm>
          <a:prstGeom prst="rect">
            <a:avLst/>
          </a:prstGeom>
          <a:gradFill rotWithShape="1">
            <a:gsLst>
              <a:gs pos="0">
                <a:srgbClr val="99CC00"/>
              </a:gs>
              <a:gs pos="100000">
                <a:srgbClr val="669900"/>
              </a:gs>
            </a:gsLst>
            <a:lin ang="2700000" scaled="1"/>
          </a:gradFill>
          <a:ln>
            <a:noFill/>
          </a:ln>
          <a:extLst/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l" eaLnBrk="1" hangingPunct="1">
              <a:defRPr/>
            </a:pPr>
            <a:endParaRPr lang="ja-JP" altLang="en-US" smtClean="0"/>
          </a:p>
        </p:txBody>
      </p:sp>
      <p:sp>
        <p:nvSpPr>
          <p:cNvPr id="6" name="Rectangle 8"/>
          <p:cNvSpPr>
            <a:spLocks noChangeArrowheads="1"/>
          </p:cNvSpPr>
          <p:nvPr userDrawn="1"/>
        </p:nvSpPr>
        <p:spPr bwMode="auto">
          <a:xfrm>
            <a:off x="0" y="6453188"/>
            <a:ext cx="9144000" cy="404812"/>
          </a:xfrm>
          <a:prstGeom prst="rect">
            <a:avLst/>
          </a:prstGeom>
          <a:solidFill>
            <a:srgbClr val="99CC00"/>
          </a:solidFill>
          <a:ln>
            <a:noFill/>
          </a:ln>
          <a:extLst/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l" eaLnBrk="1" hangingPunct="1">
              <a:defRPr/>
            </a:pPr>
            <a:endParaRPr lang="ja-JP" altLang="en-US" smtClean="0"/>
          </a:p>
        </p:txBody>
      </p:sp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3573463"/>
            <a:ext cx="9144000" cy="215900"/>
          </a:xfrm>
          <a:prstGeom prst="rect">
            <a:avLst/>
          </a:prstGeom>
          <a:solidFill>
            <a:srgbClr val="99CC00"/>
          </a:solidFill>
          <a:ln>
            <a:noFill/>
          </a:ln>
          <a:extLst/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l" eaLnBrk="1" hangingPunct="1">
              <a:defRPr/>
            </a:pPr>
            <a:endParaRPr lang="ja-JP" altLang="en-US" smtClean="0">
              <a:latin typeface="HGPｺﾞｼｯｸE" pitchFamily="50" charset="-128"/>
              <a:ea typeface="HGPｺﾞｼｯｸE" pitchFamily="50" charset="-128"/>
            </a:endParaRPr>
          </a:p>
        </p:txBody>
      </p:sp>
      <p:sp>
        <p:nvSpPr>
          <p:cNvPr id="8" name="Rectangle 10"/>
          <p:cNvSpPr>
            <a:spLocks noChangeArrowheads="1"/>
          </p:cNvSpPr>
          <p:nvPr userDrawn="1"/>
        </p:nvSpPr>
        <p:spPr bwMode="auto">
          <a:xfrm>
            <a:off x="0" y="3816350"/>
            <a:ext cx="9144000" cy="46038"/>
          </a:xfrm>
          <a:prstGeom prst="rect">
            <a:avLst/>
          </a:prstGeom>
          <a:solidFill>
            <a:srgbClr val="969696"/>
          </a:solidFill>
          <a:ln>
            <a:noFill/>
          </a:ln>
          <a:extLst/>
        </p:spPr>
        <p:txBody>
          <a:bodyPr anchor="ctr"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l" eaLnBrk="1" hangingPunct="1">
              <a:defRPr/>
            </a:pPr>
            <a:endParaRPr lang="ja-JP" altLang="en-US" smtClean="0">
              <a:latin typeface="HGPｺﾞｼｯｸE" pitchFamily="50" charset="-128"/>
              <a:ea typeface="HGPｺﾞｼｯｸE" pitchFamily="50" charset="-128"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t>マスタ サブタイトルの書式設定</a:t>
            </a:r>
          </a:p>
        </p:txBody>
      </p:sp>
      <p:sp>
        <p:nvSpPr>
          <p:cNvPr id="2048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420938"/>
            <a:ext cx="7772400" cy="1079500"/>
          </a:xfrm>
          <a:effectLst>
            <a:outerShdw dist="35921" dir="2700000" algn="ctr" rotWithShape="0">
              <a:srgbClr val="B2B2B2"/>
            </a:outerShdw>
          </a:effectLst>
        </p:spPr>
        <p:txBody>
          <a:bodyPr/>
          <a:lstStyle>
            <a:lvl1pPr>
              <a:defRPr b="1" smtClean="0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 タイトルの書式設定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9F6506-1BBB-4AC0-B2B7-FE2650466BE7}" type="datetime1">
              <a:rPr lang="ja-JP" altLang="en-US"/>
              <a:pPr>
                <a:defRPr/>
              </a:pPr>
              <a:t>2016/6/21</a:t>
            </a:fld>
            <a:endParaRPr lang="en-US" altLang="ja-JP" dirty="0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557963"/>
            <a:ext cx="2895600" cy="161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555395-9EC1-4B9A-981D-CD20373F602F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4186360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2CEBC8-05C2-439D-99DD-886D55EC696E}" type="datetime1">
              <a:rPr lang="ja-JP" altLang="en-US"/>
              <a:pPr>
                <a:defRPr/>
              </a:pPr>
              <a:t>2016/6/21</a:t>
            </a:fld>
            <a:endParaRPr lang="en-US" altLang="ja-JP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F2D73F-0A4D-4D8E-88A5-D1AA26EC5EDA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3697880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115888"/>
            <a:ext cx="2057400" cy="6192837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115888"/>
            <a:ext cx="6019800" cy="6192837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5BEA8F-6BAD-4DA7-A73B-25E4E5D13DBD}" type="datetime1">
              <a:rPr lang="ja-JP" altLang="en-US"/>
              <a:pPr>
                <a:defRPr/>
              </a:pPr>
              <a:t>2016/6/21</a:t>
            </a:fld>
            <a:endParaRPr lang="en-US" altLang="ja-JP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79E265-361D-40C4-B0E1-2D7EC6AE2AB2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0012721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006666"/>
              </a:buClr>
              <a:buFont typeface="Wingdings" pitchFamily="2" charset="2"/>
              <a:buChar char="n"/>
              <a:defRPr/>
            </a:lvl1pPr>
            <a:lvl2pPr>
              <a:buClr>
                <a:srgbClr val="669900"/>
              </a:buClr>
              <a:buSzPct val="80000"/>
              <a:buFont typeface="Wingdings" pitchFamily="2" charset="2"/>
              <a:buChar char="l"/>
              <a:defRPr/>
            </a:lvl2pPr>
            <a:lvl3pPr>
              <a:buClr>
                <a:srgbClr val="FF6600"/>
              </a:buClr>
              <a:defRPr/>
            </a:lvl3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4770C8-B12C-4A67-9A6A-E73B6897FD9D}" type="datetime1">
              <a:rPr lang="ja-JP" altLang="en-US"/>
              <a:pPr>
                <a:defRPr/>
              </a:pPr>
              <a:t>2016/6/21</a:t>
            </a:fld>
            <a:endParaRPr lang="en-US" altLang="ja-JP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15AEA2-24FA-4D43-A152-5EEDF6809EF5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251225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FE1C55-DF99-4E73-9149-841553A0639E}" type="datetime1">
              <a:rPr lang="ja-JP" altLang="en-US"/>
              <a:pPr>
                <a:defRPr/>
              </a:pPr>
              <a:t>2016/6/21</a:t>
            </a:fld>
            <a:endParaRPr lang="en-US" altLang="ja-JP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FF48AF-6165-40B1-8F70-079B1DD98032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501196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908050"/>
            <a:ext cx="4038600" cy="5400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908050"/>
            <a:ext cx="4038600" cy="5400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AEFA26-70B5-4F32-B476-073A41EA4E18}" type="datetime1">
              <a:rPr lang="ja-JP" altLang="en-US"/>
              <a:pPr>
                <a:defRPr/>
              </a:pPr>
              <a:t>2016/6/21</a:t>
            </a:fld>
            <a:endParaRPr lang="en-US" altLang="ja-JP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00FF34-299D-4990-A119-6F5743183E73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6418596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17DCE9-A4EA-4434-9875-8BE70022EE0F}" type="datetime1">
              <a:rPr lang="ja-JP" altLang="en-US"/>
              <a:pPr>
                <a:defRPr/>
              </a:pPr>
              <a:t>2016/6/21</a:t>
            </a:fld>
            <a:endParaRPr lang="en-US" altLang="ja-JP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341FA0-34E4-46AE-9E30-C9543072359E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6047868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036C88-1960-4CA1-8F1D-924800FEAFAC}" type="datetime1">
              <a:rPr lang="ja-JP" altLang="en-US"/>
              <a:pPr>
                <a:defRPr/>
              </a:pPr>
              <a:t>2016/6/21</a:t>
            </a:fld>
            <a:endParaRPr lang="en-US" altLang="ja-JP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262F33-4AC7-42D2-915C-458726447AEC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5814251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DD05AA-1244-47AE-AB82-32982A8D8C7B}" type="datetime1">
              <a:rPr lang="ja-JP" altLang="en-US"/>
              <a:pPr>
                <a:defRPr/>
              </a:pPr>
              <a:t>2016/6/21</a:t>
            </a:fld>
            <a:endParaRPr lang="en-US" altLang="ja-JP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D4BC8A-4C87-47D2-AAD5-B34613DC3DAE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01378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6F3F5E-1DC3-4D81-9F08-B1C450D106B7}" type="datetime1">
              <a:rPr lang="ja-JP" altLang="en-US"/>
              <a:pPr>
                <a:defRPr/>
              </a:pPr>
              <a:t>2016/6/21</a:t>
            </a:fld>
            <a:endParaRPr lang="en-US" altLang="ja-JP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8259E2-9BDC-4087-BE76-143E4316CD6D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9176223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 dirty="0" smtClean="0"/>
              <a:t>アイコンをクリックして図を追加</a:t>
            </a:r>
            <a:endParaRPr lang="ja-JP" altLang="en-US" noProof="0" dirty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22270E-E125-4CF6-B09F-54C581AAAE8F}" type="datetime1">
              <a:rPr lang="ja-JP" altLang="en-US"/>
              <a:pPr>
                <a:defRPr/>
              </a:pPr>
              <a:t>2016/6/21</a:t>
            </a:fld>
            <a:endParaRPr lang="en-US" altLang="ja-JP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F97BEA-2FA1-4A88-92CE-1FA6AE830BE3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487070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7"/>
          <p:cNvSpPr>
            <a:spLocks noChangeArrowheads="1"/>
          </p:cNvSpPr>
          <p:nvPr/>
        </p:nvSpPr>
        <p:spPr bwMode="auto">
          <a:xfrm>
            <a:off x="0" y="0"/>
            <a:ext cx="9144000" cy="692150"/>
          </a:xfrm>
          <a:prstGeom prst="rect">
            <a:avLst/>
          </a:prstGeom>
          <a:gradFill rotWithShape="1">
            <a:gsLst>
              <a:gs pos="0">
                <a:srgbClr val="99CC00"/>
              </a:gs>
              <a:gs pos="100000">
                <a:srgbClr val="475E00"/>
              </a:gs>
            </a:gsLst>
            <a:lin ang="5400000" scaled="1"/>
          </a:gradFill>
          <a:ln>
            <a:noFill/>
          </a:ln>
          <a:extLst/>
        </p:spPr>
        <p:txBody>
          <a:bodyPr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l" eaLnBrk="1" hangingPunct="1">
              <a:defRPr/>
            </a:pPr>
            <a:endParaRPr lang="ja-JP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08050"/>
            <a:ext cx="8229600" cy="540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81750"/>
            <a:ext cx="21336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HGPｺﾞｼｯｸE" pitchFamily="50" charset="-128"/>
                <a:ea typeface="HGPｺﾞｼｯｸE" pitchFamily="50" charset="-128"/>
              </a:defRPr>
            </a:lvl1pPr>
          </a:lstStyle>
          <a:p>
            <a:pPr>
              <a:defRPr/>
            </a:pPr>
            <a:fld id="{8AE3ECDD-8879-4963-9AE6-EA23867420ED}" type="datetime1">
              <a:rPr lang="ja-JP" altLang="en-US"/>
              <a:pPr>
                <a:defRPr/>
              </a:pPr>
              <a:t>2016/6/21</a:t>
            </a:fld>
            <a:endParaRPr lang="en-US" altLang="ja-JP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81750"/>
            <a:ext cx="28956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HGPｺﾞｼｯｸE" pitchFamily="50" charset="-128"/>
                <a:ea typeface="HGPｺﾞｼｯｸE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81750"/>
            <a:ext cx="21336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HGPｺﾞｼｯｸE" pitchFamily="50" charset="-128"/>
                <a:ea typeface="HGPｺﾞｼｯｸE" pitchFamily="50" charset="-128"/>
              </a:defRPr>
            </a:lvl1pPr>
          </a:lstStyle>
          <a:p>
            <a:pPr>
              <a:defRPr/>
            </a:pPr>
            <a:fld id="{DF40FAB4-E854-4995-8CDD-B23DBEBFC458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15888"/>
            <a:ext cx="8229600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0206" r:id="rId1"/>
    <p:sldLayoutId id="2147490146" r:id="rId2"/>
    <p:sldLayoutId id="2147490147" r:id="rId3"/>
    <p:sldLayoutId id="2147490148" r:id="rId4"/>
    <p:sldLayoutId id="2147490149" r:id="rId5"/>
    <p:sldLayoutId id="2147490150" r:id="rId6"/>
    <p:sldLayoutId id="2147490151" r:id="rId7"/>
    <p:sldLayoutId id="2147490152" r:id="rId8"/>
    <p:sldLayoutId id="2147490153" r:id="rId9"/>
    <p:sldLayoutId id="2147490154" r:id="rId10"/>
    <p:sldLayoutId id="2147490155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chemeClr val="bg1"/>
          </a:solidFill>
          <a:latin typeface="HGPｺﾞｼｯｸE" pitchFamily="50" charset="-128"/>
          <a:ea typeface="HGPｺﾞｼｯｸE" pitchFamily="50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chemeClr val="bg1"/>
          </a:solidFill>
          <a:latin typeface="HGPｺﾞｼｯｸE" pitchFamily="50" charset="-128"/>
          <a:ea typeface="HGPｺﾞｼｯｸE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chemeClr val="bg1"/>
          </a:solidFill>
          <a:latin typeface="HGPｺﾞｼｯｸE" pitchFamily="50" charset="-128"/>
          <a:ea typeface="HGPｺﾞｼｯｸE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chemeClr val="bg1"/>
          </a:solidFill>
          <a:latin typeface="HGPｺﾞｼｯｸE" pitchFamily="50" charset="-128"/>
          <a:ea typeface="HGPｺﾞｼｯｸE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chemeClr val="bg1"/>
          </a:solidFill>
          <a:latin typeface="HGPｺﾞｼｯｸE" pitchFamily="50" charset="-128"/>
          <a:ea typeface="HGPｺﾞｼｯｸE" pitchFamily="50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bg1"/>
          </a:solidFill>
          <a:latin typeface="Arial" charset="0"/>
          <a:ea typeface="ＭＳ Ｐゴシック" pitchFamily="50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bg1"/>
          </a:solidFill>
          <a:latin typeface="Arial" charset="0"/>
          <a:ea typeface="ＭＳ Ｐゴシック" pitchFamily="50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bg1"/>
          </a:solidFill>
          <a:latin typeface="Arial" charset="0"/>
          <a:ea typeface="ＭＳ Ｐゴシック" pitchFamily="50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bg1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6666"/>
        </a:buClr>
        <a:buFont typeface="Wingdings" pitchFamily="2" charset="2"/>
        <a:buChar char="n"/>
        <a:defRPr kumimoji="1" lang="ja-JP" altLang="en-US" sz="3200" dirty="0">
          <a:solidFill>
            <a:schemeClr val="tx1"/>
          </a:solidFill>
          <a:latin typeface="HGPｺﾞｼｯｸE" pitchFamily="50" charset="-128"/>
          <a:ea typeface="HGPｺﾞｼｯｸE" pitchFamily="50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669900"/>
        </a:buClr>
        <a:buFont typeface="Wingdings" pitchFamily="2" charset="2"/>
        <a:buChar char="l"/>
        <a:defRPr kumimoji="1" lang="ja-JP" altLang="en-US" sz="2800" dirty="0">
          <a:solidFill>
            <a:schemeClr val="tx1"/>
          </a:solidFill>
          <a:latin typeface="HGPｺﾞｼｯｸE" pitchFamily="50" charset="-128"/>
          <a:ea typeface="HGPｺﾞｼｯｸE" pitchFamily="50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F3300"/>
        </a:buClr>
        <a:buFont typeface="Wingdings" pitchFamily="2" charset="2"/>
        <a:buChar char="ª"/>
        <a:defRPr kumimoji="1" lang="ja-JP" altLang="en-US" sz="2400" dirty="0">
          <a:solidFill>
            <a:schemeClr val="tx1"/>
          </a:solidFill>
          <a:latin typeface="HGPｺﾞｼｯｸE" pitchFamily="50" charset="-128"/>
          <a:ea typeface="HGPｺﾞｼｯｸE" pitchFamily="50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ü"/>
        <a:defRPr kumimoji="1" sz="2000">
          <a:solidFill>
            <a:schemeClr val="tx1"/>
          </a:solidFill>
          <a:latin typeface="HGPｺﾞｼｯｸE" pitchFamily="50" charset="-128"/>
          <a:ea typeface="HGPｺﾞｼｯｸE" pitchFamily="50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"/>
        <a:defRPr kumimoji="1" sz="2000">
          <a:solidFill>
            <a:schemeClr val="tx1"/>
          </a:solidFill>
          <a:latin typeface="HGPｺﾞｼｯｸE" pitchFamily="50" charset="-128"/>
          <a:ea typeface="HGPｺﾞｼｯｸE" pitchFamily="50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miegis-cloud.jp/webgis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Rectangle 27"/>
          <p:cNvSpPr>
            <a:spLocks noGrp="1" noChangeArrowheads="1"/>
          </p:cNvSpPr>
          <p:nvPr>
            <p:ph type="title" idx="4294967295"/>
          </p:nvPr>
        </p:nvSpPr>
        <p:spPr>
          <a:xfrm>
            <a:off x="153988" y="77788"/>
            <a:ext cx="8810625" cy="503237"/>
          </a:xfrm>
        </p:spPr>
        <p:txBody>
          <a:bodyPr/>
          <a:lstStyle/>
          <a:p>
            <a:pPr algn="l" eaLnBrk="1" hangingPunct="1"/>
            <a:r>
              <a:rPr lang="ja-JP" altLang="en-US" sz="2400" dirty="0" smtClean="0"/>
              <a:t>地理空間情報集約システム　平成</a:t>
            </a:r>
            <a:r>
              <a:rPr lang="en-US" altLang="ja-JP" sz="2400" dirty="0" smtClean="0"/>
              <a:t>28</a:t>
            </a:r>
            <a:r>
              <a:rPr lang="ja-JP" altLang="en-US" sz="2400" dirty="0" smtClean="0"/>
              <a:t>年度運用について</a:t>
            </a:r>
            <a:endParaRPr lang="ja-JP" altLang="en-US" sz="2400" dirty="0" smtClean="0"/>
          </a:p>
        </p:txBody>
      </p:sp>
      <p:sp>
        <p:nvSpPr>
          <p:cNvPr id="2" name="角丸四角形 1"/>
          <p:cNvSpPr/>
          <p:nvPr/>
        </p:nvSpPr>
        <p:spPr bwMode="auto">
          <a:xfrm>
            <a:off x="251521" y="980728"/>
            <a:ext cx="8713092" cy="1532334"/>
          </a:xfrm>
          <a:prstGeom prst="roundRect">
            <a:avLst/>
          </a:prstGeom>
          <a:solidFill>
            <a:schemeClr val="accent5"/>
          </a:solidFill>
          <a:ln w="2857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今年度も運用を開始します。</a:t>
            </a:r>
            <a:endParaRPr kumimoji="1" lang="en-US" altLang="ja-JP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sz="16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アクセス先：</a:t>
            </a:r>
            <a:endParaRPr kumimoji="1" lang="en-US" altLang="ja-JP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l"/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</a:t>
            </a:r>
            <a:r>
              <a:rPr lang="ja-JP" altLang="en-US" sz="16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en-US" altLang="ja-JP" sz="16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  <a:hlinkClick r:id="rId2"/>
              </a:rPr>
              <a:t>https</a:t>
            </a:r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  <a:hlinkClick r:id="rId2"/>
              </a:rPr>
              <a:t>://www.miegis-cloud.jp/webgis</a:t>
            </a:r>
            <a:r>
              <a:rPr lang="en-US" altLang="ja-JP" sz="16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  <a:hlinkClick r:id="rId2"/>
              </a:rPr>
              <a:t>/</a:t>
            </a:r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en-US" altLang="ja-JP" sz="16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 ※ID</a:t>
            </a:r>
            <a:r>
              <a:rPr lang="ja-JP" altLang="en-US" sz="16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・パスワードは各市町窓口担当者に配布済み</a:t>
            </a:r>
            <a:endParaRPr kumimoji="1" lang="en-US" altLang="ja-JP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sz="16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23529" y="2708920"/>
            <a:ext cx="882047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ja-JP" sz="2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【</a:t>
            </a:r>
            <a:r>
              <a:rPr lang="ja-JP" altLang="en-US" sz="2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運用計画</a:t>
            </a:r>
            <a:r>
              <a:rPr lang="en-US" altLang="ja-JP" sz="2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】</a:t>
            </a:r>
          </a:p>
          <a:p>
            <a:pPr algn="l"/>
            <a:endParaRPr lang="en-US" altLang="ja-JP" sz="24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285750" indent="-285750" algn="l">
              <a:buFont typeface="Wingdings" panose="05000000000000000000" pitchFamily="2" charset="2"/>
              <a:buChar char="p"/>
            </a:pPr>
            <a:r>
              <a:rPr lang="ja-JP" altLang="en-US" sz="2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７月上旬　　・</a:t>
            </a:r>
            <a:r>
              <a:rPr lang="en-US" altLang="ja-JP" sz="2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IE</a:t>
            </a:r>
            <a:r>
              <a:rPr lang="ja-JP" altLang="en-US" sz="2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１１対応でシステムバージョンアップ</a:t>
            </a:r>
            <a:endParaRPr lang="en-US" altLang="ja-JP" sz="24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l"/>
            <a:r>
              <a:rPr kumimoji="1" lang="ja-JP" altLang="en-US" sz="2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</a:t>
            </a:r>
            <a:r>
              <a:rPr kumimoji="1" lang="ja-JP" altLang="en-US" sz="2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　　　　　　 　・２月～３月に収集した避難所データの市町向け搭載</a:t>
            </a:r>
            <a:endParaRPr kumimoji="1" lang="en-US" altLang="ja-JP" sz="24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l"/>
            <a:endParaRPr kumimoji="1" lang="en-US" altLang="ja-JP" sz="24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285750" indent="-285750" algn="l">
              <a:buFont typeface="Wingdings" panose="05000000000000000000" pitchFamily="2" charset="2"/>
              <a:buChar char="p"/>
            </a:pPr>
            <a:r>
              <a:rPr lang="ja-JP" altLang="en-US" sz="2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７月上旬～ ・災害発生時のシステム利用対応</a:t>
            </a:r>
            <a:r>
              <a:rPr lang="en-US" altLang="ja-JP" sz="2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/>
            </a:r>
            <a:br>
              <a:rPr lang="en-US" altLang="ja-JP" sz="2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</a:br>
            <a:r>
              <a:rPr lang="en-US" altLang="ja-JP" sz="2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                 </a:t>
            </a:r>
            <a:r>
              <a:rPr lang="ja-JP" altLang="en-US" sz="2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＊事案管理サポート</a:t>
            </a:r>
            <a:endParaRPr lang="en-US" altLang="ja-JP" sz="24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Rectangle 27"/>
          <p:cNvSpPr>
            <a:spLocks noGrp="1" noChangeArrowheads="1"/>
          </p:cNvSpPr>
          <p:nvPr>
            <p:ph type="title" idx="4294967295"/>
          </p:nvPr>
        </p:nvSpPr>
        <p:spPr>
          <a:xfrm>
            <a:off x="153988" y="77788"/>
            <a:ext cx="8810625" cy="503237"/>
          </a:xfrm>
        </p:spPr>
        <p:txBody>
          <a:bodyPr/>
          <a:lstStyle/>
          <a:p>
            <a:pPr algn="l" eaLnBrk="1" hangingPunct="1"/>
            <a:r>
              <a:rPr lang="ja-JP" altLang="en-US" sz="2400" dirty="0" smtClean="0"/>
              <a:t>バージョンアップ後のシステムイメージ</a:t>
            </a:r>
            <a:endParaRPr lang="ja-JP" altLang="en-US" sz="2400" dirty="0" smtClean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908720"/>
            <a:ext cx="8418982" cy="5168458"/>
          </a:xfrm>
          <a:prstGeom prst="rect">
            <a:avLst/>
          </a:prstGeom>
        </p:spPr>
      </p:pic>
      <p:sp>
        <p:nvSpPr>
          <p:cNvPr id="6" name="角丸四角形 5"/>
          <p:cNvSpPr/>
          <p:nvPr/>
        </p:nvSpPr>
        <p:spPr bwMode="auto">
          <a:xfrm>
            <a:off x="2565648" y="5617477"/>
            <a:ext cx="6422157" cy="919401"/>
          </a:xfrm>
          <a:prstGeom prst="roundRect">
            <a:avLst/>
          </a:prstGeom>
          <a:solidFill>
            <a:schemeClr val="accent5"/>
          </a:solidFill>
          <a:ln w="2857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ja-JP" sz="16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IE11</a:t>
            </a:r>
            <a:r>
              <a:rPr lang="ja-JP" altLang="en-US" sz="1600" dirty="0" err="1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、</a:t>
            </a:r>
            <a:r>
              <a:rPr lang="en-US" altLang="ja-JP" sz="1600" dirty="0" err="1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FireFox</a:t>
            </a:r>
            <a:r>
              <a:rPr lang="ja-JP" altLang="en-US" sz="1600" dirty="0" err="1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、</a:t>
            </a:r>
            <a:r>
              <a:rPr lang="en-US" altLang="ja-JP" sz="1600" dirty="0" err="1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GoogleChrome</a:t>
            </a:r>
            <a:r>
              <a:rPr lang="ja-JP" altLang="en-US" sz="16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で利用いただけます。</a:t>
            </a:r>
            <a:endParaRPr lang="en-US" altLang="ja-JP" sz="16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6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サイトの色が「白」になります。</a:t>
            </a:r>
            <a:endParaRPr lang="en-US" altLang="ja-JP" sz="16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6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いくつか機能が便利になりました。（印刷レイアウト、凡例表示、戻る・進む）</a:t>
            </a:r>
            <a:endParaRPr lang="en-US" altLang="ja-JP" sz="16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76306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Rectangle 27"/>
          <p:cNvSpPr>
            <a:spLocks noGrp="1" noChangeArrowheads="1"/>
          </p:cNvSpPr>
          <p:nvPr>
            <p:ph type="title" idx="4294967295"/>
          </p:nvPr>
        </p:nvSpPr>
        <p:spPr>
          <a:xfrm>
            <a:off x="153988" y="77788"/>
            <a:ext cx="8810625" cy="503237"/>
          </a:xfrm>
        </p:spPr>
        <p:txBody>
          <a:bodyPr/>
          <a:lstStyle/>
          <a:p>
            <a:pPr algn="l" eaLnBrk="1" hangingPunct="1"/>
            <a:r>
              <a:rPr lang="ja-JP" altLang="en-US" sz="2400" dirty="0" smtClean="0"/>
              <a:t>お願い事項</a:t>
            </a:r>
            <a:endParaRPr lang="ja-JP" altLang="en-US" sz="2400" dirty="0" smtClean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53988" y="1052736"/>
            <a:ext cx="882047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ja-JP" altLang="en-US" sz="2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お願い①</a:t>
            </a:r>
            <a:endParaRPr lang="en-US" altLang="ja-JP" sz="24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l"/>
            <a:r>
              <a:rPr lang="ja-JP" altLang="en-US" sz="2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</a:t>
            </a:r>
            <a:r>
              <a:rPr lang="ja-JP" altLang="en-US" sz="2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今年度、災害発生時に本システムを利用する予定がある市町は</a:t>
            </a:r>
            <a:endParaRPr lang="en-US" altLang="ja-JP" sz="24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l"/>
            <a:r>
              <a:rPr lang="ja-JP" altLang="en-US" sz="2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</a:t>
            </a:r>
            <a:r>
              <a:rPr lang="ja-JP" altLang="en-US" sz="2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あらかじめお知らせください。</a:t>
            </a:r>
            <a:endParaRPr lang="en-US" altLang="ja-JP" sz="24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l"/>
            <a:r>
              <a:rPr lang="ja-JP" altLang="en-US" sz="2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</a:t>
            </a:r>
            <a:r>
              <a:rPr lang="en-US" altLang="ja-JP" sz="2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lang="ja-JP" altLang="en-US" sz="2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保守</a:t>
            </a:r>
            <a:r>
              <a:rPr lang="ja-JP" altLang="en-US" sz="2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事</a:t>
            </a:r>
            <a:r>
              <a:rPr lang="ja-JP" altLang="en-US" sz="2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業者</a:t>
            </a:r>
            <a:r>
              <a:rPr lang="ja-JP" altLang="en-US" sz="2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側</a:t>
            </a:r>
            <a:r>
              <a:rPr lang="ja-JP" altLang="en-US" sz="2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で初動をよくするためです。</a:t>
            </a:r>
            <a:endParaRPr lang="en-US" altLang="ja-JP" sz="24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l"/>
            <a:endParaRPr lang="en-US" altLang="ja-JP" sz="24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l"/>
            <a:r>
              <a:rPr lang="ja-JP" altLang="en-US" sz="2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お願い②</a:t>
            </a:r>
            <a:endParaRPr lang="en-US" altLang="ja-JP" sz="24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l"/>
            <a:r>
              <a:rPr lang="ja-JP" altLang="en-US" sz="2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避難所データの確認をお願いします。</a:t>
            </a:r>
            <a:endParaRPr lang="en-US" altLang="ja-JP" sz="24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l"/>
            <a:r>
              <a:rPr lang="ja-JP" altLang="en-US" sz="2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</a:t>
            </a:r>
            <a:r>
              <a:rPr lang="en-US" altLang="ja-JP" sz="2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lang="ja-JP" altLang="en-US" sz="2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確認</a:t>
            </a:r>
            <a:r>
              <a:rPr lang="ja-JP" altLang="en-US" sz="2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をお願いする市町様には個別に連絡させていただきます。</a:t>
            </a:r>
            <a:endParaRPr lang="en-US" altLang="ja-JP" sz="24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66936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テンプレート案１">
  <a:themeElements>
    <a:clrScheme name="defaul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noFill/>
        <a:ln w="28575" algn="ctr">
          <a:solidFill>
            <a:schemeClr val="tx1"/>
          </a:solidFill>
          <a:round/>
          <a:headEnd/>
          <a:tailEnd type="arrow" w="med" len="med"/>
        </a:ln>
      </a:spPr>
      <a:bodyPr/>
      <a:lstStyle/>
    </a:lnDef>
  </a:objectDefaults>
  <a:extraClrSchemeLst>
    <a:extraClrScheme>
      <a:clrScheme name="defaul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6245</TotalTime>
  <Words>65</Words>
  <Application>Microsoft Office PowerPoint</Application>
  <PresentationFormat>画面に合わせる (4:3)</PresentationFormat>
  <Paragraphs>24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1" baseType="lpstr">
      <vt:lpstr>HGPｺﾞｼｯｸE</vt:lpstr>
      <vt:lpstr>Meiryo UI</vt:lpstr>
      <vt:lpstr>ＭＳ Ｐゴシック</vt:lpstr>
      <vt:lpstr>ＭＳ Ｐ明朝</vt:lpstr>
      <vt:lpstr>Arial</vt:lpstr>
      <vt:lpstr>Calibri</vt:lpstr>
      <vt:lpstr>Wingdings</vt:lpstr>
      <vt:lpstr>テンプレート案１</vt:lpstr>
      <vt:lpstr>地理空間情報集約システム　平成28年度運用について</vt:lpstr>
      <vt:lpstr>バージョンアップ後のシステムイメージ</vt:lpstr>
      <vt:lpstr>お願い事項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H27第1回検討委員会</dc:title>
  <dc:creator>Administrator</dc:creator>
  <cp:lastModifiedBy>kkc</cp:lastModifiedBy>
  <cp:revision>1066</cp:revision>
  <cp:lastPrinted>2016-06-13T05:32:50Z</cp:lastPrinted>
  <dcterms:created xsi:type="dcterms:W3CDTF">2011-04-13T06:19:09Z</dcterms:created>
  <dcterms:modified xsi:type="dcterms:W3CDTF">2016-06-21T01:00:57Z</dcterms:modified>
</cp:coreProperties>
</file>