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 id="2147483794" r:id="rId2"/>
    <p:sldMasterId id="2147485726" r:id="rId3"/>
    <p:sldMasterId id="2147489479" r:id="rId4"/>
    <p:sldMasterId id="2147489491" r:id="rId5"/>
    <p:sldMasterId id="2147489633" r:id="rId6"/>
    <p:sldMasterId id="2147490235" r:id="rId7"/>
  </p:sldMasterIdLst>
  <p:notesMasterIdLst>
    <p:notesMasterId r:id="rId54"/>
  </p:notesMasterIdLst>
  <p:sldIdLst>
    <p:sldId id="494" r:id="rId8"/>
    <p:sldId id="495" r:id="rId9"/>
    <p:sldId id="496" r:id="rId10"/>
    <p:sldId id="497" r:id="rId11"/>
    <p:sldId id="498" r:id="rId12"/>
    <p:sldId id="499" r:id="rId13"/>
    <p:sldId id="500" r:id="rId14"/>
    <p:sldId id="501" r:id="rId15"/>
    <p:sldId id="502" r:id="rId16"/>
    <p:sldId id="503" r:id="rId17"/>
    <p:sldId id="461" r:id="rId18"/>
    <p:sldId id="362" r:id="rId19"/>
    <p:sldId id="363" r:id="rId20"/>
    <p:sldId id="364" r:id="rId21"/>
    <p:sldId id="365" r:id="rId22"/>
    <p:sldId id="366" r:id="rId23"/>
    <p:sldId id="367" r:id="rId24"/>
    <p:sldId id="483" r:id="rId25"/>
    <p:sldId id="484" r:id="rId26"/>
    <p:sldId id="485" r:id="rId27"/>
    <p:sldId id="486" r:id="rId28"/>
    <p:sldId id="487" r:id="rId29"/>
    <p:sldId id="368" r:id="rId30"/>
    <p:sldId id="308" r:id="rId31"/>
    <p:sldId id="462" r:id="rId32"/>
    <p:sldId id="463" r:id="rId33"/>
    <p:sldId id="465" r:id="rId34"/>
    <p:sldId id="466" r:id="rId35"/>
    <p:sldId id="467" r:id="rId36"/>
    <p:sldId id="468" r:id="rId37"/>
    <p:sldId id="469" r:id="rId38"/>
    <p:sldId id="470" r:id="rId39"/>
    <p:sldId id="471" r:id="rId40"/>
    <p:sldId id="472" r:id="rId41"/>
    <p:sldId id="473" r:id="rId42"/>
    <p:sldId id="427" r:id="rId43"/>
    <p:sldId id="474" r:id="rId44"/>
    <p:sldId id="475" r:id="rId45"/>
    <p:sldId id="476" r:id="rId46"/>
    <p:sldId id="477" r:id="rId47"/>
    <p:sldId id="478" r:id="rId48"/>
    <p:sldId id="479" r:id="rId49"/>
    <p:sldId id="480" r:id="rId50"/>
    <p:sldId id="481" r:id="rId51"/>
    <p:sldId id="482" r:id="rId52"/>
    <p:sldId id="438" r:id="rId53"/>
  </p:sldIdLst>
  <p:sldSz cx="9144000" cy="6858000" type="screen4x3"/>
  <p:notesSz cx="6805613" cy="9939338"/>
  <p:defaultTextStyle>
    <a:defPPr>
      <a:defRPr lang="ja-JP"/>
    </a:defPPr>
    <a:lvl1pPr algn="ctr"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FFE7FF"/>
    <a:srgbClr val="FFFBFF"/>
    <a:srgbClr val="FFE5FF"/>
    <a:srgbClr val="FF7C80"/>
    <a:srgbClr val="FF0000"/>
    <a:srgbClr val="0000FF"/>
    <a:srgbClr val="FFFFB7"/>
    <a:srgbClr val="99CC00"/>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07" autoAdjust="0"/>
    <p:restoredTop sz="77834" autoAdjust="0"/>
  </p:normalViewPr>
  <p:slideViewPr>
    <p:cSldViewPr>
      <p:cViewPr>
        <p:scale>
          <a:sx n="75" d="100"/>
          <a:sy n="75" d="100"/>
        </p:scale>
        <p:origin x="-112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viewProps" Target="viewProp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575" cy="496888"/>
          </a:xfrm>
          <a:prstGeom prst="rect">
            <a:avLst/>
          </a:prstGeom>
          <a:noFill/>
          <a:ln>
            <a:noFill/>
          </a:ln>
          <a:extLst/>
        </p:spPr>
        <p:txBody>
          <a:bodyPr vert="horz" wrap="square" lIns="91415" tIns="45708" rIns="91415" bIns="45708" numCol="1" anchor="t" anchorCtr="0" compatLnSpc="1">
            <a:prstTxWarp prst="textNoShape">
              <a:avLst/>
            </a:prstTxWarp>
          </a:bodyPr>
          <a:lstStyle>
            <a:lvl1pPr algn="l" defTabSz="922133" eaLnBrk="0" hangingPunct="0">
              <a:defRPr sz="1200">
                <a:latin typeface="Arial" charset="0"/>
              </a:defRPr>
            </a:lvl1pPr>
          </a:lstStyle>
          <a:p>
            <a:pPr>
              <a:defRPr/>
            </a:pPr>
            <a:endParaRPr lang="en-US" altLang="ja-JP"/>
          </a:p>
        </p:txBody>
      </p:sp>
      <p:sp>
        <p:nvSpPr>
          <p:cNvPr id="36867" name="Rectangle 3"/>
          <p:cNvSpPr>
            <a:spLocks noGrp="1" noChangeArrowheads="1"/>
          </p:cNvSpPr>
          <p:nvPr>
            <p:ph type="dt" idx="1"/>
          </p:nvPr>
        </p:nvSpPr>
        <p:spPr bwMode="auto">
          <a:xfrm>
            <a:off x="3854451" y="0"/>
            <a:ext cx="2949575" cy="496888"/>
          </a:xfrm>
          <a:prstGeom prst="rect">
            <a:avLst/>
          </a:prstGeom>
          <a:noFill/>
          <a:ln>
            <a:noFill/>
          </a:ln>
          <a:extLst/>
        </p:spPr>
        <p:txBody>
          <a:bodyPr vert="horz" wrap="square" lIns="91415" tIns="45708" rIns="91415" bIns="45708" numCol="1" anchor="t" anchorCtr="0" compatLnSpc="1">
            <a:prstTxWarp prst="textNoShape">
              <a:avLst/>
            </a:prstTxWarp>
          </a:bodyPr>
          <a:lstStyle>
            <a:lvl1pPr algn="r" defTabSz="922133" eaLnBrk="0" hangingPunct="0">
              <a:defRPr sz="1200">
                <a:latin typeface="Arial" charset="0"/>
              </a:defRPr>
            </a:lvl1pPr>
          </a:lstStyle>
          <a:p>
            <a:pPr>
              <a:defRPr/>
            </a:pPr>
            <a:fld id="{F05E0DFB-EBC2-401A-AC0B-155A32EC3FA4}" type="datetimeFigureOut">
              <a:rPr lang="ja-JP" altLang="en-US"/>
              <a:pPr>
                <a:defRPr/>
              </a:pPr>
              <a:t>2016/8/6</a:t>
            </a:fld>
            <a:endParaRPr lang="en-US" altLang="ja-JP" dirty="0"/>
          </a:p>
        </p:txBody>
      </p:sp>
      <p:sp>
        <p:nvSpPr>
          <p:cNvPr id="99332" name="Rectangle 4"/>
          <p:cNvSpPr>
            <a:spLocks noGrp="1" noRot="1" noChangeAspect="1" noChangeArrowheads="1" noTextEdit="1"/>
          </p:cNvSpPr>
          <p:nvPr>
            <p:ph type="sldImg" idx="2"/>
          </p:nvPr>
        </p:nvSpPr>
        <p:spPr bwMode="auto">
          <a:xfrm>
            <a:off x="920750" y="746125"/>
            <a:ext cx="4967288"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81039" y="4721225"/>
            <a:ext cx="5443537" cy="4471988"/>
          </a:xfrm>
          <a:prstGeom prst="rect">
            <a:avLst/>
          </a:prstGeom>
          <a:noFill/>
          <a:ln>
            <a:noFill/>
          </a:ln>
          <a:extLst/>
        </p:spPr>
        <p:txBody>
          <a:bodyPr vert="horz" wrap="square" lIns="91415" tIns="45708" rIns="91415" bIns="45708"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6870" name="Rectangle 6"/>
          <p:cNvSpPr>
            <a:spLocks noGrp="1" noChangeArrowheads="1"/>
          </p:cNvSpPr>
          <p:nvPr>
            <p:ph type="ftr" sz="quarter" idx="4"/>
          </p:nvPr>
        </p:nvSpPr>
        <p:spPr bwMode="auto">
          <a:xfrm>
            <a:off x="0" y="9440864"/>
            <a:ext cx="2949575" cy="496887"/>
          </a:xfrm>
          <a:prstGeom prst="rect">
            <a:avLst/>
          </a:prstGeom>
          <a:noFill/>
          <a:ln>
            <a:noFill/>
          </a:ln>
          <a:extLst/>
        </p:spPr>
        <p:txBody>
          <a:bodyPr vert="horz" wrap="square" lIns="91415" tIns="45708" rIns="91415" bIns="45708" numCol="1" anchor="b" anchorCtr="0" compatLnSpc="1">
            <a:prstTxWarp prst="textNoShape">
              <a:avLst/>
            </a:prstTxWarp>
          </a:bodyPr>
          <a:lstStyle>
            <a:lvl1pPr algn="l" defTabSz="922133" eaLnBrk="0" hangingPunct="0">
              <a:defRPr sz="1200">
                <a:latin typeface="Arial" charset="0"/>
              </a:defRPr>
            </a:lvl1pPr>
          </a:lstStyle>
          <a:p>
            <a:pPr>
              <a:defRPr/>
            </a:pPr>
            <a:endParaRPr lang="en-US" altLang="ja-JP"/>
          </a:p>
        </p:txBody>
      </p:sp>
      <p:sp>
        <p:nvSpPr>
          <p:cNvPr id="36871" name="Rectangle 7"/>
          <p:cNvSpPr>
            <a:spLocks noGrp="1" noChangeArrowheads="1"/>
          </p:cNvSpPr>
          <p:nvPr>
            <p:ph type="sldNum" sz="quarter" idx="5"/>
          </p:nvPr>
        </p:nvSpPr>
        <p:spPr bwMode="auto">
          <a:xfrm>
            <a:off x="3854451" y="9440864"/>
            <a:ext cx="2949575" cy="496887"/>
          </a:xfrm>
          <a:prstGeom prst="rect">
            <a:avLst/>
          </a:prstGeom>
          <a:noFill/>
          <a:ln>
            <a:noFill/>
          </a:ln>
          <a:extLst/>
        </p:spPr>
        <p:txBody>
          <a:bodyPr vert="horz" wrap="square" lIns="91415" tIns="45708" rIns="91415" bIns="45708" numCol="1" anchor="b" anchorCtr="0" compatLnSpc="1">
            <a:prstTxWarp prst="textNoShape">
              <a:avLst/>
            </a:prstTxWarp>
          </a:bodyPr>
          <a:lstStyle>
            <a:lvl1pPr algn="r" defTabSz="922133" eaLnBrk="0" hangingPunct="0">
              <a:defRPr sz="1200">
                <a:latin typeface="Arial" charset="0"/>
              </a:defRPr>
            </a:lvl1pPr>
          </a:lstStyle>
          <a:p>
            <a:pPr>
              <a:defRPr/>
            </a:pPr>
            <a:fld id="{60446267-3D97-40EC-ABE9-776B8EA6A9E7}" type="slidenum">
              <a:rPr lang="ja-JP" altLang="en-US"/>
              <a:pPr>
                <a:defRPr/>
              </a:pPr>
              <a:t>‹#›</a:t>
            </a:fld>
            <a:endParaRPr lang="en-US" altLang="ja-JP" dirty="0"/>
          </a:p>
        </p:txBody>
      </p:sp>
    </p:spTree>
    <p:extLst>
      <p:ext uri="{BB962C8B-B14F-4D97-AF65-F5344CB8AC3E}">
        <p14:creationId xmlns:p14="http://schemas.microsoft.com/office/powerpoint/2010/main" val="4779150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A19F6506-1BBB-4AC0-B2B7-FE2650466BE7}" type="datetime1">
              <a:rPr lang="ja-JP" altLang="en-US"/>
              <a:pPr>
                <a:defRPr/>
              </a:pPr>
              <a:t>2016/8/6</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FA555395-9EC1-4B9A-981D-CD20373F602F}" type="slidenum">
              <a:rPr lang="en-US" altLang="ja-JP"/>
              <a:pPr>
                <a:defRPr/>
              </a:pPr>
              <a:t>‹#›</a:t>
            </a:fld>
            <a:endParaRPr lang="en-US" altLang="ja-JP" dirty="0"/>
          </a:p>
        </p:txBody>
      </p:sp>
    </p:spTree>
    <p:extLst>
      <p:ext uri="{BB962C8B-B14F-4D97-AF65-F5344CB8AC3E}">
        <p14:creationId xmlns:p14="http://schemas.microsoft.com/office/powerpoint/2010/main" val="3418636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D12CEBC8-05C2-439D-99DD-886D55EC696E}"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FF2D73F-0A4D-4D8E-88A5-D1AA26EC5EDA}" type="slidenum">
              <a:rPr lang="en-US" altLang="ja-JP"/>
              <a:pPr>
                <a:defRPr/>
              </a:pPr>
              <a:t>‹#›</a:t>
            </a:fld>
            <a:endParaRPr lang="en-US" altLang="ja-JP" dirty="0"/>
          </a:p>
        </p:txBody>
      </p:sp>
    </p:spTree>
    <p:extLst>
      <p:ext uri="{BB962C8B-B14F-4D97-AF65-F5344CB8AC3E}">
        <p14:creationId xmlns:p14="http://schemas.microsoft.com/office/powerpoint/2010/main" val="1369788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AD5BEA8F-6BAD-4DA7-A73B-25E4E5D13DBD}"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679E265-361D-40C4-B0E1-2D7EC6AE2AB2}" type="slidenum">
              <a:rPr lang="en-US" altLang="ja-JP"/>
              <a:pPr>
                <a:defRPr/>
              </a:pPr>
              <a:t>‹#›</a:t>
            </a:fld>
            <a:endParaRPr lang="en-US" altLang="ja-JP" dirty="0"/>
          </a:p>
        </p:txBody>
      </p:sp>
    </p:spTree>
    <p:extLst>
      <p:ext uri="{BB962C8B-B14F-4D97-AF65-F5344CB8AC3E}">
        <p14:creationId xmlns:p14="http://schemas.microsoft.com/office/powerpoint/2010/main" val="40012721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lgn="ctr">
              <a:defRPr/>
            </a:lvl1pPr>
          </a:lstStyle>
          <a:p>
            <a:pPr>
              <a:defRPr/>
            </a:pPr>
            <a:fld id="{087D8A99-EFB7-4BFC-AFB8-FF782A6447D9}" type="datetime1">
              <a:rPr lang="ja-JP" altLang="en-US"/>
              <a:pPr>
                <a:defRPr/>
              </a:pPr>
              <a:t>2016/8/6</a:t>
            </a:fld>
            <a:endParaRPr lang="en-US" altLang="ja-JP"/>
          </a:p>
        </p:txBody>
      </p:sp>
      <p:sp>
        <p:nvSpPr>
          <p:cNvPr id="10" name="Rectangle 5"/>
          <p:cNvSpPr>
            <a:spLocks noGrp="1" noChangeArrowheads="1"/>
          </p:cNvSpPr>
          <p:nvPr>
            <p:ph type="ftr" sz="quarter" idx="11"/>
          </p:nvPr>
        </p:nvSpPr>
        <p:spPr>
          <a:xfrm>
            <a:off x="3124200" y="6245225"/>
            <a:ext cx="2895600" cy="476250"/>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C5CCD29F-17D3-4742-B575-D51DB6095AC1}" type="slidenum">
              <a:rPr lang="en-US" altLang="ja-JP"/>
              <a:pPr>
                <a:defRPr/>
              </a:pPr>
              <a:t>‹#›</a:t>
            </a:fld>
            <a:endParaRPr lang="en-US" altLang="ja-JP"/>
          </a:p>
        </p:txBody>
      </p:sp>
    </p:spTree>
    <p:extLst>
      <p:ext uri="{BB962C8B-B14F-4D97-AF65-F5344CB8AC3E}">
        <p14:creationId xmlns:p14="http://schemas.microsoft.com/office/powerpoint/2010/main" val="283532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p:txBody>
          <a:bodyPr/>
          <a:lstStyle>
            <a:lvl1pPr algn="ctr">
              <a:defRPr/>
            </a:lvl1pPr>
          </a:lstStyle>
          <a:p>
            <a:pPr>
              <a:defRPr/>
            </a:pPr>
            <a:fld id="{C4CA0EDC-BD0E-4D9C-87F1-623BD3FD5396}" type="datetime1">
              <a:rPr lang="ja-JP" altLang="en-US"/>
              <a:pPr>
                <a:defRPr/>
              </a:pPr>
              <a:t>2016/8/6</a:t>
            </a:fld>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EC430BB9-BCCE-4581-94AF-8AA8685BA57A}" type="slidenum">
              <a:rPr lang="en-US" altLang="ja-JP"/>
              <a:pPr>
                <a:defRPr/>
              </a:pPr>
              <a:t>‹#›</a:t>
            </a:fld>
            <a:endParaRPr lang="en-US" altLang="ja-JP"/>
          </a:p>
        </p:txBody>
      </p:sp>
    </p:spTree>
    <p:extLst>
      <p:ext uri="{BB962C8B-B14F-4D97-AF65-F5344CB8AC3E}">
        <p14:creationId xmlns:p14="http://schemas.microsoft.com/office/powerpoint/2010/main" val="24703918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p:txBody>
          <a:bodyPr/>
          <a:lstStyle>
            <a:lvl1pPr algn="ctr">
              <a:defRPr/>
            </a:lvl1pPr>
          </a:lstStyle>
          <a:p>
            <a:pPr>
              <a:defRPr/>
            </a:pPr>
            <a:fld id="{8A1B80A8-81DB-4202-8122-E2CE3DE341A2}" type="datetime1">
              <a:rPr lang="ja-JP" altLang="en-US"/>
              <a:pPr>
                <a:defRPr/>
              </a:pPr>
              <a:t>2016/8/6</a:t>
            </a:fld>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169A09CA-3F71-4DE7-B1F4-4D3AD02AD2D9}" type="slidenum">
              <a:rPr lang="en-US" altLang="ja-JP"/>
              <a:pPr>
                <a:defRPr/>
              </a:pPr>
              <a:t>‹#›</a:t>
            </a:fld>
            <a:endParaRPr lang="en-US" altLang="ja-JP"/>
          </a:p>
        </p:txBody>
      </p:sp>
    </p:spTree>
    <p:extLst>
      <p:ext uri="{BB962C8B-B14F-4D97-AF65-F5344CB8AC3E}">
        <p14:creationId xmlns:p14="http://schemas.microsoft.com/office/powerpoint/2010/main" val="2636542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p:txBody>
          <a:bodyPr/>
          <a:lstStyle>
            <a:lvl1pPr algn="ctr">
              <a:defRPr/>
            </a:lvl1pPr>
          </a:lstStyle>
          <a:p>
            <a:pPr>
              <a:defRPr/>
            </a:pPr>
            <a:fld id="{8DFD6444-90EC-492D-B768-DCFF20301FEA}" type="datetime1">
              <a:rPr lang="ja-JP" altLang="en-US"/>
              <a:pPr>
                <a:defRPr/>
              </a:pPr>
              <a:t>2016/8/6</a:t>
            </a:fld>
            <a:endParaRPr lang="en-US" altLang="ja-JP"/>
          </a:p>
        </p:txBody>
      </p:sp>
      <p:sp>
        <p:nvSpPr>
          <p:cNvPr id="6" name="Rectangle 5"/>
          <p:cNvSpPr>
            <a:spLocks noGrp="1" noChangeArrowheads="1"/>
          </p:cNvSpPr>
          <p:nvPr>
            <p:ph type="ftr" sz="quarter" idx="11"/>
          </p:nvPr>
        </p:nvSpPr>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F90E24AD-12D4-4DD9-9DBA-F0C12EDBC119}" type="slidenum">
              <a:rPr lang="en-US" altLang="ja-JP"/>
              <a:pPr>
                <a:defRPr/>
              </a:pPr>
              <a:t>‹#›</a:t>
            </a:fld>
            <a:endParaRPr lang="en-US" altLang="ja-JP"/>
          </a:p>
        </p:txBody>
      </p:sp>
    </p:spTree>
    <p:extLst>
      <p:ext uri="{BB962C8B-B14F-4D97-AF65-F5344CB8AC3E}">
        <p14:creationId xmlns:p14="http://schemas.microsoft.com/office/powerpoint/2010/main" val="9338038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p:txBody>
          <a:bodyPr/>
          <a:lstStyle>
            <a:lvl1pPr algn="ctr">
              <a:defRPr/>
            </a:lvl1pPr>
          </a:lstStyle>
          <a:p>
            <a:pPr>
              <a:defRPr/>
            </a:pPr>
            <a:fld id="{7F59A548-763A-4CB2-982F-006FAE884FF6}" type="datetime1">
              <a:rPr lang="ja-JP" altLang="en-US"/>
              <a:pPr>
                <a:defRPr/>
              </a:pPr>
              <a:t>2016/8/6</a:t>
            </a:fld>
            <a:endParaRPr lang="en-US" altLang="ja-JP"/>
          </a:p>
        </p:txBody>
      </p:sp>
      <p:sp>
        <p:nvSpPr>
          <p:cNvPr id="8" name="Rectangle 5"/>
          <p:cNvSpPr>
            <a:spLocks noGrp="1" noChangeArrowheads="1"/>
          </p:cNvSpPr>
          <p:nvPr>
            <p:ph type="ftr" sz="quarter" idx="11"/>
          </p:nvPr>
        </p:nvSpPr>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p:txBody>
          <a:bodyPr/>
          <a:lstStyle>
            <a:lvl1pPr>
              <a:defRPr/>
            </a:lvl1pPr>
          </a:lstStyle>
          <a:p>
            <a:pPr>
              <a:defRPr/>
            </a:pPr>
            <a:fld id="{91F76E7D-4D47-4C92-8940-284686F05467}" type="slidenum">
              <a:rPr lang="en-US" altLang="ja-JP"/>
              <a:pPr>
                <a:defRPr/>
              </a:pPr>
              <a:t>‹#›</a:t>
            </a:fld>
            <a:endParaRPr lang="en-US" altLang="ja-JP"/>
          </a:p>
        </p:txBody>
      </p:sp>
    </p:spTree>
    <p:extLst>
      <p:ext uri="{BB962C8B-B14F-4D97-AF65-F5344CB8AC3E}">
        <p14:creationId xmlns:p14="http://schemas.microsoft.com/office/powerpoint/2010/main" val="14268393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p:txBody>
          <a:bodyPr/>
          <a:lstStyle>
            <a:lvl1pPr algn="ctr">
              <a:defRPr/>
            </a:lvl1pPr>
          </a:lstStyle>
          <a:p>
            <a:pPr>
              <a:defRPr/>
            </a:pPr>
            <a:fld id="{F845A223-5B16-47D1-AD32-30944CB8605D}" type="datetime1">
              <a:rPr lang="ja-JP" altLang="en-US"/>
              <a:pPr>
                <a:defRPr/>
              </a:pPr>
              <a:t>2016/8/6</a:t>
            </a:fld>
            <a:endParaRPr lang="en-US" altLang="ja-JP"/>
          </a:p>
        </p:txBody>
      </p:sp>
      <p:sp>
        <p:nvSpPr>
          <p:cNvPr id="4" name="Rectangle 5"/>
          <p:cNvSpPr>
            <a:spLocks noGrp="1" noChangeArrowheads="1"/>
          </p:cNvSpPr>
          <p:nvPr>
            <p:ph type="ftr" sz="quarter" idx="11"/>
          </p:nvPr>
        </p:nvSpPr>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p:txBody>
          <a:bodyPr/>
          <a:lstStyle>
            <a:lvl1pPr>
              <a:defRPr/>
            </a:lvl1pPr>
          </a:lstStyle>
          <a:p>
            <a:pPr>
              <a:defRPr/>
            </a:pPr>
            <a:fld id="{ABB37B87-2002-4738-93CF-12C6080EE9F6}" type="slidenum">
              <a:rPr lang="en-US" altLang="ja-JP"/>
              <a:pPr>
                <a:defRPr/>
              </a:pPr>
              <a:t>‹#›</a:t>
            </a:fld>
            <a:endParaRPr lang="en-US" altLang="ja-JP"/>
          </a:p>
        </p:txBody>
      </p:sp>
    </p:spTree>
    <p:extLst>
      <p:ext uri="{BB962C8B-B14F-4D97-AF65-F5344CB8AC3E}">
        <p14:creationId xmlns:p14="http://schemas.microsoft.com/office/powerpoint/2010/main" val="39905962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lgn="ctr">
              <a:defRPr/>
            </a:lvl1pPr>
          </a:lstStyle>
          <a:p>
            <a:pPr>
              <a:defRPr/>
            </a:pPr>
            <a:fld id="{06E4336A-1823-4E6F-9AE8-E478F3763B28}" type="datetime1">
              <a:rPr lang="ja-JP" altLang="en-US"/>
              <a:pPr>
                <a:defRPr/>
              </a:pPr>
              <a:t>2016/8/6</a:t>
            </a:fld>
            <a:endParaRPr lang="en-US" altLang="ja-JP"/>
          </a:p>
        </p:txBody>
      </p:sp>
      <p:sp>
        <p:nvSpPr>
          <p:cNvPr id="3" name="Rectangle 5"/>
          <p:cNvSpPr>
            <a:spLocks noGrp="1" noChangeArrowheads="1"/>
          </p:cNvSpPr>
          <p:nvPr>
            <p:ph type="ftr" sz="quarter" idx="11"/>
          </p:nvPr>
        </p:nvSpPr>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p:txBody>
          <a:bodyPr/>
          <a:lstStyle>
            <a:lvl1pPr>
              <a:defRPr/>
            </a:lvl1pPr>
          </a:lstStyle>
          <a:p>
            <a:pPr>
              <a:defRPr/>
            </a:pPr>
            <a:fld id="{8B1F9795-7AE2-4838-8A99-0994EA416253}" type="slidenum">
              <a:rPr lang="en-US" altLang="ja-JP"/>
              <a:pPr>
                <a:defRPr/>
              </a:pPr>
              <a:t>‹#›</a:t>
            </a:fld>
            <a:endParaRPr lang="en-US" altLang="ja-JP"/>
          </a:p>
        </p:txBody>
      </p:sp>
    </p:spTree>
    <p:extLst>
      <p:ext uri="{BB962C8B-B14F-4D97-AF65-F5344CB8AC3E}">
        <p14:creationId xmlns:p14="http://schemas.microsoft.com/office/powerpoint/2010/main" val="32142002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lgn="ctr">
              <a:defRPr/>
            </a:lvl1pPr>
          </a:lstStyle>
          <a:p>
            <a:pPr>
              <a:defRPr/>
            </a:pPr>
            <a:fld id="{1F25C32C-D111-4C6B-9E37-20DE14FAEADE}" type="datetime1">
              <a:rPr lang="ja-JP" altLang="en-US"/>
              <a:pPr>
                <a:defRPr/>
              </a:pPr>
              <a:t>2016/8/6</a:t>
            </a:fld>
            <a:endParaRPr lang="en-US" altLang="ja-JP"/>
          </a:p>
        </p:txBody>
      </p:sp>
      <p:sp>
        <p:nvSpPr>
          <p:cNvPr id="6" name="Rectangle 5"/>
          <p:cNvSpPr>
            <a:spLocks noGrp="1" noChangeArrowheads="1"/>
          </p:cNvSpPr>
          <p:nvPr>
            <p:ph type="ftr" sz="quarter" idx="11"/>
          </p:nvPr>
        </p:nvSpPr>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C7E0EDBF-7087-4FF4-8645-DF4FFDF0FFE3}" type="slidenum">
              <a:rPr lang="en-US" altLang="ja-JP"/>
              <a:pPr>
                <a:defRPr/>
              </a:pPr>
              <a:t>‹#›</a:t>
            </a:fld>
            <a:endParaRPr lang="en-US" altLang="ja-JP"/>
          </a:p>
        </p:txBody>
      </p:sp>
    </p:spTree>
    <p:extLst>
      <p:ext uri="{BB962C8B-B14F-4D97-AF65-F5344CB8AC3E}">
        <p14:creationId xmlns:p14="http://schemas.microsoft.com/office/powerpoint/2010/main" val="1982280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764770C8-B12C-4A67-9A6A-E73B6897FD9D}"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015AEA2-24FA-4D43-A152-5EEDF6809EF5}" type="slidenum">
              <a:rPr lang="en-US" altLang="ja-JP"/>
              <a:pPr>
                <a:defRPr/>
              </a:pPr>
              <a:t>‹#›</a:t>
            </a:fld>
            <a:endParaRPr lang="en-US" altLang="ja-JP" dirty="0"/>
          </a:p>
        </p:txBody>
      </p:sp>
    </p:spTree>
    <p:extLst>
      <p:ext uri="{BB962C8B-B14F-4D97-AF65-F5344CB8AC3E}">
        <p14:creationId xmlns:p14="http://schemas.microsoft.com/office/powerpoint/2010/main" val="12512254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p:txBody>
          <a:bodyPr/>
          <a:lstStyle>
            <a:lvl1pPr algn="ctr">
              <a:defRPr/>
            </a:lvl1pPr>
          </a:lstStyle>
          <a:p>
            <a:pPr>
              <a:defRPr/>
            </a:pPr>
            <a:fld id="{A6E296F9-8CD7-4642-B563-788C4ABD5934}" type="datetime1">
              <a:rPr lang="ja-JP" altLang="en-US"/>
              <a:pPr>
                <a:defRPr/>
              </a:pPr>
              <a:t>2016/8/6</a:t>
            </a:fld>
            <a:endParaRPr lang="en-US" altLang="ja-JP"/>
          </a:p>
        </p:txBody>
      </p:sp>
      <p:sp>
        <p:nvSpPr>
          <p:cNvPr id="6" name="Rectangle 5"/>
          <p:cNvSpPr>
            <a:spLocks noGrp="1" noChangeArrowheads="1"/>
          </p:cNvSpPr>
          <p:nvPr>
            <p:ph type="ftr" sz="quarter" idx="11"/>
          </p:nvPr>
        </p:nvSpPr>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A40479BB-AD6B-4985-8D7B-2E3F8AC909EF}" type="slidenum">
              <a:rPr lang="en-US" altLang="ja-JP"/>
              <a:pPr>
                <a:defRPr/>
              </a:pPr>
              <a:t>‹#›</a:t>
            </a:fld>
            <a:endParaRPr lang="en-US" altLang="ja-JP"/>
          </a:p>
        </p:txBody>
      </p:sp>
    </p:spTree>
    <p:extLst>
      <p:ext uri="{BB962C8B-B14F-4D97-AF65-F5344CB8AC3E}">
        <p14:creationId xmlns:p14="http://schemas.microsoft.com/office/powerpoint/2010/main" val="20226106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lgn="ctr">
              <a:defRPr/>
            </a:lvl1pPr>
          </a:lstStyle>
          <a:p>
            <a:pPr>
              <a:defRPr/>
            </a:pPr>
            <a:fld id="{63DA1E30-D5F8-422A-9D95-7A9382728DC8}" type="datetime1">
              <a:rPr lang="ja-JP" altLang="en-US"/>
              <a:pPr>
                <a:defRPr/>
              </a:pPr>
              <a:t>2016/8/6</a:t>
            </a:fld>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B2DDC671-224A-4DC0-B34F-C27648F6A681}" type="slidenum">
              <a:rPr lang="en-US" altLang="ja-JP"/>
              <a:pPr>
                <a:defRPr/>
              </a:pPr>
              <a:t>‹#›</a:t>
            </a:fld>
            <a:endParaRPr lang="en-US" altLang="ja-JP"/>
          </a:p>
        </p:txBody>
      </p:sp>
    </p:spTree>
    <p:extLst>
      <p:ext uri="{BB962C8B-B14F-4D97-AF65-F5344CB8AC3E}">
        <p14:creationId xmlns:p14="http://schemas.microsoft.com/office/powerpoint/2010/main" val="24877771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p:txBody>
          <a:bodyPr/>
          <a:lstStyle>
            <a:lvl1pPr algn="ctr">
              <a:defRPr/>
            </a:lvl1pPr>
          </a:lstStyle>
          <a:p>
            <a:pPr>
              <a:defRPr/>
            </a:pPr>
            <a:fld id="{40526780-9190-4BEF-8A59-E07B20C57E0F}" type="datetime1">
              <a:rPr lang="ja-JP" altLang="en-US"/>
              <a:pPr>
                <a:defRPr/>
              </a:pPr>
              <a:t>2016/8/6</a:t>
            </a:fld>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A8E135F2-0710-446A-B73F-1476E1C5585D}" type="slidenum">
              <a:rPr lang="en-US" altLang="ja-JP"/>
              <a:pPr>
                <a:defRPr/>
              </a:pPr>
              <a:t>‹#›</a:t>
            </a:fld>
            <a:endParaRPr lang="en-US" altLang="ja-JP"/>
          </a:p>
        </p:txBody>
      </p:sp>
    </p:spTree>
    <p:extLst>
      <p:ext uri="{BB962C8B-B14F-4D97-AF65-F5344CB8AC3E}">
        <p14:creationId xmlns:p14="http://schemas.microsoft.com/office/powerpoint/2010/main" val="38089997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8317240F-CE05-4968-BF48-67253DCA4EAB}" type="datetime1">
              <a:rPr lang="ja-JP" altLang="en-US"/>
              <a:pPr>
                <a:defRPr/>
              </a:pPr>
              <a:t>2016/8/6</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5C632530-129F-492E-942F-4C330E59BEC8}" type="slidenum">
              <a:rPr lang="en-US" altLang="ja-JP"/>
              <a:pPr>
                <a:defRPr/>
              </a:pPr>
              <a:t>‹#›</a:t>
            </a:fld>
            <a:endParaRPr lang="en-US" altLang="ja-JP" dirty="0"/>
          </a:p>
        </p:txBody>
      </p:sp>
    </p:spTree>
    <p:extLst>
      <p:ext uri="{BB962C8B-B14F-4D97-AF65-F5344CB8AC3E}">
        <p14:creationId xmlns:p14="http://schemas.microsoft.com/office/powerpoint/2010/main" val="35641750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4D899A4B-6E62-4791-9A75-74ED64D2D5FF}"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25A239A-A773-458A-888C-55F37B514AB4}" type="slidenum">
              <a:rPr lang="en-US" altLang="ja-JP"/>
              <a:pPr>
                <a:defRPr/>
              </a:pPr>
              <a:t>‹#›</a:t>
            </a:fld>
            <a:endParaRPr lang="en-US" altLang="ja-JP" dirty="0"/>
          </a:p>
        </p:txBody>
      </p:sp>
    </p:spTree>
    <p:extLst>
      <p:ext uri="{BB962C8B-B14F-4D97-AF65-F5344CB8AC3E}">
        <p14:creationId xmlns:p14="http://schemas.microsoft.com/office/powerpoint/2010/main" val="16769116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B0D7C69C-3402-4560-A522-DBFF51FD161D}"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219A7AF-59CA-49BE-B365-4FD7A0B141AE}" type="slidenum">
              <a:rPr lang="en-US" altLang="ja-JP"/>
              <a:pPr>
                <a:defRPr/>
              </a:pPr>
              <a:t>‹#›</a:t>
            </a:fld>
            <a:endParaRPr lang="en-US" altLang="ja-JP" dirty="0"/>
          </a:p>
        </p:txBody>
      </p:sp>
    </p:spTree>
    <p:extLst>
      <p:ext uri="{BB962C8B-B14F-4D97-AF65-F5344CB8AC3E}">
        <p14:creationId xmlns:p14="http://schemas.microsoft.com/office/powerpoint/2010/main" val="4481141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2E24DBBA-35E7-4A42-B616-1232B28BAE0A}" type="datetime1">
              <a:rPr lang="ja-JP" altLang="en-US"/>
              <a:pPr>
                <a:defRPr/>
              </a:pPr>
              <a:t>2016/8/6</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80FA3DE3-510A-495D-8241-271D46376B1C}" type="slidenum">
              <a:rPr lang="en-US" altLang="ja-JP"/>
              <a:pPr>
                <a:defRPr/>
              </a:pPr>
              <a:t>‹#›</a:t>
            </a:fld>
            <a:endParaRPr lang="en-US" altLang="ja-JP" dirty="0"/>
          </a:p>
        </p:txBody>
      </p:sp>
    </p:spTree>
    <p:extLst>
      <p:ext uri="{BB962C8B-B14F-4D97-AF65-F5344CB8AC3E}">
        <p14:creationId xmlns:p14="http://schemas.microsoft.com/office/powerpoint/2010/main" val="15444017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D6A55D57-B321-4091-9D1E-1E7D7D9C7ADB}" type="datetime1">
              <a:rPr lang="ja-JP" altLang="en-US"/>
              <a:pPr>
                <a:defRPr/>
              </a:pPr>
              <a:t>2016/8/6</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44A609DD-9835-454D-A407-9234CC595D4D}" type="slidenum">
              <a:rPr lang="en-US" altLang="ja-JP"/>
              <a:pPr>
                <a:defRPr/>
              </a:pPr>
              <a:t>‹#›</a:t>
            </a:fld>
            <a:endParaRPr lang="en-US" altLang="ja-JP" dirty="0"/>
          </a:p>
        </p:txBody>
      </p:sp>
    </p:spTree>
    <p:extLst>
      <p:ext uri="{BB962C8B-B14F-4D97-AF65-F5344CB8AC3E}">
        <p14:creationId xmlns:p14="http://schemas.microsoft.com/office/powerpoint/2010/main" val="40149276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7BDBF1EB-E962-4060-87BB-1CCE399219ED}" type="datetime1">
              <a:rPr lang="ja-JP" altLang="en-US"/>
              <a:pPr>
                <a:defRPr/>
              </a:pPr>
              <a:t>2016/8/6</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A90B4582-D4CF-460F-B9A0-9DD36CFFE6B3}" type="slidenum">
              <a:rPr lang="en-US" altLang="ja-JP"/>
              <a:pPr>
                <a:defRPr/>
              </a:pPr>
              <a:t>‹#›</a:t>
            </a:fld>
            <a:endParaRPr lang="en-US" altLang="ja-JP" dirty="0"/>
          </a:p>
        </p:txBody>
      </p:sp>
    </p:spTree>
    <p:extLst>
      <p:ext uri="{BB962C8B-B14F-4D97-AF65-F5344CB8AC3E}">
        <p14:creationId xmlns:p14="http://schemas.microsoft.com/office/powerpoint/2010/main" val="19583403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C36DE90F-56EB-4E1D-A050-E3031AA5BF77}" type="datetime1">
              <a:rPr lang="ja-JP" altLang="en-US"/>
              <a:pPr>
                <a:defRPr/>
              </a:pPr>
              <a:t>2016/8/6</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9250BB3C-FEC5-4A8B-A903-DD53E3F634F1}" type="slidenum">
              <a:rPr lang="en-US" altLang="ja-JP"/>
              <a:pPr>
                <a:defRPr/>
              </a:pPr>
              <a:t>‹#›</a:t>
            </a:fld>
            <a:endParaRPr lang="en-US" altLang="ja-JP" dirty="0"/>
          </a:p>
        </p:txBody>
      </p:sp>
    </p:spTree>
    <p:extLst>
      <p:ext uri="{BB962C8B-B14F-4D97-AF65-F5344CB8AC3E}">
        <p14:creationId xmlns:p14="http://schemas.microsoft.com/office/powerpoint/2010/main" val="1518870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37FE1C55-DF99-4E73-9149-841553A0639E}"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5FF48AF-6165-40B1-8F70-079B1DD98032}" type="slidenum">
              <a:rPr lang="en-US" altLang="ja-JP"/>
              <a:pPr>
                <a:defRPr/>
              </a:pPr>
              <a:t>‹#›</a:t>
            </a:fld>
            <a:endParaRPr lang="en-US" altLang="ja-JP" dirty="0"/>
          </a:p>
        </p:txBody>
      </p:sp>
    </p:spTree>
    <p:extLst>
      <p:ext uri="{BB962C8B-B14F-4D97-AF65-F5344CB8AC3E}">
        <p14:creationId xmlns:p14="http://schemas.microsoft.com/office/powerpoint/2010/main" val="15011961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156A3792-FC30-44FA-8913-02EB969E12B0}" type="datetime1">
              <a:rPr lang="ja-JP" altLang="en-US"/>
              <a:pPr>
                <a:defRPr/>
              </a:pPr>
              <a:t>2016/8/6</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CA6248A9-9E9A-4049-A51B-787DE4CF2ABF}" type="slidenum">
              <a:rPr lang="en-US" altLang="ja-JP"/>
              <a:pPr>
                <a:defRPr/>
              </a:pPr>
              <a:t>‹#›</a:t>
            </a:fld>
            <a:endParaRPr lang="en-US" altLang="ja-JP" dirty="0"/>
          </a:p>
        </p:txBody>
      </p:sp>
    </p:spTree>
    <p:extLst>
      <p:ext uri="{BB962C8B-B14F-4D97-AF65-F5344CB8AC3E}">
        <p14:creationId xmlns:p14="http://schemas.microsoft.com/office/powerpoint/2010/main" val="41261910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5A9E216E-6AC1-42B4-AE80-226F2D55552D}" type="datetime1">
              <a:rPr lang="ja-JP" altLang="en-US"/>
              <a:pPr>
                <a:defRPr/>
              </a:pPr>
              <a:t>2016/8/6</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C7534D0-4B37-411F-A3E3-1939BACF654C}" type="slidenum">
              <a:rPr lang="en-US" altLang="ja-JP"/>
              <a:pPr>
                <a:defRPr/>
              </a:pPr>
              <a:t>‹#›</a:t>
            </a:fld>
            <a:endParaRPr lang="en-US" altLang="ja-JP" dirty="0"/>
          </a:p>
        </p:txBody>
      </p:sp>
    </p:spTree>
    <p:extLst>
      <p:ext uri="{BB962C8B-B14F-4D97-AF65-F5344CB8AC3E}">
        <p14:creationId xmlns:p14="http://schemas.microsoft.com/office/powerpoint/2010/main" val="12811718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63FE754A-B241-4B02-8037-45A269B3BFFC}"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9A87123-C797-4089-98ED-E84D54A95F7B}" type="slidenum">
              <a:rPr lang="en-US" altLang="ja-JP"/>
              <a:pPr>
                <a:defRPr/>
              </a:pPr>
              <a:t>‹#›</a:t>
            </a:fld>
            <a:endParaRPr lang="en-US" altLang="ja-JP" dirty="0"/>
          </a:p>
        </p:txBody>
      </p:sp>
    </p:spTree>
    <p:extLst>
      <p:ext uri="{BB962C8B-B14F-4D97-AF65-F5344CB8AC3E}">
        <p14:creationId xmlns:p14="http://schemas.microsoft.com/office/powerpoint/2010/main" val="34941615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148C30F8-38FF-43D3-AAB6-C41DEDC8295A}"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3D2DAC6-C4B1-4D5A-BB74-57DFB0F3A664}" type="slidenum">
              <a:rPr lang="en-US" altLang="ja-JP"/>
              <a:pPr>
                <a:defRPr/>
              </a:pPr>
              <a:t>‹#›</a:t>
            </a:fld>
            <a:endParaRPr lang="en-US" altLang="ja-JP" dirty="0"/>
          </a:p>
        </p:txBody>
      </p:sp>
    </p:spTree>
    <p:extLst>
      <p:ext uri="{BB962C8B-B14F-4D97-AF65-F5344CB8AC3E}">
        <p14:creationId xmlns:p14="http://schemas.microsoft.com/office/powerpoint/2010/main" val="790494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44D84560-ECB1-4791-BFF0-F42198E6AC35}" type="datetime1">
              <a:rPr lang="ja-JP" altLang="en-US"/>
              <a:pPr>
                <a:defRPr/>
              </a:pPr>
              <a:t>2016/8/6</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95E5A344-AA4B-4217-B602-A559B5B96F83}" type="slidenum">
              <a:rPr lang="en-US" altLang="ja-JP"/>
              <a:pPr>
                <a:defRPr/>
              </a:pPr>
              <a:t>‹#›</a:t>
            </a:fld>
            <a:endParaRPr lang="en-US" altLang="ja-JP" dirty="0"/>
          </a:p>
        </p:txBody>
      </p:sp>
    </p:spTree>
    <p:extLst>
      <p:ext uri="{BB962C8B-B14F-4D97-AF65-F5344CB8AC3E}">
        <p14:creationId xmlns:p14="http://schemas.microsoft.com/office/powerpoint/2010/main" val="37338464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9F0D59DF-9346-4D79-B4C6-11A1C2317E74}"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31D46D01-E5B0-4E6B-AAF4-F0DE2835A0E6}" type="slidenum">
              <a:rPr lang="en-US" altLang="ja-JP"/>
              <a:pPr>
                <a:defRPr/>
              </a:pPr>
              <a:t>‹#›</a:t>
            </a:fld>
            <a:endParaRPr lang="en-US" altLang="ja-JP" dirty="0"/>
          </a:p>
        </p:txBody>
      </p:sp>
    </p:spTree>
    <p:extLst>
      <p:ext uri="{BB962C8B-B14F-4D97-AF65-F5344CB8AC3E}">
        <p14:creationId xmlns:p14="http://schemas.microsoft.com/office/powerpoint/2010/main" val="29137540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1A18295D-AF86-4AA9-B9F1-FDEA4F1FF9AF}"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FC741CC-18AB-4997-9291-04D220BCA48E}" type="slidenum">
              <a:rPr lang="en-US" altLang="ja-JP"/>
              <a:pPr>
                <a:defRPr/>
              </a:pPr>
              <a:t>‹#›</a:t>
            </a:fld>
            <a:endParaRPr lang="en-US" altLang="ja-JP" dirty="0"/>
          </a:p>
        </p:txBody>
      </p:sp>
    </p:spTree>
    <p:extLst>
      <p:ext uri="{BB962C8B-B14F-4D97-AF65-F5344CB8AC3E}">
        <p14:creationId xmlns:p14="http://schemas.microsoft.com/office/powerpoint/2010/main" val="29193308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0AB14A95-327C-4570-825F-60A286E4E7AC}" type="datetime1">
              <a:rPr lang="ja-JP" altLang="en-US"/>
              <a:pPr>
                <a:defRPr/>
              </a:pPr>
              <a:t>2016/8/6</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BD00BA8-DD70-4ADB-BE23-C67637AE8E2C}" type="slidenum">
              <a:rPr lang="en-US" altLang="ja-JP"/>
              <a:pPr>
                <a:defRPr/>
              </a:pPr>
              <a:t>‹#›</a:t>
            </a:fld>
            <a:endParaRPr lang="en-US" altLang="ja-JP" dirty="0"/>
          </a:p>
        </p:txBody>
      </p:sp>
    </p:spTree>
    <p:extLst>
      <p:ext uri="{BB962C8B-B14F-4D97-AF65-F5344CB8AC3E}">
        <p14:creationId xmlns:p14="http://schemas.microsoft.com/office/powerpoint/2010/main" val="5916613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2EC3E6BC-4417-442A-9DC4-3803ED98F987}" type="datetime1">
              <a:rPr lang="ja-JP" altLang="en-US"/>
              <a:pPr>
                <a:defRPr/>
              </a:pPr>
              <a:t>2016/8/6</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8C48E0E2-B4EE-4F60-B3A4-4286B74A4EA5}" type="slidenum">
              <a:rPr lang="en-US" altLang="ja-JP"/>
              <a:pPr>
                <a:defRPr/>
              </a:pPr>
              <a:t>‹#›</a:t>
            </a:fld>
            <a:endParaRPr lang="en-US" altLang="ja-JP" dirty="0"/>
          </a:p>
        </p:txBody>
      </p:sp>
    </p:spTree>
    <p:extLst>
      <p:ext uri="{BB962C8B-B14F-4D97-AF65-F5344CB8AC3E}">
        <p14:creationId xmlns:p14="http://schemas.microsoft.com/office/powerpoint/2010/main" val="127881791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E70E4188-1DD3-4DD9-A8D0-0A5FA8DF0AF7}" type="datetime1">
              <a:rPr lang="ja-JP" altLang="en-US"/>
              <a:pPr>
                <a:defRPr/>
              </a:pPr>
              <a:t>2016/8/6</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9195352D-32BE-4336-91A2-5440C65E2717}" type="slidenum">
              <a:rPr lang="en-US" altLang="ja-JP"/>
              <a:pPr>
                <a:defRPr/>
              </a:pPr>
              <a:t>‹#›</a:t>
            </a:fld>
            <a:endParaRPr lang="en-US" altLang="ja-JP" dirty="0"/>
          </a:p>
        </p:txBody>
      </p:sp>
    </p:spTree>
    <p:extLst>
      <p:ext uri="{BB962C8B-B14F-4D97-AF65-F5344CB8AC3E}">
        <p14:creationId xmlns:p14="http://schemas.microsoft.com/office/powerpoint/2010/main" val="1515199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0AAEFA26-70B5-4F32-B476-073A41EA4E18}" type="datetime1">
              <a:rPr lang="ja-JP" altLang="en-US"/>
              <a:pPr>
                <a:defRPr/>
              </a:pPr>
              <a:t>2016/8/6</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3600FF34-299D-4990-A119-6F5743183E73}" type="slidenum">
              <a:rPr lang="en-US" altLang="ja-JP"/>
              <a:pPr>
                <a:defRPr/>
              </a:pPr>
              <a:t>‹#›</a:t>
            </a:fld>
            <a:endParaRPr lang="en-US" altLang="ja-JP" dirty="0"/>
          </a:p>
        </p:txBody>
      </p:sp>
    </p:spTree>
    <p:extLst>
      <p:ext uri="{BB962C8B-B14F-4D97-AF65-F5344CB8AC3E}">
        <p14:creationId xmlns:p14="http://schemas.microsoft.com/office/powerpoint/2010/main" val="36418596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4231FE39-A84B-4C60-A4CE-9E3E6C921EB7}" type="datetime1">
              <a:rPr lang="ja-JP" altLang="en-US"/>
              <a:pPr>
                <a:defRPr/>
              </a:pPr>
              <a:t>2016/8/6</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AF5F5592-AB1E-4D4C-A94B-472B7CA8DEC8}" type="slidenum">
              <a:rPr lang="en-US" altLang="ja-JP"/>
              <a:pPr>
                <a:defRPr/>
              </a:pPr>
              <a:t>‹#›</a:t>
            </a:fld>
            <a:endParaRPr lang="en-US" altLang="ja-JP" dirty="0"/>
          </a:p>
        </p:txBody>
      </p:sp>
    </p:spTree>
    <p:extLst>
      <p:ext uri="{BB962C8B-B14F-4D97-AF65-F5344CB8AC3E}">
        <p14:creationId xmlns:p14="http://schemas.microsoft.com/office/powerpoint/2010/main" val="376070550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3FC0E265-EC0F-49E1-B526-3DB7D3F4705E}" type="datetime1">
              <a:rPr lang="ja-JP" altLang="en-US"/>
              <a:pPr>
                <a:defRPr/>
              </a:pPr>
              <a:t>2016/8/6</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784A0BF-7A26-4D30-8F26-69FA00AB7D0D}" type="slidenum">
              <a:rPr lang="en-US" altLang="ja-JP"/>
              <a:pPr>
                <a:defRPr/>
              </a:pPr>
              <a:t>‹#›</a:t>
            </a:fld>
            <a:endParaRPr lang="en-US" altLang="ja-JP" dirty="0"/>
          </a:p>
        </p:txBody>
      </p:sp>
    </p:spTree>
    <p:extLst>
      <p:ext uri="{BB962C8B-B14F-4D97-AF65-F5344CB8AC3E}">
        <p14:creationId xmlns:p14="http://schemas.microsoft.com/office/powerpoint/2010/main" val="21609853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F2DA8B7F-DEC3-4069-903D-9CC1D4077AE6}" type="datetime1">
              <a:rPr lang="ja-JP" altLang="en-US"/>
              <a:pPr>
                <a:defRPr/>
              </a:pPr>
              <a:t>2016/8/6</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543CBBC-5892-4951-8435-BA7A466344DE}" type="slidenum">
              <a:rPr lang="en-US" altLang="ja-JP"/>
              <a:pPr>
                <a:defRPr/>
              </a:pPr>
              <a:t>‹#›</a:t>
            </a:fld>
            <a:endParaRPr lang="en-US" altLang="ja-JP" dirty="0"/>
          </a:p>
        </p:txBody>
      </p:sp>
    </p:spTree>
    <p:extLst>
      <p:ext uri="{BB962C8B-B14F-4D97-AF65-F5344CB8AC3E}">
        <p14:creationId xmlns:p14="http://schemas.microsoft.com/office/powerpoint/2010/main" val="208578971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F08CF8E5-F47E-432E-BCE0-E9E131DA5BB8}"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A0F59CB-C444-4600-8E82-548EB7B6D812}" type="slidenum">
              <a:rPr lang="en-US" altLang="ja-JP"/>
              <a:pPr>
                <a:defRPr/>
              </a:pPr>
              <a:t>‹#›</a:t>
            </a:fld>
            <a:endParaRPr lang="en-US" altLang="ja-JP" dirty="0"/>
          </a:p>
        </p:txBody>
      </p:sp>
    </p:spTree>
    <p:extLst>
      <p:ext uri="{BB962C8B-B14F-4D97-AF65-F5344CB8AC3E}">
        <p14:creationId xmlns:p14="http://schemas.microsoft.com/office/powerpoint/2010/main" val="48869039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D63F0913-968E-4DEE-88DA-1CEE6E0F394D}"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97A65DD-F855-4BB8-9660-498EBBB9C9A9}" type="slidenum">
              <a:rPr lang="en-US" altLang="ja-JP"/>
              <a:pPr>
                <a:defRPr/>
              </a:pPr>
              <a:t>‹#›</a:t>
            </a:fld>
            <a:endParaRPr lang="en-US" altLang="ja-JP" dirty="0"/>
          </a:p>
        </p:txBody>
      </p:sp>
    </p:spTree>
    <p:extLst>
      <p:ext uri="{BB962C8B-B14F-4D97-AF65-F5344CB8AC3E}">
        <p14:creationId xmlns:p14="http://schemas.microsoft.com/office/powerpoint/2010/main" val="77565974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6B924A9C-3898-4AF0-95E1-957C382C0D4E}" type="datetime1">
              <a:rPr lang="ja-JP" altLang="en-US"/>
              <a:pPr>
                <a:defRPr/>
              </a:pPr>
              <a:t>2016/8/6</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BF98D957-56F5-4D8D-94A8-6410D8818808}" type="slidenum">
              <a:rPr lang="en-US" altLang="ja-JP"/>
              <a:pPr>
                <a:defRPr/>
              </a:pPr>
              <a:t>‹#›</a:t>
            </a:fld>
            <a:endParaRPr lang="en-US" altLang="ja-JP" dirty="0"/>
          </a:p>
        </p:txBody>
      </p:sp>
    </p:spTree>
    <p:extLst>
      <p:ext uri="{BB962C8B-B14F-4D97-AF65-F5344CB8AC3E}">
        <p14:creationId xmlns:p14="http://schemas.microsoft.com/office/powerpoint/2010/main" val="429085249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17E0F9E5-FF33-414F-B78B-93203F235094}"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12F52E1-AFEB-48E8-8AE0-C0A1B10ADB59}" type="slidenum">
              <a:rPr lang="en-US" altLang="ja-JP"/>
              <a:pPr>
                <a:defRPr/>
              </a:pPr>
              <a:t>‹#›</a:t>
            </a:fld>
            <a:endParaRPr lang="en-US" altLang="ja-JP" dirty="0"/>
          </a:p>
        </p:txBody>
      </p:sp>
    </p:spTree>
    <p:extLst>
      <p:ext uri="{BB962C8B-B14F-4D97-AF65-F5344CB8AC3E}">
        <p14:creationId xmlns:p14="http://schemas.microsoft.com/office/powerpoint/2010/main" val="122428633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B0BB22A2-8D18-4919-B9F3-B4812C88CBB4}"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CF62469-37AD-4198-BDE5-B47C2008EF03}" type="slidenum">
              <a:rPr lang="en-US" altLang="ja-JP"/>
              <a:pPr>
                <a:defRPr/>
              </a:pPr>
              <a:t>‹#›</a:t>
            </a:fld>
            <a:endParaRPr lang="en-US" altLang="ja-JP" dirty="0"/>
          </a:p>
        </p:txBody>
      </p:sp>
    </p:spTree>
    <p:extLst>
      <p:ext uri="{BB962C8B-B14F-4D97-AF65-F5344CB8AC3E}">
        <p14:creationId xmlns:p14="http://schemas.microsoft.com/office/powerpoint/2010/main" val="325801121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83846AF6-8D6C-4617-A787-11EF4A6749FB}" type="datetime1">
              <a:rPr lang="ja-JP" altLang="en-US"/>
              <a:pPr>
                <a:defRPr/>
              </a:pPr>
              <a:t>2016/8/6</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9AA187B-08F7-4FF8-8213-84D0E15F8020}" type="slidenum">
              <a:rPr lang="en-US" altLang="ja-JP"/>
              <a:pPr>
                <a:defRPr/>
              </a:pPr>
              <a:t>‹#›</a:t>
            </a:fld>
            <a:endParaRPr lang="en-US" altLang="ja-JP" dirty="0"/>
          </a:p>
        </p:txBody>
      </p:sp>
    </p:spTree>
    <p:extLst>
      <p:ext uri="{BB962C8B-B14F-4D97-AF65-F5344CB8AC3E}">
        <p14:creationId xmlns:p14="http://schemas.microsoft.com/office/powerpoint/2010/main" val="35861798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72355990-AF03-45D2-A574-947CE7E85C86}" type="datetime1">
              <a:rPr lang="ja-JP" altLang="en-US"/>
              <a:pPr>
                <a:defRPr/>
              </a:pPr>
              <a:t>2016/8/6</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AA40525C-E1E1-484D-B75D-BBAB5508275A}" type="slidenum">
              <a:rPr lang="en-US" altLang="ja-JP"/>
              <a:pPr>
                <a:defRPr/>
              </a:pPr>
              <a:t>‹#›</a:t>
            </a:fld>
            <a:endParaRPr lang="en-US" altLang="ja-JP" dirty="0"/>
          </a:p>
        </p:txBody>
      </p:sp>
    </p:spTree>
    <p:extLst>
      <p:ext uri="{BB962C8B-B14F-4D97-AF65-F5344CB8AC3E}">
        <p14:creationId xmlns:p14="http://schemas.microsoft.com/office/powerpoint/2010/main" val="2659627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AF17DCE9-A4EA-4434-9875-8BE70022EE0F}" type="datetime1">
              <a:rPr lang="ja-JP" altLang="en-US"/>
              <a:pPr>
                <a:defRPr/>
              </a:pPr>
              <a:t>2016/8/6</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47341FA0-34E4-46AE-9E30-C9543072359E}" type="slidenum">
              <a:rPr lang="en-US" altLang="ja-JP"/>
              <a:pPr>
                <a:defRPr/>
              </a:pPr>
              <a:t>‹#›</a:t>
            </a:fld>
            <a:endParaRPr lang="en-US" altLang="ja-JP" dirty="0"/>
          </a:p>
        </p:txBody>
      </p:sp>
    </p:spTree>
    <p:extLst>
      <p:ext uri="{BB962C8B-B14F-4D97-AF65-F5344CB8AC3E}">
        <p14:creationId xmlns:p14="http://schemas.microsoft.com/office/powerpoint/2010/main" val="260478686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05211DEC-F851-4E6B-AECE-7A858247111E}" type="datetime1">
              <a:rPr lang="ja-JP" altLang="en-US"/>
              <a:pPr>
                <a:defRPr/>
              </a:pPr>
              <a:t>2016/8/6</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91BFDB70-C97D-419A-B76B-2015D1D84DF7}" type="slidenum">
              <a:rPr lang="en-US" altLang="ja-JP"/>
              <a:pPr>
                <a:defRPr/>
              </a:pPr>
              <a:t>‹#›</a:t>
            </a:fld>
            <a:endParaRPr lang="en-US" altLang="ja-JP" dirty="0"/>
          </a:p>
        </p:txBody>
      </p:sp>
    </p:spTree>
    <p:extLst>
      <p:ext uri="{BB962C8B-B14F-4D97-AF65-F5344CB8AC3E}">
        <p14:creationId xmlns:p14="http://schemas.microsoft.com/office/powerpoint/2010/main" val="217695541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CAA65EF-CE1E-406C-B638-07D2FBC4A2A8}" type="datetime1">
              <a:rPr lang="ja-JP" altLang="en-US"/>
              <a:pPr>
                <a:defRPr/>
              </a:pPr>
              <a:t>2016/8/6</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4A203D7F-484D-4E14-A42B-4C860B80B29E}" type="slidenum">
              <a:rPr lang="en-US" altLang="ja-JP"/>
              <a:pPr>
                <a:defRPr/>
              </a:pPr>
              <a:t>‹#›</a:t>
            </a:fld>
            <a:endParaRPr lang="en-US" altLang="ja-JP" dirty="0"/>
          </a:p>
        </p:txBody>
      </p:sp>
    </p:spTree>
    <p:extLst>
      <p:ext uri="{BB962C8B-B14F-4D97-AF65-F5344CB8AC3E}">
        <p14:creationId xmlns:p14="http://schemas.microsoft.com/office/powerpoint/2010/main" val="218037822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D92A7DD9-3310-4AA0-9104-A83464D6D6C9}" type="datetime1">
              <a:rPr lang="ja-JP" altLang="en-US"/>
              <a:pPr>
                <a:defRPr/>
              </a:pPr>
              <a:t>2016/8/6</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FCDCCC3D-8960-4836-B347-1347FFBB6FA5}" type="slidenum">
              <a:rPr lang="en-US" altLang="ja-JP"/>
              <a:pPr>
                <a:defRPr/>
              </a:pPr>
              <a:t>‹#›</a:t>
            </a:fld>
            <a:endParaRPr lang="en-US" altLang="ja-JP" dirty="0"/>
          </a:p>
        </p:txBody>
      </p:sp>
    </p:spTree>
    <p:extLst>
      <p:ext uri="{BB962C8B-B14F-4D97-AF65-F5344CB8AC3E}">
        <p14:creationId xmlns:p14="http://schemas.microsoft.com/office/powerpoint/2010/main" val="123079107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DFE6A00A-C9FE-43E8-A433-F171F21F4EF2}" type="datetime1">
              <a:rPr lang="ja-JP" altLang="en-US"/>
              <a:pPr>
                <a:defRPr/>
              </a:pPr>
              <a:t>2016/8/6</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5953010-E47A-4003-937B-9181F8F9C254}" type="slidenum">
              <a:rPr lang="en-US" altLang="ja-JP"/>
              <a:pPr>
                <a:defRPr/>
              </a:pPr>
              <a:t>‹#›</a:t>
            </a:fld>
            <a:endParaRPr lang="en-US" altLang="ja-JP" dirty="0"/>
          </a:p>
        </p:txBody>
      </p:sp>
    </p:spTree>
    <p:extLst>
      <p:ext uri="{BB962C8B-B14F-4D97-AF65-F5344CB8AC3E}">
        <p14:creationId xmlns:p14="http://schemas.microsoft.com/office/powerpoint/2010/main" val="370749412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6CF93BA5-CC17-4261-B953-1C4DA95461DE}"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141BC503-86BC-4C6B-AE00-72F1D82F0967}" type="slidenum">
              <a:rPr lang="en-US" altLang="ja-JP"/>
              <a:pPr>
                <a:defRPr/>
              </a:pPr>
              <a:t>‹#›</a:t>
            </a:fld>
            <a:endParaRPr lang="en-US" altLang="ja-JP" dirty="0"/>
          </a:p>
        </p:txBody>
      </p:sp>
    </p:spTree>
    <p:extLst>
      <p:ext uri="{BB962C8B-B14F-4D97-AF65-F5344CB8AC3E}">
        <p14:creationId xmlns:p14="http://schemas.microsoft.com/office/powerpoint/2010/main" val="334960779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CE772408-9629-443C-A814-5D6381087014}"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E3010C7-2A0A-48AE-92D3-3FC09FB3F275}" type="slidenum">
              <a:rPr lang="en-US" altLang="ja-JP"/>
              <a:pPr>
                <a:defRPr/>
              </a:pPr>
              <a:t>‹#›</a:t>
            </a:fld>
            <a:endParaRPr lang="en-US" altLang="ja-JP" dirty="0"/>
          </a:p>
        </p:txBody>
      </p:sp>
    </p:spTree>
    <p:extLst>
      <p:ext uri="{BB962C8B-B14F-4D97-AF65-F5344CB8AC3E}">
        <p14:creationId xmlns:p14="http://schemas.microsoft.com/office/powerpoint/2010/main" val="102995152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6BCE733C-8267-4884-AE0C-736E068B4C54}" type="datetime1">
              <a:rPr lang="ja-JP" altLang="en-US"/>
              <a:pPr>
                <a:defRPr/>
              </a:pPr>
              <a:t>2016/8/6</a:t>
            </a:fld>
            <a:endParaRPr lang="en-US" altLang="ja-JP" dirty="0"/>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9256C0CE-4D7B-4085-92F7-06C644A5423A}" type="slidenum">
              <a:rPr lang="en-US" altLang="ja-JP"/>
              <a:pPr>
                <a:defRPr/>
              </a:pPr>
              <a:t>‹#›</a:t>
            </a:fld>
            <a:endParaRPr lang="en-US" altLang="ja-JP" dirty="0"/>
          </a:p>
        </p:txBody>
      </p:sp>
    </p:spTree>
    <p:extLst>
      <p:ext uri="{BB962C8B-B14F-4D97-AF65-F5344CB8AC3E}">
        <p14:creationId xmlns:p14="http://schemas.microsoft.com/office/powerpoint/2010/main" val="202065569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AE6E1A2F-04DC-40EB-809B-24813160C9B8}"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0AF8173-D776-4A84-A844-C7C4EC04928C}" type="slidenum">
              <a:rPr lang="en-US" altLang="ja-JP"/>
              <a:pPr>
                <a:defRPr/>
              </a:pPr>
              <a:t>‹#›</a:t>
            </a:fld>
            <a:endParaRPr lang="en-US" altLang="ja-JP" dirty="0"/>
          </a:p>
        </p:txBody>
      </p:sp>
    </p:spTree>
    <p:extLst>
      <p:ext uri="{BB962C8B-B14F-4D97-AF65-F5344CB8AC3E}">
        <p14:creationId xmlns:p14="http://schemas.microsoft.com/office/powerpoint/2010/main" val="130215710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1042CAFE-8F8F-487B-BBFE-3C0F9283C4A0}"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1CAC693-4492-4904-B39F-6F008F9F7726}" type="slidenum">
              <a:rPr lang="en-US" altLang="ja-JP"/>
              <a:pPr>
                <a:defRPr/>
              </a:pPr>
              <a:t>‹#›</a:t>
            </a:fld>
            <a:endParaRPr lang="en-US" altLang="ja-JP" dirty="0"/>
          </a:p>
        </p:txBody>
      </p:sp>
    </p:spTree>
    <p:extLst>
      <p:ext uri="{BB962C8B-B14F-4D97-AF65-F5344CB8AC3E}">
        <p14:creationId xmlns:p14="http://schemas.microsoft.com/office/powerpoint/2010/main" val="250200524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F6701C0C-C49C-4767-BA7C-5883CE37B8AF}" type="datetime1">
              <a:rPr lang="ja-JP" altLang="en-US"/>
              <a:pPr>
                <a:defRPr/>
              </a:pPr>
              <a:t>2016/8/6</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5987936-8AEE-4A54-BB19-2BFEF1CB29A8}" type="slidenum">
              <a:rPr lang="en-US" altLang="ja-JP"/>
              <a:pPr>
                <a:defRPr/>
              </a:pPr>
              <a:t>‹#›</a:t>
            </a:fld>
            <a:endParaRPr lang="en-US" altLang="ja-JP" dirty="0"/>
          </a:p>
        </p:txBody>
      </p:sp>
    </p:spTree>
    <p:extLst>
      <p:ext uri="{BB962C8B-B14F-4D97-AF65-F5344CB8AC3E}">
        <p14:creationId xmlns:p14="http://schemas.microsoft.com/office/powerpoint/2010/main" val="600084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39036C88-1960-4CA1-8F1D-924800FEAFAC}" type="datetime1">
              <a:rPr lang="ja-JP" altLang="en-US"/>
              <a:pPr>
                <a:defRPr/>
              </a:pPr>
              <a:t>2016/8/6</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5E262F33-4AC7-42D2-915C-458726447AEC}" type="slidenum">
              <a:rPr lang="en-US" altLang="ja-JP"/>
              <a:pPr>
                <a:defRPr/>
              </a:pPr>
              <a:t>‹#›</a:t>
            </a:fld>
            <a:endParaRPr lang="en-US" altLang="ja-JP" dirty="0"/>
          </a:p>
        </p:txBody>
      </p:sp>
    </p:spTree>
    <p:extLst>
      <p:ext uri="{BB962C8B-B14F-4D97-AF65-F5344CB8AC3E}">
        <p14:creationId xmlns:p14="http://schemas.microsoft.com/office/powerpoint/2010/main" val="58142513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D954F450-1D9D-4429-AB0D-2F347016A4C9}" type="datetime1">
              <a:rPr lang="ja-JP" altLang="en-US"/>
              <a:pPr>
                <a:defRPr/>
              </a:pPr>
              <a:t>2016/8/6</a:t>
            </a:fld>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9822DF5A-C31F-40C5-8D07-A90955AFAA14}" type="slidenum">
              <a:rPr lang="en-US" altLang="ja-JP"/>
              <a:pPr>
                <a:defRPr/>
              </a:pPr>
              <a:t>‹#›</a:t>
            </a:fld>
            <a:endParaRPr lang="en-US" altLang="ja-JP" dirty="0"/>
          </a:p>
        </p:txBody>
      </p:sp>
    </p:spTree>
    <p:extLst>
      <p:ext uri="{BB962C8B-B14F-4D97-AF65-F5344CB8AC3E}">
        <p14:creationId xmlns:p14="http://schemas.microsoft.com/office/powerpoint/2010/main" val="39117811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9E735783-4062-4921-99DF-C46BB88C547E}" type="datetime1">
              <a:rPr lang="ja-JP" altLang="en-US"/>
              <a:pPr>
                <a:defRPr/>
              </a:pPr>
              <a:t>2016/8/6</a:t>
            </a:fld>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686DA1F8-9491-48D7-BECD-839F0A6D63D1}" type="slidenum">
              <a:rPr lang="en-US" altLang="ja-JP"/>
              <a:pPr>
                <a:defRPr/>
              </a:pPr>
              <a:t>‹#›</a:t>
            </a:fld>
            <a:endParaRPr lang="en-US" altLang="ja-JP" dirty="0"/>
          </a:p>
        </p:txBody>
      </p:sp>
    </p:spTree>
    <p:extLst>
      <p:ext uri="{BB962C8B-B14F-4D97-AF65-F5344CB8AC3E}">
        <p14:creationId xmlns:p14="http://schemas.microsoft.com/office/powerpoint/2010/main" val="143979916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001E1F59-87A9-4C87-A5F9-9C511146D940}" type="datetime1">
              <a:rPr lang="ja-JP" altLang="en-US"/>
              <a:pPr>
                <a:defRPr/>
              </a:pPr>
              <a:t>2016/8/6</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863E4467-D496-4200-A204-815D82EB692E}" type="slidenum">
              <a:rPr lang="en-US" altLang="ja-JP"/>
              <a:pPr>
                <a:defRPr/>
              </a:pPr>
              <a:t>‹#›</a:t>
            </a:fld>
            <a:endParaRPr lang="en-US" altLang="ja-JP" dirty="0"/>
          </a:p>
        </p:txBody>
      </p:sp>
    </p:spTree>
    <p:extLst>
      <p:ext uri="{BB962C8B-B14F-4D97-AF65-F5344CB8AC3E}">
        <p14:creationId xmlns:p14="http://schemas.microsoft.com/office/powerpoint/2010/main" val="57790966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9876C685-57EB-4DDE-BDD6-4D22C8E42995}" type="datetime1">
              <a:rPr lang="ja-JP" altLang="en-US"/>
              <a:pPr>
                <a:defRPr/>
              </a:pPr>
              <a:t>2016/8/6</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DBEF1F2-3D48-4E95-9E49-A21485668F21}" type="slidenum">
              <a:rPr lang="en-US" altLang="ja-JP"/>
              <a:pPr>
                <a:defRPr/>
              </a:pPr>
              <a:t>‹#›</a:t>
            </a:fld>
            <a:endParaRPr lang="en-US" altLang="ja-JP" dirty="0"/>
          </a:p>
        </p:txBody>
      </p:sp>
    </p:spTree>
    <p:extLst>
      <p:ext uri="{BB962C8B-B14F-4D97-AF65-F5344CB8AC3E}">
        <p14:creationId xmlns:p14="http://schemas.microsoft.com/office/powerpoint/2010/main" val="21256561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B309CDCB-F962-4F10-9EC3-CBB187DF1F69}" type="datetime1">
              <a:rPr lang="ja-JP" altLang="en-US"/>
              <a:pPr>
                <a:defRPr/>
              </a:pPr>
              <a:t>2016/8/6</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341C5F2-D2AC-4286-8B95-EA0D322AEF57}" type="slidenum">
              <a:rPr lang="en-US" altLang="ja-JP"/>
              <a:pPr>
                <a:defRPr/>
              </a:pPr>
              <a:t>‹#›</a:t>
            </a:fld>
            <a:endParaRPr lang="en-US" altLang="ja-JP" dirty="0"/>
          </a:p>
        </p:txBody>
      </p:sp>
    </p:spTree>
    <p:extLst>
      <p:ext uri="{BB962C8B-B14F-4D97-AF65-F5344CB8AC3E}">
        <p14:creationId xmlns:p14="http://schemas.microsoft.com/office/powerpoint/2010/main" val="88754940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C282D2D6-934E-490C-BEDC-DAC66F480415}"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79C87C8-AF68-4D0D-B83E-6B90420EC4AF}" type="slidenum">
              <a:rPr lang="en-US" altLang="ja-JP"/>
              <a:pPr>
                <a:defRPr/>
              </a:pPr>
              <a:t>‹#›</a:t>
            </a:fld>
            <a:endParaRPr lang="en-US" altLang="ja-JP" dirty="0"/>
          </a:p>
        </p:txBody>
      </p:sp>
    </p:spTree>
    <p:extLst>
      <p:ext uri="{BB962C8B-B14F-4D97-AF65-F5344CB8AC3E}">
        <p14:creationId xmlns:p14="http://schemas.microsoft.com/office/powerpoint/2010/main" val="159055167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C256AAD4-FBDB-440B-A58D-497F3F69302C}" type="datetime1">
              <a:rPr lang="ja-JP" altLang="en-US"/>
              <a:pPr>
                <a:defRPr/>
              </a:pPr>
              <a:t>2016/8/6</a:t>
            </a:fld>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77E43002-C9D2-473C-AEE0-1F3FD7CF941A}" type="slidenum">
              <a:rPr lang="en-US" altLang="ja-JP"/>
              <a:pPr>
                <a:defRPr/>
              </a:pPr>
              <a:t>‹#›</a:t>
            </a:fld>
            <a:endParaRPr lang="en-US" altLang="ja-JP" dirty="0"/>
          </a:p>
        </p:txBody>
      </p:sp>
    </p:spTree>
    <p:extLst>
      <p:ext uri="{BB962C8B-B14F-4D97-AF65-F5344CB8AC3E}">
        <p14:creationId xmlns:p14="http://schemas.microsoft.com/office/powerpoint/2010/main" val="214034966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9144000" cy="11255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 name="Rectangle 7"/>
          <p:cNvSpPr>
            <a:spLocks noChangeArrowheads="1"/>
          </p:cNvSpPr>
          <p:nvPr userDrawn="1"/>
        </p:nvSpPr>
        <p:spPr bwMode="auto">
          <a:xfrm>
            <a:off x="0" y="0"/>
            <a:ext cx="9144000" cy="1052513"/>
          </a:xfrm>
          <a:prstGeom prst="rect">
            <a:avLst/>
          </a:prstGeom>
          <a:gradFill rotWithShape="1">
            <a:gsLst>
              <a:gs pos="0">
                <a:srgbClr val="99CC00"/>
              </a:gs>
              <a:gs pos="100000">
                <a:srgbClr val="669900"/>
              </a:gs>
            </a:gsLst>
            <a:lin ang="270000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 name="Rectangle 8"/>
          <p:cNvSpPr>
            <a:spLocks noChangeArrowheads="1"/>
          </p:cNvSpPr>
          <p:nvPr userDrawn="1"/>
        </p:nvSpPr>
        <p:spPr bwMode="auto">
          <a:xfrm>
            <a:off x="0" y="6453188"/>
            <a:ext cx="9144000" cy="404812"/>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 name="Rectangle 9"/>
          <p:cNvSpPr>
            <a:spLocks noChangeArrowheads="1"/>
          </p:cNvSpPr>
          <p:nvPr userDrawn="1"/>
        </p:nvSpPr>
        <p:spPr bwMode="auto">
          <a:xfrm>
            <a:off x="0" y="3573463"/>
            <a:ext cx="9144000" cy="215900"/>
          </a:xfrm>
          <a:prstGeom prst="rect">
            <a:avLst/>
          </a:prstGeom>
          <a:solidFill>
            <a:srgbClr val="99CC00"/>
          </a:soli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8" name="Rectangle 10"/>
          <p:cNvSpPr>
            <a:spLocks noChangeArrowheads="1"/>
          </p:cNvSpPr>
          <p:nvPr userDrawn="1"/>
        </p:nvSpPr>
        <p:spPr bwMode="auto">
          <a:xfrm>
            <a:off x="0" y="3816350"/>
            <a:ext cx="9144000" cy="46038"/>
          </a:xfrm>
          <a:prstGeom prst="rect">
            <a:avLst/>
          </a:prstGeom>
          <a:solidFill>
            <a:srgbClr val="969696"/>
          </a:solidFill>
          <a:ln>
            <a:noFill/>
          </a:ln>
          <a:extLst/>
        </p:spPr>
        <p:txBody>
          <a:bodyPr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latin typeface="HGPｺﾞｼｯｸE" pitchFamily="50" charset="-128"/>
              <a:ea typeface="HGPｺﾞｼｯｸE" pitchFamily="50" charset="-128"/>
            </a:endParaRPr>
          </a:p>
        </p:txBody>
      </p:sp>
      <p:sp>
        <p:nvSpPr>
          <p:cNvPr id="20483"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t>マスタ サブタイトルの書式設定</a:t>
            </a:r>
          </a:p>
        </p:txBody>
      </p:sp>
      <p:sp>
        <p:nvSpPr>
          <p:cNvPr id="20488" name="Rectangle 2"/>
          <p:cNvSpPr>
            <a:spLocks noGrp="1" noChangeArrowheads="1"/>
          </p:cNvSpPr>
          <p:nvPr>
            <p:ph type="ctrTitle"/>
          </p:nvPr>
        </p:nvSpPr>
        <p:spPr>
          <a:xfrm>
            <a:off x="685800" y="2420938"/>
            <a:ext cx="7772400" cy="1079500"/>
          </a:xfrm>
          <a:effectLst>
            <a:outerShdw dist="35921" dir="2700000" algn="ctr" rotWithShape="0">
              <a:srgbClr val="B2B2B2"/>
            </a:outerShdw>
          </a:effectLst>
        </p:spPr>
        <p:txBody>
          <a:bodyPr/>
          <a:lstStyle>
            <a:lvl1pPr>
              <a:defRPr b="1" smtClean="0">
                <a:solidFill>
                  <a:schemeClr val="tx1"/>
                </a:solidFill>
              </a:defRPr>
            </a:lvl1pPr>
          </a:lstStyle>
          <a:p>
            <a:r>
              <a:rPr lang="ja-JP" altLang="en-US" smtClean="0"/>
              <a:t>マスタ タイトルの書式設定</a:t>
            </a:r>
          </a:p>
        </p:txBody>
      </p:sp>
      <p:sp>
        <p:nvSpPr>
          <p:cNvPr id="9" name="Rectangle 4"/>
          <p:cNvSpPr>
            <a:spLocks noGrp="1" noChangeArrowheads="1"/>
          </p:cNvSpPr>
          <p:nvPr>
            <p:ph type="dt" sz="half" idx="10"/>
          </p:nvPr>
        </p:nvSpPr>
        <p:spPr>
          <a:xfrm>
            <a:off x="457200" y="6245225"/>
            <a:ext cx="2133600" cy="476250"/>
          </a:xfrm>
        </p:spPr>
        <p:txBody>
          <a:bodyPr/>
          <a:lstStyle>
            <a:lvl1pPr>
              <a:defRPr/>
            </a:lvl1pPr>
          </a:lstStyle>
          <a:p>
            <a:pPr>
              <a:defRPr/>
            </a:pPr>
            <a:fld id="{148FD34C-E10B-48F8-A23A-14A5AAA0BC99}" type="datetime1">
              <a:rPr lang="ja-JP" altLang="en-US">
                <a:solidFill>
                  <a:srgbClr val="000000"/>
                </a:solidFill>
              </a:rPr>
              <a:pPr>
                <a:defRPr/>
              </a:pPr>
              <a:t>2016/8/6</a:t>
            </a:fld>
            <a:endParaRPr lang="en-US" altLang="ja-JP" dirty="0">
              <a:solidFill>
                <a:srgbClr val="000000"/>
              </a:solidFill>
            </a:endParaRPr>
          </a:p>
        </p:txBody>
      </p:sp>
      <p:sp>
        <p:nvSpPr>
          <p:cNvPr id="10" name="Rectangle 5"/>
          <p:cNvSpPr>
            <a:spLocks noGrp="1" noChangeArrowheads="1"/>
          </p:cNvSpPr>
          <p:nvPr>
            <p:ph type="ftr" sz="quarter" idx="11"/>
          </p:nvPr>
        </p:nvSpPr>
        <p:spPr>
          <a:xfrm>
            <a:off x="3124200" y="6557963"/>
            <a:ext cx="2895600" cy="161925"/>
          </a:xfrm>
        </p:spPr>
        <p:txBody>
          <a:bodyPr/>
          <a:lstStyle>
            <a:lvl1pPr>
              <a:defRPr/>
            </a:lvl1pPr>
          </a:lstStyle>
          <a:p>
            <a:pPr>
              <a:defRPr/>
            </a:pPr>
            <a:endParaRPr lang="en-US" altLang="ja-JP">
              <a:solidFill>
                <a:srgbClr val="000000"/>
              </a:solidFill>
            </a:endParaRPr>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8765B32D-DB3A-4D2D-8F17-CF14596FA28D}" type="slidenum">
              <a:rPr lang="en-US" altLang="ja-JP">
                <a:solidFill>
                  <a:srgbClr val="000000"/>
                </a:solidFill>
              </a:rPr>
              <a:pPr>
                <a:defRPr/>
              </a:pPr>
              <a:t>‹#›</a:t>
            </a:fld>
            <a:endParaRPr lang="en-US" altLang="ja-JP" dirty="0">
              <a:solidFill>
                <a:srgbClr val="000000"/>
              </a:solidFill>
            </a:endParaRPr>
          </a:p>
        </p:txBody>
      </p:sp>
    </p:spTree>
    <p:extLst>
      <p:ext uri="{BB962C8B-B14F-4D97-AF65-F5344CB8AC3E}">
        <p14:creationId xmlns:p14="http://schemas.microsoft.com/office/powerpoint/2010/main" val="278723273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lvl1pPr>
              <a:buClr>
                <a:srgbClr val="006666"/>
              </a:buClr>
              <a:buFont typeface="Wingdings" pitchFamily="2" charset="2"/>
              <a:buChar char="n"/>
              <a:defRPr/>
            </a:lvl1pPr>
            <a:lvl2pPr>
              <a:buClr>
                <a:srgbClr val="669900"/>
              </a:buClr>
              <a:buSzPct val="80000"/>
              <a:buFont typeface="Wingdings" pitchFamily="2" charset="2"/>
              <a:buChar char="l"/>
              <a:defRPr/>
            </a:lvl2pPr>
            <a:lvl3pPr>
              <a:buClr>
                <a:srgbClr val="FF6600"/>
              </a:buClr>
              <a:defRPr/>
            </a:lvl3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Rectangle 4"/>
          <p:cNvSpPr>
            <a:spLocks noGrp="1" noChangeArrowheads="1"/>
          </p:cNvSpPr>
          <p:nvPr>
            <p:ph type="dt" sz="half" idx="10"/>
          </p:nvPr>
        </p:nvSpPr>
        <p:spPr>
          <a:ln/>
        </p:spPr>
        <p:txBody>
          <a:bodyPr/>
          <a:lstStyle>
            <a:lvl1pPr>
              <a:defRPr/>
            </a:lvl1pPr>
          </a:lstStyle>
          <a:p>
            <a:pPr>
              <a:defRPr/>
            </a:pPr>
            <a:fld id="{1CBB402A-5431-4B28-AC35-EC66B19DDE4D}" type="datetime1">
              <a:rPr lang="ja-JP" altLang="en-US">
                <a:solidFill>
                  <a:srgbClr val="000000"/>
                </a:solidFill>
              </a:rPr>
              <a:pPr>
                <a:defRPr/>
              </a:pPr>
              <a:t>2016/8/6</a:t>
            </a:fld>
            <a:endParaRPr lang="en-US" altLang="ja-JP"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80DF1D1-52D3-45D1-9B2E-D6024DB13B32}" type="slidenum">
              <a:rPr lang="en-US" altLang="ja-JP">
                <a:solidFill>
                  <a:srgbClr val="000000"/>
                </a:solidFill>
              </a:rPr>
              <a:pPr>
                <a:defRPr/>
              </a:pPr>
              <a:t>‹#›</a:t>
            </a:fld>
            <a:endParaRPr lang="en-US" altLang="ja-JP" dirty="0">
              <a:solidFill>
                <a:srgbClr val="000000"/>
              </a:solidFill>
            </a:endParaRPr>
          </a:p>
        </p:txBody>
      </p:sp>
    </p:spTree>
    <p:extLst>
      <p:ext uri="{BB962C8B-B14F-4D97-AF65-F5344CB8AC3E}">
        <p14:creationId xmlns:p14="http://schemas.microsoft.com/office/powerpoint/2010/main" val="33133640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75FA3E64-00B9-4710-A27F-8CC6731E3DC1}" type="datetime1">
              <a:rPr lang="ja-JP" altLang="en-US">
                <a:solidFill>
                  <a:srgbClr val="000000"/>
                </a:solidFill>
              </a:rPr>
              <a:pPr>
                <a:defRPr/>
              </a:pPr>
              <a:t>2016/8/6</a:t>
            </a:fld>
            <a:endParaRPr lang="en-US" altLang="ja-JP"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B8DE7B0-AECD-4B83-8CD4-A6DAAFD07C81}" type="slidenum">
              <a:rPr lang="en-US" altLang="ja-JP">
                <a:solidFill>
                  <a:srgbClr val="000000"/>
                </a:solidFill>
              </a:rPr>
              <a:pPr>
                <a:defRPr/>
              </a:pPr>
              <a:t>‹#›</a:t>
            </a:fld>
            <a:endParaRPr lang="en-US" altLang="ja-JP" dirty="0">
              <a:solidFill>
                <a:srgbClr val="000000"/>
              </a:solidFill>
            </a:endParaRPr>
          </a:p>
        </p:txBody>
      </p:sp>
    </p:spTree>
    <p:extLst>
      <p:ext uri="{BB962C8B-B14F-4D97-AF65-F5344CB8AC3E}">
        <p14:creationId xmlns:p14="http://schemas.microsoft.com/office/powerpoint/2010/main" val="2072034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3DD05AA-1244-47AE-AB82-32982A8D8C7B}" type="datetime1">
              <a:rPr lang="ja-JP" altLang="en-US"/>
              <a:pPr>
                <a:defRPr/>
              </a:pPr>
              <a:t>2016/8/6</a:t>
            </a:fld>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79D4BC8A-4C87-47D2-AAD5-B34613DC3DAE}" type="slidenum">
              <a:rPr lang="en-US" altLang="ja-JP"/>
              <a:pPr>
                <a:defRPr/>
              </a:pPr>
              <a:t>‹#›</a:t>
            </a:fld>
            <a:endParaRPr lang="en-US" altLang="ja-JP" dirty="0"/>
          </a:p>
        </p:txBody>
      </p:sp>
    </p:spTree>
    <p:extLst>
      <p:ext uri="{BB962C8B-B14F-4D97-AF65-F5344CB8AC3E}">
        <p14:creationId xmlns:p14="http://schemas.microsoft.com/office/powerpoint/2010/main" val="20137867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908050"/>
            <a:ext cx="4038600"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F8F13B91-BA6D-4E9E-9701-8856C0D71B57}" type="datetime1">
              <a:rPr lang="ja-JP" altLang="en-US">
                <a:solidFill>
                  <a:srgbClr val="000000"/>
                </a:solidFill>
              </a:rPr>
              <a:pPr>
                <a:defRPr/>
              </a:pPr>
              <a:t>2016/8/6</a:t>
            </a:fld>
            <a:endParaRPr lang="en-US" altLang="ja-JP"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A76ED45-C2AA-465B-BDD9-C1F72BF74434}" type="slidenum">
              <a:rPr lang="en-US" altLang="ja-JP">
                <a:solidFill>
                  <a:srgbClr val="000000"/>
                </a:solidFill>
              </a:rPr>
              <a:pPr>
                <a:defRPr/>
              </a:pPr>
              <a:t>‹#›</a:t>
            </a:fld>
            <a:endParaRPr lang="en-US" altLang="ja-JP" dirty="0">
              <a:solidFill>
                <a:srgbClr val="000000"/>
              </a:solidFill>
            </a:endParaRPr>
          </a:p>
        </p:txBody>
      </p:sp>
    </p:spTree>
    <p:extLst>
      <p:ext uri="{BB962C8B-B14F-4D97-AF65-F5344CB8AC3E}">
        <p14:creationId xmlns:p14="http://schemas.microsoft.com/office/powerpoint/2010/main" val="232173486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8184484E-1816-447E-AC2F-82743EB7EE67}" type="datetime1">
              <a:rPr lang="ja-JP" altLang="en-US">
                <a:solidFill>
                  <a:srgbClr val="000000"/>
                </a:solidFill>
              </a:rPr>
              <a:pPr>
                <a:defRPr/>
              </a:pPr>
              <a:t>2016/8/6</a:t>
            </a:fld>
            <a:endParaRPr lang="en-US" altLang="ja-JP"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B5F11ED-7014-4A4F-8D58-1D799A16C856}" type="slidenum">
              <a:rPr lang="en-US" altLang="ja-JP">
                <a:solidFill>
                  <a:srgbClr val="000000"/>
                </a:solidFill>
              </a:rPr>
              <a:pPr>
                <a:defRPr/>
              </a:pPr>
              <a:t>‹#›</a:t>
            </a:fld>
            <a:endParaRPr lang="en-US" altLang="ja-JP" dirty="0">
              <a:solidFill>
                <a:srgbClr val="000000"/>
              </a:solidFill>
            </a:endParaRPr>
          </a:p>
        </p:txBody>
      </p:sp>
    </p:spTree>
    <p:extLst>
      <p:ext uri="{BB962C8B-B14F-4D97-AF65-F5344CB8AC3E}">
        <p14:creationId xmlns:p14="http://schemas.microsoft.com/office/powerpoint/2010/main" val="2876353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58BB8D7A-B9B4-4B24-9BE5-BFB368908D78}" type="datetime1">
              <a:rPr lang="ja-JP" altLang="en-US">
                <a:solidFill>
                  <a:srgbClr val="000000"/>
                </a:solidFill>
              </a:rPr>
              <a:pPr>
                <a:defRPr/>
              </a:pPr>
              <a:t>2016/8/6</a:t>
            </a:fld>
            <a:endParaRPr lang="en-US" altLang="ja-JP"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89674DAD-137A-40A4-B364-BFF424533053}" type="slidenum">
              <a:rPr lang="en-US" altLang="ja-JP">
                <a:solidFill>
                  <a:srgbClr val="000000"/>
                </a:solidFill>
              </a:rPr>
              <a:pPr>
                <a:defRPr/>
              </a:pPr>
              <a:t>‹#›</a:t>
            </a:fld>
            <a:endParaRPr lang="en-US" altLang="ja-JP" dirty="0">
              <a:solidFill>
                <a:srgbClr val="000000"/>
              </a:solidFill>
            </a:endParaRPr>
          </a:p>
        </p:txBody>
      </p:sp>
    </p:spTree>
    <p:extLst>
      <p:ext uri="{BB962C8B-B14F-4D97-AF65-F5344CB8AC3E}">
        <p14:creationId xmlns:p14="http://schemas.microsoft.com/office/powerpoint/2010/main" val="419783067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F73BB1A-3A23-4CDB-A0A2-1575D74855A0}" type="datetime1">
              <a:rPr lang="ja-JP" altLang="en-US">
                <a:solidFill>
                  <a:srgbClr val="000000"/>
                </a:solidFill>
              </a:rPr>
              <a:pPr>
                <a:defRPr/>
              </a:pPr>
              <a:t>2016/8/6</a:t>
            </a:fld>
            <a:endParaRPr lang="en-US" altLang="ja-JP"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4EB5616-CBF3-4E27-BDEB-E17FD0846440}" type="slidenum">
              <a:rPr lang="en-US" altLang="ja-JP">
                <a:solidFill>
                  <a:srgbClr val="000000"/>
                </a:solidFill>
              </a:rPr>
              <a:pPr>
                <a:defRPr/>
              </a:pPr>
              <a:t>‹#›</a:t>
            </a:fld>
            <a:endParaRPr lang="en-US" altLang="ja-JP" dirty="0">
              <a:solidFill>
                <a:srgbClr val="000000"/>
              </a:solidFill>
            </a:endParaRPr>
          </a:p>
        </p:txBody>
      </p:sp>
    </p:spTree>
    <p:extLst>
      <p:ext uri="{BB962C8B-B14F-4D97-AF65-F5344CB8AC3E}">
        <p14:creationId xmlns:p14="http://schemas.microsoft.com/office/powerpoint/2010/main" val="119063683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60E9EEBD-1C1B-4942-AEFC-9A44B897E7E0}" type="datetime1">
              <a:rPr lang="ja-JP" altLang="en-US">
                <a:solidFill>
                  <a:srgbClr val="000000"/>
                </a:solidFill>
              </a:rPr>
              <a:pPr>
                <a:defRPr/>
              </a:pPr>
              <a:t>2016/8/6</a:t>
            </a:fld>
            <a:endParaRPr lang="en-US" altLang="ja-JP"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6E0E43-7978-40C2-8544-5D9A7A106BCE}" type="slidenum">
              <a:rPr lang="en-US" altLang="ja-JP">
                <a:solidFill>
                  <a:srgbClr val="000000"/>
                </a:solidFill>
              </a:rPr>
              <a:pPr>
                <a:defRPr/>
              </a:pPr>
              <a:t>‹#›</a:t>
            </a:fld>
            <a:endParaRPr lang="en-US" altLang="ja-JP" dirty="0">
              <a:solidFill>
                <a:srgbClr val="000000"/>
              </a:solidFill>
            </a:endParaRPr>
          </a:p>
        </p:txBody>
      </p:sp>
    </p:spTree>
    <p:extLst>
      <p:ext uri="{BB962C8B-B14F-4D97-AF65-F5344CB8AC3E}">
        <p14:creationId xmlns:p14="http://schemas.microsoft.com/office/powerpoint/2010/main" val="332725019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46BD8D86-6C36-4C57-A3F5-5E720E18655D}" type="datetime1">
              <a:rPr lang="ja-JP" altLang="en-US">
                <a:solidFill>
                  <a:srgbClr val="000000"/>
                </a:solidFill>
              </a:rPr>
              <a:pPr>
                <a:defRPr/>
              </a:pPr>
              <a:t>2016/8/6</a:t>
            </a:fld>
            <a:endParaRPr lang="en-US" altLang="ja-JP"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E31921D-07CC-483F-A666-9654DEE4DFE8}" type="slidenum">
              <a:rPr lang="en-US" altLang="ja-JP">
                <a:solidFill>
                  <a:srgbClr val="000000"/>
                </a:solidFill>
              </a:rPr>
              <a:pPr>
                <a:defRPr/>
              </a:pPr>
              <a:t>‹#›</a:t>
            </a:fld>
            <a:endParaRPr lang="en-US" altLang="ja-JP" dirty="0">
              <a:solidFill>
                <a:srgbClr val="000000"/>
              </a:solidFill>
            </a:endParaRPr>
          </a:p>
        </p:txBody>
      </p:sp>
    </p:spTree>
    <p:extLst>
      <p:ext uri="{BB962C8B-B14F-4D97-AF65-F5344CB8AC3E}">
        <p14:creationId xmlns:p14="http://schemas.microsoft.com/office/powerpoint/2010/main" val="92102593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CD6922C1-864A-44BD-817C-4D53E891DF38}" type="datetime1">
              <a:rPr lang="ja-JP" altLang="en-US">
                <a:solidFill>
                  <a:srgbClr val="000000"/>
                </a:solidFill>
              </a:rPr>
              <a:pPr>
                <a:defRPr/>
              </a:pPr>
              <a:t>2016/8/6</a:t>
            </a:fld>
            <a:endParaRPr lang="en-US" altLang="ja-JP"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FC7C5F3-451B-4BBE-A320-5CA57C859882}" type="slidenum">
              <a:rPr lang="en-US" altLang="ja-JP">
                <a:solidFill>
                  <a:srgbClr val="000000"/>
                </a:solidFill>
              </a:rPr>
              <a:pPr>
                <a:defRPr/>
              </a:pPr>
              <a:t>‹#›</a:t>
            </a:fld>
            <a:endParaRPr lang="en-US" altLang="ja-JP" dirty="0">
              <a:solidFill>
                <a:srgbClr val="000000"/>
              </a:solidFill>
            </a:endParaRPr>
          </a:p>
        </p:txBody>
      </p:sp>
    </p:spTree>
    <p:extLst>
      <p:ext uri="{BB962C8B-B14F-4D97-AF65-F5344CB8AC3E}">
        <p14:creationId xmlns:p14="http://schemas.microsoft.com/office/powerpoint/2010/main" val="36438686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15888"/>
            <a:ext cx="2057400" cy="6192837"/>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15888"/>
            <a:ext cx="6019800" cy="6192837"/>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54E6E674-C869-4A73-B565-26DE99113177}" type="datetime1">
              <a:rPr lang="ja-JP" altLang="en-US">
                <a:solidFill>
                  <a:srgbClr val="000000"/>
                </a:solidFill>
              </a:rPr>
              <a:pPr>
                <a:defRPr/>
              </a:pPr>
              <a:t>2016/8/6</a:t>
            </a:fld>
            <a:endParaRPr lang="en-US" altLang="ja-JP"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AB80B86-B202-4EC0-BBAA-FAB8B30D5F28}" type="slidenum">
              <a:rPr lang="en-US" altLang="ja-JP">
                <a:solidFill>
                  <a:srgbClr val="000000"/>
                </a:solidFill>
              </a:rPr>
              <a:pPr>
                <a:defRPr/>
              </a:pPr>
              <a:t>‹#›</a:t>
            </a:fld>
            <a:endParaRPr lang="en-US" altLang="ja-JP" dirty="0">
              <a:solidFill>
                <a:srgbClr val="000000"/>
              </a:solidFill>
            </a:endParaRPr>
          </a:p>
        </p:txBody>
      </p:sp>
    </p:spTree>
    <p:extLst>
      <p:ext uri="{BB962C8B-B14F-4D97-AF65-F5344CB8AC3E}">
        <p14:creationId xmlns:p14="http://schemas.microsoft.com/office/powerpoint/2010/main" val="1205202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116F3F5E-1DC3-4D81-9F08-B1C450D106B7}" type="datetime1">
              <a:rPr lang="ja-JP" altLang="en-US"/>
              <a:pPr>
                <a:defRPr/>
              </a:pPr>
              <a:t>2016/8/6</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18259E2-9BDC-4087-BE76-143E4316CD6D}" type="slidenum">
              <a:rPr lang="en-US" altLang="ja-JP"/>
              <a:pPr>
                <a:defRPr/>
              </a:pPr>
              <a:t>‹#›</a:t>
            </a:fld>
            <a:endParaRPr lang="en-US" altLang="ja-JP" dirty="0"/>
          </a:p>
        </p:txBody>
      </p:sp>
    </p:spTree>
    <p:extLst>
      <p:ext uri="{BB962C8B-B14F-4D97-AF65-F5344CB8AC3E}">
        <p14:creationId xmlns:p14="http://schemas.microsoft.com/office/powerpoint/2010/main" val="1917622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dirty="0" smtClean="0"/>
              <a:t>アイコンをクリックして図を追加</a:t>
            </a:r>
            <a:endParaRPr lang="ja-JP" altLang="en-US" noProof="0" dirty="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D022270E-E125-4CF6-B09F-54C581AAAE8F}" type="datetime1">
              <a:rPr lang="ja-JP" altLang="en-US"/>
              <a:pPr>
                <a:defRPr/>
              </a:pPr>
              <a:t>2016/8/6</a:t>
            </a:fld>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ABF97BEA-2FA1-4A88-92CE-1FA6AE830BE3}" type="slidenum">
              <a:rPr lang="en-US" altLang="ja-JP"/>
              <a:pPr>
                <a:defRPr/>
              </a:pPr>
              <a:t>‹#›</a:t>
            </a:fld>
            <a:endParaRPr lang="en-US" altLang="ja-JP" dirty="0"/>
          </a:p>
        </p:txBody>
      </p:sp>
    </p:spTree>
    <p:extLst>
      <p:ext uri="{BB962C8B-B14F-4D97-AF65-F5344CB8AC3E}">
        <p14:creationId xmlns:p14="http://schemas.microsoft.com/office/powerpoint/2010/main" val="1487070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p>
        </p:txBody>
      </p:sp>
      <p:sp>
        <p:nvSpPr>
          <p:cNvPr id="1027"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HGPｺﾞｼｯｸE" pitchFamily="50" charset="-128"/>
                <a:ea typeface="HGPｺﾞｼｯｸE" pitchFamily="50" charset="-128"/>
              </a:defRPr>
            </a:lvl1pPr>
          </a:lstStyle>
          <a:p>
            <a:pPr>
              <a:defRPr/>
            </a:pPr>
            <a:fld id="{8AE3ECDD-8879-4963-9AE6-EA23867420ED}" type="datetime1">
              <a:rPr lang="ja-JP" altLang="en-US"/>
              <a:pPr>
                <a:defRPr/>
              </a:pPr>
              <a:t>2016/8/6</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HGPｺﾞｼｯｸE" pitchFamily="50" charset="-128"/>
                <a:ea typeface="HGPｺﾞｼｯｸE" pitchFamily="50" charset="-128"/>
              </a:defRPr>
            </a:lvl1pPr>
          </a:lstStyle>
          <a:p>
            <a:pPr>
              <a:defRPr/>
            </a:pPr>
            <a:fld id="{DF40FAB4-E854-4995-8CDD-B23DBEBFC458}" type="slidenum">
              <a:rPr lang="en-US" altLang="ja-JP"/>
              <a:pPr>
                <a:defRPr/>
              </a:pPr>
              <a:t>‹#›</a:t>
            </a:fld>
            <a:endParaRPr lang="en-US" altLang="ja-JP" dirty="0"/>
          </a:p>
        </p:txBody>
      </p:sp>
      <p:sp>
        <p:nvSpPr>
          <p:cNvPr id="1031"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90206" r:id="rId1"/>
    <p:sldLayoutId id="2147490146" r:id="rId2"/>
    <p:sldLayoutId id="2147490147" r:id="rId3"/>
    <p:sldLayoutId id="2147490148" r:id="rId4"/>
    <p:sldLayoutId id="2147490149" r:id="rId5"/>
    <p:sldLayoutId id="2147490150" r:id="rId6"/>
    <p:sldLayoutId id="2147490151" r:id="rId7"/>
    <p:sldLayoutId id="2147490152" r:id="rId8"/>
    <p:sldLayoutId id="2147490153" r:id="rId9"/>
    <p:sldLayoutId id="2147490154" r:id="rId10"/>
    <p:sldLayoutId id="2147490155" r:id="rId11"/>
  </p:sldLayoutIdLst>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l" eaLnBrk="1" hangingPunct="1">
              <a:defRPr/>
            </a:pPr>
            <a:endParaRPr lang="ja-JP" altLang="en-US" smtClean="0">
              <a:solidFill>
                <a:srgbClr val="000000"/>
              </a:solidFill>
            </a:endParaRPr>
          </a:p>
        </p:txBody>
      </p:sp>
      <p:sp>
        <p:nvSpPr>
          <p:cNvPr id="2051"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6D28D85B-F912-49CD-9419-67B31729B451}" type="datetime1">
              <a:rPr lang="ja-JP" altLang="en-US"/>
              <a:pPr>
                <a:defRPr/>
              </a:pPr>
              <a:t>2016/8/6</a:t>
            </a:fld>
            <a:endParaRPr lang="en-US" altLang="ja-JP"/>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F24B7980-6559-422D-87A0-524EE824D36F}" type="slidenum">
              <a:rPr lang="en-US" altLang="ja-JP"/>
              <a:pPr>
                <a:defRPr/>
              </a:pPr>
              <a:t>‹#›</a:t>
            </a:fld>
            <a:endParaRPr lang="en-US" altLang="ja-JP"/>
          </a:p>
        </p:txBody>
      </p:sp>
      <p:sp>
        <p:nvSpPr>
          <p:cNvPr id="2055"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90207" r:id="rId1"/>
    <p:sldLayoutId id="2147490208" r:id="rId2"/>
    <p:sldLayoutId id="2147490209" r:id="rId3"/>
    <p:sldLayoutId id="2147490210" r:id="rId4"/>
    <p:sldLayoutId id="2147490211" r:id="rId5"/>
    <p:sldLayoutId id="2147490212" r:id="rId6"/>
    <p:sldLayoutId id="2147490213" r:id="rId7"/>
    <p:sldLayoutId id="2147490214" r:id="rId8"/>
    <p:sldLayoutId id="2147490215" r:id="rId9"/>
    <p:sldLayoutId id="2147490216" r:id="rId10"/>
    <p:sldLayoutId id="2147490217" r:id="rId11"/>
  </p:sldLayoutIdLst>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3075"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35606D79-9F15-41C4-9A9C-1C9FA9C3844D}" type="datetime1">
              <a:rPr lang="ja-JP" altLang="en-US"/>
              <a:pPr>
                <a:defRPr/>
              </a:pPr>
              <a:t>2016/8/6</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09EDD3FD-C1EC-43CF-AA14-7E7E67C668B3}" type="slidenum">
              <a:rPr lang="en-US" altLang="ja-JP"/>
              <a:pPr>
                <a:defRPr/>
              </a:pPr>
              <a:t>‹#›</a:t>
            </a:fld>
            <a:endParaRPr lang="en-US" altLang="ja-JP" dirty="0"/>
          </a:p>
        </p:txBody>
      </p:sp>
      <p:sp>
        <p:nvSpPr>
          <p:cNvPr id="3079"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90218" r:id="rId1"/>
    <p:sldLayoutId id="2147490156" r:id="rId2"/>
    <p:sldLayoutId id="2147490157" r:id="rId3"/>
    <p:sldLayoutId id="2147490158" r:id="rId4"/>
    <p:sldLayoutId id="2147490159" r:id="rId5"/>
    <p:sldLayoutId id="2147490160" r:id="rId6"/>
    <p:sldLayoutId id="2147490161" r:id="rId7"/>
    <p:sldLayoutId id="2147490162" r:id="rId8"/>
    <p:sldLayoutId id="2147490163" r:id="rId9"/>
    <p:sldLayoutId id="2147490164" r:id="rId10"/>
    <p:sldLayoutId id="2147490165"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a:ext uri="{91240B29-F687-4F45-9708-019B960494DF}">
              <a14:hiddenLine xmlns:a14="http://schemas.microsoft.com/office/drawing/2010/main" w="28575" algn="ctr">
                <a:solidFill>
                  <a:srgbClr val="000000"/>
                </a:solidFill>
                <a:miter lim="800000"/>
                <a:headEnd/>
                <a:tailEnd/>
              </a14:hiddenLine>
            </a:ext>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5123"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F6BB8768-1A68-41D1-86AE-16386629E804}" type="datetime1">
              <a:rPr lang="ja-JP" altLang="en-US"/>
              <a:pPr>
                <a:defRPr/>
              </a:pPr>
              <a:t>2016/8/6</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B31D4C66-E6B5-4920-AA7F-41830EAD30F2}" type="slidenum">
              <a:rPr lang="en-US" altLang="ja-JP"/>
              <a:pPr>
                <a:defRPr/>
              </a:pPr>
              <a:t>‹#›</a:t>
            </a:fld>
            <a:endParaRPr lang="en-US" altLang="ja-JP" dirty="0"/>
          </a:p>
        </p:txBody>
      </p:sp>
      <p:sp>
        <p:nvSpPr>
          <p:cNvPr id="5127"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90231" r:id="rId1"/>
    <p:sldLayoutId id="2147490166" r:id="rId2"/>
    <p:sldLayoutId id="2147490167" r:id="rId3"/>
    <p:sldLayoutId id="2147490168" r:id="rId4"/>
    <p:sldLayoutId id="2147490169" r:id="rId5"/>
    <p:sldLayoutId id="2147490170" r:id="rId6"/>
    <p:sldLayoutId id="2147490171" r:id="rId7"/>
    <p:sldLayoutId id="2147490172" r:id="rId8"/>
    <p:sldLayoutId id="2147490173" r:id="rId9"/>
    <p:sldLayoutId id="2147490174" r:id="rId10"/>
    <p:sldLayoutId id="2147490175"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6147"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568D3C57-5C1F-4D2C-BD4D-7C722395F11C}" type="datetime1">
              <a:rPr lang="ja-JP" altLang="en-US"/>
              <a:pPr>
                <a:defRPr/>
              </a:pPr>
              <a:t>2016/8/6</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984A0C7D-1FC8-43F6-AF0C-55B7A99F5935}" type="slidenum">
              <a:rPr lang="en-US" altLang="ja-JP"/>
              <a:pPr>
                <a:defRPr/>
              </a:pPr>
              <a:t>‹#›</a:t>
            </a:fld>
            <a:endParaRPr lang="en-US" altLang="ja-JP" dirty="0"/>
          </a:p>
        </p:txBody>
      </p:sp>
      <p:sp>
        <p:nvSpPr>
          <p:cNvPr id="6151"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90232" r:id="rId1"/>
    <p:sldLayoutId id="2147490176" r:id="rId2"/>
    <p:sldLayoutId id="2147490177" r:id="rId3"/>
    <p:sldLayoutId id="2147490178" r:id="rId4"/>
    <p:sldLayoutId id="2147490179" r:id="rId5"/>
    <p:sldLayoutId id="2147490180" r:id="rId6"/>
    <p:sldLayoutId id="2147490181" r:id="rId7"/>
    <p:sldLayoutId id="2147490182" r:id="rId8"/>
    <p:sldLayoutId id="2147490183" r:id="rId9"/>
    <p:sldLayoutId id="2147490184" r:id="rId10"/>
    <p:sldLayoutId id="2147490185"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7171"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HGPｺﾞｼｯｸE" pitchFamily="50" charset="-128"/>
                <a:ea typeface="HGPｺﾞｼｯｸE" pitchFamily="50" charset="-128"/>
              </a:defRPr>
            </a:lvl1pPr>
          </a:lstStyle>
          <a:p>
            <a:pPr>
              <a:defRPr/>
            </a:pPr>
            <a:fld id="{5E657DF2-B7B1-4279-9571-CB07FE2EFE01}" type="datetime1">
              <a:rPr lang="ja-JP" altLang="en-US"/>
              <a:pPr>
                <a:defRPr/>
              </a:pPr>
              <a:t>2016/8/6</a:t>
            </a:fld>
            <a:endParaRPr lang="en-US" altLang="ja-JP" dirty="0"/>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HGPｺﾞｼｯｸE" pitchFamily="50" charset="-128"/>
                <a:ea typeface="HGPｺﾞｼｯｸE"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HGPｺﾞｼｯｸE" pitchFamily="50" charset="-128"/>
                <a:ea typeface="HGPｺﾞｼｯｸE" pitchFamily="50" charset="-128"/>
              </a:defRPr>
            </a:lvl1pPr>
          </a:lstStyle>
          <a:p>
            <a:pPr>
              <a:defRPr/>
            </a:pPr>
            <a:fld id="{981D5D7B-BC90-42AB-807E-DE3D76C60F80}" type="slidenum">
              <a:rPr lang="en-US" altLang="ja-JP"/>
              <a:pPr>
                <a:defRPr/>
              </a:pPr>
              <a:t>‹#›</a:t>
            </a:fld>
            <a:endParaRPr lang="en-US" altLang="ja-JP" dirty="0"/>
          </a:p>
        </p:txBody>
      </p:sp>
      <p:sp>
        <p:nvSpPr>
          <p:cNvPr id="7175"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90233" r:id="rId1"/>
    <p:sldLayoutId id="2147490186" r:id="rId2"/>
    <p:sldLayoutId id="2147490187" r:id="rId3"/>
    <p:sldLayoutId id="2147490188" r:id="rId4"/>
    <p:sldLayoutId id="2147490189" r:id="rId5"/>
    <p:sldLayoutId id="2147490190" r:id="rId6"/>
    <p:sldLayoutId id="2147490191" r:id="rId7"/>
    <p:sldLayoutId id="2147490192" r:id="rId8"/>
    <p:sldLayoutId id="2147490193" r:id="rId9"/>
    <p:sldLayoutId id="2147490194" r:id="rId10"/>
    <p:sldLayoutId id="2147490195" r:id="rId11"/>
  </p:sldLayoutIdLst>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auto">
          <a:xfrm>
            <a:off x="0" y="0"/>
            <a:ext cx="9144000" cy="692150"/>
          </a:xfrm>
          <a:prstGeom prst="rect">
            <a:avLst/>
          </a:prstGeom>
          <a:gradFill rotWithShape="1">
            <a:gsLst>
              <a:gs pos="0">
                <a:srgbClr val="99CC00"/>
              </a:gs>
              <a:gs pos="100000">
                <a:srgbClr val="475E00"/>
              </a:gs>
            </a:gsLst>
            <a:lin ang="5400000" scaled="1"/>
          </a:gradFill>
          <a:ln>
            <a:noFill/>
          </a:ln>
          <a:extLst/>
        </p:spPr>
        <p:txBody>
          <a:bodyPr anchor="ct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l" eaLnBrk="1" hangingPunct="1">
              <a:defRPr/>
            </a:pPr>
            <a:endParaRPr lang="ja-JP" altLang="en-US" smtClean="0">
              <a:solidFill>
                <a:srgbClr val="000000"/>
              </a:solidFill>
            </a:endParaRPr>
          </a:p>
        </p:txBody>
      </p:sp>
      <p:sp>
        <p:nvSpPr>
          <p:cNvPr id="1027" name="Rectangle 3"/>
          <p:cNvSpPr>
            <a:spLocks noGrp="1" noChangeArrowheads="1"/>
          </p:cNvSpPr>
          <p:nvPr>
            <p:ph type="body" idx="1"/>
          </p:nvPr>
        </p:nvSpPr>
        <p:spPr bwMode="auto">
          <a:xfrm>
            <a:off x="457200" y="908050"/>
            <a:ext cx="82296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HGPｺﾞｼｯｸE" pitchFamily="50" charset="-128"/>
                <a:ea typeface="HGPｺﾞｼｯｸE" pitchFamily="50" charset="-128"/>
              </a:defRPr>
            </a:lvl1pPr>
          </a:lstStyle>
          <a:p>
            <a:pPr>
              <a:defRPr/>
            </a:pPr>
            <a:fld id="{F8172B3B-A62A-4C78-9C71-0AF20714507D}" type="datetime1">
              <a:rPr lang="ja-JP" altLang="en-US">
                <a:solidFill>
                  <a:srgbClr val="000000"/>
                </a:solidFill>
              </a:rPr>
              <a:pPr>
                <a:defRPr/>
              </a:pPr>
              <a:t>2016/8/6</a:t>
            </a:fld>
            <a:endParaRPr lang="en-US" altLang="ja-JP" dirty="0">
              <a:solidFill>
                <a:srgbClr val="000000"/>
              </a:solidFill>
            </a:endParaRPr>
          </a:p>
        </p:txBody>
      </p:sp>
      <p:sp>
        <p:nvSpPr>
          <p:cNvPr id="1029" name="Rectangle 5"/>
          <p:cNvSpPr>
            <a:spLocks noGrp="1" noChangeArrowheads="1"/>
          </p:cNvSpPr>
          <p:nvPr>
            <p:ph type="ftr" sz="quarter" idx="3"/>
          </p:nvPr>
        </p:nvSpPr>
        <p:spPr bwMode="auto">
          <a:xfrm>
            <a:off x="3124200" y="6381750"/>
            <a:ext cx="2895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HGPｺﾞｼｯｸE" pitchFamily="50" charset="-128"/>
                <a:ea typeface="HGPｺﾞｼｯｸE" pitchFamily="50" charset="-128"/>
              </a:defRPr>
            </a:lvl1pPr>
          </a:lstStyle>
          <a:p>
            <a:pPr>
              <a:defRPr/>
            </a:pPr>
            <a:endParaRPr lang="en-US" altLang="ja-JP">
              <a:solidFill>
                <a:srgbClr val="000000"/>
              </a:solidFill>
            </a:endParaRPr>
          </a:p>
        </p:txBody>
      </p:sp>
      <p:sp>
        <p:nvSpPr>
          <p:cNvPr id="1030" name="Rectangle 6"/>
          <p:cNvSpPr>
            <a:spLocks noGrp="1" noChangeArrowheads="1"/>
          </p:cNvSpPr>
          <p:nvPr>
            <p:ph type="sldNum" sz="quarter" idx="4"/>
          </p:nvPr>
        </p:nvSpPr>
        <p:spPr bwMode="auto">
          <a:xfrm>
            <a:off x="6553200" y="6381750"/>
            <a:ext cx="2133600" cy="339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HGPｺﾞｼｯｸE" pitchFamily="50" charset="-128"/>
                <a:ea typeface="HGPｺﾞｼｯｸE" pitchFamily="50" charset="-128"/>
              </a:defRPr>
            </a:lvl1pPr>
          </a:lstStyle>
          <a:p>
            <a:pPr>
              <a:defRPr/>
            </a:pPr>
            <a:fld id="{8C0793FE-B520-4437-AFE0-E6D49289079D}" type="slidenum">
              <a:rPr lang="en-US" altLang="ja-JP">
                <a:solidFill>
                  <a:srgbClr val="000000"/>
                </a:solidFill>
              </a:rPr>
              <a:pPr>
                <a:defRPr/>
              </a:pPr>
              <a:t>‹#›</a:t>
            </a:fld>
            <a:endParaRPr lang="en-US" altLang="ja-JP" dirty="0">
              <a:solidFill>
                <a:srgbClr val="000000"/>
              </a:solidFill>
            </a:endParaRPr>
          </a:p>
        </p:txBody>
      </p:sp>
      <p:sp>
        <p:nvSpPr>
          <p:cNvPr id="1031" name="Rectangle 2"/>
          <p:cNvSpPr>
            <a:spLocks noGrp="1" noChangeArrowheads="1"/>
          </p:cNvSpPr>
          <p:nvPr>
            <p:ph type="title"/>
          </p:nvPr>
        </p:nvSpPr>
        <p:spPr bwMode="auto">
          <a:xfrm>
            <a:off x="457200" y="115888"/>
            <a:ext cx="82296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extLst>
      <p:ext uri="{BB962C8B-B14F-4D97-AF65-F5344CB8AC3E}">
        <p14:creationId xmlns:p14="http://schemas.microsoft.com/office/powerpoint/2010/main" val="2159697464"/>
      </p:ext>
    </p:extLst>
  </p:cSld>
  <p:clrMap bg1="lt1" tx1="dk1" bg2="lt2" tx2="dk2" accent1="accent1" accent2="accent2" accent3="accent3" accent4="accent4" accent5="accent5" accent6="accent6" hlink="hlink" folHlink="folHlink"/>
  <p:sldLayoutIdLst>
    <p:sldLayoutId id="2147490236" r:id="rId1"/>
    <p:sldLayoutId id="2147490237" r:id="rId2"/>
    <p:sldLayoutId id="2147490238" r:id="rId3"/>
    <p:sldLayoutId id="2147490239" r:id="rId4"/>
    <p:sldLayoutId id="2147490240" r:id="rId5"/>
    <p:sldLayoutId id="2147490241" r:id="rId6"/>
    <p:sldLayoutId id="2147490242" r:id="rId7"/>
    <p:sldLayoutId id="2147490243" r:id="rId8"/>
    <p:sldLayoutId id="2147490244" r:id="rId9"/>
    <p:sldLayoutId id="2147490245" r:id="rId10"/>
    <p:sldLayoutId id="2147490246"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3.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2.jpeg"/><Relationship Id="rId13" Type="http://schemas.openxmlformats.org/officeDocument/2006/relationships/image" Target="../media/image27.png"/><Relationship Id="rId3" Type="http://schemas.openxmlformats.org/officeDocument/2006/relationships/image" Target="../media/image17.jpeg"/><Relationship Id="rId7" Type="http://schemas.openxmlformats.org/officeDocument/2006/relationships/image" Target="../media/image21.jpeg"/><Relationship Id="rId12" Type="http://schemas.openxmlformats.org/officeDocument/2006/relationships/image" Target="../media/image26.jpeg"/><Relationship Id="rId2" Type="http://schemas.openxmlformats.org/officeDocument/2006/relationships/image" Target="../media/image16.jpeg"/><Relationship Id="rId1" Type="http://schemas.openxmlformats.org/officeDocument/2006/relationships/slideLayout" Target="../slideLayouts/slideLayout29.xml"/><Relationship Id="rId6" Type="http://schemas.openxmlformats.org/officeDocument/2006/relationships/image" Target="../media/image20.jpeg"/><Relationship Id="rId11" Type="http://schemas.openxmlformats.org/officeDocument/2006/relationships/image" Target="../media/image25.jpe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3.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4"/>
          <p:cNvSpPr>
            <a:spLocks noGrp="1" noChangeArrowheads="1"/>
          </p:cNvSpPr>
          <p:nvPr>
            <p:ph type="ctrTitle"/>
          </p:nvPr>
        </p:nvSpPr>
        <p:spPr>
          <a:xfrm>
            <a:off x="395288" y="1773238"/>
            <a:ext cx="8497887" cy="1439862"/>
          </a:xfrm>
        </p:spPr>
        <p:txBody>
          <a:bodyPr/>
          <a:lstStyle/>
          <a:p>
            <a:pPr eaLnBrk="1" hangingPunct="1"/>
            <a:r>
              <a:rPr lang="ja-JP" altLang="en-US" dirty="0"/>
              <a:t>平成</a:t>
            </a:r>
            <a:r>
              <a:rPr lang="ja-JP" altLang="en-US" dirty="0" smtClean="0"/>
              <a:t>２</a:t>
            </a:r>
            <a:r>
              <a:rPr lang="ja-JP" altLang="en-US" dirty="0"/>
              <a:t>８</a:t>
            </a:r>
            <a:r>
              <a:rPr lang="ja-JP" altLang="en-US" dirty="0" smtClean="0"/>
              <a:t>年度 </a:t>
            </a:r>
            <a:r>
              <a:rPr lang="ja-JP" altLang="en-US" dirty="0"/>
              <a:t>第１回技術</a:t>
            </a:r>
            <a:r>
              <a:rPr lang="ja-JP" altLang="en-US" dirty="0" smtClean="0"/>
              <a:t>部会</a:t>
            </a:r>
            <a:r>
              <a:rPr lang="en-US" altLang="ja-JP" dirty="0" smtClean="0"/>
              <a:t/>
            </a:r>
            <a:br>
              <a:rPr lang="en-US" altLang="ja-JP" dirty="0" smtClean="0"/>
            </a:br>
            <a:r>
              <a:rPr lang="en-US" altLang="ja-JP" sz="2800" dirty="0" smtClean="0"/>
              <a:t>【</a:t>
            </a:r>
            <a:r>
              <a:rPr lang="ja-JP" altLang="en-US" sz="2800" dirty="0"/>
              <a:t>共有デジタル地図共同整備運営</a:t>
            </a:r>
            <a:r>
              <a:rPr lang="ja-JP" altLang="en-US" sz="2800" dirty="0" smtClean="0"/>
              <a:t>事業の</a:t>
            </a:r>
            <a:r>
              <a:rPr lang="ja-JP" altLang="en-US" sz="2800" dirty="0"/>
              <a:t>取組み経緯</a:t>
            </a:r>
            <a:r>
              <a:rPr lang="en-US" altLang="ja-JP" sz="2800" dirty="0"/>
              <a:t>】</a:t>
            </a:r>
            <a:endParaRPr lang="ja-JP" altLang="en-US" sz="2800" dirty="0"/>
          </a:p>
        </p:txBody>
      </p:sp>
      <p:sp>
        <p:nvSpPr>
          <p:cNvPr id="83971" name="Rectangle 5"/>
          <p:cNvSpPr>
            <a:spLocks noGrp="1" noChangeArrowheads="1"/>
          </p:cNvSpPr>
          <p:nvPr>
            <p:ph type="subTitle" idx="1"/>
          </p:nvPr>
        </p:nvSpPr>
        <p:spPr>
          <a:xfrm>
            <a:off x="1371600" y="4221163"/>
            <a:ext cx="6400800" cy="1800225"/>
          </a:xfrm>
        </p:spPr>
        <p:txBody>
          <a:bodyPr/>
          <a:lstStyle/>
          <a:p>
            <a:pPr eaLnBrk="1" hangingPunct="1"/>
            <a:r>
              <a:rPr dirty="0" smtClean="0"/>
              <a:t>平成２</a:t>
            </a:r>
            <a:r>
              <a:rPr lang="ja-JP" altLang="en-US" dirty="0" smtClean="0"/>
              <a:t>８</a:t>
            </a:r>
            <a:r>
              <a:rPr dirty="0" smtClean="0"/>
              <a:t>年</a:t>
            </a:r>
            <a:r>
              <a:rPr lang="ja-JP" altLang="en-US" dirty="0"/>
              <a:t>８</a:t>
            </a:r>
            <a:r>
              <a:rPr dirty="0" smtClean="0"/>
              <a:t>月</a:t>
            </a:r>
            <a:r>
              <a:rPr lang="ja-JP" altLang="en-US" dirty="0"/>
              <a:t>１２</a:t>
            </a:r>
            <a:r>
              <a:rPr dirty="0" smtClean="0"/>
              <a:t>日</a:t>
            </a:r>
          </a:p>
          <a:p>
            <a:pPr eaLnBrk="1" hangingPunct="1"/>
            <a:endParaRPr sz="1800" dirty="0" smtClean="0"/>
          </a:p>
          <a:p>
            <a:pPr eaLnBrk="1" hangingPunct="1"/>
            <a:r>
              <a:rPr dirty="0" smtClean="0"/>
              <a:t>三重県市町総合事務組合</a:t>
            </a:r>
          </a:p>
        </p:txBody>
      </p:sp>
      <p:sp>
        <p:nvSpPr>
          <p:cNvPr id="83972" name="正方形/長方形 4"/>
          <p:cNvSpPr>
            <a:spLocks noChangeArrowheads="1"/>
          </p:cNvSpPr>
          <p:nvPr/>
        </p:nvSpPr>
        <p:spPr bwMode="auto">
          <a:xfrm>
            <a:off x="7667625" y="315913"/>
            <a:ext cx="1225550" cy="369887"/>
          </a:xfrm>
          <a:prstGeom prst="rect">
            <a:avLst/>
          </a:prstGeom>
          <a:solidFill>
            <a:schemeClr val="bg1"/>
          </a:solidFill>
          <a:ln w="28575" algn="ctr">
            <a:solidFill>
              <a:schemeClr val="tx1"/>
            </a:solidFill>
            <a:round/>
            <a:headEnd/>
            <a:tailEnd/>
          </a:ln>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800" smtClean="0">
                <a:solidFill>
                  <a:srgbClr val="000000"/>
                </a:solidFill>
                <a:latin typeface="Arial" pitchFamily="34" charset="0"/>
                <a:ea typeface="ＭＳ Ｐゴシック" pitchFamily="50" charset="-128"/>
              </a:rPr>
              <a:t>資料１</a:t>
            </a:r>
          </a:p>
        </p:txBody>
      </p:sp>
    </p:spTree>
    <p:extLst>
      <p:ext uri="{BB962C8B-B14F-4D97-AF65-F5344CB8AC3E}">
        <p14:creationId xmlns:p14="http://schemas.microsoft.com/office/powerpoint/2010/main" val="355743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6A1074D3-8A49-4BBC-BDCA-4D7ED2B2A7D7}" type="slidenum">
              <a:rPr lang="en-US" altLang="ja-JP" sz="1400" smtClean="0">
                <a:solidFill>
                  <a:srgbClr val="000000"/>
                </a:solidFill>
              </a:rPr>
              <a:pPr algn="r" eaLnBrk="1" hangingPunct="1">
                <a:spcBef>
                  <a:spcPct val="0"/>
                </a:spcBef>
                <a:buClrTx/>
                <a:buFontTx/>
                <a:buNone/>
              </a:pPr>
              <a:t>9</a:t>
            </a:fld>
            <a:endParaRPr lang="en-US" altLang="ja-JP" sz="1400" smtClean="0">
              <a:solidFill>
                <a:srgbClr val="000000"/>
              </a:solidFill>
            </a:endParaRPr>
          </a:p>
        </p:txBody>
      </p:sp>
      <p:sp>
        <p:nvSpPr>
          <p:cNvPr id="9318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615E878A-C341-46CF-8120-39390C84A64F}" type="slidenum">
              <a:rPr lang="en-US" altLang="ja-JP" sz="1400" smtClean="0">
                <a:solidFill>
                  <a:srgbClr val="000000"/>
                </a:solidFill>
              </a:rPr>
              <a:pPr algn="r" eaLnBrk="1" hangingPunct="1">
                <a:spcBef>
                  <a:spcPct val="0"/>
                </a:spcBef>
                <a:buClrTx/>
                <a:buFontTx/>
                <a:buNone/>
              </a:pPr>
              <a:t>9</a:t>
            </a:fld>
            <a:endParaRPr lang="en-US" altLang="ja-JP" sz="1400" smtClean="0">
              <a:solidFill>
                <a:srgbClr val="000000"/>
              </a:solidFill>
            </a:endParaRPr>
          </a:p>
        </p:txBody>
      </p:sp>
      <p:sp>
        <p:nvSpPr>
          <p:cNvPr id="9318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２－１．成果品の種類</a:t>
            </a:r>
          </a:p>
        </p:txBody>
      </p:sp>
      <p:graphicFrame>
        <p:nvGraphicFramePr>
          <p:cNvPr id="9" name="Group 114"/>
          <p:cNvGraphicFramePr>
            <a:graphicFrameLocks noGrp="1"/>
          </p:cNvGraphicFramePr>
          <p:nvPr/>
        </p:nvGraphicFramePr>
        <p:xfrm>
          <a:off x="153988" y="892175"/>
          <a:ext cx="8856662" cy="5489576"/>
        </p:xfrm>
        <a:graphic>
          <a:graphicData uri="http://schemas.openxmlformats.org/drawingml/2006/table">
            <a:tbl>
              <a:tblPr/>
              <a:tblGrid>
                <a:gridCol w="1584325"/>
                <a:gridCol w="1393527"/>
                <a:gridCol w="3384376"/>
                <a:gridCol w="2494434"/>
              </a:tblGrid>
              <a:tr h="427038">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項目</a:t>
                      </a:r>
                    </a:p>
                  </a:txBody>
                  <a:tcPr marL="18000" marR="18000" marT="18000" marB="18000" anchor="ctr" horzOverflow="overflow">
                    <a:lnL w="28575" cap="flat" cmpd="sng" algn="ctr">
                      <a:solidFill>
                        <a:schemeClr val="tx1"/>
                      </a:solidFill>
                      <a:prstDash val="solid"/>
                      <a:round/>
                      <a:headEnd type="none" w="med" len="med"/>
                      <a:tailEnd type="none" w="lg" len="med"/>
                    </a:lnL>
                    <a:lnR w="1905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成果品</a:t>
                      </a:r>
                    </a:p>
                  </a:txBody>
                  <a:tcPr marL="18000" marR="18000" marT="18000" marB="18000" anchor="ctr" horzOverflow="overflow">
                    <a:lnL w="19050" cap="flat" cmpd="sng" algn="ctr">
                      <a:solidFill>
                        <a:schemeClr val="bg1"/>
                      </a:solidFill>
                      <a:prstDash val="solid"/>
                      <a:round/>
                      <a:headEnd type="none" w="med" len="med"/>
                      <a:tailEnd type="none" w="lg" len="med"/>
                    </a:lnL>
                    <a:lnR w="1905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内容</a:t>
                      </a:r>
                    </a:p>
                  </a:txBody>
                  <a:tcPr marL="18000" marR="18000" marT="18000" marB="18000" anchor="ctr" horzOverflow="overflow">
                    <a:lnL w="19050" cap="flat" cmpd="sng" algn="ctr">
                      <a:solidFill>
                        <a:schemeClr val="bg1"/>
                      </a:solidFill>
                      <a:prstDash val="solid"/>
                      <a:round/>
                      <a:headEnd type="none" w="med" len="med"/>
                      <a:tailEnd type="none" w="lg" len="med"/>
                    </a:lnL>
                    <a:lnR w="1270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イメージ</a:t>
                      </a:r>
                    </a:p>
                  </a:txBody>
                  <a:tcPr marL="18000" marR="18000" marT="18000" marB="18000" anchor="ctr" horzOverflow="overflow">
                    <a:lnL w="12700" cap="flat" cmpd="sng" algn="ctr">
                      <a:solidFill>
                        <a:schemeClr val="bg1"/>
                      </a:solidFill>
                      <a:prstDash val="solid"/>
                      <a:round/>
                      <a:headEnd type="none" w="med" len="med"/>
                      <a:tailEnd type="none" w="lg" len="med"/>
                    </a:lnL>
                    <a:lnR w="28575"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r>
              <a:tr h="1716088">
                <a:tc rowSpan="3">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デジタル地図成果</a:t>
                      </a:r>
                    </a:p>
                  </a:txBody>
                  <a:tcPr marL="18000" marR="18000" marT="18000" marB="1800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数値地形図</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地形・地物を描画した数値地形図。</a:t>
                      </a:r>
                    </a:p>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道路縁は</a:t>
                      </a:r>
                      <a:r>
                        <a:rPr kumimoji="0"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1/1,000</a:t>
                      </a: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レベル、その他項目を</a:t>
                      </a:r>
                      <a:r>
                        <a:rPr kumimoji="0"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1/2,500</a:t>
                      </a: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レベルの品質を有する。</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0" marB="1800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1577975">
                <a:tc vMerge="1">
                  <a:txBody>
                    <a:bodyPr/>
                    <a:lstStyle/>
                    <a:p>
                      <a:endParaRPr kumimoji="1" lang="ja-JP" altLang="en-US"/>
                    </a:p>
                  </a:txBody>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小縮尺地図</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広域的利用を目的として、数値地形図を縮小編纂して、縮尺</a:t>
                      </a:r>
                      <a:r>
                        <a:rPr kumimoji="0"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1/10,000</a:t>
                      </a: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の地図データとしたもの。</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0" marB="1800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1768475">
                <a:tc vMerge="1">
                  <a:txBody>
                    <a:bodyPr/>
                    <a:lstStyle/>
                    <a:p>
                      <a:endParaRPr kumimoji="1" lang="ja-JP" altLang="en-US"/>
                    </a:p>
                  </a:txBody>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構造化データ</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G</a:t>
                      </a:r>
                      <a:r>
                        <a:rPr kumimoji="0"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IS</a:t>
                      </a: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（地理情報システム）に使用できる、主要な地物（道路や建物）の面データ。</a:t>
                      </a:r>
                    </a:p>
                  </a:txBody>
                  <a:tcPr marL="18000" marR="18000" marT="18000" marB="1800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0" marB="1800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r>
            </a:tbl>
          </a:graphicData>
        </a:graphic>
      </p:graphicFrame>
      <p:pic>
        <p:nvPicPr>
          <p:cNvPr id="93217" name="図 10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32588" y="4706938"/>
            <a:ext cx="2087562" cy="1600200"/>
          </a:xfrm>
          <a:prstGeom prst="rect">
            <a:avLst/>
          </a:prstGeom>
          <a:noFill/>
          <a:ln w="0">
            <a:solidFill>
              <a:srgbClr val="BFBFBF"/>
            </a:solidFill>
            <a:miter lim="800000"/>
            <a:headEnd/>
            <a:tailEnd/>
          </a:ln>
          <a:extLst>
            <a:ext uri="{909E8E84-426E-40DD-AFC4-6F175D3DCCD1}">
              <a14:hiddenFill xmlns:a14="http://schemas.microsoft.com/office/drawing/2010/main">
                <a:solidFill>
                  <a:srgbClr val="FFFFFF"/>
                </a:solidFill>
              </a14:hiddenFill>
            </a:ext>
          </a:extLst>
        </p:spPr>
      </p:pic>
      <p:pic>
        <p:nvPicPr>
          <p:cNvPr id="93218" name="Picture 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588" y="1430338"/>
            <a:ext cx="2087562"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708688"/>
                  </a:outerShdw>
                </a:effectLst>
              </a14:hiddenEffects>
            </a:ext>
          </a:extLst>
        </p:spPr>
      </p:pic>
      <p:pic>
        <p:nvPicPr>
          <p:cNvPr id="93219" name="図 100"/>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29413" y="3116263"/>
            <a:ext cx="2090737" cy="1439862"/>
          </a:xfrm>
          <a:prstGeom prst="rect">
            <a:avLst/>
          </a:prstGeom>
          <a:noFill/>
          <a:ln w="0">
            <a:solidFill>
              <a:srgbClr val="BFBFBF"/>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15245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6"/>
          <p:cNvSpPr txBox="1">
            <a:spLocks noGrp="1" noChangeArrowheads="1"/>
          </p:cNvSpPr>
          <p:nvPr/>
        </p:nvSpPr>
        <p:spPr bwMode="auto">
          <a:xfrm>
            <a:off x="6553200" y="6402388"/>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FCC98D0-1CDB-44D7-B362-DAB2D7D8B04B}" type="slidenum">
              <a:rPr lang="en-US" altLang="ja-JP" sz="1400">
                <a:solidFill>
                  <a:srgbClr val="000000"/>
                </a:solidFill>
              </a:rPr>
              <a:pPr algn="r" eaLnBrk="1" hangingPunct="1">
                <a:spcBef>
                  <a:spcPct val="0"/>
                </a:spcBef>
                <a:buClrTx/>
                <a:buFontTx/>
                <a:buNone/>
              </a:pPr>
              <a:t>10</a:t>
            </a:fld>
            <a:endParaRPr lang="en-US" altLang="ja-JP" sz="1400">
              <a:solidFill>
                <a:srgbClr val="000000"/>
              </a:solidFill>
            </a:endParaRPr>
          </a:p>
        </p:txBody>
      </p:sp>
      <p:sp>
        <p:nvSpPr>
          <p:cNvPr id="48131" name="Rectangle 6"/>
          <p:cNvSpPr txBox="1">
            <a:spLocks noGrp="1" noChangeArrowheads="1"/>
          </p:cNvSpPr>
          <p:nvPr/>
        </p:nvSpPr>
        <p:spPr bwMode="auto">
          <a:xfrm>
            <a:off x="6553200" y="6402388"/>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C452D40-C7E7-4936-8926-31C3938F6EAA}" type="slidenum">
              <a:rPr lang="en-US" altLang="ja-JP" sz="1400">
                <a:solidFill>
                  <a:srgbClr val="000000"/>
                </a:solidFill>
              </a:rPr>
              <a:pPr algn="r" eaLnBrk="1" hangingPunct="1">
                <a:spcBef>
                  <a:spcPct val="0"/>
                </a:spcBef>
                <a:buClrTx/>
                <a:buFontTx/>
                <a:buNone/>
              </a:pPr>
              <a:t>10</a:t>
            </a:fld>
            <a:endParaRPr lang="en-US" altLang="ja-JP" sz="1400">
              <a:solidFill>
                <a:srgbClr val="000000"/>
              </a:solidFill>
            </a:endParaRPr>
          </a:p>
        </p:txBody>
      </p:sp>
      <p:sp>
        <p:nvSpPr>
          <p:cNvPr id="48132" name="Rectangle 2"/>
          <p:cNvSpPr>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a:solidFill>
                  <a:srgbClr val="FFFFFF"/>
                </a:solidFill>
              </a:rPr>
              <a:t>２－２．今後のスケジュール等について</a:t>
            </a:r>
          </a:p>
        </p:txBody>
      </p:sp>
      <p:sp>
        <p:nvSpPr>
          <p:cNvPr id="48133" name="Rectangle 3"/>
          <p:cNvSpPr>
            <a:spLocks noChangeArrowheads="1"/>
          </p:cNvSpPr>
          <p:nvPr/>
        </p:nvSpPr>
        <p:spPr bwMode="auto">
          <a:xfrm>
            <a:off x="158750" y="836613"/>
            <a:ext cx="8785225"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dirty="0">
                <a:solidFill>
                  <a:srgbClr val="000000"/>
                </a:solidFill>
              </a:rPr>
              <a:t>共有デジタル地図の次期更新について</a:t>
            </a:r>
          </a:p>
          <a:p>
            <a:pPr lvl="1" eaLnBrk="1" hangingPunct="1"/>
            <a:r>
              <a:rPr lang="ja-JP" altLang="en-US" sz="2400" dirty="0" smtClean="0">
                <a:solidFill>
                  <a:srgbClr val="000000"/>
                </a:solidFill>
              </a:rPr>
              <a:t>次期</a:t>
            </a:r>
            <a:r>
              <a:rPr lang="ja-JP" altLang="en-US" sz="2400" dirty="0">
                <a:solidFill>
                  <a:srgbClr val="000000"/>
                </a:solidFill>
              </a:rPr>
              <a:t>（第３期）全体更新の成果仕様、費用計画、工程</a:t>
            </a:r>
            <a:r>
              <a:rPr lang="ja-JP" altLang="en-US" sz="2400" dirty="0" smtClean="0">
                <a:solidFill>
                  <a:srgbClr val="000000"/>
                </a:solidFill>
              </a:rPr>
              <a:t>計画を検討</a:t>
            </a:r>
            <a:r>
              <a:rPr lang="ja-JP" altLang="en-US" sz="2400" dirty="0">
                <a:solidFill>
                  <a:srgbClr val="000000"/>
                </a:solidFill>
              </a:rPr>
              <a:t>・整理し、更新事業計画（案）を策定済み</a:t>
            </a:r>
          </a:p>
        </p:txBody>
      </p:sp>
      <p:graphicFrame>
        <p:nvGraphicFramePr>
          <p:cNvPr id="79945" name="Group 73"/>
          <p:cNvGraphicFramePr>
            <a:graphicFrameLocks noGrp="1"/>
          </p:cNvGraphicFramePr>
          <p:nvPr>
            <p:extLst>
              <p:ext uri="{D42A27DB-BD31-4B8C-83A1-F6EECF244321}">
                <p14:modId xmlns:p14="http://schemas.microsoft.com/office/powerpoint/2010/main" val="1931216877"/>
              </p:ext>
            </p:extLst>
          </p:nvPr>
        </p:nvGraphicFramePr>
        <p:xfrm>
          <a:off x="331788" y="2349500"/>
          <a:ext cx="8497887" cy="2592388"/>
        </p:xfrm>
        <a:graphic>
          <a:graphicData uri="http://schemas.openxmlformats.org/drawingml/2006/table">
            <a:tbl>
              <a:tblPr/>
              <a:tblGrid>
                <a:gridCol w="608012"/>
                <a:gridCol w="608013"/>
                <a:gridCol w="604837"/>
                <a:gridCol w="608013"/>
                <a:gridCol w="606425"/>
                <a:gridCol w="606425"/>
                <a:gridCol w="606425"/>
                <a:gridCol w="606425"/>
                <a:gridCol w="608012"/>
                <a:gridCol w="608013"/>
                <a:gridCol w="606425"/>
                <a:gridCol w="608012"/>
                <a:gridCol w="606425"/>
                <a:gridCol w="606425"/>
              </a:tblGrid>
              <a:tr h="730250">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rPr>
                        <a:t>Ｈ１８</a:t>
                      </a:r>
                      <a:endParaRPr kumimoji="1" lang="en-US" altLang="ja-JP" sz="16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Ｈ１９</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Ｈ２０</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Ｈ２１</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Ｈ２２</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Ｈ２３</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Ｈ２４</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Ｈ２５</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Ｈ２６</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rPr>
                        <a:t>Ｈ２７</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HGPｺﾞｼｯｸE" pitchFamily="50" charset="-128"/>
                          <a:ea typeface="HGPｺﾞｼｯｸE" pitchFamily="50" charset="-128"/>
                        </a:rPr>
                        <a:t>Ｈ２８</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Ｈ２９</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Ｈ３０</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HGPｺﾞｼｯｸE" pitchFamily="50" charset="-128"/>
                          <a:ea typeface="HGPｺﾞｼｯｸE" pitchFamily="50" charset="-128"/>
                        </a:rPr>
                        <a:t>Ｈ３１</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62138">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800" b="0" i="0" u="none" strike="noStrike" cap="none" normalizeH="0" baseline="0" dirty="0" smtClean="0">
                        <a:ln>
                          <a:noFill/>
                        </a:ln>
                        <a:solidFill>
                          <a:schemeClr val="tx1"/>
                        </a:solidFill>
                        <a:effectLst/>
                        <a:latin typeface="HGPｺﾞｼｯｸE" pitchFamily="50" charset="-128"/>
                        <a:ea typeface="HGPｺﾞｼｯｸE" pitchFamily="50" charset="-128"/>
                      </a:endParaRP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8181" name="WordArt 73"/>
          <p:cNvSpPr>
            <a:spLocks noChangeArrowheads="1" noChangeShapeType="1" noTextEdit="1"/>
          </p:cNvSpPr>
          <p:nvPr/>
        </p:nvSpPr>
        <p:spPr bwMode="auto">
          <a:xfrm>
            <a:off x="339725" y="3430588"/>
            <a:ext cx="639763" cy="130175"/>
          </a:xfrm>
          <a:prstGeom prst="rect">
            <a:avLst/>
          </a:prstGeom>
        </p:spPr>
        <p:txBody>
          <a:bodyPr wrap="none" fromWordArt="1">
            <a:prstTxWarp prst="textPlain">
              <a:avLst>
                <a:gd name="adj" fmla="val 50000"/>
              </a:avLst>
            </a:prstTxWarp>
          </a:bodyPr>
          <a:lstStyle/>
          <a:p>
            <a:r>
              <a:rPr lang="ja-JP" altLang="en-US" sz="3600" kern="10">
                <a:ln w="9525">
                  <a:solidFill>
                    <a:srgbClr val="333399"/>
                  </a:solidFill>
                  <a:round/>
                  <a:headEnd/>
                  <a:tailEnd/>
                </a:ln>
                <a:solidFill>
                  <a:srgbClr val="333399"/>
                </a:solidFill>
                <a:latin typeface="ＭＳ Ｐゴシック"/>
                <a:ea typeface="ＭＳ Ｐゴシック"/>
              </a:rPr>
              <a:t>→</a:t>
            </a:r>
          </a:p>
        </p:txBody>
      </p:sp>
      <p:sp>
        <p:nvSpPr>
          <p:cNvPr id="48182" name="WordArt 77"/>
          <p:cNvSpPr>
            <a:spLocks noChangeArrowheads="1" noChangeShapeType="1" noTextEdit="1"/>
          </p:cNvSpPr>
          <p:nvPr/>
        </p:nvSpPr>
        <p:spPr bwMode="auto">
          <a:xfrm>
            <a:off x="935038" y="3789363"/>
            <a:ext cx="1270000" cy="144462"/>
          </a:xfrm>
          <a:prstGeom prst="rect">
            <a:avLst/>
          </a:prstGeom>
        </p:spPr>
        <p:txBody>
          <a:bodyPr wrap="none" fromWordArt="1">
            <a:prstTxWarp prst="textPlain">
              <a:avLst>
                <a:gd name="adj" fmla="val 50000"/>
              </a:avLst>
            </a:prstTxWarp>
          </a:bodyPr>
          <a:lstStyle/>
          <a:p>
            <a:r>
              <a:rPr lang="ja-JP" altLang="en-US" sz="3600" kern="10">
                <a:ln w="9525">
                  <a:solidFill>
                    <a:srgbClr val="FF6600"/>
                  </a:solidFill>
                  <a:round/>
                  <a:headEnd/>
                  <a:tailEnd/>
                </a:ln>
                <a:solidFill>
                  <a:srgbClr val="FF6600"/>
                </a:solidFill>
                <a:latin typeface="ＭＳ Ｐゴシック"/>
                <a:ea typeface="ＭＳ Ｐゴシック"/>
              </a:rPr>
              <a:t>→</a:t>
            </a:r>
          </a:p>
        </p:txBody>
      </p:sp>
      <p:sp>
        <p:nvSpPr>
          <p:cNvPr id="48183" name="WordArt 79"/>
          <p:cNvSpPr>
            <a:spLocks noChangeArrowheads="1" noChangeShapeType="1" noTextEdit="1"/>
          </p:cNvSpPr>
          <p:nvPr/>
        </p:nvSpPr>
        <p:spPr bwMode="auto">
          <a:xfrm>
            <a:off x="3376613" y="3430588"/>
            <a:ext cx="627062" cy="155575"/>
          </a:xfrm>
          <a:prstGeom prst="rect">
            <a:avLst/>
          </a:prstGeom>
        </p:spPr>
        <p:txBody>
          <a:bodyPr wrap="none" fromWordArt="1">
            <a:prstTxWarp prst="textPlain">
              <a:avLst>
                <a:gd name="adj" fmla="val 50000"/>
              </a:avLst>
            </a:prstTxWarp>
          </a:bodyPr>
          <a:lstStyle/>
          <a:p>
            <a:r>
              <a:rPr lang="ja-JP" altLang="en-US" sz="3600" kern="10">
                <a:ln w="9525">
                  <a:solidFill>
                    <a:srgbClr val="333399"/>
                  </a:solidFill>
                  <a:round/>
                  <a:headEnd/>
                  <a:tailEnd/>
                </a:ln>
                <a:solidFill>
                  <a:srgbClr val="333399"/>
                </a:solidFill>
                <a:latin typeface="ＭＳ Ｐゴシック"/>
                <a:ea typeface="ＭＳ Ｐゴシック"/>
              </a:rPr>
              <a:t>→</a:t>
            </a:r>
          </a:p>
        </p:txBody>
      </p:sp>
      <p:sp>
        <p:nvSpPr>
          <p:cNvPr id="48184" name="Rectangle 88"/>
          <p:cNvSpPr>
            <a:spLocks noChangeArrowheads="1"/>
          </p:cNvSpPr>
          <p:nvPr/>
        </p:nvSpPr>
        <p:spPr bwMode="auto">
          <a:xfrm>
            <a:off x="3441700" y="4435475"/>
            <a:ext cx="1693863" cy="315913"/>
          </a:xfrm>
          <a:prstGeom prst="rect">
            <a:avLst/>
          </a:prstGeom>
          <a:solidFill>
            <a:srgbClr val="FF6600"/>
          </a:solidFill>
          <a:ln>
            <a:noFill/>
          </a:ln>
          <a:effectLst>
            <a:outerShdw dist="35921" dir="2700000" algn="ctr" rotWithShape="0">
              <a:srgbClr val="C0C0C0"/>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solidFill>
                  <a:srgbClr val="FFFFFF"/>
                </a:solidFill>
                <a:latin typeface="Arial" pitchFamily="34" charset="0"/>
                <a:ea typeface="HGP創英角ｺﾞｼｯｸUB" pitchFamily="50" charset="-128"/>
              </a:rPr>
              <a:t>第２期更新事業</a:t>
            </a:r>
          </a:p>
        </p:txBody>
      </p:sp>
      <p:sp>
        <p:nvSpPr>
          <p:cNvPr id="48185" name="Text Box 89"/>
          <p:cNvSpPr txBox="1">
            <a:spLocks noChangeArrowheads="1"/>
          </p:cNvSpPr>
          <p:nvPr/>
        </p:nvSpPr>
        <p:spPr bwMode="auto">
          <a:xfrm>
            <a:off x="241300" y="3524250"/>
            <a:ext cx="9080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a:solidFill>
                  <a:srgbClr val="000000"/>
                </a:solidFill>
                <a:latin typeface="HGPｺﾞｼｯｸM" pitchFamily="50" charset="-128"/>
                <a:ea typeface="HGPｺﾞｼｯｸM" pitchFamily="50" charset="-128"/>
              </a:rPr>
              <a:t>写真撮影</a:t>
            </a:r>
          </a:p>
        </p:txBody>
      </p:sp>
      <p:sp>
        <p:nvSpPr>
          <p:cNvPr id="48186" name="Text Box 90"/>
          <p:cNvSpPr txBox="1">
            <a:spLocks noChangeArrowheads="1"/>
          </p:cNvSpPr>
          <p:nvPr/>
        </p:nvSpPr>
        <p:spPr bwMode="auto">
          <a:xfrm>
            <a:off x="1152525" y="3875088"/>
            <a:ext cx="9080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a:solidFill>
                  <a:srgbClr val="000000"/>
                </a:solidFill>
                <a:latin typeface="HGPｺﾞｼｯｸM" pitchFamily="50" charset="-128"/>
                <a:ea typeface="HGPｺﾞｼｯｸM" pitchFamily="50" charset="-128"/>
              </a:rPr>
              <a:t>地図修正</a:t>
            </a:r>
          </a:p>
        </p:txBody>
      </p:sp>
      <p:sp>
        <p:nvSpPr>
          <p:cNvPr id="48187" name="Text Box 91"/>
          <p:cNvSpPr txBox="1">
            <a:spLocks noChangeArrowheads="1"/>
          </p:cNvSpPr>
          <p:nvPr/>
        </p:nvSpPr>
        <p:spPr bwMode="auto">
          <a:xfrm>
            <a:off x="3284538" y="3538538"/>
            <a:ext cx="9080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a:solidFill>
                  <a:srgbClr val="000000"/>
                </a:solidFill>
                <a:latin typeface="HGPｺﾞｼｯｸM" pitchFamily="50" charset="-128"/>
                <a:ea typeface="HGPｺﾞｼｯｸM" pitchFamily="50" charset="-128"/>
              </a:rPr>
              <a:t>写真撮影</a:t>
            </a:r>
          </a:p>
        </p:txBody>
      </p:sp>
      <p:sp>
        <p:nvSpPr>
          <p:cNvPr id="48188" name="Text Box 92"/>
          <p:cNvSpPr txBox="1">
            <a:spLocks noChangeArrowheads="1"/>
          </p:cNvSpPr>
          <p:nvPr/>
        </p:nvSpPr>
        <p:spPr bwMode="auto">
          <a:xfrm>
            <a:off x="4181475" y="3900488"/>
            <a:ext cx="9080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a:solidFill>
                  <a:srgbClr val="000000"/>
                </a:solidFill>
                <a:latin typeface="HGPｺﾞｼｯｸM" pitchFamily="50" charset="-128"/>
                <a:ea typeface="HGPｺﾞｼｯｸM" pitchFamily="50" charset="-128"/>
              </a:rPr>
              <a:t>地図修正</a:t>
            </a:r>
          </a:p>
        </p:txBody>
      </p:sp>
      <p:sp>
        <p:nvSpPr>
          <p:cNvPr id="48189" name="WordArt 77"/>
          <p:cNvSpPr>
            <a:spLocks noChangeArrowheads="1" noChangeShapeType="1" noTextEdit="1"/>
          </p:cNvSpPr>
          <p:nvPr/>
        </p:nvSpPr>
        <p:spPr bwMode="auto">
          <a:xfrm>
            <a:off x="3968750" y="3814763"/>
            <a:ext cx="1270000" cy="144462"/>
          </a:xfrm>
          <a:prstGeom prst="rect">
            <a:avLst/>
          </a:prstGeom>
        </p:spPr>
        <p:txBody>
          <a:bodyPr wrap="none" fromWordArt="1">
            <a:prstTxWarp prst="textPlain">
              <a:avLst>
                <a:gd name="adj" fmla="val 50000"/>
              </a:avLst>
            </a:prstTxWarp>
          </a:bodyPr>
          <a:lstStyle/>
          <a:p>
            <a:r>
              <a:rPr lang="ja-JP" altLang="en-US" sz="3600" kern="10">
                <a:ln w="9525">
                  <a:solidFill>
                    <a:srgbClr val="FF6600"/>
                  </a:solidFill>
                  <a:round/>
                  <a:headEnd/>
                  <a:tailEnd/>
                </a:ln>
                <a:solidFill>
                  <a:srgbClr val="FF6600"/>
                </a:solidFill>
                <a:latin typeface="ＭＳ Ｐゴシック"/>
                <a:ea typeface="ＭＳ Ｐゴシック"/>
              </a:rPr>
              <a:t>→</a:t>
            </a:r>
          </a:p>
        </p:txBody>
      </p:sp>
      <p:sp>
        <p:nvSpPr>
          <p:cNvPr id="48190" name="Rectangle 88"/>
          <p:cNvSpPr>
            <a:spLocks noChangeArrowheads="1"/>
          </p:cNvSpPr>
          <p:nvPr/>
        </p:nvSpPr>
        <p:spPr bwMode="auto">
          <a:xfrm>
            <a:off x="382588" y="4413250"/>
            <a:ext cx="1693862" cy="315913"/>
          </a:xfrm>
          <a:prstGeom prst="rect">
            <a:avLst/>
          </a:prstGeom>
          <a:solidFill>
            <a:srgbClr val="FF6600"/>
          </a:solidFill>
          <a:ln>
            <a:noFill/>
          </a:ln>
          <a:effectLst>
            <a:outerShdw dist="35921" dir="2700000" algn="ctr" rotWithShape="0">
              <a:srgbClr val="C0C0C0"/>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solidFill>
                  <a:srgbClr val="FFFFFF"/>
                </a:solidFill>
                <a:latin typeface="Arial" pitchFamily="34" charset="0"/>
                <a:ea typeface="HGP創英角ｺﾞｼｯｸUB" pitchFamily="50" charset="-128"/>
              </a:rPr>
              <a:t>初期整備事業</a:t>
            </a:r>
          </a:p>
        </p:txBody>
      </p:sp>
      <p:sp>
        <p:nvSpPr>
          <p:cNvPr id="48191" name="Rectangle 131"/>
          <p:cNvSpPr>
            <a:spLocks noChangeArrowheads="1"/>
          </p:cNvSpPr>
          <p:nvPr/>
        </p:nvSpPr>
        <p:spPr bwMode="auto">
          <a:xfrm>
            <a:off x="217488" y="5013325"/>
            <a:ext cx="8640762" cy="1389063"/>
          </a:xfrm>
          <a:prstGeom prst="rect">
            <a:avLst/>
          </a:prstGeom>
          <a:solidFill>
            <a:schemeClr val="bg1"/>
          </a:solidFill>
          <a:ln w="9525">
            <a:solidFill>
              <a:schemeClr val="bg2"/>
            </a:solidFill>
            <a:miter lim="800000"/>
            <a:headEnd/>
            <a:tailEnd/>
          </a:ln>
          <a:effectLst>
            <a:outerShdw dist="107763" dir="2700000" algn="ctr" rotWithShape="0">
              <a:srgbClr val="808080">
                <a:alpha val="50000"/>
              </a:srgbClr>
            </a:outerShdw>
          </a:effectLst>
        </p:spPr>
        <p:txBody>
          <a:bodyPr wrap="none"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en-US" altLang="ja-JP" sz="2000">
                <a:solidFill>
                  <a:srgbClr val="FF0000"/>
                </a:solidFill>
              </a:rPr>
              <a:t>【</a:t>
            </a:r>
            <a:r>
              <a:rPr lang="ja-JP" altLang="en-US" sz="2000">
                <a:solidFill>
                  <a:srgbClr val="FF0000"/>
                </a:solidFill>
              </a:rPr>
              <a:t>第３期更新事業のポイント</a:t>
            </a:r>
            <a:r>
              <a:rPr lang="en-US" altLang="ja-JP" sz="2000">
                <a:solidFill>
                  <a:srgbClr val="FF0000"/>
                </a:solidFill>
              </a:rPr>
              <a:t>】</a:t>
            </a:r>
          </a:p>
          <a:p>
            <a:pPr eaLnBrk="1" hangingPunct="1">
              <a:spcBef>
                <a:spcPct val="0"/>
              </a:spcBef>
              <a:buClrTx/>
              <a:buFontTx/>
              <a:buNone/>
            </a:pPr>
            <a:r>
              <a:rPr lang="ja-JP" altLang="en-US" sz="1800">
                <a:solidFill>
                  <a:srgbClr val="000000"/>
                </a:solidFill>
              </a:rPr>
              <a:t>・開始時期は平成２９年度（平成２９年度～３１年度までの３ヵ年事業を予定）</a:t>
            </a:r>
            <a:endParaRPr lang="en-US" altLang="ja-JP" sz="1800">
              <a:solidFill>
                <a:srgbClr val="000000"/>
              </a:solidFill>
            </a:endParaRPr>
          </a:p>
          <a:p>
            <a:pPr eaLnBrk="1" hangingPunct="1">
              <a:spcBef>
                <a:spcPct val="0"/>
              </a:spcBef>
              <a:buClrTx/>
              <a:buFontTx/>
              <a:buNone/>
            </a:pPr>
            <a:r>
              <a:rPr lang="ja-JP" altLang="en-US" sz="1800">
                <a:solidFill>
                  <a:srgbClr val="000000"/>
                </a:solidFill>
              </a:rPr>
              <a:t>・成果仕様は、第２期更新事業とほぼ同じ（写真地図製本が基本仕様から外れる）</a:t>
            </a:r>
            <a:endParaRPr lang="en-US" altLang="ja-JP" sz="1800">
              <a:solidFill>
                <a:srgbClr val="000000"/>
              </a:solidFill>
            </a:endParaRPr>
          </a:p>
          <a:p>
            <a:pPr eaLnBrk="1" hangingPunct="1">
              <a:spcBef>
                <a:spcPct val="0"/>
              </a:spcBef>
              <a:buClrTx/>
              <a:buFontTx/>
              <a:buNone/>
            </a:pPr>
            <a:r>
              <a:rPr lang="ja-JP" altLang="en-US" sz="1800">
                <a:solidFill>
                  <a:srgbClr val="000000"/>
                </a:solidFill>
              </a:rPr>
              <a:t>・成果仕様外の要望については、個別市町のオプション対応とする</a:t>
            </a:r>
          </a:p>
        </p:txBody>
      </p:sp>
      <p:sp>
        <p:nvSpPr>
          <p:cNvPr id="48192" name="WordArt 79"/>
          <p:cNvSpPr>
            <a:spLocks noChangeArrowheads="1" noChangeShapeType="1" noTextEdit="1"/>
          </p:cNvSpPr>
          <p:nvPr/>
        </p:nvSpPr>
        <p:spPr bwMode="auto">
          <a:xfrm>
            <a:off x="7026275" y="3417888"/>
            <a:ext cx="627063" cy="155575"/>
          </a:xfrm>
          <a:prstGeom prst="rect">
            <a:avLst/>
          </a:prstGeom>
        </p:spPr>
        <p:txBody>
          <a:bodyPr wrap="none" fromWordArt="1">
            <a:prstTxWarp prst="textPlain">
              <a:avLst>
                <a:gd name="adj" fmla="val 50000"/>
              </a:avLst>
            </a:prstTxWarp>
          </a:bodyPr>
          <a:lstStyle/>
          <a:p>
            <a:r>
              <a:rPr lang="ja-JP" altLang="en-US" sz="3600" kern="10">
                <a:ln w="9525">
                  <a:solidFill>
                    <a:srgbClr val="333399"/>
                  </a:solidFill>
                  <a:round/>
                  <a:headEnd/>
                  <a:tailEnd/>
                </a:ln>
                <a:solidFill>
                  <a:srgbClr val="333399"/>
                </a:solidFill>
                <a:latin typeface="ＭＳ Ｐゴシック"/>
                <a:ea typeface="ＭＳ Ｐゴシック"/>
              </a:rPr>
              <a:t>→</a:t>
            </a:r>
          </a:p>
        </p:txBody>
      </p:sp>
      <p:sp>
        <p:nvSpPr>
          <p:cNvPr id="48193" name="Rectangle 88"/>
          <p:cNvSpPr>
            <a:spLocks noChangeArrowheads="1"/>
          </p:cNvSpPr>
          <p:nvPr/>
        </p:nvSpPr>
        <p:spPr bwMode="auto">
          <a:xfrm>
            <a:off x="7058025" y="4422775"/>
            <a:ext cx="1693863" cy="315913"/>
          </a:xfrm>
          <a:prstGeom prst="rect">
            <a:avLst/>
          </a:prstGeom>
          <a:solidFill>
            <a:srgbClr val="FF6600"/>
          </a:solidFill>
          <a:ln>
            <a:noFill/>
          </a:ln>
          <a:effectLst>
            <a:outerShdw dist="35921" dir="2700000" algn="ctr" rotWithShape="0">
              <a:srgbClr val="C0C0C0"/>
            </a:outerShdw>
          </a:effectLst>
          <a:extLst>
            <a:ext uri="{91240B29-F687-4F45-9708-019B960494DF}">
              <a14:hiddenLine xmlns:a14="http://schemas.microsoft.com/office/drawing/2010/main" w="9525">
                <a:solidFill>
                  <a:srgbClr val="000000"/>
                </a:solidFill>
                <a:miter lim="800000"/>
                <a:headEnd/>
                <a:tailEnd/>
              </a14:hiddenLine>
            </a:ext>
          </a:extLst>
        </p:spPr>
        <p:txBody>
          <a:bodyPr wrap="none" lIns="18000" tIns="10800" rIns="18000" bIns="108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200">
                <a:solidFill>
                  <a:srgbClr val="FFFFFF"/>
                </a:solidFill>
                <a:latin typeface="Arial" pitchFamily="34" charset="0"/>
                <a:ea typeface="HGP創英角ｺﾞｼｯｸUB" pitchFamily="50" charset="-128"/>
              </a:rPr>
              <a:t>第３期更新事業</a:t>
            </a:r>
          </a:p>
        </p:txBody>
      </p:sp>
      <p:sp>
        <p:nvSpPr>
          <p:cNvPr id="48194" name="Text Box 91"/>
          <p:cNvSpPr txBox="1">
            <a:spLocks noChangeArrowheads="1"/>
          </p:cNvSpPr>
          <p:nvPr/>
        </p:nvSpPr>
        <p:spPr bwMode="auto">
          <a:xfrm>
            <a:off x="6875463" y="3525838"/>
            <a:ext cx="9080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a:solidFill>
                  <a:srgbClr val="000000"/>
                </a:solidFill>
                <a:latin typeface="HGPｺﾞｼｯｸM" pitchFamily="50" charset="-128"/>
                <a:ea typeface="HGPｺﾞｼｯｸM" pitchFamily="50" charset="-128"/>
              </a:rPr>
              <a:t>写真撮影</a:t>
            </a:r>
          </a:p>
        </p:txBody>
      </p:sp>
      <p:sp>
        <p:nvSpPr>
          <p:cNvPr id="48195" name="Text Box 92"/>
          <p:cNvSpPr txBox="1">
            <a:spLocks noChangeArrowheads="1"/>
          </p:cNvSpPr>
          <p:nvPr/>
        </p:nvSpPr>
        <p:spPr bwMode="auto">
          <a:xfrm>
            <a:off x="7740650" y="3887788"/>
            <a:ext cx="9080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a:solidFill>
                  <a:srgbClr val="000000"/>
                </a:solidFill>
                <a:latin typeface="HGPｺﾞｼｯｸM" pitchFamily="50" charset="-128"/>
                <a:ea typeface="HGPｺﾞｼｯｸM" pitchFamily="50" charset="-128"/>
              </a:rPr>
              <a:t>地図修正</a:t>
            </a:r>
          </a:p>
        </p:txBody>
      </p:sp>
      <p:sp>
        <p:nvSpPr>
          <p:cNvPr id="48196" name="WordArt 77"/>
          <p:cNvSpPr>
            <a:spLocks noChangeArrowheads="1" noChangeShapeType="1" noTextEdit="1"/>
          </p:cNvSpPr>
          <p:nvPr/>
        </p:nvSpPr>
        <p:spPr bwMode="auto">
          <a:xfrm>
            <a:off x="7618413" y="3789363"/>
            <a:ext cx="1166812" cy="157162"/>
          </a:xfrm>
          <a:prstGeom prst="rect">
            <a:avLst/>
          </a:prstGeom>
        </p:spPr>
        <p:txBody>
          <a:bodyPr wrap="none" fromWordArt="1">
            <a:prstTxWarp prst="textPlain">
              <a:avLst>
                <a:gd name="adj" fmla="val 50000"/>
              </a:avLst>
            </a:prstTxWarp>
          </a:bodyPr>
          <a:lstStyle/>
          <a:p>
            <a:r>
              <a:rPr lang="ja-JP" altLang="en-US" sz="3600" kern="10">
                <a:ln w="9525">
                  <a:solidFill>
                    <a:srgbClr val="FF6600"/>
                  </a:solidFill>
                  <a:round/>
                  <a:headEnd/>
                  <a:tailEnd/>
                </a:ln>
                <a:solidFill>
                  <a:srgbClr val="FF6600"/>
                </a:solidFill>
                <a:latin typeface="ＭＳ Ｐゴシック"/>
                <a:ea typeface="ＭＳ Ｐゴシック"/>
              </a:rPr>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E505FF7-EDFB-45CB-A083-34033D324C13}" type="slidenum">
              <a:rPr lang="en-US" altLang="ja-JP" sz="1400"/>
              <a:pPr algn="r" eaLnBrk="1" hangingPunct="1">
                <a:spcBef>
                  <a:spcPct val="0"/>
                </a:spcBef>
                <a:buClrTx/>
                <a:buFontTx/>
                <a:buNone/>
              </a:pPr>
              <a:t>11</a:t>
            </a:fld>
            <a:endParaRPr lang="en-US" altLang="ja-JP" sz="1400"/>
          </a:p>
        </p:txBody>
      </p:sp>
      <p:sp>
        <p:nvSpPr>
          <p:cNvPr id="4915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67E5E11F-E37B-4996-A11A-B1629ACC00A9}" type="slidenum">
              <a:rPr lang="en-US" altLang="ja-JP" sz="1400"/>
              <a:pPr algn="r" eaLnBrk="1" hangingPunct="1">
                <a:spcBef>
                  <a:spcPct val="0"/>
                </a:spcBef>
                <a:buClrTx/>
                <a:buFontTx/>
                <a:buNone/>
              </a:pPr>
              <a:t>11</a:t>
            </a:fld>
            <a:endParaRPr lang="en-US" altLang="ja-JP" sz="1400"/>
          </a:p>
        </p:txBody>
      </p:sp>
      <p:sp>
        <p:nvSpPr>
          <p:cNvPr id="49156" name="Rectangle 27"/>
          <p:cNvSpPr>
            <a:spLocks noGrp="1" noChangeArrowheads="1"/>
          </p:cNvSpPr>
          <p:nvPr>
            <p:ph type="title" idx="4294967295"/>
          </p:nvPr>
        </p:nvSpPr>
        <p:spPr>
          <a:xfrm>
            <a:off x="153988" y="77788"/>
            <a:ext cx="8810625" cy="503237"/>
          </a:xfrm>
        </p:spPr>
        <p:txBody>
          <a:bodyPr/>
          <a:lstStyle/>
          <a:p>
            <a:pPr algn="l" eaLnBrk="1" hangingPunct="1"/>
            <a:endParaRPr lang="ja-JP" altLang="en-US" sz="3200" smtClean="0"/>
          </a:p>
        </p:txBody>
      </p:sp>
      <p:sp>
        <p:nvSpPr>
          <p:cNvPr id="49157" name="Rectangle 4"/>
          <p:cNvSpPr>
            <a:spLocks noChangeArrowheads="1"/>
          </p:cNvSpPr>
          <p:nvPr/>
        </p:nvSpPr>
        <p:spPr bwMode="auto">
          <a:xfrm>
            <a:off x="250825" y="2641600"/>
            <a:ext cx="8642350"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a:t>３．共有デジタル地図成果の</a:t>
            </a:r>
            <a:endParaRPr lang="en-US" altLang="ja-JP" sz="3600" b="1"/>
          </a:p>
          <a:p>
            <a:pPr algn="ctr" eaLnBrk="1" hangingPunct="1">
              <a:spcBef>
                <a:spcPct val="0"/>
              </a:spcBef>
              <a:buClrTx/>
              <a:buFontTx/>
              <a:buNone/>
            </a:pPr>
            <a:r>
              <a:rPr lang="ja-JP" altLang="en-US" sz="3600" b="1"/>
              <a:t>利用方法について</a:t>
            </a:r>
            <a:r>
              <a:rPr lang="ja-JP" altLang="en-US" sz="3600"/>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F3AB85CB-8F80-44EB-A165-90A1656BB6EB}" type="slidenum">
              <a:rPr lang="en-US" altLang="ja-JP" sz="1400"/>
              <a:pPr algn="r" eaLnBrk="1" hangingPunct="1">
                <a:spcBef>
                  <a:spcPct val="0"/>
                </a:spcBef>
                <a:buClrTx/>
                <a:buFontTx/>
                <a:buNone/>
              </a:pPr>
              <a:t>12</a:t>
            </a:fld>
            <a:endParaRPr lang="en-US" altLang="ja-JP" sz="1400"/>
          </a:p>
        </p:txBody>
      </p:sp>
      <p:sp>
        <p:nvSpPr>
          <p:cNvPr id="501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BAB934C-BC64-42F9-ADD2-43B3206457D6}" type="slidenum">
              <a:rPr lang="en-US" altLang="ja-JP" sz="1400"/>
              <a:pPr algn="r" eaLnBrk="1" hangingPunct="1">
                <a:spcBef>
                  <a:spcPct val="0"/>
                </a:spcBef>
                <a:buClrTx/>
                <a:buFontTx/>
                <a:buNone/>
              </a:pPr>
              <a:t>12</a:t>
            </a:fld>
            <a:endParaRPr lang="en-US" altLang="ja-JP" sz="1400"/>
          </a:p>
        </p:txBody>
      </p:sp>
      <p:sp>
        <p:nvSpPr>
          <p:cNvPr id="50180"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３－１．共有デジタル地図成果利用ガイドライン</a:t>
            </a:r>
          </a:p>
        </p:txBody>
      </p:sp>
      <p:sp>
        <p:nvSpPr>
          <p:cNvPr id="50181" name="AutoShape 11"/>
          <p:cNvSpPr>
            <a:spLocks noChangeArrowheads="1"/>
          </p:cNvSpPr>
          <p:nvPr/>
        </p:nvSpPr>
        <p:spPr bwMode="auto">
          <a:xfrm>
            <a:off x="219075" y="2984500"/>
            <a:ext cx="2644775" cy="466725"/>
          </a:xfrm>
          <a:prstGeom prst="roundRect">
            <a:avLst>
              <a:gd name="adj" fmla="val 16667"/>
            </a:avLst>
          </a:prstGeom>
          <a:solidFill>
            <a:srgbClr val="CCECFF">
              <a:alpha val="14902"/>
            </a:srgbClr>
          </a:solidFill>
          <a:ln w="50800">
            <a:solidFill>
              <a:srgbClr val="339966"/>
            </a:solidFill>
            <a:round/>
            <a:headEnd/>
            <a:tailEnd/>
          </a:ln>
        </p:spPr>
        <p:txBody>
          <a:bodyPr wrap="none"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2000">
                <a:latin typeface="メイリオ" pitchFamily="50" charset="-128"/>
                <a:ea typeface="メイリオ" pitchFamily="50" charset="-128"/>
                <a:cs typeface="メイリオ" pitchFamily="50" charset="-128"/>
              </a:rPr>
              <a:t>ガイドラインの骨子</a:t>
            </a:r>
          </a:p>
        </p:txBody>
      </p:sp>
      <p:sp>
        <p:nvSpPr>
          <p:cNvPr id="50182" name="Rectangle 3"/>
          <p:cNvSpPr>
            <a:spLocks noChangeArrowheads="1"/>
          </p:cNvSpPr>
          <p:nvPr/>
        </p:nvSpPr>
        <p:spPr bwMode="auto">
          <a:xfrm>
            <a:off x="209550" y="841375"/>
            <a:ext cx="8826500" cy="180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200"/>
              <a:t>共有デジタル地図成果を関係者（市町、三重県、住民等）で効率的に利用していくために、利用ルールを取りまとめた</a:t>
            </a:r>
            <a:r>
              <a:rPr lang="ja-JP" altLang="en-US" sz="2200" u="sng">
                <a:solidFill>
                  <a:srgbClr val="FF0000"/>
                </a:solidFill>
              </a:rPr>
              <a:t>「共有デジタル地図成果利用ガイドライン」</a:t>
            </a:r>
            <a:r>
              <a:rPr lang="ja-JP" altLang="en-US" sz="2200"/>
              <a:t>を作成しています。</a:t>
            </a:r>
          </a:p>
          <a:p>
            <a:pPr eaLnBrk="1" hangingPunct="1"/>
            <a:r>
              <a:rPr lang="ja-JP" altLang="en-US" sz="2200"/>
              <a:t>共有デジタル地図の利用にあたりましては、本ガイドラインの遵守を、お願い致します。</a:t>
            </a:r>
          </a:p>
        </p:txBody>
      </p:sp>
      <p:sp>
        <p:nvSpPr>
          <p:cNvPr id="50183" name="角丸四角形 2"/>
          <p:cNvSpPr>
            <a:spLocks noChangeArrowheads="1"/>
          </p:cNvSpPr>
          <p:nvPr/>
        </p:nvSpPr>
        <p:spPr bwMode="auto">
          <a:xfrm>
            <a:off x="211138" y="3603625"/>
            <a:ext cx="8731250" cy="7191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a:latin typeface="メイリオ" pitchFamily="50" charset="-128"/>
                <a:ea typeface="メイリオ" pitchFamily="50" charset="-128"/>
                <a:cs typeface="メイリオ" pitchFamily="50" charset="-128"/>
              </a:rPr>
              <a:t>測量法に則った運用を基本としながら、市町、県での利便性を考慮したものとする。</a:t>
            </a:r>
            <a:endParaRPr lang="en-US" altLang="ja-JP" sz="1800">
              <a:latin typeface="メイリオ" pitchFamily="50" charset="-128"/>
              <a:ea typeface="メイリオ" pitchFamily="50" charset="-128"/>
              <a:cs typeface="メイリオ" pitchFamily="50" charset="-128"/>
            </a:endParaRPr>
          </a:p>
        </p:txBody>
      </p:sp>
      <p:sp>
        <p:nvSpPr>
          <p:cNvPr id="50184" name="角丸四角形 2"/>
          <p:cNvSpPr>
            <a:spLocks noChangeArrowheads="1"/>
          </p:cNvSpPr>
          <p:nvPr/>
        </p:nvSpPr>
        <p:spPr bwMode="auto">
          <a:xfrm>
            <a:off x="219075" y="4498975"/>
            <a:ext cx="8731250" cy="7191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spcBef>
                <a:spcPct val="50000"/>
              </a:spcBef>
              <a:buClrTx/>
              <a:buFontTx/>
              <a:buNone/>
            </a:pPr>
            <a:r>
              <a:rPr lang="ja-JP" altLang="en-US" sz="1800">
                <a:latin typeface="メイリオ" pitchFamily="50" charset="-128"/>
                <a:ea typeface="メイリオ" pitchFamily="50" charset="-128"/>
                <a:cs typeface="メイリオ" pitchFamily="50" charset="-128"/>
              </a:rPr>
              <a:t>共有デジタル地図の著作権ならびに測量計画機関としての権能は、総合事務組合に集約する。市町、県は、行政事務において自由に利用できる権利を有する。</a:t>
            </a:r>
            <a:endParaRPr lang="en-US" altLang="ja-JP" sz="1800">
              <a:latin typeface="メイリオ" pitchFamily="50" charset="-128"/>
              <a:ea typeface="メイリオ" pitchFamily="50" charset="-128"/>
              <a:cs typeface="メイリオ" pitchFamily="50" charset="-128"/>
            </a:endParaRPr>
          </a:p>
        </p:txBody>
      </p:sp>
      <p:sp>
        <p:nvSpPr>
          <p:cNvPr id="50185" name="角丸四角形 2"/>
          <p:cNvSpPr>
            <a:spLocks noChangeArrowheads="1"/>
          </p:cNvSpPr>
          <p:nvPr/>
        </p:nvSpPr>
        <p:spPr bwMode="auto">
          <a:xfrm>
            <a:off x="211138" y="5384800"/>
            <a:ext cx="8731250" cy="7191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spcBef>
                <a:spcPct val="50000"/>
              </a:spcBef>
              <a:buClrTx/>
              <a:buFontTx/>
              <a:buNone/>
            </a:pPr>
            <a:r>
              <a:rPr lang="ja-JP" altLang="en-US" sz="1800">
                <a:latin typeface="メイリオ" pitchFamily="50" charset="-128"/>
                <a:ea typeface="メイリオ" pitchFamily="50" charset="-128"/>
                <a:cs typeface="メイリオ" pitchFamily="50" charset="-128"/>
              </a:rPr>
              <a:t>住民等への一般利用者への成果提供は、（一財）日本地図センターに委託し、市町職員の負担軽減を図る。</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CBF2FFB6-9B16-41D6-B283-A113FD63EAE9}" type="slidenum">
              <a:rPr lang="en-US" altLang="ja-JP" sz="1400"/>
              <a:pPr algn="r" eaLnBrk="1" hangingPunct="1">
                <a:spcBef>
                  <a:spcPct val="0"/>
                </a:spcBef>
                <a:buClrTx/>
                <a:buFontTx/>
                <a:buNone/>
              </a:pPr>
              <a:t>13</a:t>
            </a:fld>
            <a:endParaRPr lang="en-US" altLang="ja-JP" sz="1400"/>
          </a:p>
        </p:txBody>
      </p:sp>
      <p:sp>
        <p:nvSpPr>
          <p:cNvPr id="5120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DDF9B5C7-696A-46DF-8BF2-1AFC10199D0B}" type="slidenum">
              <a:rPr lang="en-US" altLang="ja-JP" sz="1400"/>
              <a:pPr algn="r" eaLnBrk="1" hangingPunct="1">
                <a:spcBef>
                  <a:spcPct val="0"/>
                </a:spcBef>
                <a:buClrTx/>
                <a:buFontTx/>
                <a:buNone/>
              </a:pPr>
              <a:t>13</a:t>
            </a:fld>
            <a:endParaRPr lang="en-US" altLang="ja-JP" sz="1400"/>
          </a:p>
        </p:txBody>
      </p:sp>
      <p:sp>
        <p:nvSpPr>
          <p:cNvPr id="51204"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３－２．共有デジタル地図成果の利用方法</a:t>
            </a:r>
          </a:p>
        </p:txBody>
      </p:sp>
      <p:sp>
        <p:nvSpPr>
          <p:cNvPr id="4" name="Rectangle 6"/>
          <p:cNvSpPr>
            <a:spLocks noChangeArrowheads="1"/>
          </p:cNvSpPr>
          <p:nvPr/>
        </p:nvSpPr>
        <p:spPr bwMode="auto">
          <a:xfrm>
            <a:off x="193675" y="2066925"/>
            <a:ext cx="4257675" cy="2730500"/>
          </a:xfrm>
          <a:prstGeom prst="rect">
            <a:avLst/>
          </a:prstGeom>
          <a:solidFill>
            <a:srgbClr val="CCECFF">
              <a:alpha val="20000"/>
            </a:srgbClr>
          </a:solidFill>
          <a:ln w="38100">
            <a:solidFill>
              <a:srgbClr val="0070C0"/>
            </a:solidFill>
            <a:miter lim="800000"/>
            <a:headEnd/>
            <a:tailEnd/>
          </a:ln>
        </p:spPr>
        <p:txBody>
          <a:bodyPr anchor="ctr"/>
          <a:lstStyle/>
          <a:p>
            <a:pPr algn="l">
              <a:defRPr/>
            </a:pPr>
            <a:endParaRPr lang="en-US" altLang="ja-JP" sz="1600" dirty="0">
              <a:solidFill>
                <a:schemeClr val="accent2">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endParaRPr lang="en-US" altLang="ja-JP" sz="1600" dirty="0">
              <a:solidFill>
                <a:schemeClr val="accent2">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endParaRPr lang="en-US" altLang="ja-JP" sz="1600" dirty="0">
              <a:solidFill>
                <a:schemeClr val="accent2">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①共有デジタル地図データを直接加工して、新たな測量成果を作成する場合</a:t>
            </a:r>
            <a:endPar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（例：道路台帳図作成など）</a:t>
            </a:r>
            <a:endPar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endPar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②共有デジタル地図を各種</a:t>
            </a:r>
            <a:r>
              <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GIS</a:t>
            </a: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（庁内</a:t>
            </a:r>
            <a:r>
              <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GIS</a:t>
            </a:r>
            <a:r>
              <a:rPr lang="ja-JP" altLang="en-US" sz="1600" dirty="0" err="1">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個別業務型</a:t>
            </a:r>
            <a:r>
              <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GIS</a:t>
            </a:r>
            <a:r>
              <a:rPr lang="ja-JP" altLang="en-US" sz="1600" dirty="0" err="1">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公開型</a:t>
            </a:r>
            <a:r>
              <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GIS</a:t>
            </a: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等）に取り込む場合（</a:t>
            </a:r>
            <a:r>
              <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GIS</a:t>
            </a:r>
            <a:r>
              <a:rPr lang="ja-JP" altLang="en-US"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から紙出力をすることが前提）</a:t>
            </a:r>
            <a:endParaRPr lang="en-US" altLang="ja-JP" sz="1600"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206" name="Rectangle 6"/>
          <p:cNvSpPr>
            <a:spLocks noChangeArrowheads="1"/>
          </p:cNvSpPr>
          <p:nvPr/>
        </p:nvSpPr>
        <p:spPr bwMode="auto">
          <a:xfrm>
            <a:off x="4692650" y="2066925"/>
            <a:ext cx="4257675" cy="2730500"/>
          </a:xfrm>
          <a:prstGeom prst="rect">
            <a:avLst/>
          </a:prstGeom>
          <a:solidFill>
            <a:srgbClr val="92D050">
              <a:alpha val="20000"/>
            </a:srgbClr>
          </a:solidFill>
          <a:ln w="38100">
            <a:solidFill>
              <a:srgbClr val="006600"/>
            </a:solidFill>
            <a:miter lim="800000"/>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en-US" altLang="ja-JP" sz="1600" dirty="0">
              <a:solidFill>
                <a:srgbClr val="006600"/>
              </a:solidFill>
              <a:latin typeface="メイリオ" pitchFamily="50" charset="-128"/>
              <a:ea typeface="メイリオ" pitchFamily="50" charset="-128"/>
              <a:cs typeface="メイリオ" pitchFamily="50" charset="-128"/>
            </a:endParaRPr>
          </a:p>
          <a:p>
            <a:pPr eaLnBrk="1" hangingPunct="1">
              <a:spcBef>
                <a:spcPct val="0"/>
              </a:spcBef>
              <a:buClrTx/>
              <a:buFontTx/>
              <a:buNone/>
            </a:pPr>
            <a:endParaRPr lang="en-US" altLang="ja-JP" sz="1600" dirty="0">
              <a:solidFill>
                <a:srgbClr val="006600"/>
              </a:solidFill>
              <a:latin typeface="メイリオ" pitchFamily="50" charset="-128"/>
              <a:ea typeface="メイリオ" pitchFamily="50" charset="-128"/>
              <a:cs typeface="メイリオ" pitchFamily="50" charset="-128"/>
            </a:endParaRPr>
          </a:p>
          <a:p>
            <a:pPr eaLnBrk="1" hangingPunct="1">
              <a:spcBef>
                <a:spcPct val="0"/>
              </a:spcBef>
              <a:buClrTx/>
              <a:buFontTx/>
              <a:buNone/>
            </a:pPr>
            <a:endParaRPr lang="en-US" altLang="ja-JP" sz="1600" dirty="0" smtClean="0">
              <a:solidFill>
                <a:srgbClr val="006600"/>
              </a:solidFill>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600" dirty="0" smtClean="0">
                <a:solidFill>
                  <a:srgbClr val="006600"/>
                </a:solidFill>
                <a:latin typeface="メイリオ" pitchFamily="50" charset="-128"/>
                <a:ea typeface="メイリオ" pitchFamily="50" charset="-128"/>
                <a:cs typeface="メイリオ" pitchFamily="50" charset="-128"/>
              </a:rPr>
              <a:t>①</a:t>
            </a:r>
            <a:r>
              <a:rPr lang="ja-JP" altLang="en-US" sz="1600" dirty="0">
                <a:solidFill>
                  <a:srgbClr val="006600"/>
                </a:solidFill>
                <a:latin typeface="メイリオ" pitchFamily="50" charset="-128"/>
                <a:ea typeface="メイリオ" pitchFamily="50" charset="-128"/>
                <a:cs typeface="メイリオ" pitchFamily="50" charset="-128"/>
              </a:rPr>
              <a:t>共有デジタル地図データの上に各種主題図を重ね合わせた地図を作成する場合</a:t>
            </a:r>
            <a:endParaRPr lang="en-US" altLang="ja-JP" sz="1600" dirty="0">
              <a:solidFill>
                <a:srgbClr val="006600"/>
              </a:solidFill>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600" dirty="0">
                <a:solidFill>
                  <a:srgbClr val="006600"/>
                </a:solidFill>
                <a:latin typeface="メイリオ" pitchFamily="50" charset="-128"/>
                <a:ea typeface="メイリオ" pitchFamily="50" charset="-128"/>
                <a:cs typeface="メイリオ" pitchFamily="50" charset="-128"/>
              </a:rPr>
              <a:t>（例：ハザードマップ、観光マップなど）</a:t>
            </a:r>
            <a:endParaRPr lang="en-US" altLang="ja-JP" sz="1600" dirty="0">
              <a:solidFill>
                <a:srgbClr val="006600"/>
              </a:solidFill>
              <a:latin typeface="メイリオ" pitchFamily="50" charset="-128"/>
              <a:ea typeface="メイリオ" pitchFamily="50" charset="-128"/>
              <a:cs typeface="メイリオ" pitchFamily="50" charset="-128"/>
            </a:endParaRPr>
          </a:p>
          <a:p>
            <a:pPr eaLnBrk="1" hangingPunct="1">
              <a:spcBef>
                <a:spcPct val="0"/>
              </a:spcBef>
              <a:buClrTx/>
              <a:buFontTx/>
              <a:buNone/>
            </a:pPr>
            <a:endParaRPr lang="en-US" altLang="ja-JP" sz="1600" dirty="0">
              <a:solidFill>
                <a:srgbClr val="006600"/>
              </a:solidFill>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600" dirty="0">
                <a:solidFill>
                  <a:srgbClr val="006600"/>
                </a:solidFill>
                <a:latin typeface="メイリオ" pitchFamily="50" charset="-128"/>
                <a:ea typeface="メイリオ" pitchFamily="50" charset="-128"/>
                <a:cs typeface="メイリオ" pitchFamily="50" charset="-128"/>
              </a:rPr>
              <a:t>②共有デジタル地図を各種パンフレットや書籍などに挿入する場合（ただし少量の利用は除く）</a:t>
            </a:r>
            <a:endParaRPr lang="en-US" altLang="ja-JP" sz="1600" dirty="0">
              <a:solidFill>
                <a:srgbClr val="006600"/>
              </a:solidFill>
              <a:latin typeface="メイリオ" pitchFamily="50" charset="-128"/>
              <a:ea typeface="メイリオ" pitchFamily="50" charset="-128"/>
              <a:cs typeface="メイリオ" pitchFamily="50" charset="-128"/>
            </a:endParaRPr>
          </a:p>
        </p:txBody>
      </p:sp>
      <p:sp>
        <p:nvSpPr>
          <p:cNvPr id="51207" name="角丸四角形 5"/>
          <p:cNvSpPr>
            <a:spLocks noChangeArrowheads="1"/>
          </p:cNvSpPr>
          <p:nvPr/>
        </p:nvSpPr>
        <p:spPr bwMode="auto">
          <a:xfrm>
            <a:off x="298450" y="2247900"/>
            <a:ext cx="4071938" cy="500063"/>
          </a:xfrm>
          <a:prstGeom prst="roundRect">
            <a:avLst>
              <a:gd name="adj" fmla="val 16667"/>
            </a:avLst>
          </a:prstGeom>
          <a:solidFill>
            <a:srgbClr val="0070C0"/>
          </a:solidFill>
          <a:ln>
            <a:noFill/>
          </a:ln>
          <a:extLst>
            <a:ext uri="{91240B29-F687-4F45-9708-019B960494DF}">
              <a14:hiddenLine xmlns:a14="http://schemas.microsoft.com/office/drawing/2010/main" w="19050" algn="ctr">
                <a:solidFill>
                  <a:srgbClr val="000000"/>
                </a:solidFill>
                <a:round/>
                <a:headEnd/>
                <a:tailEnd type="none" w="lg" len="med"/>
              </a14:hiddenLine>
            </a:ext>
          </a:extLst>
        </p:spPr>
        <p:txBody>
          <a:bodyPr lIns="18000" tIns="18000" rIns="18000" bIns="180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2400">
                <a:solidFill>
                  <a:schemeClr val="bg1"/>
                </a:solidFill>
                <a:latin typeface="メイリオ" pitchFamily="50" charset="-128"/>
                <a:ea typeface="メイリオ" pitchFamily="50" charset="-128"/>
                <a:cs typeface="メイリオ" pitchFamily="50" charset="-128"/>
              </a:rPr>
              <a:t>使用承認申請が必要な場合</a:t>
            </a:r>
          </a:p>
        </p:txBody>
      </p:sp>
      <p:sp>
        <p:nvSpPr>
          <p:cNvPr id="51208" name="角丸四角形 6"/>
          <p:cNvSpPr>
            <a:spLocks noChangeArrowheads="1"/>
          </p:cNvSpPr>
          <p:nvPr/>
        </p:nvSpPr>
        <p:spPr bwMode="auto">
          <a:xfrm>
            <a:off x="4799013" y="2247900"/>
            <a:ext cx="4071937" cy="500063"/>
          </a:xfrm>
          <a:prstGeom prst="roundRect">
            <a:avLst>
              <a:gd name="adj" fmla="val 16667"/>
            </a:avLst>
          </a:prstGeom>
          <a:solidFill>
            <a:srgbClr val="006600"/>
          </a:solidFill>
          <a:ln>
            <a:noFill/>
          </a:ln>
          <a:extLst>
            <a:ext uri="{91240B29-F687-4F45-9708-019B960494DF}">
              <a14:hiddenLine xmlns:a14="http://schemas.microsoft.com/office/drawing/2010/main" w="19050" algn="ctr">
                <a:solidFill>
                  <a:srgbClr val="000000"/>
                </a:solidFill>
                <a:round/>
                <a:headEnd/>
                <a:tailEnd type="none" w="lg" len="med"/>
              </a14:hiddenLine>
            </a:ext>
          </a:extLst>
        </p:spPr>
        <p:txBody>
          <a:bodyPr lIns="18000" tIns="18000" rIns="18000" bIns="180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2400">
                <a:solidFill>
                  <a:schemeClr val="bg1"/>
                </a:solidFill>
                <a:latin typeface="メイリオ" pitchFamily="50" charset="-128"/>
                <a:ea typeface="メイリオ" pitchFamily="50" charset="-128"/>
                <a:cs typeface="メイリオ" pitchFamily="50" charset="-128"/>
              </a:rPr>
              <a:t>複製承認申請が必要な場合</a:t>
            </a:r>
          </a:p>
        </p:txBody>
      </p:sp>
      <p:sp>
        <p:nvSpPr>
          <p:cNvPr id="73739" name="Rectangle 6"/>
          <p:cNvSpPr>
            <a:spLocks noChangeArrowheads="1"/>
          </p:cNvSpPr>
          <p:nvPr/>
        </p:nvSpPr>
        <p:spPr bwMode="auto">
          <a:xfrm>
            <a:off x="206375" y="4940300"/>
            <a:ext cx="8736013" cy="1441450"/>
          </a:xfrm>
          <a:prstGeom prst="rect">
            <a:avLst/>
          </a:prstGeom>
          <a:solidFill>
            <a:srgbClr val="FFCCFF">
              <a:alpha val="20000"/>
            </a:srgbClr>
          </a:solidFill>
          <a:ln w="38100">
            <a:solidFill>
              <a:srgbClr val="FF0000"/>
            </a:solidFill>
            <a:miter lim="800000"/>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defRPr/>
            </a:pPr>
            <a:endParaRPr lang="en-US" altLang="ja-JP" sz="1600" dirty="0" smtClean="0">
              <a:solidFill>
                <a:srgbClr val="595959"/>
              </a:solidFill>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0"/>
              </a:spcBef>
              <a:buClrTx/>
              <a:buFontTx/>
              <a:buNone/>
              <a:defRPr/>
            </a:pPr>
            <a:endParaRPr lang="en-US" altLang="ja-JP" sz="1050" dirty="0" smtClean="0">
              <a:solidFill>
                <a:srgbClr val="595959"/>
              </a:solidFill>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0"/>
              </a:spcBef>
              <a:buClrTx/>
              <a:buFontTx/>
              <a:buNone/>
              <a:defRPr/>
            </a:pPr>
            <a:endParaRPr lang="en-US" altLang="ja-JP" sz="1600" dirty="0" smtClean="0">
              <a:solidFill>
                <a:srgbClr val="595959"/>
              </a:solidFill>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0"/>
              </a:spcBef>
              <a:buClrTx/>
              <a:buFontTx/>
              <a:buNone/>
              <a:defRPr/>
            </a:pPr>
            <a:r>
              <a:rPr lang="ja-JP" altLang="en-US"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①</a:t>
            </a:r>
            <a:r>
              <a:rPr lang="ja-JP" altLang="ja-JP"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一般利用者へ</a:t>
            </a:r>
            <a:r>
              <a:rPr lang="ja-JP" altLang="en-US"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紙媒体で成果を提供する場合</a:t>
            </a:r>
            <a:endParaRPr lang="en-US" altLang="ja-JP"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spcBef>
                <a:spcPct val="0"/>
              </a:spcBef>
              <a:buClrTx/>
              <a:buFontTx/>
              <a:buNone/>
              <a:defRPr/>
            </a:pPr>
            <a:r>
              <a:rPr lang="ja-JP" altLang="en-US"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②</a:t>
            </a:r>
            <a:r>
              <a:rPr lang="ja-JP" altLang="ja-JP"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工事や委託業務</a:t>
            </a:r>
            <a:r>
              <a:rPr lang="ja-JP" altLang="en-US"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等</a:t>
            </a:r>
            <a:r>
              <a:rPr lang="ja-JP" altLang="ja-JP"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において</a:t>
            </a:r>
            <a:r>
              <a:rPr lang="ja-JP" altLang="en-US"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、委託業者に対し、一時的に成果を利用させる場合（工事設計図書の作成など）</a:t>
            </a:r>
            <a:endParaRPr lang="en-US" altLang="ja-JP" sz="16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210" name="角丸四角形 8"/>
          <p:cNvSpPr>
            <a:spLocks noChangeArrowheads="1"/>
          </p:cNvSpPr>
          <p:nvPr/>
        </p:nvSpPr>
        <p:spPr bwMode="auto">
          <a:xfrm>
            <a:off x="298450" y="5051425"/>
            <a:ext cx="4071938" cy="500063"/>
          </a:xfrm>
          <a:prstGeom prst="roundRect">
            <a:avLst>
              <a:gd name="adj" fmla="val 16667"/>
            </a:avLst>
          </a:prstGeom>
          <a:solidFill>
            <a:srgbClr val="C00000"/>
          </a:solidFill>
          <a:ln>
            <a:noFill/>
          </a:ln>
          <a:extLst>
            <a:ext uri="{91240B29-F687-4F45-9708-019B960494DF}">
              <a14:hiddenLine xmlns:a14="http://schemas.microsoft.com/office/drawing/2010/main" w="19050" algn="ctr">
                <a:solidFill>
                  <a:srgbClr val="000000"/>
                </a:solidFill>
                <a:round/>
                <a:headEnd/>
                <a:tailEnd type="none" w="lg" len="med"/>
              </a14:hiddenLine>
            </a:ext>
          </a:extLst>
        </p:spPr>
        <p:txBody>
          <a:bodyPr lIns="18000" tIns="18000" rIns="18000" bIns="18000"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2400">
                <a:solidFill>
                  <a:schemeClr val="bg1"/>
                </a:solidFill>
                <a:latin typeface="メイリオ" pitchFamily="50" charset="-128"/>
                <a:ea typeface="メイリオ" pitchFamily="50" charset="-128"/>
                <a:cs typeface="メイリオ" pitchFamily="50" charset="-128"/>
              </a:rPr>
              <a:t>承認申請が必要でない場合</a:t>
            </a:r>
          </a:p>
        </p:txBody>
      </p:sp>
      <p:sp>
        <p:nvSpPr>
          <p:cNvPr id="51211" name="Rectangle 3"/>
          <p:cNvSpPr>
            <a:spLocks noChangeArrowheads="1"/>
          </p:cNvSpPr>
          <p:nvPr/>
        </p:nvSpPr>
        <p:spPr bwMode="auto">
          <a:xfrm>
            <a:off x="123825" y="812800"/>
            <a:ext cx="8907463" cy="110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200"/>
              <a:t>市町、県においては、行政事務等において本成果を自由に利用できる権利がありますが、測量法に従い、</a:t>
            </a:r>
            <a:r>
              <a:rPr lang="ja-JP" altLang="en-US" sz="2200" u="sng">
                <a:solidFill>
                  <a:srgbClr val="FF0000"/>
                </a:solidFill>
              </a:rPr>
              <a:t>総合事務組合へ「測量成果の使用・承認申請」を提出</a:t>
            </a:r>
            <a:r>
              <a:rPr lang="ja-JP" altLang="en-US" sz="2200"/>
              <a:t>いただく必要がある場合があります。</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67DCA0C-5872-4F65-98D0-5EB1DC5F3B2C}" type="slidenum">
              <a:rPr lang="en-US" altLang="ja-JP" sz="1400"/>
              <a:pPr algn="r" eaLnBrk="1" hangingPunct="1">
                <a:spcBef>
                  <a:spcPct val="0"/>
                </a:spcBef>
                <a:buClrTx/>
                <a:buFontTx/>
                <a:buNone/>
              </a:pPr>
              <a:t>14</a:t>
            </a:fld>
            <a:endParaRPr lang="en-US" altLang="ja-JP" sz="1400"/>
          </a:p>
        </p:txBody>
      </p:sp>
      <p:sp>
        <p:nvSpPr>
          <p:cNvPr id="5222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8450FE5-12A4-44E2-8B7E-7CDE4CF771A5}" type="slidenum">
              <a:rPr lang="en-US" altLang="ja-JP" sz="1400"/>
              <a:pPr algn="r" eaLnBrk="1" hangingPunct="1">
                <a:spcBef>
                  <a:spcPct val="0"/>
                </a:spcBef>
                <a:buClrTx/>
                <a:buFontTx/>
                <a:buNone/>
              </a:pPr>
              <a:t>14</a:t>
            </a:fld>
            <a:endParaRPr lang="en-US" altLang="ja-JP" sz="1400"/>
          </a:p>
        </p:txBody>
      </p:sp>
      <p:sp>
        <p:nvSpPr>
          <p:cNvPr id="5222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３－２．共有デジタル地図成果の利用方法</a:t>
            </a:r>
          </a:p>
        </p:txBody>
      </p:sp>
      <p:grpSp>
        <p:nvGrpSpPr>
          <p:cNvPr id="52229" name="Group 13"/>
          <p:cNvGrpSpPr>
            <a:grpSpLocks/>
          </p:cNvGrpSpPr>
          <p:nvPr/>
        </p:nvGrpSpPr>
        <p:grpSpPr bwMode="auto">
          <a:xfrm>
            <a:off x="684213" y="4095750"/>
            <a:ext cx="7727950" cy="2762250"/>
            <a:chOff x="442" y="2424"/>
            <a:chExt cx="4868" cy="1740"/>
          </a:xfrm>
        </p:grpSpPr>
        <p:pic>
          <p:nvPicPr>
            <p:cNvPr id="52232" name="Picture 3" descr="C:\Documents and Settings\imai\Local Settings\Temporary Internet Files\Content.IE5\P09W6QYT\MCj044638000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442" y="2424"/>
              <a:ext cx="1479"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3" name="Picture 4" descr="C:\Documents and Settings\imai\Local Settings\Temporary Internet Files\Content.IE5\4MS3IV72\MCj0446382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70" y="2473"/>
              <a:ext cx="1356" cy="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4" name="テキスト ボックス 14"/>
            <p:cNvSpPr txBox="1">
              <a:spLocks noChangeArrowheads="1"/>
            </p:cNvSpPr>
            <p:nvPr/>
          </p:nvSpPr>
          <p:spPr bwMode="auto">
            <a:xfrm>
              <a:off x="804" y="3873"/>
              <a:ext cx="1554"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a:latin typeface="メイリオ" pitchFamily="50" charset="-128"/>
                  <a:ea typeface="メイリオ" pitchFamily="50" charset="-128"/>
                  <a:cs typeface="メイリオ" pitchFamily="50" charset="-128"/>
                </a:rPr>
                <a:t>市町・県</a:t>
              </a:r>
            </a:p>
          </p:txBody>
        </p:sp>
        <p:sp>
          <p:nvSpPr>
            <p:cNvPr id="52235" name="テキスト ボックス 15"/>
            <p:cNvSpPr txBox="1">
              <a:spLocks noChangeArrowheads="1"/>
            </p:cNvSpPr>
            <p:nvPr/>
          </p:nvSpPr>
          <p:spPr bwMode="auto">
            <a:xfrm>
              <a:off x="3960" y="3792"/>
              <a:ext cx="135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a:latin typeface="メイリオ" pitchFamily="50" charset="-128"/>
                  <a:ea typeface="メイリオ" pitchFamily="50" charset="-128"/>
                  <a:cs typeface="メイリオ" pitchFamily="50" charset="-128"/>
                </a:rPr>
                <a:t>総合事務組合</a:t>
              </a:r>
            </a:p>
          </p:txBody>
        </p:sp>
        <p:cxnSp>
          <p:nvCxnSpPr>
            <p:cNvPr id="52236" name="直線矢印コネクタ 17"/>
            <p:cNvCxnSpPr>
              <a:cxnSpLocks noChangeShapeType="1"/>
            </p:cNvCxnSpPr>
            <p:nvPr/>
          </p:nvCxnSpPr>
          <p:spPr bwMode="auto">
            <a:xfrm>
              <a:off x="2295" y="2702"/>
              <a:ext cx="1395" cy="1"/>
            </a:xfrm>
            <a:prstGeom prst="straightConnector1">
              <a:avLst/>
            </a:prstGeom>
            <a:noFill/>
            <a:ln w="50800" algn="ctr">
              <a:solidFill>
                <a:srgbClr val="0070C0"/>
              </a:solidFill>
              <a:round/>
              <a:headEnd/>
              <a:tailEnd type="arrow" w="med" len="med"/>
            </a:ln>
            <a:extLst>
              <a:ext uri="{909E8E84-426E-40DD-AFC4-6F175D3DCCD1}">
                <a14:hiddenFill xmlns:a14="http://schemas.microsoft.com/office/drawing/2010/main">
                  <a:noFill/>
                </a14:hiddenFill>
              </a:ext>
            </a:extLst>
          </p:spPr>
        </p:cxnSp>
        <p:cxnSp>
          <p:nvCxnSpPr>
            <p:cNvPr id="52237" name="直線矢印コネクタ 19"/>
            <p:cNvCxnSpPr>
              <a:cxnSpLocks noChangeShapeType="1"/>
            </p:cNvCxnSpPr>
            <p:nvPr/>
          </p:nvCxnSpPr>
          <p:spPr bwMode="auto">
            <a:xfrm rot="10800000">
              <a:off x="2250" y="3452"/>
              <a:ext cx="1440" cy="1"/>
            </a:xfrm>
            <a:prstGeom prst="straightConnector1">
              <a:avLst/>
            </a:prstGeom>
            <a:noFill/>
            <a:ln w="508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52238" name="テキスト ボックス 20"/>
            <p:cNvSpPr txBox="1">
              <a:spLocks noChangeArrowheads="1"/>
            </p:cNvSpPr>
            <p:nvPr/>
          </p:nvSpPr>
          <p:spPr bwMode="auto">
            <a:xfrm>
              <a:off x="2266" y="2765"/>
              <a:ext cx="1532"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a:solidFill>
                    <a:srgbClr val="0070C0"/>
                  </a:solidFill>
                  <a:latin typeface="メイリオ" pitchFamily="50" charset="-128"/>
                  <a:ea typeface="メイリオ" pitchFamily="50" charset="-128"/>
                  <a:cs typeface="メイリオ" pitchFamily="50" charset="-128"/>
                </a:rPr>
                <a:t>①測量成果の使用・複製承認申請書</a:t>
              </a:r>
            </a:p>
          </p:txBody>
        </p:sp>
        <p:sp>
          <p:nvSpPr>
            <p:cNvPr id="52239" name="テキスト ボックス 21"/>
            <p:cNvSpPr txBox="1">
              <a:spLocks noChangeArrowheads="1"/>
            </p:cNvSpPr>
            <p:nvPr/>
          </p:nvSpPr>
          <p:spPr bwMode="auto">
            <a:xfrm>
              <a:off x="2266" y="3573"/>
              <a:ext cx="1665"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a:solidFill>
                    <a:srgbClr val="FF0000"/>
                  </a:solidFill>
                  <a:latin typeface="メイリオ" pitchFamily="50" charset="-128"/>
                  <a:ea typeface="メイリオ" pitchFamily="50" charset="-128"/>
                  <a:cs typeface="メイリオ" pitchFamily="50" charset="-128"/>
                </a:rPr>
                <a:t>②測量成果の使用・複製承認書</a:t>
              </a:r>
              <a:r>
                <a:rPr lang="en-US" altLang="ja-JP" sz="1800">
                  <a:solidFill>
                    <a:srgbClr val="FF0000"/>
                  </a:solidFill>
                  <a:latin typeface="メイリオ" pitchFamily="50" charset="-128"/>
                  <a:ea typeface="メイリオ" pitchFamily="50" charset="-128"/>
                  <a:cs typeface="メイリオ" pitchFamily="50" charset="-128"/>
                </a:rPr>
                <a:t>(</a:t>
              </a:r>
              <a:r>
                <a:rPr lang="ja-JP" altLang="en-US" sz="1800">
                  <a:solidFill>
                    <a:srgbClr val="FF0000"/>
                  </a:solidFill>
                  <a:latin typeface="メイリオ" pitchFamily="50" charset="-128"/>
                  <a:ea typeface="メイリオ" pitchFamily="50" charset="-128"/>
                  <a:cs typeface="メイリオ" pitchFamily="50" charset="-128"/>
                </a:rPr>
                <a:t>承認番号</a:t>
              </a:r>
              <a:r>
                <a:rPr lang="en-US" altLang="ja-JP" sz="1800">
                  <a:solidFill>
                    <a:srgbClr val="FF0000"/>
                  </a:solidFill>
                  <a:latin typeface="メイリオ" pitchFamily="50" charset="-128"/>
                  <a:ea typeface="メイリオ" pitchFamily="50" charset="-128"/>
                  <a:cs typeface="メイリオ" pitchFamily="50" charset="-128"/>
                </a:rPr>
                <a:t>)</a:t>
              </a:r>
              <a:endParaRPr lang="ja-JP" altLang="en-US" sz="1800">
                <a:solidFill>
                  <a:srgbClr val="FF0000"/>
                </a:solidFill>
                <a:latin typeface="メイリオ" pitchFamily="50" charset="-128"/>
                <a:ea typeface="メイリオ" pitchFamily="50" charset="-128"/>
                <a:cs typeface="メイリオ" pitchFamily="50" charset="-128"/>
              </a:endParaRPr>
            </a:p>
          </p:txBody>
        </p:sp>
      </p:grpSp>
      <p:sp>
        <p:nvSpPr>
          <p:cNvPr id="52230" name="テキスト ボックス 22"/>
          <p:cNvSpPr txBox="1">
            <a:spLocks noChangeArrowheads="1"/>
          </p:cNvSpPr>
          <p:nvPr/>
        </p:nvSpPr>
        <p:spPr bwMode="auto">
          <a:xfrm>
            <a:off x="671513" y="3462338"/>
            <a:ext cx="8047037" cy="585787"/>
          </a:xfrm>
          <a:prstGeom prst="rect">
            <a:avLst/>
          </a:prstGeom>
          <a:noFill/>
          <a:ln w="349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latin typeface="メイリオ" pitchFamily="50" charset="-128"/>
                <a:ea typeface="メイリオ" pitchFamily="50" charset="-128"/>
                <a:cs typeface="メイリオ" pitchFamily="50" charset="-128"/>
              </a:rPr>
              <a:t> 三重県市町総合事務組合</a:t>
            </a:r>
            <a:endParaRPr lang="en-US" altLang="ja-JP" sz="1600">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600">
                <a:latin typeface="メイリオ" pitchFamily="50" charset="-128"/>
                <a:ea typeface="メイリオ" pitchFamily="50" charset="-128"/>
                <a:cs typeface="メイリオ" pitchFamily="50" charset="-128"/>
              </a:rPr>
              <a:t>（複製・使用承認申請の</a:t>
            </a:r>
            <a:r>
              <a:rPr lang="en-US" altLang="ja-JP" sz="1600">
                <a:latin typeface="メイリオ" pitchFamily="50" charset="-128"/>
                <a:ea typeface="メイリオ" pitchFamily="50" charset="-128"/>
                <a:cs typeface="メイリオ" pitchFamily="50" charset="-128"/>
              </a:rPr>
              <a:t>E</a:t>
            </a:r>
            <a:r>
              <a:rPr lang="ja-JP" altLang="en-US" sz="1600">
                <a:latin typeface="メイリオ" pitchFamily="50" charset="-128"/>
                <a:ea typeface="メイリオ" pitchFamily="50" charset="-128"/>
                <a:cs typeface="メイリオ" pitchFamily="50" charset="-128"/>
              </a:rPr>
              <a:t>メールアドレス）　</a:t>
            </a:r>
            <a:r>
              <a:rPr lang="en-US" altLang="ja-JP" sz="1600" b="1">
                <a:latin typeface="メイリオ" pitchFamily="50" charset="-128"/>
                <a:ea typeface="メイリオ" pitchFamily="50" charset="-128"/>
                <a:cs typeface="メイリオ" pitchFamily="50" charset="-128"/>
              </a:rPr>
              <a:t>m-dmap02@shichosogo-mie.jp</a:t>
            </a:r>
          </a:p>
        </p:txBody>
      </p:sp>
      <p:sp>
        <p:nvSpPr>
          <p:cNvPr id="52231" name="Rectangle 3"/>
          <p:cNvSpPr>
            <a:spLocks noChangeArrowheads="1"/>
          </p:cNvSpPr>
          <p:nvPr/>
        </p:nvSpPr>
        <p:spPr bwMode="auto">
          <a:xfrm>
            <a:off x="107950" y="671513"/>
            <a:ext cx="8907463" cy="254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200"/>
              <a:t>測量成果にかかる複製・使用承認申請書につきましては、市町担当課より、総合事務組合まで電子メール（公印不要）にて送信いただきますようお願いいたします。</a:t>
            </a:r>
          </a:p>
          <a:p>
            <a:pPr eaLnBrk="1" hangingPunct="1"/>
            <a:r>
              <a:rPr lang="ja-JP" altLang="en-US" sz="2200"/>
              <a:t>承認申請書到着後、概ね１週間後に総合事務組合より「承認書」を発行させていただきます。</a:t>
            </a:r>
          </a:p>
          <a:p>
            <a:pPr eaLnBrk="1" hangingPunct="1"/>
            <a:r>
              <a:rPr lang="ja-JP" altLang="en-US" sz="2200"/>
              <a:t>本承認書には、「承認番号」を記載させていただいておりますので、</a:t>
            </a:r>
            <a:r>
              <a:rPr lang="ja-JP" altLang="en-US" sz="2200" u="sng">
                <a:solidFill>
                  <a:srgbClr val="FF0000"/>
                </a:solidFill>
              </a:rPr>
              <a:t>作成した成果等に本承認番号等の記載</a:t>
            </a:r>
            <a:r>
              <a:rPr lang="ja-JP" altLang="en-US" sz="2200"/>
              <a:t>をお願いいたします。</a:t>
            </a:r>
          </a:p>
          <a:p>
            <a:pPr eaLnBrk="1" hangingPunct="1"/>
            <a:endParaRPr lang="ja-JP" altLang="en-US" sz="220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F61F039D-C701-4E50-9D7B-3FE8EF97220A}" type="slidenum">
              <a:rPr lang="en-US" altLang="ja-JP" sz="1400"/>
              <a:pPr algn="r" eaLnBrk="1" hangingPunct="1">
                <a:spcBef>
                  <a:spcPct val="0"/>
                </a:spcBef>
                <a:buClrTx/>
                <a:buFontTx/>
                <a:buNone/>
              </a:pPr>
              <a:t>15</a:t>
            </a:fld>
            <a:endParaRPr lang="en-US" altLang="ja-JP" sz="1400"/>
          </a:p>
        </p:txBody>
      </p:sp>
      <p:sp>
        <p:nvSpPr>
          <p:cNvPr id="5325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908BDCB-7612-4D75-A384-4DA7C7D08352}" type="slidenum">
              <a:rPr lang="en-US" altLang="ja-JP" sz="1400"/>
              <a:pPr algn="r" eaLnBrk="1" hangingPunct="1">
                <a:spcBef>
                  <a:spcPct val="0"/>
                </a:spcBef>
                <a:buClrTx/>
                <a:buFontTx/>
                <a:buNone/>
              </a:pPr>
              <a:t>15</a:t>
            </a:fld>
            <a:endParaRPr lang="en-US" altLang="ja-JP" sz="1400"/>
          </a:p>
        </p:txBody>
      </p:sp>
      <p:sp>
        <p:nvSpPr>
          <p:cNvPr id="53252"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３－２．共有デジタル地図成果の利用方法</a:t>
            </a:r>
          </a:p>
        </p:txBody>
      </p:sp>
      <p:pic>
        <p:nvPicPr>
          <p:cNvPr id="53253"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2275" y="2641600"/>
            <a:ext cx="5834063" cy="407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4" name="Rectangle 3"/>
          <p:cNvSpPr>
            <a:spLocks noChangeArrowheads="1"/>
          </p:cNvSpPr>
          <p:nvPr/>
        </p:nvSpPr>
        <p:spPr bwMode="auto">
          <a:xfrm>
            <a:off x="155575" y="746125"/>
            <a:ext cx="8907463" cy="110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200"/>
              <a:t>共有デジタル地図成果は、広く一般利用者にも活用いただくことを目的に、</a:t>
            </a:r>
            <a:r>
              <a:rPr lang="ja-JP" altLang="en-US" sz="2200" u="sng">
                <a:solidFill>
                  <a:srgbClr val="FF0000"/>
                </a:solidFill>
              </a:rPr>
              <a:t>刊行物</a:t>
            </a:r>
            <a:r>
              <a:rPr lang="ja-JP" altLang="en-US" sz="2200"/>
              <a:t>としています。</a:t>
            </a:r>
          </a:p>
          <a:p>
            <a:pPr eaLnBrk="1" hangingPunct="1"/>
            <a:r>
              <a:rPr lang="ja-JP" altLang="en-US" sz="2200"/>
              <a:t>本刊行物については、国土地理院の基本測量成果を販売している（一財）日本地図センターより、販売しておりますので、一般利用者から問い合わせがあった場合には、ご紹介願いますようお願いいたします。</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349250" y="1366838"/>
            <a:ext cx="8543925" cy="5106987"/>
            <a:chOff x="349250" y="1366838"/>
            <a:chExt cx="8543925" cy="5106987"/>
          </a:xfrm>
        </p:grpSpPr>
        <p:sp>
          <p:nvSpPr>
            <p:cNvPr id="54279" name="正方形/長方形 1"/>
            <p:cNvSpPr>
              <a:spLocks noChangeArrowheads="1"/>
            </p:cNvSpPr>
            <p:nvPr/>
          </p:nvSpPr>
          <p:spPr bwMode="auto">
            <a:xfrm>
              <a:off x="5894068" y="5057584"/>
              <a:ext cx="1879921" cy="504893"/>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1800">
                <a:latin typeface="Arial" pitchFamily="34" charset="0"/>
                <a:ea typeface="ＭＳ Ｐゴシック" pitchFamily="50" charset="-128"/>
              </a:endParaRPr>
            </a:p>
          </p:txBody>
        </p:sp>
        <p:pic>
          <p:nvPicPr>
            <p:cNvPr id="54280"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0" y="1366838"/>
              <a:ext cx="5042663" cy="3910048"/>
            </a:xfrm>
            <a:prstGeom prst="rect">
              <a:avLst/>
            </a:prstGeom>
            <a:noFill/>
            <a:ln w="9525" algn="ctr">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pic>
        <p:pic>
          <p:nvPicPr>
            <p:cNvPr id="54281"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4001" y="3160587"/>
              <a:ext cx="5473436" cy="3313238"/>
            </a:xfrm>
            <a:prstGeom prst="rect">
              <a:avLst/>
            </a:prstGeom>
            <a:noFill/>
            <a:ln w="9525" algn="ctr">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54282" name="正方形/長方形 1"/>
            <p:cNvSpPr>
              <a:spLocks noChangeArrowheads="1"/>
            </p:cNvSpPr>
            <p:nvPr/>
          </p:nvSpPr>
          <p:spPr bwMode="auto">
            <a:xfrm>
              <a:off x="1756831" y="2322882"/>
              <a:ext cx="1045584" cy="1067589"/>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1800">
                <a:latin typeface="Arial" pitchFamily="34" charset="0"/>
                <a:ea typeface="ＭＳ Ｐゴシック" pitchFamily="50" charset="-128"/>
              </a:endParaRPr>
            </a:p>
          </p:txBody>
        </p:sp>
        <p:sp>
          <p:nvSpPr>
            <p:cNvPr id="54283" name="線吹き出し 2 (枠付き) 2"/>
            <p:cNvSpPr>
              <a:spLocks/>
            </p:cNvSpPr>
            <p:nvPr/>
          </p:nvSpPr>
          <p:spPr bwMode="auto">
            <a:xfrm>
              <a:off x="5520093" y="1366839"/>
              <a:ext cx="3373082" cy="1217608"/>
            </a:xfrm>
            <a:prstGeom prst="borderCallout2">
              <a:avLst>
                <a:gd name="adj1" fmla="val 18750"/>
                <a:gd name="adj2" fmla="val -8333"/>
                <a:gd name="adj3" fmla="val 19259"/>
                <a:gd name="adj4" fmla="val -54949"/>
                <a:gd name="adj5" fmla="val 78685"/>
                <a:gd name="adj6" fmla="val -79750"/>
              </a:avLst>
            </a:prstGeom>
            <a:solidFill>
              <a:schemeClr val="bg1"/>
            </a:solidFill>
            <a:ln w="12700" algn="ctr">
              <a:solidFill>
                <a:srgbClr val="FF0000"/>
              </a:solidFill>
              <a:round/>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トップページ→「地図 空中写真を買う」</a:t>
              </a:r>
              <a:endParaRPr lang="en-US" altLang="ja-JP" sz="1200">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○写真地図</a:t>
              </a:r>
              <a:endParaRPr lang="en-US" altLang="ja-JP" sz="1200">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「空中写真」→「自治体」タブを選択</a:t>
              </a:r>
              <a:endParaRPr lang="en-US" altLang="ja-JP" sz="1200">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○数値地形図</a:t>
              </a:r>
              <a:endParaRPr lang="en-US" altLang="ja-JP" sz="1200">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200">
                  <a:latin typeface="メイリオ" pitchFamily="50" charset="-128"/>
                  <a:ea typeface="メイリオ" pitchFamily="50" charset="-128"/>
                  <a:cs typeface="メイリオ" pitchFamily="50" charset="-128"/>
                </a:rPr>
                <a:t>「地図」→「自治体作成の地図」タブを選択</a:t>
              </a:r>
              <a:endParaRPr lang="en-US" altLang="ja-JP" sz="1200">
                <a:latin typeface="メイリオ" pitchFamily="50" charset="-128"/>
                <a:ea typeface="メイリオ" pitchFamily="50" charset="-128"/>
                <a:cs typeface="メイリオ" pitchFamily="50" charset="-128"/>
              </a:endParaRPr>
            </a:p>
          </p:txBody>
        </p:sp>
      </p:grpSp>
      <p:sp>
        <p:nvSpPr>
          <p:cNvPr id="542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C79419A3-5C2A-4ED0-B520-6982011DB78A}" type="slidenum">
              <a:rPr lang="en-US" altLang="ja-JP" sz="1400"/>
              <a:pPr algn="r" eaLnBrk="1" hangingPunct="1">
                <a:spcBef>
                  <a:spcPct val="0"/>
                </a:spcBef>
                <a:buClrTx/>
                <a:buFontTx/>
                <a:buNone/>
              </a:pPr>
              <a:t>16</a:t>
            </a:fld>
            <a:endParaRPr lang="en-US" altLang="ja-JP" sz="1400"/>
          </a:p>
        </p:txBody>
      </p:sp>
      <p:sp>
        <p:nvSpPr>
          <p:cNvPr id="5427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65C8486C-F20F-414A-B890-466800737C4F}" type="slidenum">
              <a:rPr lang="en-US" altLang="ja-JP" sz="1400"/>
              <a:pPr algn="r" eaLnBrk="1" hangingPunct="1">
                <a:spcBef>
                  <a:spcPct val="0"/>
                </a:spcBef>
                <a:buClrTx/>
                <a:buFontTx/>
                <a:buNone/>
              </a:pPr>
              <a:t>16</a:t>
            </a:fld>
            <a:endParaRPr lang="en-US" altLang="ja-JP" sz="1400"/>
          </a:p>
        </p:txBody>
      </p:sp>
      <p:sp>
        <p:nvSpPr>
          <p:cNvPr id="54277"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３－２．共有デジタル地図成果の利用方法</a:t>
            </a:r>
          </a:p>
        </p:txBody>
      </p:sp>
      <p:sp>
        <p:nvSpPr>
          <p:cNvPr id="54278" name="Rectangle 3"/>
          <p:cNvSpPr>
            <a:spLocks noChangeArrowheads="1"/>
          </p:cNvSpPr>
          <p:nvPr/>
        </p:nvSpPr>
        <p:spPr bwMode="auto">
          <a:xfrm>
            <a:off x="157163" y="765175"/>
            <a:ext cx="8907462"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200"/>
              <a:t>一般財団法人日本地図センター</a:t>
            </a:r>
            <a:r>
              <a:rPr lang="en-US" altLang="ja-JP" sz="2200"/>
              <a:t>HP</a:t>
            </a:r>
            <a:r>
              <a:rPr lang="ja-JP" altLang="en-US" sz="2200"/>
              <a:t>（</a:t>
            </a:r>
            <a:r>
              <a:rPr lang="en-US" altLang="ja-JP" sz="2200"/>
              <a:t>http://www.jmc.or.jp/</a:t>
            </a:r>
            <a:r>
              <a:rPr lang="ja-JP" altLang="en-US" sz="2200"/>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F6774CD-1E86-47C1-B996-F67F63BC1561}" type="slidenum">
              <a:rPr lang="en-US" altLang="ja-JP" sz="1400">
                <a:solidFill>
                  <a:srgbClr val="000000"/>
                </a:solidFill>
              </a:rPr>
              <a:pPr algn="r" eaLnBrk="1" hangingPunct="1">
                <a:spcBef>
                  <a:spcPct val="0"/>
                </a:spcBef>
                <a:buClrTx/>
                <a:buFontTx/>
                <a:buNone/>
              </a:pPr>
              <a:t>17</a:t>
            </a:fld>
            <a:endParaRPr lang="en-US" altLang="ja-JP" sz="1400">
              <a:solidFill>
                <a:srgbClr val="000000"/>
              </a:solidFill>
            </a:endParaRPr>
          </a:p>
        </p:txBody>
      </p:sp>
      <p:sp>
        <p:nvSpPr>
          <p:cNvPr id="5529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1BF5433-CF12-4FA8-96B6-F362B520D024}" type="slidenum">
              <a:rPr lang="en-US" altLang="ja-JP" sz="1400">
                <a:solidFill>
                  <a:srgbClr val="000000"/>
                </a:solidFill>
              </a:rPr>
              <a:pPr algn="r" eaLnBrk="1" hangingPunct="1">
                <a:spcBef>
                  <a:spcPct val="0"/>
                </a:spcBef>
                <a:buClrTx/>
                <a:buFontTx/>
                <a:buNone/>
              </a:pPr>
              <a:t>17</a:t>
            </a:fld>
            <a:endParaRPr lang="en-US" altLang="ja-JP" sz="1400">
              <a:solidFill>
                <a:srgbClr val="000000"/>
              </a:solidFill>
            </a:endParaRPr>
          </a:p>
        </p:txBody>
      </p:sp>
      <p:sp>
        <p:nvSpPr>
          <p:cNvPr id="55300" name="Rectangle 27"/>
          <p:cNvSpPr>
            <a:spLocks noGrp="1" noChangeArrowheads="1"/>
          </p:cNvSpPr>
          <p:nvPr>
            <p:ph type="title" idx="4294967295"/>
          </p:nvPr>
        </p:nvSpPr>
        <p:spPr>
          <a:xfrm>
            <a:off x="153988" y="77788"/>
            <a:ext cx="8810625" cy="503237"/>
          </a:xfrm>
        </p:spPr>
        <p:txBody>
          <a:bodyPr/>
          <a:lstStyle/>
          <a:p>
            <a:pPr algn="l" eaLnBrk="1" hangingPunct="1"/>
            <a:endParaRPr lang="ja-JP" altLang="en-US" sz="3200" smtClean="0"/>
          </a:p>
        </p:txBody>
      </p:sp>
      <p:sp>
        <p:nvSpPr>
          <p:cNvPr id="55301" name="Rectangle 4"/>
          <p:cNvSpPr>
            <a:spLocks noChangeArrowheads="1"/>
          </p:cNvSpPr>
          <p:nvPr/>
        </p:nvSpPr>
        <p:spPr bwMode="auto">
          <a:xfrm>
            <a:off x="250825" y="2641600"/>
            <a:ext cx="8642350"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a:solidFill>
                  <a:srgbClr val="000000"/>
                </a:solidFill>
              </a:rPr>
              <a:t>４．地理空間情報集約システムについて</a:t>
            </a:r>
            <a:r>
              <a:rPr lang="ja-JP" altLang="en-US" sz="3600">
                <a:solidFill>
                  <a:srgbClr val="000000"/>
                </a:solidFill>
              </a:rPr>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7A7DF4D-9606-42CC-97A4-D739DED1D332}" type="slidenum">
              <a:rPr lang="en-US" altLang="ja-JP" sz="1400" smtClean="0">
                <a:solidFill>
                  <a:srgbClr val="000000"/>
                </a:solidFill>
              </a:rPr>
              <a:pPr algn="r" eaLnBrk="1" hangingPunct="1">
                <a:spcBef>
                  <a:spcPct val="0"/>
                </a:spcBef>
                <a:buClrTx/>
                <a:buFontTx/>
                <a:buNone/>
              </a:pPr>
              <a:t>18</a:t>
            </a:fld>
            <a:endParaRPr lang="en-US" altLang="ja-JP" sz="1400" smtClean="0">
              <a:solidFill>
                <a:srgbClr val="000000"/>
              </a:solidFill>
            </a:endParaRPr>
          </a:p>
        </p:txBody>
      </p:sp>
      <p:pic>
        <p:nvPicPr>
          <p:cNvPr id="56323" name="Picture 2" descr="0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25" y="836613"/>
            <a:ext cx="8967788" cy="557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5C5F548-5E06-46BB-8D09-19D60BCE4F82}" type="slidenum">
              <a:rPr lang="en-US" altLang="ja-JP" sz="1400">
                <a:solidFill>
                  <a:srgbClr val="000000"/>
                </a:solidFill>
              </a:rPr>
              <a:pPr algn="r" eaLnBrk="1" hangingPunct="1">
                <a:spcBef>
                  <a:spcPct val="0"/>
                </a:spcBef>
                <a:buClrTx/>
                <a:buFontTx/>
                <a:buNone/>
              </a:pPr>
              <a:t>18</a:t>
            </a:fld>
            <a:endParaRPr lang="en-US" altLang="ja-JP" sz="1400">
              <a:solidFill>
                <a:srgbClr val="000000"/>
              </a:solidFill>
            </a:endParaRPr>
          </a:p>
        </p:txBody>
      </p:sp>
      <p:sp>
        <p:nvSpPr>
          <p:cNvPr id="5632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00FB824-3DAC-4C74-9B4A-E4DB31CF3E85}" type="slidenum">
              <a:rPr lang="en-US" altLang="ja-JP" sz="1400">
                <a:solidFill>
                  <a:srgbClr val="000000"/>
                </a:solidFill>
              </a:rPr>
              <a:pPr algn="r" eaLnBrk="1" hangingPunct="1">
                <a:spcBef>
                  <a:spcPct val="0"/>
                </a:spcBef>
                <a:buClrTx/>
                <a:buFontTx/>
                <a:buNone/>
              </a:pPr>
              <a:t>18</a:t>
            </a:fld>
            <a:endParaRPr lang="en-US" altLang="ja-JP" sz="1400">
              <a:solidFill>
                <a:srgbClr val="000000"/>
              </a:solidFill>
            </a:endParaRPr>
          </a:p>
        </p:txBody>
      </p:sp>
      <p:sp>
        <p:nvSpPr>
          <p:cNvPr id="81926" name="Rectangle 6"/>
          <p:cNvSpPr>
            <a:spLocks noChangeArrowheads="1"/>
          </p:cNvSpPr>
          <p:nvPr/>
        </p:nvSpPr>
        <p:spPr bwMode="auto">
          <a:xfrm>
            <a:off x="284163" y="1360488"/>
            <a:ext cx="8320087" cy="2447925"/>
          </a:xfrm>
          <a:prstGeom prst="rect">
            <a:avLst/>
          </a:prstGeom>
          <a:noFill/>
          <a:ln>
            <a:noFill/>
          </a:ln>
          <a:effectLst/>
          <a:extLst/>
        </p:spPr>
        <p:txBody>
          <a:bodyPr/>
          <a:lstStyle/>
          <a:p>
            <a:pPr marL="342900" indent="-342900" algn="l" eaLnBrk="0" hangingPunct="0">
              <a:buClr>
                <a:srgbClr val="FFFFFF"/>
              </a:buClr>
              <a:buFont typeface="Arial" pitchFamily="34" charset="0"/>
              <a:buChar char="•"/>
              <a:defRPr/>
            </a:pPr>
            <a:r>
              <a:rPr lang="ja-JP" altLang="en-US" sz="2000" dirty="0">
                <a:solidFill>
                  <a:srgbClr val="FFFFFF"/>
                </a:solidFill>
                <a:latin typeface="Meiryo UI" pitchFamily="50" charset="-128"/>
                <a:ea typeface="Meiryo UI" pitchFamily="50" charset="-128"/>
                <a:cs typeface="Meiryo UI" pitchFamily="50" charset="-128"/>
              </a:rPr>
              <a:t>様々な地理空間情報が整備されていたが、災害当初は「どこで」、「誰が」、</a:t>
            </a:r>
            <a:r>
              <a:rPr lang="en-US" altLang="ja-JP" sz="2000" dirty="0">
                <a:solidFill>
                  <a:srgbClr val="FFFFFF"/>
                </a:solidFill>
                <a:latin typeface="Meiryo UI" pitchFamily="50" charset="-128"/>
                <a:ea typeface="Meiryo UI" pitchFamily="50" charset="-128"/>
                <a:cs typeface="Meiryo UI" pitchFamily="50" charset="-128"/>
              </a:rPr>
              <a:t/>
            </a:r>
            <a:br>
              <a:rPr lang="en-US" altLang="ja-JP" sz="2000" dirty="0">
                <a:solidFill>
                  <a:srgbClr val="FFFFFF"/>
                </a:solidFill>
                <a:latin typeface="Meiryo UI" pitchFamily="50" charset="-128"/>
                <a:ea typeface="Meiryo UI" pitchFamily="50" charset="-128"/>
                <a:cs typeface="Meiryo UI" pitchFamily="50" charset="-128"/>
              </a:rPr>
            </a:br>
            <a:r>
              <a:rPr lang="ja-JP" altLang="en-US" sz="2000" dirty="0">
                <a:solidFill>
                  <a:srgbClr val="FFFFFF"/>
                </a:solidFill>
                <a:latin typeface="Meiryo UI" pitchFamily="50" charset="-128"/>
                <a:ea typeface="Meiryo UI" pitchFamily="50" charset="-128"/>
                <a:cs typeface="Meiryo UI" pitchFamily="50" charset="-128"/>
              </a:rPr>
              <a:t>「どのような」地理空間情報を整備し、保有しているのか把握できなかった。</a:t>
            </a:r>
          </a:p>
          <a:p>
            <a:pPr marL="342900" indent="-342900" algn="l" eaLnBrk="0" hangingPunct="0">
              <a:buClr>
                <a:srgbClr val="FFFFFF"/>
              </a:buClr>
              <a:buFont typeface="Arial" pitchFamily="34" charset="0"/>
              <a:buChar char="•"/>
              <a:defRPr/>
            </a:pPr>
            <a:r>
              <a:rPr lang="ja-JP" altLang="en-US" sz="2000" dirty="0">
                <a:solidFill>
                  <a:srgbClr val="FFFFFF"/>
                </a:solidFill>
                <a:latin typeface="Meiryo UI" pitchFamily="50" charset="-128"/>
                <a:ea typeface="Meiryo UI" pitchFamily="50" charset="-128"/>
                <a:cs typeface="Meiryo UI" pitchFamily="50" charset="-128"/>
              </a:rPr>
              <a:t>また、入手できた情報がすでに加工済み（</a:t>
            </a:r>
            <a:r>
              <a:rPr lang="en-US" altLang="ja-JP" sz="2000" dirty="0">
                <a:solidFill>
                  <a:srgbClr val="FFFFFF"/>
                </a:solidFill>
                <a:latin typeface="Meiryo UI" pitchFamily="50" charset="-128"/>
                <a:ea typeface="Meiryo UI" pitchFamily="50" charset="-128"/>
                <a:cs typeface="Meiryo UI" pitchFamily="50" charset="-128"/>
              </a:rPr>
              <a:t>PDF</a:t>
            </a:r>
            <a:r>
              <a:rPr lang="ja-JP" altLang="en-US" sz="2000" dirty="0">
                <a:solidFill>
                  <a:srgbClr val="FFFFFF"/>
                </a:solidFill>
                <a:latin typeface="Meiryo UI" pitchFamily="50" charset="-128"/>
                <a:ea typeface="Meiryo UI" pitchFamily="50" charset="-128"/>
                <a:cs typeface="Meiryo UI" pitchFamily="50" charset="-128"/>
              </a:rPr>
              <a:t>化など）のデータであったため、２次利用ができなかった。</a:t>
            </a:r>
          </a:p>
          <a:p>
            <a:pPr marL="342900" indent="-342900" algn="l" eaLnBrk="0" hangingPunct="0">
              <a:buClr>
                <a:srgbClr val="FFFFFF"/>
              </a:buClr>
              <a:buFont typeface="Arial" pitchFamily="34" charset="0"/>
              <a:buChar char="•"/>
              <a:defRPr/>
            </a:pPr>
            <a:r>
              <a:rPr lang="ja-JP" altLang="en-US" sz="2000" dirty="0">
                <a:solidFill>
                  <a:srgbClr val="FFFFFF"/>
                </a:solidFill>
                <a:latin typeface="Meiryo UI" pitchFamily="50" charset="-128"/>
                <a:ea typeface="Meiryo UI" pitchFamily="50" charset="-128"/>
                <a:cs typeface="Meiryo UI" pitchFamily="50" charset="-128"/>
              </a:rPr>
              <a:t>今後のために、災害履歴のデータ化を図りたい。</a:t>
            </a:r>
            <a:r>
              <a:rPr lang="en-US" altLang="ja-JP" sz="2000" dirty="0">
                <a:solidFill>
                  <a:srgbClr val="FFFFFF"/>
                </a:solidFill>
                <a:latin typeface="Meiryo UI" pitchFamily="50" charset="-128"/>
                <a:ea typeface="Meiryo UI" pitchFamily="50" charset="-128"/>
                <a:cs typeface="Meiryo UI" pitchFamily="50" charset="-128"/>
              </a:rPr>
              <a:t/>
            </a:r>
            <a:br>
              <a:rPr lang="en-US" altLang="ja-JP" sz="2000" dirty="0">
                <a:solidFill>
                  <a:srgbClr val="FFFFFF"/>
                </a:solidFill>
                <a:latin typeface="Meiryo UI" pitchFamily="50" charset="-128"/>
                <a:ea typeface="Meiryo UI" pitchFamily="50" charset="-128"/>
                <a:cs typeface="Meiryo UI" pitchFamily="50" charset="-128"/>
              </a:rPr>
            </a:br>
            <a:endParaRPr lang="ja-JP" altLang="en-US" sz="2000" dirty="0">
              <a:solidFill>
                <a:srgbClr val="FFFFFF"/>
              </a:solidFill>
              <a:latin typeface="Meiryo UI" pitchFamily="50" charset="-128"/>
              <a:ea typeface="Meiryo UI" pitchFamily="50" charset="-128"/>
              <a:cs typeface="Meiryo UI" pitchFamily="50" charset="-128"/>
            </a:endParaRPr>
          </a:p>
          <a:p>
            <a:pPr algn="l" eaLnBrk="0" hangingPunct="0">
              <a:buClr>
                <a:srgbClr val="FF0000"/>
              </a:buClr>
              <a:defRPr/>
            </a:pPr>
            <a:r>
              <a:rPr lang="ja-JP" altLang="en-US" sz="2000" dirty="0">
                <a:solidFill>
                  <a:srgbClr val="FFFFFF"/>
                </a:solidFill>
                <a:latin typeface="Meiryo UI" pitchFamily="50" charset="-128"/>
                <a:ea typeface="Meiryo UI" pitchFamily="50" charset="-128"/>
                <a:cs typeface="Meiryo UI" pitchFamily="50" charset="-128"/>
              </a:rPr>
              <a:t>　　　　・・・東日本大震災においても、同様の声が多く挙げられています。</a:t>
            </a:r>
          </a:p>
        </p:txBody>
      </p:sp>
      <p:sp>
        <p:nvSpPr>
          <p:cNvPr id="2" name="角丸四角形 1"/>
          <p:cNvSpPr/>
          <p:nvPr/>
        </p:nvSpPr>
        <p:spPr bwMode="auto">
          <a:xfrm>
            <a:off x="395536" y="929134"/>
            <a:ext cx="4392488" cy="408623"/>
          </a:xfrm>
          <a:prstGeom prst="roundRect">
            <a:avLst/>
          </a:prstGeom>
          <a:gradFill>
            <a:gsLst>
              <a:gs pos="0">
                <a:schemeClr val="accent5">
                  <a:shade val="51000"/>
                  <a:satMod val="130000"/>
                  <a:alpha val="68000"/>
                </a:schemeClr>
              </a:gs>
              <a:gs pos="80000">
                <a:schemeClr val="accent5">
                  <a:shade val="93000"/>
                  <a:satMod val="130000"/>
                </a:schemeClr>
              </a:gs>
              <a:gs pos="100000">
                <a:schemeClr val="accent5">
                  <a:shade val="94000"/>
                  <a:satMod val="135000"/>
                </a:schemeClr>
              </a:gs>
            </a:gsLst>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a:spAutoFit/>
          </a:bodyPr>
          <a:lstStyle/>
          <a:p>
            <a:pPr>
              <a:defRPr/>
            </a:pPr>
            <a:r>
              <a:rPr lang="ja-JP" altLang="en-US" dirty="0">
                <a:solidFill>
                  <a:srgbClr val="000000"/>
                </a:solidFill>
                <a:latin typeface="Meiryo UI" pitchFamily="50" charset="-128"/>
                <a:ea typeface="Meiryo UI" pitchFamily="50" charset="-128"/>
                <a:cs typeface="Meiryo UI" pitchFamily="50" charset="-128"/>
              </a:rPr>
              <a:t>平成</a:t>
            </a:r>
            <a:r>
              <a:rPr lang="en-US" altLang="ja-JP" dirty="0">
                <a:solidFill>
                  <a:srgbClr val="000000"/>
                </a:solidFill>
                <a:latin typeface="Meiryo UI" pitchFamily="50" charset="-128"/>
                <a:ea typeface="Meiryo UI" pitchFamily="50" charset="-128"/>
                <a:cs typeface="Meiryo UI" pitchFamily="50" charset="-128"/>
              </a:rPr>
              <a:t>23</a:t>
            </a:r>
            <a:r>
              <a:rPr lang="ja-JP" altLang="en-US" dirty="0">
                <a:solidFill>
                  <a:srgbClr val="000000"/>
                </a:solidFill>
                <a:latin typeface="Meiryo UI" pitchFamily="50" charset="-128"/>
                <a:ea typeface="Meiryo UI" pitchFamily="50" charset="-128"/>
                <a:cs typeface="Meiryo UI" pitchFamily="50" charset="-128"/>
              </a:rPr>
              <a:t>年 台風</a:t>
            </a:r>
            <a:r>
              <a:rPr lang="en-US" altLang="ja-JP" dirty="0">
                <a:solidFill>
                  <a:srgbClr val="000000"/>
                </a:solidFill>
                <a:latin typeface="Meiryo UI" pitchFamily="50" charset="-128"/>
                <a:ea typeface="Meiryo UI" pitchFamily="50" charset="-128"/>
                <a:cs typeface="Meiryo UI" pitchFamily="50" charset="-128"/>
              </a:rPr>
              <a:t>12</a:t>
            </a:r>
            <a:r>
              <a:rPr lang="ja-JP" altLang="en-US" dirty="0">
                <a:solidFill>
                  <a:srgbClr val="000000"/>
                </a:solidFill>
                <a:latin typeface="Meiryo UI" pitchFamily="50" charset="-128"/>
                <a:ea typeface="Meiryo UI" pitchFamily="50" charset="-128"/>
                <a:cs typeface="Meiryo UI" pitchFamily="50" charset="-128"/>
              </a:rPr>
              <a:t>号被災市町の声</a:t>
            </a:r>
          </a:p>
        </p:txBody>
      </p:sp>
      <p:sp>
        <p:nvSpPr>
          <p:cNvPr id="56330" name="Rectangle 6"/>
          <p:cNvSpPr>
            <a:spLocks noChangeArrowheads="1"/>
          </p:cNvSpPr>
          <p:nvPr/>
        </p:nvSpPr>
        <p:spPr bwMode="auto">
          <a:xfrm>
            <a:off x="260350" y="4745038"/>
            <a:ext cx="8535988" cy="1457325"/>
          </a:xfrm>
          <a:prstGeom prst="roundRect">
            <a:avLst>
              <a:gd name="adj" fmla="val 12315"/>
            </a:avLst>
          </a:prstGeom>
          <a:solidFill>
            <a:srgbClr val="FFFFB7">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marL="355600" indent="-3556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a:spcBef>
                <a:spcPct val="0"/>
              </a:spcBef>
              <a:buClrTx/>
              <a:buFont typeface="Arial" pitchFamily="34" charset="0"/>
              <a:buChar char="•"/>
            </a:pPr>
            <a:r>
              <a:rPr lang="ja-JP" altLang="en-US" sz="2000">
                <a:solidFill>
                  <a:srgbClr val="000000"/>
                </a:solidFill>
                <a:latin typeface="Meiryo UI" pitchFamily="50" charset="-128"/>
                <a:ea typeface="Meiryo UI" pitchFamily="50" charset="-128"/>
                <a:cs typeface="Meiryo UI" pitchFamily="50" charset="-128"/>
              </a:rPr>
              <a:t>災害時に、関係機関が効率的に情報共有を図ることを目的として、共有デジタル地図をベースに様々な地理空間情報を集約・共用するための仕組みを検討</a:t>
            </a:r>
          </a:p>
          <a:p>
            <a:pPr>
              <a:spcBef>
                <a:spcPct val="0"/>
              </a:spcBef>
              <a:buClrTx/>
              <a:buFont typeface="Arial" pitchFamily="34" charset="0"/>
              <a:buChar char="•"/>
            </a:pPr>
            <a:r>
              <a:rPr lang="ja-JP" altLang="en-US" sz="2000">
                <a:solidFill>
                  <a:srgbClr val="000000"/>
                </a:solidFill>
                <a:latin typeface="Meiryo UI" pitchFamily="50" charset="-128"/>
                <a:ea typeface="Meiryo UI" pitchFamily="50" charset="-128"/>
                <a:cs typeface="Meiryo UI" pitchFamily="50" charset="-128"/>
              </a:rPr>
              <a:t>地理空間情報の集約・共用にあたっては、最新技術であるクラウド型</a:t>
            </a:r>
            <a:r>
              <a:rPr lang="en-US" altLang="ja-JP" sz="2000">
                <a:solidFill>
                  <a:srgbClr val="000000"/>
                </a:solidFill>
                <a:latin typeface="Meiryo UI" pitchFamily="50" charset="-128"/>
                <a:ea typeface="Meiryo UI" pitchFamily="50" charset="-128"/>
                <a:cs typeface="Meiryo UI" pitchFamily="50" charset="-128"/>
              </a:rPr>
              <a:t>GIS</a:t>
            </a:r>
            <a:r>
              <a:rPr lang="ja-JP" altLang="en-US" sz="2000">
                <a:solidFill>
                  <a:srgbClr val="000000"/>
                </a:solidFill>
                <a:latin typeface="Meiryo UI" pitchFamily="50" charset="-128"/>
                <a:ea typeface="Meiryo UI" pitchFamily="50" charset="-128"/>
                <a:cs typeface="Meiryo UI" pitchFamily="50" charset="-128"/>
              </a:rPr>
              <a:t>に着目し、情報共有の効率化を目指す</a:t>
            </a:r>
          </a:p>
        </p:txBody>
      </p:sp>
      <p:sp>
        <p:nvSpPr>
          <p:cNvPr id="4" name="正方形/長方形 3"/>
          <p:cNvSpPr/>
          <p:nvPr/>
        </p:nvSpPr>
        <p:spPr>
          <a:xfrm>
            <a:off x="467544" y="3565554"/>
            <a:ext cx="720080" cy="110799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ja-JP" altLang="en-US" sz="6600" b="1" cap="all" dirty="0">
                <a:ln w="0"/>
                <a:solidFill>
                  <a:srgbClr val="FFFF00"/>
                </a:solidFill>
                <a:effectLst>
                  <a:glow rad="139700">
                    <a:srgbClr val="000000">
                      <a:satMod val="175000"/>
                      <a:alpha val="40000"/>
                    </a:srgbClr>
                  </a:glow>
                  <a:reflection blurRad="12700" stA="50000" endPos="50000" dist="5000" dir="5400000" sy="-100000" rotWithShape="0"/>
                </a:effectLst>
              </a:rPr>
              <a:t>↓</a:t>
            </a:r>
          </a:p>
        </p:txBody>
      </p:sp>
      <p:sp>
        <p:nvSpPr>
          <p:cNvPr id="12" name="Rectangle 2"/>
          <p:cNvSpPr txBox="1">
            <a:spLocks noChangeArrowheads="1"/>
          </p:cNvSpPr>
          <p:nvPr/>
        </p:nvSpPr>
        <p:spPr bwMode="auto">
          <a:xfrm>
            <a:off x="153988" y="77788"/>
            <a:ext cx="8810625"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４－１．地理空間情報集約システムの構築経緯</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F9D8934E-C1C7-4D73-B5F0-EED8FBF73EF5}" type="slidenum">
              <a:rPr lang="en-US" altLang="ja-JP" sz="1400" smtClean="0">
                <a:solidFill>
                  <a:srgbClr val="000000"/>
                </a:solidFill>
              </a:rPr>
              <a:pPr algn="r" eaLnBrk="1" hangingPunct="1">
                <a:spcBef>
                  <a:spcPct val="0"/>
                </a:spcBef>
                <a:buClrTx/>
                <a:buFontTx/>
                <a:buNone/>
              </a:pPr>
              <a:t>1</a:t>
            </a:fld>
            <a:endParaRPr lang="en-US" altLang="ja-JP" sz="1400" smtClean="0">
              <a:solidFill>
                <a:srgbClr val="000000"/>
              </a:solidFill>
            </a:endParaRPr>
          </a:p>
        </p:txBody>
      </p:sp>
      <p:sp>
        <p:nvSpPr>
          <p:cNvPr id="849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92B30AC-B315-45F4-B8B8-7020001BAD6A}" type="slidenum">
              <a:rPr lang="en-US" altLang="ja-JP" sz="1400" smtClean="0">
                <a:solidFill>
                  <a:srgbClr val="000000"/>
                </a:solidFill>
              </a:rPr>
              <a:pPr algn="r" eaLnBrk="1" hangingPunct="1">
                <a:spcBef>
                  <a:spcPct val="0"/>
                </a:spcBef>
                <a:buClrTx/>
                <a:buFontTx/>
                <a:buNone/>
              </a:pPr>
              <a:t>1</a:t>
            </a:fld>
            <a:endParaRPr lang="en-US" altLang="ja-JP" sz="1400" smtClean="0">
              <a:solidFill>
                <a:srgbClr val="000000"/>
              </a:solidFill>
            </a:endParaRPr>
          </a:p>
        </p:txBody>
      </p:sp>
      <p:sp>
        <p:nvSpPr>
          <p:cNvPr id="84996"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本日の内容</a:t>
            </a:r>
          </a:p>
        </p:txBody>
      </p:sp>
      <p:sp>
        <p:nvSpPr>
          <p:cNvPr id="84997" name="Rectangle 28"/>
          <p:cNvSpPr>
            <a:spLocks noChangeArrowheads="1"/>
          </p:cNvSpPr>
          <p:nvPr/>
        </p:nvSpPr>
        <p:spPr bwMode="auto">
          <a:xfrm>
            <a:off x="212725" y="912813"/>
            <a:ext cx="8667750" cy="323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dirty="0" smtClean="0">
                <a:solidFill>
                  <a:srgbClr val="000000"/>
                </a:solidFill>
              </a:rPr>
              <a:t>１．本事業にかかるこれまでの経緯について</a:t>
            </a:r>
          </a:p>
          <a:p>
            <a:pPr eaLnBrk="1" hangingPunct="1"/>
            <a:r>
              <a:rPr lang="ja-JP" altLang="en-US" sz="2800" dirty="0" smtClean="0">
                <a:solidFill>
                  <a:srgbClr val="000000"/>
                </a:solidFill>
              </a:rPr>
              <a:t>２．共有デジタル地図成果について</a:t>
            </a:r>
          </a:p>
          <a:p>
            <a:pPr eaLnBrk="1" hangingPunct="1"/>
            <a:r>
              <a:rPr lang="ja-JP" altLang="en-US" sz="2800" dirty="0" smtClean="0">
                <a:solidFill>
                  <a:srgbClr val="000000"/>
                </a:solidFill>
              </a:rPr>
              <a:t>３．共有デジタル地図成果の利用方法について</a:t>
            </a:r>
            <a:endParaRPr lang="en-US" altLang="ja-JP" sz="2800" dirty="0" smtClean="0">
              <a:solidFill>
                <a:srgbClr val="000000"/>
              </a:solidFill>
            </a:endParaRPr>
          </a:p>
          <a:p>
            <a:pPr eaLnBrk="1" hangingPunct="1"/>
            <a:r>
              <a:rPr lang="ja-JP" altLang="en-US" sz="2800" dirty="0">
                <a:solidFill>
                  <a:srgbClr val="000000"/>
                </a:solidFill>
              </a:rPr>
              <a:t>４</a:t>
            </a:r>
            <a:r>
              <a:rPr lang="ja-JP" altLang="en-US" sz="2800" dirty="0" smtClean="0">
                <a:solidFill>
                  <a:srgbClr val="000000"/>
                </a:solidFill>
              </a:rPr>
              <a:t>．地理空間情報集約システムについて</a:t>
            </a:r>
          </a:p>
          <a:p>
            <a:pPr eaLnBrk="1" hangingPunct="1"/>
            <a:r>
              <a:rPr lang="ja-JP" altLang="en-US" sz="2800" dirty="0">
                <a:solidFill>
                  <a:srgbClr val="000000"/>
                </a:solidFill>
              </a:rPr>
              <a:t>５</a:t>
            </a:r>
            <a:r>
              <a:rPr lang="ja-JP" altLang="en-US" sz="2800" dirty="0" smtClean="0">
                <a:solidFill>
                  <a:srgbClr val="000000"/>
                </a:solidFill>
              </a:rPr>
              <a:t>．昨年度の活動報告について</a:t>
            </a:r>
          </a:p>
        </p:txBody>
      </p:sp>
    </p:spTree>
    <p:extLst>
      <p:ext uri="{BB962C8B-B14F-4D97-AF65-F5344CB8AC3E}">
        <p14:creationId xmlns:p14="http://schemas.microsoft.com/office/powerpoint/2010/main" val="35676332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F4EA0D1-C7ED-4342-AFA4-A156D3CA9613}" type="slidenum">
              <a:rPr lang="en-US" altLang="ja-JP" sz="1400" smtClean="0">
                <a:solidFill>
                  <a:srgbClr val="000000"/>
                </a:solidFill>
              </a:rPr>
              <a:pPr algn="r" eaLnBrk="1" hangingPunct="1">
                <a:spcBef>
                  <a:spcPct val="0"/>
                </a:spcBef>
                <a:buClrTx/>
                <a:buFontTx/>
                <a:buNone/>
              </a:pPr>
              <a:t>19</a:t>
            </a:fld>
            <a:endParaRPr lang="en-US" altLang="ja-JP" sz="1400" smtClean="0">
              <a:solidFill>
                <a:srgbClr val="000000"/>
              </a:solidFill>
            </a:endParaRPr>
          </a:p>
        </p:txBody>
      </p:sp>
      <p:sp>
        <p:nvSpPr>
          <p:cNvPr id="7171" name="Rectangle 39"/>
          <p:cNvSpPr>
            <a:spLocks noChangeArrowheads="1"/>
          </p:cNvSpPr>
          <p:nvPr/>
        </p:nvSpPr>
        <p:spPr bwMode="auto">
          <a:xfrm>
            <a:off x="590550" y="1989138"/>
            <a:ext cx="7769225" cy="3168650"/>
          </a:xfrm>
          <a:prstGeom prst="rect">
            <a:avLst/>
          </a:prstGeom>
          <a:solidFill>
            <a:schemeClr val="bg1"/>
          </a:solidFill>
          <a:ln w="9525">
            <a:solidFill>
              <a:schemeClr val="bg2"/>
            </a:solidFill>
            <a:miter lim="800000"/>
            <a:headEnd/>
            <a:tailEnd/>
          </a:ln>
          <a:effectLst>
            <a:outerShdw blurRad="50800" dist="38100" dir="5400000" algn="t" rotWithShape="0">
              <a:prstClr val="black">
                <a:alpha val="40000"/>
              </a:prstClr>
            </a:outerShdw>
          </a:effectLst>
        </p:spPr>
        <p:txBody>
          <a:bodyPr wrap="none"/>
          <a:lstStyle/>
          <a:p>
            <a:pPr>
              <a:defRPr/>
            </a:pPr>
            <a:r>
              <a:rPr lang="ja-JP" altLang="en-US" sz="2000">
                <a:solidFill>
                  <a:srgbClr val="000000"/>
                </a:solidFill>
                <a:latin typeface="Meiryo UI" pitchFamily="50" charset="-128"/>
                <a:ea typeface="Meiryo UI" pitchFamily="50" charset="-128"/>
                <a:cs typeface="Meiryo UI" pitchFamily="50" charset="-128"/>
              </a:rPr>
              <a:t>三重県市町総合事務組合（管理者）</a:t>
            </a:r>
          </a:p>
        </p:txBody>
      </p:sp>
      <p:sp>
        <p:nvSpPr>
          <p:cNvPr id="7177" name="Rectangle 44"/>
          <p:cNvSpPr>
            <a:spLocks noChangeArrowheads="1"/>
          </p:cNvSpPr>
          <p:nvPr/>
        </p:nvSpPr>
        <p:spPr bwMode="auto">
          <a:xfrm>
            <a:off x="630238" y="6029325"/>
            <a:ext cx="2303462" cy="409575"/>
          </a:xfrm>
          <a:prstGeom prst="rect">
            <a:avLst/>
          </a:prstGeom>
          <a:solidFill>
            <a:schemeClr val="bg1"/>
          </a:solidFill>
          <a:ln w="9525">
            <a:solidFill>
              <a:schemeClr val="bg2"/>
            </a:solidFill>
            <a:miter lim="800000"/>
            <a:headEnd/>
            <a:tailEnd/>
          </a:ln>
          <a:effectLst>
            <a:outerShdw blurRad="63500" sx="102000" sy="102000" algn="ctr" rotWithShape="0">
              <a:prstClr val="black">
                <a:alpha val="40000"/>
              </a:prstClr>
            </a:outerShdw>
          </a:effectLst>
        </p:spPr>
        <p:txBody>
          <a:bodyPr wrap="none" anchor="ctr"/>
          <a:lstStyle/>
          <a:p>
            <a:pPr>
              <a:defRPr/>
            </a:pPr>
            <a:r>
              <a:rPr lang="ja-JP" altLang="en-US" sz="2000">
                <a:solidFill>
                  <a:srgbClr val="000000"/>
                </a:solidFill>
                <a:latin typeface="Meiryo UI" pitchFamily="50" charset="-128"/>
                <a:ea typeface="Meiryo UI" pitchFamily="50" charset="-128"/>
                <a:cs typeface="Meiryo UI" pitchFamily="50" charset="-128"/>
              </a:rPr>
              <a:t>県内市町</a:t>
            </a:r>
          </a:p>
        </p:txBody>
      </p:sp>
      <p:sp>
        <p:nvSpPr>
          <p:cNvPr id="7178" name="Rectangle 45"/>
          <p:cNvSpPr>
            <a:spLocks noChangeArrowheads="1"/>
          </p:cNvSpPr>
          <p:nvPr/>
        </p:nvSpPr>
        <p:spPr bwMode="auto">
          <a:xfrm>
            <a:off x="3375025" y="6042025"/>
            <a:ext cx="2281238" cy="409575"/>
          </a:xfrm>
          <a:prstGeom prst="rect">
            <a:avLst/>
          </a:prstGeom>
          <a:solidFill>
            <a:schemeClr val="bg1"/>
          </a:solidFill>
          <a:ln w="9525">
            <a:solidFill>
              <a:schemeClr val="bg2"/>
            </a:solidFill>
            <a:miter lim="800000"/>
            <a:headEnd/>
            <a:tailEnd/>
          </a:ln>
          <a:effectLst>
            <a:outerShdw blurRad="63500" sx="102000" sy="102000" algn="ctr" rotWithShape="0">
              <a:prstClr val="black">
                <a:alpha val="40000"/>
              </a:prstClr>
            </a:outerShdw>
          </a:effectLst>
        </p:spPr>
        <p:txBody>
          <a:bodyPr wrap="none" anchor="ctr"/>
          <a:lstStyle/>
          <a:p>
            <a:pPr>
              <a:defRPr/>
            </a:pPr>
            <a:r>
              <a:rPr lang="ja-JP" altLang="en-US" sz="2000">
                <a:solidFill>
                  <a:srgbClr val="000000"/>
                </a:solidFill>
                <a:latin typeface="Meiryo UI" pitchFamily="50" charset="-128"/>
                <a:ea typeface="Meiryo UI" pitchFamily="50" charset="-128"/>
                <a:cs typeface="Meiryo UI" pitchFamily="50" charset="-128"/>
              </a:rPr>
              <a:t>三重県</a:t>
            </a:r>
          </a:p>
        </p:txBody>
      </p:sp>
      <p:sp>
        <p:nvSpPr>
          <p:cNvPr id="7179" name="Rectangle 46"/>
          <p:cNvSpPr>
            <a:spLocks noChangeArrowheads="1"/>
          </p:cNvSpPr>
          <p:nvPr/>
        </p:nvSpPr>
        <p:spPr bwMode="auto">
          <a:xfrm>
            <a:off x="6083300" y="6042025"/>
            <a:ext cx="2281238" cy="409575"/>
          </a:xfrm>
          <a:prstGeom prst="rect">
            <a:avLst/>
          </a:prstGeom>
          <a:solidFill>
            <a:schemeClr val="bg1"/>
          </a:solidFill>
          <a:ln w="9525">
            <a:solidFill>
              <a:schemeClr val="bg2"/>
            </a:solidFill>
            <a:miter lim="800000"/>
            <a:headEnd/>
            <a:tailEnd/>
          </a:ln>
          <a:effectLst>
            <a:outerShdw blurRad="63500" sx="102000" sy="102000" algn="ctr" rotWithShape="0">
              <a:prstClr val="black">
                <a:alpha val="40000"/>
              </a:prstClr>
            </a:outerShdw>
          </a:effectLst>
        </p:spPr>
        <p:txBody>
          <a:bodyPr wrap="none" anchor="ctr"/>
          <a:lstStyle/>
          <a:p>
            <a:pPr>
              <a:defRPr/>
            </a:pPr>
            <a:r>
              <a:rPr lang="ja-JP" altLang="en-US" sz="2000">
                <a:solidFill>
                  <a:srgbClr val="000000"/>
                </a:solidFill>
                <a:latin typeface="Meiryo UI" pitchFamily="50" charset="-128"/>
                <a:ea typeface="Meiryo UI" pitchFamily="50" charset="-128"/>
                <a:cs typeface="Meiryo UI" pitchFamily="50" charset="-128"/>
              </a:rPr>
              <a:t>国・民間企業</a:t>
            </a:r>
          </a:p>
        </p:txBody>
      </p:sp>
      <p:sp>
        <p:nvSpPr>
          <p:cNvPr id="57355" name="Rectangle 56"/>
          <p:cNvSpPr>
            <a:spLocks noChangeArrowheads="1"/>
          </p:cNvSpPr>
          <p:nvPr/>
        </p:nvSpPr>
        <p:spPr bwMode="auto">
          <a:xfrm>
            <a:off x="517525" y="5456238"/>
            <a:ext cx="979488"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サービス</a:t>
            </a:r>
          </a:p>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提供</a:t>
            </a:r>
          </a:p>
        </p:txBody>
      </p:sp>
      <p:sp>
        <p:nvSpPr>
          <p:cNvPr id="57356" name="Rectangle 57"/>
          <p:cNvSpPr>
            <a:spLocks noChangeArrowheads="1"/>
          </p:cNvSpPr>
          <p:nvPr/>
        </p:nvSpPr>
        <p:spPr bwMode="auto">
          <a:xfrm>
            <a:off x="1481138" y="5464175"/>
            <a:ext cx="1103312"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利用</a:t>
            </a:r>
          </a:p>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（情報登録）</a:t>
            </a:r>
          </a:p>
        </p:txBody>
      </p:sp>
      <p:sp>
        <p:nvSpPr>
          <p:cNvPr id="57357" name="Rectangle 64"/>
          <p:cNvSpPr>
            <a:spLocks noChangeArrowheads="1"/>
          </p:cNvSpPr>
          <p:nvPr/>
        </p:nvSpPr>
        <p:spPr bwMode="auto">
          <a:xfrm>
            <a:off x="3228975" y="5468938"/>
            <a:ext cx="979488" cy="25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サービス</a:t>
            </a:r>
          </a:p>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提供</a:t>
            </a:r>
          </a:p>
        </p:txBody>
      </p:sp>
      <p:sp>
        <p:nvSpPr>
          <p:cNvPr id="57358" name="Rectangle 65"/>
          <p:cNvSpPr>
            <a:spLocks noChangeArrowheads="1"/>
          </p:cNvSpPr>
          <p:nvPr/>
        </p:nvSpPr>
        <p:spPr bwMode="auto">
          <a:xfrm>
            <a:off x="4156075" y="5476875"/>
            <a:ext cx="1103313"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利用</a:t>
            </a:r>
          </a:p>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（情報登録）</a:t>
            </a:r>
          </a:p>
        </p:txBody>
      </p:sp>
      <p:sp>
        <p:nvSpPr>
          <p:cNvPr id="57359" name="Rectangle 67"/>
          <p:cNvSpPr>
            <a:spLocks noChangeArrowheads="1"/>
          </p:cNvSpPr>
          <p:nvPr/>
        </p:nvSpPr>
        <p:spPr bwMode="auto">
          <a:xfrm>
            <a:off x="6218238" y="5516563"/>
            <a:ext cx="1006475"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8000" rIns="90000" bIns="18000" anchor="ctr"/>
          <a:lstStyle>
            <a:lvl1pPr algn="l" defTabSz="1279525"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defTabSz="1279525"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defTabSz="1279525"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defTabSz="1279525"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defTabSz="1279525"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defTabSz="1279525"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災害データ</a:t>
            </a:r>
          </a:p>
          <a:p>
            <a:pPr algn="ctr">
              <a:buFont typeface="Wingdings" pitchFamily="2" charset="2"/>
              <a:buNone/>
            </a:pPr>
            <a:r>
              <a:rPr lang="ja-JP" altLang="en-US" sz="1200">
                <a:solidFill>
                  <a:srgbClr val="333333"/>
                </a:solidFill>
                <a:latin typeface="Meiryo UI" pitchFamily="50" charset="-128"/>
                <a:ea typeface="Meiryo UI" pitchFamily="50" charset="-128"/>
                <a:cs typeface="Meiryo UI" pitchFamily="50" charset="-128"/>
              </a:rPr>
              <a:t>の提供</a:t>
            </a:r>
          </a:p>
        </p:txBody>
      </p:sp>
      <p:sp>
        <p:nvSpPr>
          <p:cNvPr id="98321" name="Rectangle 25"/>
          <p:cNvSpPr>
            <a:spLocks noChangeArrowheads="1"/>
          </p:cNvSpPr>
          <p:nvPr/>
        </p:nvSpPr>
        <p:spPr bwMode="auto">
          <a:xfrm>
            <a:off x="34925" y="823913"/>
            <a:ext cx="8924925" cy="1381125"/>
          </a:xfrm>
          <a:prstGeom prst="rect">
            <a:avLst/>
          </a:prstGeom>
          <a:noFill/>
          <a:ln>
            <a:noFill/>
          </a:ln>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defRPr/>
            </a:pPr>
            <a:r>
              <a:rPr lang="ja-JP" altLang="en-US" sz="2000" kern="0" dirty="0" smtClean="0">
                <a:solidFill>
                  <a:srgbClr val="000000"/>
                </a:solidFill>
              </a:rPr>
              <a:t>三重</a:t>
            </a:r>
            <a:r>
              <a:rPr lang="ja-JP" altLang="en-US" sz="2000" kern="0" dirty="0">
                <a:solidFill>
                  <a:srgbClr val="000000"/>
                </a:solidFill>
              </a:rPr>
              <a:t>県内の市町、三重県、三重県市町総合事務組合において、災害予防における情報管理、災害時における地図の作成と印刷、被災情報等の作成と共有を行うことができるシステム</a:t>
            </a:r>
          </a:p>
        </p:txBody>
      </p:sp>
      <p:sp>
        <p:nvSpPr>
          <p:cNvPr id="25" name="正方形/長方形 24"/>
          <p:cNvSpPr/>
          <p:nvPr/>
        </p:nvSpPr>
        <p:spPr>
          <a:xfrm>
            <a:off x="1115616" y="4973257"/>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6" name="正方形/長方形 25"/>
          <p:cNvSpPr/>
          <p:nvPr/>
        </p:nvSpPr>
        <p:spPr>
          <a:xfrm>
            <a:off x="3747675" y="4973257"/>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7" name="正方形/長方形 26"/>
          <p:cNvSpPr/>
          <p:nvPr/>
        </p:nvSpPr>
        <p:spPr>
          <a:xfrm rot="10800000">
            <a:off x="2197035" y="5229200"/>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8" name="正方形/長方形 27"/>
          <p:cNvSpPr/>
          <p:nvPr/>
        </p:nvSpPr>
        <p:spPr>
          <a:xfrm rot="10800000">
            <a:off x="4896371" y="5229200"/>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9" name="正方形/長方形 28"/>
          <p:cNvSpPr/>
          <p:nvPr/>
        </p:nvSpPr>
        <p:spPr>
          <a:xfrm rot="10800000">
            <a:off x="6984603" y="5229200"/>
            <a:ext cx="539725" cy="1015663"/>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ja-JP" altLang="en-US" sz="6000" b="1" cap="all" dirty="0">
                <a:ln w="0"/>
                <a:solidFill>
                  <a:srgbClr val="99CC00"/>
                </a:solidFill>
                <a:effectLst>
                  <a:glow rad="63500">
                    <a:srgbClr val="2D2D8A">
                      <a:satMod val="175000"/>
                      <a:alpha val="40000"/>
                    </a:srgbClr>
                  </a:glow>
                  <a:reflection blurRad="12700" stA="50000" endPos="50000" dist="5000" dir="5400000" sy="-100000" rotWithShape="0"/>
                </a:effectLst>
              </a:rPr>
              <a:t>↓</a:t>
            </a:r>
          </a:p>
        </p:txBody>
      </p:sp>
      <p:sp>
        <p:nvSpPr>
          <p:cNvPr id="24" name="Rectangle 2"/>
          <p:cNvSpPr txBox="1">
            <a:spLocks noChangeArrowheads="1"/>
          </p:cNvSpPr>
          <p:nvPr/>
        </p:nvSpPr>
        <p:spPr bwMode="auto">
          <a:xfrm>
            <a:off x="153988" y="77788"/>
            <a:ext cx="8810625" cy="503237"/>
          </a:xfrm>
          <a:prstGeom prst="rect">
            <a:avLst/>
          </a:prstGeom>
          <a:noFill/>
          <a:ln>
            <a:noFill/>
          </a:ln>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solidFill>
                  <a:srgbClr val="FFFFFF"/>
                </a:solidFill>
              </a:rPr>
              <a:t>４－２．地理空間情報集約システム全体イメージ</a:t>
            </a:r>
          </a:p>
        </p:txBody>
      </p:sp>
      <p:pic>
        <p:nvPicPr>
          <p:cNvPr id="23" name="図 22"/>
          <p:cNvPicPr>
            <a:picLocks noChangeAspect="1"/>
          </p:cNvPicPr>
          <p:nvPr/>
        </p:nvPicPr>
        <p:blipFill>
          <a:blip r:embed="rId2"/>
          <a:stretch>
            <a:fillRect/>
          </a:stretch>
        </p:blipFill>
        <p:spPr>
          <a:xfrm>
            <a:off x="924813" y="2543616"/>
            <a:ext cx="3808318" cy="2337947"/>
          </a:xfrm>
          <a:prstGeom prst="rect">
            <a:avLst/>
          </a:prstGeom>
        </p:spPr>
      </p:pic>
      <p:sp>
        <p:nvSpPr>
          <p:cNvPr id="57349" name="Text Box 41"/>
          <p:cNvSpPr txBox="1">
            <a:spLocks noChangeArrowheads="1"/>
          </p:cNvSpPr>
          <p:nvPr/>
        </p:nvSpPr>
        <p:spPr bwMode="auto">
          <a:xfrm>
            <a:off x="1549400" y="3495675"/>
            <a:ext cx="2738438" cy="579438"/>
          </a:xfrm>
          <a:prstGeom prst="rect">
            <a:avLst/>
          </a:prstGeom>
          <a:solidFill>
            <a:srgbClr val="92D050">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600" b="1">
                <a:solidFill>
                  <a:srgbClr val="0E1E20"/>
                </a:solidFill>
                <a:latin typeface="Meiryo UI" pitchFamily="50" charset="-128"/>
                <a:ea typeface="Meiryo UI" pitchFamily="50" charset="-128"/>
                <a:cs typeface="Meiryo UI" pitchFamily="50" charset="-128"/>
              </a:rPr>
              <a:t>地理空間情報集約システム（クラウド型ＧＩＳ）</a:t>
            </a:r>
          </a:p>
        </p:txBody>
      </p:sp>
      <p:sp>
        <p:nvSpPr>
          <p:cNvPr id="7175" name="AutoShape 42"/>
          <p:cNvSpPr>
            <a:spLocks noChangeArrowheads="1"/>
          </p:cNvSpPr>
          <p:nvPr/>
        </p:nvSpPr>
        <p:spPr bwMode="auto">
          <a:xfrm>
            <a:off x="4845050" y="2573338"/>
            <a:ext cx="3270250" cy="942975"/>
          </a:xfrm>
          <a:prstGeom prst="wedgeRectCallout">
            <a:avLst>
              <a:gd name="adj1" fmla="val -62102"/>
              <a:gd name="adj2" fmla="val -5213"/>
            </a:avLst>
          </a:prstGeom>
          <a:solidFill>
            <a:schemeClr val="bg1"/>
          </a:solidFill>
          <a:ln w="9525" algn="ctr">
            <a:solidFill>
              <a:schemeClr val="accent5">
                <a:lumMod val="50000"/>
              </a:schemeClr>
            </a:solidFill>
            <a:miter lim="800000"/>
            <a:headEnd/>
            <a:tailEnd/>
          </a:ln>
          <a:effectLst>
            <a:outerShdw blurRad="63500" sx="102000" sy="102000" algn="ctr" rotWithShape="0">
              <a:prstClr val="black">
                <a:alpha val="40000"/>
              </a:prstClr>
            </a:outerShdw>
          </a:effectLst>
        </p:spPr>
        <p:txBody>
          <a:bodyPr/>
          <a:lstStyle/>
          <a:p>
            <a:pPr>
              <a:defRPr/>
            </a:pPr>
            <a:r>
              <a:rPr lang="en-US" altLang="ja-JP" sz="1200" b="1">
                <a:solidFill>
                  <a:srgbClr val="000000"/>
                </a:solidFill>
                <a:latin typeface="Meiryo UI" pitchFamily="50" charset="-128"/>
                <a:ea typeface="Meiryo UI" pitchFamily="50" charset="-128"/>
                <a:cs typeface="Meiryo UI" pitchFamily="50" charset="-128"/>
              </a:rPr>
              <a:t>【</a:t>
            </a:r>
            <a:r>
              <a:rPr lang="ja-JP" altLang="en-US" sz="1200" b="1">
                <a:solidFill>
                  <a:srgbClr val="000000"/>
                </a:solidFill>
                <a:latin typeface="Meiryo UI" pitchFamily="50" charset="-128"/>
                <a:ea typeface="Meiryo UI" pitchFamily="50" charset="-128"/>
                <a:cs typeface="Meiryo UI" pitchFamily="50" charset="-128"/>
              </a:rPr>
              <a:t>搭載機能</a:t>
            </a:r>
            <a:r>
              <a:rPr lang="en-US" altLang="ja-JP" sz="1200" b="1">
                <a:solidFill>
                  <a:srgbClr val="000000"/>
                </a:solidFill>
                <a:latin typeface="Meiryo UI" pitchFamily="50" charset="-128"/>
                <a:ea typeface="Meiryo UI" pitchFamily="50" charset="-128"/>
                <a:cs typeface="Meiryo UI" pitchFamily="50" charset="-128"/>
              </a:rPr>
              <a:t>】</a:t>
            </a:r>
          </a:p>
          <a:p>
            <a:pPr>
              <a:defRPr/>
            </a:pPr>
            <a:endParaRPr lang="ja-JP" altLang="en-US" sz="600">
              <a:solidFill>
                <a:srgbClr val="000000"/>
              </a:solidFill>
              <a:latin typeface="Meiryo UI" pitchFamily="50" charset="-128"/>
              <a:ea typeface="Meiryo UI" pitchFamily="50" charset="-128"/>
              <a:cs typeface="Meiryo UI" pitchFamily="50" charset="-128"/>
            </a:endParaRPr>
          </a:p>
          <a:p>
            <a:pPr>
              <a:defRPr/>
            </a:pPr>
            <a:r>
              <a:rPr lang="ja-JP" altLang="en-US" sz="1100">
                <a:solidFill>
                  <a:srgbClr val="000000"/>
                </a:solidFill>
                <a:latin typeface="Meiryo UI" pitchFamily="50" charset="-128"/>
                <a:ea typeface="Meiryo UI" pitchFamily="50" charset="-128"/>
                <a:cs typeface="Meiryo UI" pitchFamily="50" charset="-128"/>
              </a:rPr>
              <a:t>地図表示機能、検索機能、計測機能、印刷機能、データ登録機能、データインポート／エクスポート機能、アドレスマッチング機能、システム管理機能</a:t>
            </a:r>
          </a:p>
        </p:txBody>
      </p:sp>
      <p:sp>
        <p:nvSpPr>
          <p:cNvPr id="7176" name="AutoShape 43"/>
          <p:cNvSpPr>
            <a:spLocks noChangeArrowheads="1"/>
          </p:cNvSpPr>
          <p:nvPr/>
        </p:nvSpPr>
        <p:spPr bwMode="auto">
          <a:xfrm>
            <a:off x="4870450" y="3708400"/>
            <a:ext cx="3268663" cy="1109663"/>
          </a:xfrm>
          <a:prstGeom prst="wedgeRectCallout">
            <a:avLst>
              <a:gd name="adj1" fmla="val -63306"/>
              <a:gd name="adj2" fmla="val -18940"/>
            </a:avLst>
          </a:prstGeom>
          <a:solidFill>
            <a:schemeClr val="bg1"/>
          </a:solidFill>
          <a:ln w="9525" algn="ctr">
            <a:solidFill>
              <a:schemeClr val="accent5">
                <a:lumMod val="50000"/>
              </a:schemeClr>
            </a:solidFill>
            <a:miter lim="800000"/>
            <a:headEnd/>
            <a:tailEnd/>
          </a:ln>
          <a:effectLst>
            <a:outerShdw blurRad="63500" sx="102000" sy="102000" algn="ctr" rotWithShape="0">
              <a:prstClr val="black">
                <a:alpha val="40000"/>
              </a:prstClr>
            </a:outerShdw>
          </a:effectLst>
        </p:spPr>
        <p:txBody>
          <a:bodyPr/>
          <a:lstStyle/>
          <a:p>
            <a:pPr>
              <a:defRPr/>
            </a:pPr>
            <a:r>
              <a:rPr lang="en-US" altLang="ja-JP" sz="1200" b="1">
                <a:solidFill>
                  <a:srgbClr val="000000"/>
                </a:solidFill>
                <a:latin typeface="Meiryo UI" pitchFamily="50" charset="-128"/>
                <a:ea typeface="Meiryo UI" pitchFamily="50" charset="-128"/>
                <a:cs typeface="Meiryo UI" pitchFamily="50" charset="-128"/>
              </a:rPr>
              <a:t>【</a:t>
            </a:r>
            <a:r>
              <a:rPr lang="ja-JP" altLang="en-US" sz="1200" b="1">
                <a:solidFill>
                  <a:srgbClr val="000000"/>
                </a:solidFill>
                <a:latin typeface="Meiryo UI" pitchFamily="50" charset="-128"/>
                <a:ea typeface="Meiryo UI" pitchFamily="50" charset="-128"/>
                <a:cs typeface="Meiryo UI" pitchFamily="50" charset="-128"/>
              </a:rPr>
              <a:t>搭載データ</a:t>
            </a:r>
            <a:r>
              <a:rPr lang="en-US" altLang="ja-JP" sz="1200" b="1">
                <a:solidFill>
                  <a:srgbClr val="000000"/>
                </a:solidFill>
                <a:latin typeface="Meiryo UI" pitchFamily="50" charset="-128"/>
                <a:ea typeface="Meiryo UI" pitchFamily="50" charset="-128"/>
                <a:cs typeface="Meiryo UI" pitchFamily="50" charset="-128"/>
              </a:rPr>
              <a:t>】</a:t>
            </a:r>
          </a:p>
          <a:p>
            <a:pPr>
              <a:defRPr/>
            </a:pPr>
            <a:endParaRPr lang="ja-JP" altLang="en-US" sz="600">
              <a:solidFill>
                <a:srgbClr val="000000"/>
              </a:solidFill>
              <a:latin typeface="Meiryo UI" pitchFamily="50" charset="-128"/>
              <a:ea typeface="Meiryo UI" pitchFamily="50" charset="-128"/>
              <a:cs typeface="Meiryo UI" pitchFamily="50" charset="-128"/>
            </a:endParaRPr>
          </a:p>
          <a:p>
            <a:pPr>
              <a:defRPr/>
            </a:pPr>
            <a:r>
              <a:rPr lang="ja-JP" altLang="en-US" sz="1100">
                <a:solidFill>
                  <a:srgbClr val="000000"/>
                </a:solidFill>
                <a:latin typeface="Meiryo UI" pitchFamily="50" charset="-128"/>
                <a:ea typeface="Meiryo UI" pitchFamily="50" charset="-128"/>
                <a:cs typeface="Meiryo UI" pitchFamily="50" charset="-128"/>
              </a:rPr>
              <a:t>共有デジタル地図、写真地図データ、国・県から提供された災害データ、民間企業から提供された災害データ（災害発生時）、利用者の登録データ、</a:t>
            </a:r>
          </a:p>
          <a:p>
            <a:pPr>
              <a:defRPr/>
            </a:pPr>
            <a:r>
              <a:rPr lang="ja-JP" altLang="en-US" sz="1100">
                <a:solidFill>
                  <a:srgbClr val="000000"/>
                </a:solidFill>
                <a:latin typeface="Meiryo UI" pitchFamily="50" charset="-128"/>
                <a:ea typeface="Meiryo UI" pitchFamily="50" charset="-128"/>
                <a:cs typeface="Meiryo UI" pitchFamily="50" charset="-128"/>
              </a:rPr>
              <a:t>県域住所データ</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E32CCF3-D833-4B8F-B3DA-116C310B348B}" type="slidenum">
              <a:rPr lang="en-US" altLang="ja-JP" sz="1400">
                <a:solidFill>
                  <a:srgbClr val="000000"/>
                </a:solidFill>
              </a:rPr>
              <a:pPr algn="r" eaLnBrk="1" hangingPunct="1">
                <a:spcBef>
                  <a:spcPct val="0"/>
                </a:spcBef>
                <a:buClrTx/>
                <a:buFontTx/>
                <a:buNone/>
              </a:pPr>
              <a:t>20</a:t>
            </a:fld>
            <a:endParaRPr lang="en-US" altLang="ja-JP" sz="1400">
              <a:solidFill>
                <a:srgbClr val="000000"/>
              </a:solidFill>
            </a:endParaRPr>
          </a:p>
        </p:txBody>
      </p:sp>
      <p:sp>
        <p:nvSpPr>
          <p:cNvPr id="5837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883FF30-1966-4757-A072-FE6D165E1055}" type="slidenum">
              <a:rPr lang="en-US" altLang="ja-JP" sz="1400">
                <a:solidFill>
                  <a:srgbClr val="000000"/>
                </a:solidFill>
              </a:rPr>
              <a:pPr algn="r" eaLnBrk="1" hangingPunct="1">
                <a:spcBef>
                  <a:spcPct val="0"/>
                </a:spcBef>
                <a:buClrTx/>
                <a:buFontTx/>
                <a:buNone/>
              </a:pPr>
              <a:t>20</a:t>
            </a:fld>
            <a:endParaRPr lang="en-US" altLang="ja-JP" sz="1400">
              <a:solidFill>
                <a:srgbClr val="000000"/>
              </a:solidFill>
            </a:endParaRPr>
          </a:p>
        </p:txBody>
      </p:sp>
      <p:sp>
        <p:nvSpPr>
          <p:cNvPr id="58372" name="Rectangle 2"/>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４－３．システムの主な搭載データ</a:t>
            </a:r>
            <a:endParaRPr lang="en-US" altLang="ja-JP" sz="2600" smtClean="0"/>
          </a:p>
        </p:txBody>
      </p:sp>
      <p:graphicFrame>
        <p:nvGraphicFramePr>
          <p:cNvPr id="33" name="Group 436"/>
          <p:cNvGraphicFramePr>
            <a:graphicFrameLocks noGrp="1"/>
          </p:cNvGraphicFramePr>
          <p:nvPr/>
        </p:nvGraphicFramePr>
        <p:xfrm>
          <a:off x="392113" y="990600"/>
          <a:ext cx="8199438" cy="1784350"/>
        </p:xfrm>
        <a:graphic>
          <a:graphicData uri="http://schemas.openxmlformats.org/drawingml/2006/table">
            <a:tbl>
              <a:tblPr/>
              <a:tblGrid>
                <a:gridCol w="2049859"/>
                <a:gridCol w="2049860"/>
                <a:gridCol w="2049859"/>
                <a:gridCol w="2049860"/>
              </a:tblGrid>
              <a:tr h="258262">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r>
              <a:tr h="1526088">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3" marB="45713"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r>
            </a:tbl>
          </a:graphicData>
        </a:graphic>
      </p:graphicFrame>
      <p:sp>
        <p:nvSpPr>
          <p:cNvPr id="58395" name="Text Box 341"/>
          <p:cNvSpPr txBox="1">
            <a:spLocks noChangeArrowheads="1"/>
          </p:cNvSpPr>
          <p:nvPr/>
        </p:nvSpPr>
        <p:spPr bwMode="auto">
          <a:xfrm>
            <a:off x="719138" y="982663"/>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数値地形図（</a:t>
            </a:r>
            <a:r>
              <a:rPr lang="en-US" altLang="ja-JP" sz="1200" b="1">
                <a:solidFill>
                  <a:srgbClr val="FFFFFF"/>
                </a:solidFill>
                <a:latin typeface="Arial" pitchFamily="34" charset="0"/>
                <a:ea typeface="HGPｺﾞｼｯｸM" pitchFamily="50" charset="-128"/>
              </a:rPr>
              <a:t>H23</a:t>
            </a:r>
            <a:r>
              <a:rPr lang="ja-JP" altLang="en-US" sz="1200" b="1">
                <a:solidFill>
                  <a:srgbClr val="FFFFFF"/>
                </a:solidFill>
                <a:latin typeface="Arial" pitchFamily="34" charset="0"/>
                <a:ea typeface="HGPｺﾞｼｯｸM" pitchFamily="50" charset="-128"/>
              </a:rPr>
              <a:t>）</a:t>
            </a:r>
          </a:p>
        </p:txBody>
      </p:sp>
      <p:sp>
        <p:nvSpPr>
          <p:cNvPr id="58396" name="Text Box 439"/>
          <p:cNvSpPr txBox="1">
            <a:spLocks noChangeArrowheads="1"/>
          </p:cNvSpPr>
          <p:nvPr/>
        </p:nvSpPr>
        <p:spPr bwMode="auto">
          <a:xfrm>
            <a:off x="2687638" y="981075"/>
            <a:ext cx="16764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数値地形図（構造化）</a:t>
            </a:r>
          </a:p>
        </p:txBody>
      </p:sp>
      <p:sp>
        <p:nvSpPr>
          <p:cNvPr id="58397" name="Text Box 442"/>
          <p:cNvSpPr txBox="1">
            <a:spLocks noChangeArrowheads="1"/>
          </p:cNvSpPr>
          <p:nvPr/>
        </p:nvSpPr>
        <p:spPr bwMode="auto">
          <a:xfrm>
            <a:off x="4792663" y="989013"/>
            <a:ext cx="148748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航空写真（</a:t>
            </a:r>
            <a:r>
              <a:rPr lang="en-US" altLang="ja-JP" sz="1200" b="1">
                <a:solidFill>
                  <a:srgbClr val="FFFFFF"/>
                </a:solidFill>
                <a:latin typeface="Arial" pitchFamily="34" charset="0"/>
                <a:ea typeface="HGPｺﾞｼｯｸM" pitchFamily="50" charset="-128"/>
              </a:rPr>
              <a:t>H23</a:t>
            </a:r>
            <a:r>
              <a:rPr lang="ja-JP" altLang="en-US" sz="1200" b="1">
                <a:solidFill>
                  <a:srgbClr val="FFFFFF"/>
                </a:solidFill>
                <a:latin typeface="Arial" pitchFamily="34" charset="0"/>
                <a:ea typeface="HGPｺﾞｼｯｸM" pitchFamily="50" charset="-128"/>
              </a:rPr>
              <a:t>）</a:t>
            </a:r>
          </a:p>
        </p:txBody>
      </p:sp>
      <p:graphicFrame>
        <p:nvGraphicFramePr>
          <p:cNvPr id="37" name="Group 454"/>
          <p:cNvGraphicFramePr>
            <a:graphicFrameLocks noGrp="1"/>
          </p:cNvGraphicFramePr>
          <p:nvPr/>
        </p:nvGraphicFramePr>
        <p:xfrm>
          <a:off x="390525" y="2773363"/>
          <a:ext cx="8213726" cy="1778000"/>
        </p:xfrm>
        <a:graphic>
          <a:graphicData uri="http://schemas.openxmlformats.org/drawingml/2006/table">
            <a:tbl>
              <a:tblPr/>
              <a:tblGrid>
                <a:gridCol w="2053431"/>
                <a:gridCol w="2053432"/>
                <a:gridCol w="2053431"/>
                <a:gridCol w="2053432"/>
              </a:tblGrid>
              <a:tr h="257342">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r>
              <a:tr h="1520658">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8" marR="91438" marT="45716" marB="45716"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r>
            </a:tbl>
          </a:graphicData>
        </a:graphic>
      </p:graphicFrame>
      <p:sp>
        <p:nvSpPr>
          <p:cNvPr id="58420" name="Text Box 479"/>
          <p:cNvSpPr txBox="1">
            <a:spLocks noChangeArrowheads="1"/>
          </p:cNvSpPr>
          <p:nvPr/>
        </p:nvSpPr>
        <p:spPr bwMode="auto">
          <a:xfrm>
            <a:off x="682625" y="2759075"/>
            <a:ext cx="148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避難所</a:t>
            </a:r>
          </a:p>
        </p:txBody>
      </p:sp>
      <p:sp>
        <p:nvSpPr>
          <p:cNvPr id="58421" name="Text Box 482"/>
          <p:cNvSpPr txBox="1">
            <a:spLocks noChangeArrowheads="1"/>
          </p:cNvSpPr>
          <p:nvPr/>
        </p:nvSpPr>
        <p:spPr bwMode="auto">
          <a:xfrm>
            <a:off x="6875463" y="989013"/>
            <a:ext cx="148748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航空写真（</a:t>
            </a:r>
            <a:r>
              <a:rPr lang="en-US" altLang="ja-JP" sz="1200" b="1">
                <a:solidFill>
                  <a:srgbClr val="FFFFFF"/>
                </a:solidFill>
                <a:latin typeface="Arial" pitchFamily="34" charset="0"/>
                <a:ea typeface="HGPｺﾞｼｯｸM" pitchFamily="50" charset="-128"/>
              </a:rPr>
              <a:t>H18</a:t>
            </a:r>
            <a:r>
              <a:rPr lang="ja-JP" altLang="en-US" sz="1200" b="1">
                <a:solidFill>
                  <a:srgbClr val="FFFFFF"/>
                </a:solidFill>
                <a:latin typeface="Arial" pitchFamily="34" charset="0"/>
                <a:ea typeface="HGPｺﾞｼｯｸM" pitchFamily="50" charset="-128"/>
              </a:rPr>
              <a:t>）</a:t>
            </a:r>
          </a:p>
        </p:txBody>
      </p:sp>
      <p:sp>
        <p:nvSpPr>
          <p:cNvPr id="58422" name="Text Box 485"/>
          <p:cNvSpPr txBox="1">
            <a:spLocks noChangeArrowheads="1"/>
          </p:cNvSpPr>
          <p:nvPr/>
        </p:nvSpPr>
        <p:spPr bwMode="auto">
          <a:xfrm>
            <a:off x="2770188" y="2759075"/>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土砂災害危険箇所</a:t>
            </a:r>
          </a:p>
        </p:txBody>
      </p:sp>
      <p:graphicFrame>
        <p:nvGraphicFramePr>
          <p:cNvPr id="41" name="Group 488"/>
          <p:cNvGraphicFramePr>
            <a:graphicFrameLocks noGrp="1"/>
          </p:cNvGraphicFramePr>
          <p:nvPr/>
        </p:nvGraphicFramePr>
        <p:xfrm>
          <a:off x="371475" y="4549775"/>
          <a:ext cx="8232774" cy="1768475"/>
        </p:xfrm>
        <a:graphic>
          <a:graphicData uri="http://schemas.openxmlformats.org/drawingml/2006/table">
            <a:tbl>
              <a:tblPr/>
              <a:tblGrid>
                <a:gridCol w="2058193"/>
                <a:gridCol w="2058194"/>
                <a:gridCol w="2058193"/>
                <a:gridCol w="2058194"/>
              </a:tblGrid>
              <a:tr h="255964">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EAEAEA"/>
                      </a:solidFill>
                      <a:prstDash val="solid"/>
                      <a:round/>
                      <a:headEnd type="none" w="med" len="med"/>
                      <a:tailEnd type="none" w="med" len="med"/>
                    </a:lnL>
                    <a:lnR w="6350" cap="flat" cmpd="sng" algn="ctr">
                      <a:solidFill>
                        <a:srgbClr val="EAEAEA"/>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EAEAEA"/>
                      </a:solidFill>
                      <a:prstDash val="solid"/>
                      <a:round/>
                      <a:headEnd type="none" w="med" len="med"/>
                      <a:tailEnd type="none" w="med" len="med"/>
                    </a:lnB>
                    <a:lnTlToBr>
                      <a:noFill/>
                    </a:lnTlToBr>
                    <a:lnBlToTr>
                      <a:noFill/>
                    </a:lnBlToTr>
                    <a:solidFill>
                      <a:srgbClr val="5EAE9D"/>
                    </a:solidFill>
                  </a:tcPr>
                </a:tc>
              </a:tr>
              <a:tr h="1512511">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c>
                  <a:txBody>
                    <a:bodyPr/>
                    <a:lstStyle>
                      <a:lvl1pPr marL="0" algn="l" defTabSz="914400" rtl="0" eaLnBrk="0" latinLnBrk="0" hangingPunct="0">
                        <a:spcBef>
                          <a:spcPct val="20000"/>
                        </a:spcBef>
                        <a:defRPr kumimoji="1" sz="1600" kern="1200">
                          <a:solidFill>
                            <a:schemeClr val="tx1"/>
                          </a:solidFill>
                          <a:latin typeface="HGPｺﾞｼｯｸM" pitchFamily="50" charset="-128"/>
                          <a:ea typeface="HGPｺﾞｼｯｸM" pitchFamily="50" charset="-128"/>
                        </a:defRPr>
                      </a:lvl1pPr>
                      <a:lvl2pPr marL="358775" algn="l" defTabSz="914400" rtl="0" eaLnBrk="0" latinLnBrk="0" hangingPunct="0">
                        <a:spcBef>
                          <a:spcPct val="20000"/>
                        </a:spcBef>
                        <a:defRPr kumimoji="1" sz="1400" kern="1200">
                          <a:solidFill>
                            <a:schemeClr val="tx1"/>
                          </a:solidFill>
                          <a:latin typeface="HGPｺﾞｼｯｸM" pitchFamily="50" charset="-128"/>
                          <a:ea typeface="HGPｺﾞｼｯｸM" pitchFamily="50" charset="-128"/>
                        </a:defRPr>
                      </a:lvl2pPr>
                      <a:lvl3pPr marL="1003300" algn="l" defTabSz="914400" rtl="0" eaLnBrk="0" latinLnBrk="0" hangingPunct="0">
                        <a:spcBef>
                          <a:spcPct val="20000"/>
                        </a:spcBef>
                        <a:defRPr kumimoji="1" sz="1200" kern="1200">
                          <a:solidFill>
                            <a:schemeClr val="tx1"/>
                          </a:solidFill>
                          <a:latin typeface="HGPｺﾞｼｯｸM" pitchFamily="50" charset="-128"/>
                          <a:ea typeface="HGPｺﾞｼｯｸM" pitchFamily="50" charset="-128"/>
                        </a:defRPr>
                      </a:lvl3pPr>
                      <a:lvl4pPr marL="1411288"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4pPr>
                      <a:lvl5pPr marL="1828800" algn="l" defTabSz="914400" rtl="0" eaLnBrk="0" latinLnBrk="0" hangingPunct="0">
                        <a:spcBef>
                          <a:spcPct val="20000"/>
                        </a:spcBef>
                        <a:defRPr kumimoji="1" sz="1000" kern="1200">
                          <a:solidFill>
                            <a:schemeClr val="tx1"/>
                          </a:solidFill>
                          <a:latin typeface="HGPｺﾞｼｯｸM" pitchFamily="50" charset="-128"/>
                          <a:ea typeface="HGPｺﾞｼｯｸM" pitchFamily="50" charset="-128"/>
                        </a:defRPr>
                      </a:lvl5pPr>
                      <a:lvl6pPr marL="22860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6pPr>
                      <a:lvl7pPr marL="27432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7pPr>
                      <a:lvl8pPr marL="32004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8pPr>
                      <a:lvl9pPr marL="3657600" algn="l" defTabSz="914400" rtl="0" eaLnBrk="0" fontAlgn="base" latinLnBrk="0" hangingPunct="0">
                        <a:spcBef>
                          <a:spcPct val="20000"/>
                        </a:spcBef>
                        <a:spcAft>
                          <a:spcPct val="0"/>
                        </a:spcAft>
                        <a:defRPr kumimoji="1" sz="1000" kern="1200">
                          <a:solidFill>
                            <a:schemeClr val="tx1"/>
                          </a:solidFill>
                          <a:latin typeface="HGPｺﾞｼｯｸM" pitchFamily="50" charset="-128"/>
                          <a:ea typeface="HGPｺﾞｼｯｸM" pitchFamily="50" charset="-128"/>
                        </a:defRPr>
                      </a:lvl9p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1" lang="ja-JP" altLang="en-US" sz="5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1433" marR="91433" marT="45721" marB="45721"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EAEAEA"/>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noFill/>
                  </a:tcPr>
                </a:tc>
              </a:tr>
            </a:tbl>
          </a:graphicData>
        </a:graphic>
      </p:graphicFrame>
      <p:sp>
        <p:nvSpPr>
          <p:cNvPr id="58445" name="Text Box 510"/>
          <p:cNvSpPr txBox="1">
            <a:spLocks noChangeArrowheads="1"/>
          </p:cNvSpPr>
          <p:nvPr/>
        </p:nvSpPr>
        <p:spPr bwMode="auto">
          <a:xfrm>
            <a:off x="6804025" y="2763838"/>
            <a:ext cx="148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津波浸水想定区域</a:t>
            </a:r>
          </a:p>
        </p:txBody>
      </p:sp>
      <p:sp>
        <p:nvSpPr>
          <p:cNvPr id="58446" name="Text Box 544"/>
          <p:cNvSpPr txBox="1">
            <a:spLocks noChangeArrowheads="1"/>
          </p:cNvSpPr>
          <p:nvPr/>
        </p:nvSpPr>
        <p:spPr bwMode="auto">
          <a:xfrm>
            <a:off x="6804025" y="4524375"/>
            <a:ext cx="148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共通グリッド</a:t>
            </a:r>
          </a:p>
        </p:txBody>
      </p:sp>
      <p:sp>
        <p:nvSpPr>
          <p:cNvPr id="58447" name="Text Box 547"/>
          <p:cNvSpPr txBox="1">
            <a:spLocks noChangeArrowheads="1"/>
          </p:cNvSpPr>
          <p:nvPr/>
        </p:nvSpPr>
        <p:spPr bwMode="auto">
          <a:xfrm>
            <a:off x="4783138" y="2762250"/>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河川浸水想定区域</a:t>
            </a:r>
          </a:p>
        </p:txBody>
      </p:sp>
      <p:sp>
        <p:nvSpPr>
          <p:cNvPr id="58448" name="Text Box 550"/>
          <p:cNvSpPr txBox="1">
            <a:spLocks noChangeArrowheads="1"/>
          </p:cNvSpPr>
          <p:nvPr/>
        </p:nvSpPr>
        <p:spPr bwMode="auto">
          <a:xfrm>
            <a:off x="2740025" y="4538663"/>
            <a:ext cx="1487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緊急輸送路</a:t>
            </a:r>
          </a:p>
        </p:txBody>
      </p:sp>
      <p:sp>
        <p:nvSpPr>
          <p:cNvPr id="58449" name="Text Box 446"/>
          <p:cNvSpPr txBox="1">
            <a:spLocks noChangeArrowheads="1"/>
          </p:cNvSpPr>
          <p:nvPr/>
        </p:nvSpPr>
        <p:spPr bwMode="auto">
          <a:xfrm>
            <a:off x="658813" y="4538663"/>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統計情報</a:t>
            </a:r>
          </a:p>
        </p:txBody>
      </p:sp>
      <p:sp>
        <p:nvSpPr>
          <p:cNvPr id="58450" name="Text Box 476"/>
          <p:cNvSpPr txBox="1">
            <a:spLocks noChangeArrowheads="1"/>
          </p:cNvSpPr>
          <p:nvPr/>
        </p:nvSpPr>
        <p:spPr bwMode="auto">
          <a:xfrm>
            <a:off x="4795838" y="4541838"/>
            <a:ext cx="1487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50000"/>
              </a:spcBef>
              <a:buClrTx/>
              <a:buFontTx/>
              <a:buNone/>
            </a:pPr>
            <a:r>
              <a:rPr lang="ja-JP" altLang="en-US" sz="1200" b="1">
                <a:solidFill>
                  <a:srgbClr val="FFFFFF"/>
                </a:solidFill>
                <a:latin typeface="Arial" pitchFamily="34" charset="0"/>
                <a:ea typeface="HGPｺﾞｼｯｸM" pitchFamily="50" charset="-128"/>
              </a:rPr>
              <a:t>標高点</a:t>
            </a:r>
          </a:p>
        </p:txBody>
      </p:sp>
      <p:pic>
        <p:nvPicPr>
          <p:cNvPr id="58451" name="Picture 152" descr="\\aaron\物件\2013\M_三重県\その他\デザイン\20130920ポータルコンテンツ追加HTML\img\meta_tike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375" y="1371600"/>
            <a:ext cx="1687513" cy="126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52" name="Picture 153" descr="\\aaron\物件\2013\M_三重県\その他\デザイン\20130927ポータルHTML_メタデータ修正\img\meta_ortho1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0525" y="1387475"/>
            <a:ext cx="1662113"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53" name="Picture 154" descr="\\aaron\物件\2013\M_三重県\その他\デザイン\20130927ポータルHTML_メタデータ修正\img\meta_ortho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9163" y="1387475"/>
            <a:ext cx="1662112"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54" name="Picture 155" descr="\\aaron\物件\2013\M_三重県\その他\デザイン\20130927ポータルHTML_メタデータ修正\img\meta_bousaishisetsu.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750" y="3127375"/>
            <a:ext cx="1755775"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55" name="Picture 156" descr="\\aaron\物件\2013\M_三重県\その他\デザイン\20130927ポータルHTML_メタデータ修正\img\meta_dosya.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74925" y="3135313"/>
            <a:ext cx="1746250"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56" name="Picture 157" descr="\\aaron\物件\2013\M_三重県\その他\デザイン\20130927ポータルHTML_メタデータ修正\img\meta_shinsui.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89475" y="3135313"/>
            <a:ext cx="1746250"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57" name="Picture 158" descr="\\aaron\物件\2013\M_三重県\その他\デザイン\20130927ポータルHTML_メタデータ修正\img\meta_tsunami.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00838" y="3135313"/>
            <a:ext cx="1746250"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58" name="Picture 159" descr="\\aaron\物件\2013\M_三重県\その他\デザイン\20130927ポータルHTML_メタデータ修正\img\meta_toukei.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7050" y="4897438"/>
            <a:ext cx="1749425"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59" name="Picture 160" descr="\\aaron\物件\2013\M_三重県\その他\デザイン\20130927ポータルHTML_メタデータ修正\img\meta_yusouro.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78100" y="4897438"/>
            <a:ext cx="1749425"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60" name="Picture 161" descr="\\aaron\物件\2013\M_三重県\その他\デザイン\20130927ポータルHTML_メタデータ修正\img\meta_hyoukou.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73600" y="4902200"/>
            <a:ext cx="1741488"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61" name="Picture 162" descr="\\aaron\物件\2013\M_三重県\その他\デザイン\20130927ポータルHTML_メタデータ修正\img\meta_grid.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700838" y="4902200"/>
            <a:ext cx="1741487"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462" name="Picture 16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17788" y="1387475"/>
            <a:ext cx="17399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DC97F11E-C6ED-4113-BB96-AD21CCAF2877}" type="slidenum">
              <a:rPr lang="en-US" altLang="ja-JP" sz="1400">
                <a:solidFill>
                  <a:srgbClr val="000000"/>
                </a:solidFill>
              </a:rPr>
              <a:pPr algn="r" eaLnBrk="1" hangingPunct="1">
                <a:spcBef>
                  <a:spcPct val="0"/>
                </a:spcBef>
                <a:buClrTx/>
                <a:buFontTx/>
                <a:buNone/>
              </a:pPr>
              <a:t>21</a:t>
            </a:fld>
            <a:endParaRPr lang="en-US" altLang="ja-JP" sz="1400">
              <a:solidFill>
                <a:srgbClr val="000000"/>
              </a:solidFill>
            </a:endParaRPr>
          </a:p>
        </p:txBody>
      </p:sp>
      <p:sp>
        <p:nvSpPr>
          <p:cNvPr id="5939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DA458449-C9C7-47C4-A17C-BC85D558BEF4}" type="slidenum">
              <a:rPr lang="en-US" altLang="ja-JP" sz="1400">
                <a:solidFill>
                  <a:srgbClr val="000000"/>
                </a:solidFill>
              </a:rPr>
              <a:pPr algn="r" eaLnBrk="1" hangingPunct="1">
                <a:spcBef>
                  <a:spcPct val="0"/>
                </a:spcBef>
                <a:buClrTx/>
                <a:buFontTx/>
                <a:buNone/>
              </a:pPr>
              <a:t>21</a:t>
            </a:fld>
            <a:endParaRPr lang="en-US" altLang="ja-JP" sz="1400">
              <a:solidFill>
                <a:srgbClr val="000000"/>
              </a:solidFill>
            </a:endParaRPr>
          </a:p>
        </p:txBody>
      </p:sp>
      <p:sp>
        <p:nvSpPr>
          <p:cNvPr id="59396" name="Rectangle 2"/>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４－４．地理空間情報集約システムのデモ</a:t>
            </a:r>
          </a:p>
        </p:txBody>
      </p:sp>
      <p:sp>
        <p:nvSpPr>
          <p:cNvPr id="59397" name="Rectangle 3"/>
          <p:cNvSpPr>
            <a:spLocks noGrp="1" noChangeArrowheads="1"/>
          </p:cNvSpPr>
          <p:nvPr>
            <p:ph type="body" idx="4294967295"/>
          </p:nvPr>
        </p:nvSpPr>
        <p:spPr>
          <a:xfrm>
            <a:off x="323850" y="827088"/>
            <a:ext cx="8523288" cy="657225"/>
          </a:xfrm>
        </p:spPr>
        <p:txBody>
          <a:bodyPr/>
          <a:lstStyle/>
          <a:p>
            <a:pPr eaLnBrk="1" hangingPunct="1"/>
            <a:r>
              <a:rPr sz="2800" dirty="0" smtClean="0"/>
              <a:t>システムデモンストレーション</a:t>
            </a:r>
            <a:endParaRPr lang="en-US" sz="2800" dirty="0" smtClean="0"/>
          </a:p>
          <a:p>
            <a:pPr lvl="1" eaLnBrk="1" hangingPunct="1"/>
            <a:r>
              <a:rPr lang="ja-JP" altLang="en-US" sz="2200" dirty="0" smtClean="0"/>
              <a:t>７月１５日に</a:t>
            </a:r>
            <a:r>
              <a:rPr lang="ja-JP" altLang="en-US" sz="2200" dirty="0" smtClean="0"/>
              <a:t>システムバージョンアップを実施</a:t>
            </a:r>
            <a:endParaRPr sz="2200" dirty="0" smtClean="0"/>
          </a:p>
          <a:p>
            <a:pPr marL="457200" lvl="1" indent="0" eaLnBrk="1" hangingPunct="1">
              <a:buFont typeface="Wingdings" pitchFamily="2" charset="2"/>
              <a:buNone/>
            </a:pPr>
            <a:endParaRPr lang="en-US" altLang="ja-JP" sz="2400" dirty="0" smtClean="0"/>
          </a:p>
        </p:txBody>
      </p:sp>
      <p:pic>
        <p:nvPicPr>
          <p:cNvPr id="7" name="図 6"/>
          <p:cNvPicPr>
            <a:picLocks noChangeAspect="1"/>
          </p:cNvPicPr>
          <p:nvPr/>
        </p:nvPicPr>
        <p:blipFill>
          <a:blip r:embed="rId2"/>
          <a:stretch>
            <a:fillRect/>
          </a:stretch>
        </p:blipFill>
        <p:spPr>
          <a:xfrm>
            <a:off x="683568" y="1821100"/>
            <a:ext cx="7545523" cy="4632236"/>
          </a:xfrm>
          <a:prstGeom prst="rect">
            <a:avLst/>
          </a:prstGeom>
        </p:spPr>
      </p:pic>
      <p:sp>
        <p:nvSpPr>
          <p:cNvPr id="8" name="角丸四角形 7"/>
          <p:cNvSpPr/>
          <p:nvPr/>
        </p:nvSpPr>
        <p:spPr bwMode="auto">
          <a:xfrm>
            <a:off x="1534219" y="5477544"/>
            <a:ext cx="6422157" cy="1191816"/>
          </a:xfrm>
          <a:prstGeom prst="roundRect">
            <a:avLst/>
          </a:prstGeom>
          <a:solidFill>
            <a:schemeClr val="accent5"/>
          </a:solidFill>
          <a:ln w="28575" cap="flat" cmpd="sng" algn="ctr">
            <a:solidFill>
              <a:schemeClr val="accent5">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defPPr>
              <a:defRPr lang="ja-JP"/>
            </a:defPPr>
            <a:lvl1pPr algn="ctr"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バージョンアップによる主な変更点</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・マルチブラウザ対応（</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IE11</a:t>
            </a:r>
            <a:r>
              <a:rPr lang="ja-JP" altLang="en-US" sz="1600" dirty="0" err="1"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1600" dirty="0" err="1" smtClean="0">
                <a:latin typeface="Meiryo UI" panose="020B0604030504040204" pitchFamily="50" charset="-128"/>
                <a:ea typeface="Meiryo UI" panose="020B0604030504040204" pitchFamily="50" charset="-128"/>
                <a:cs typeface="Meiryo UI" panose="020B0604030504040204" pitchFamily="50" charset="-128"/>
              </a:rPr>
              <a:t>FireFox</a:t>
            </a:r>
            <a:r>
              <a:rPr lang="ja-JP" altLang="en-US" sz="1600" dirty="0" err="1"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1600" dirty="0" err="1" smtClean="0">
                <a:latin typeface="Meiryo UI" panose="020B0604030504040204" pitchFamily="50" charset="-128"/>
                <a:ea typeface="Meiryo UI" panose="020B0604030504040204" pitchFamily="50" charset="-128"/>
                <a:cs typeface="Meiryo UI" panose="020B0604030504040204" pitchFamily="50" charset="-128"/>
              </a:rPr>
              <a:t>GoogleChrome</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で利用可能）</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新規機能の追加（印刷レイアウト、凡例表示、戻る・進む</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600" dirty="0">
                <a:latin typeface="Meiryo UI" panose="020B0604030504040204" pitchFamily="50" charset="-128"/>
                <a:ea typeface="Meiryo UI" panose="020B0604030504040204" pitchFamily="50" charset="-128"/>
                <a:cs typeface="Meiryo UI" panose="020B0604030504040204" pitchFamily="50" charset="-128"/>
              </a:rPr>
              <a:t>・避難所管理機能のリリース（防災システム機能）</a:t>
            </a:r>
            <a:endParaRPr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03074CA-4678-4406-A381-7A388A3299FF}" type="slidenum">
              <a:rPr lang="en-US" altLang="ja-JP" sz="1400"/>
              <a:pPr algn="r" eaLnBrk="1" hangingPunct="1">
                <a:spcBef>
                  <a:spcPct val="0"/>
                </a:spcBef>
                <a:buClrTx/>
                <a:buFontTx/>
                <a:buNone/>
              </a:pPr>
              <a:t>22</a:t>
            </a:fld>
            <a:endParaRPr lang="en-US" altLang="ja-JP" sz="1400"/>
          </a:p>
        </p:txBody>
      </p:sp>
      <p:sp>
        <p:nvSpPr>
          <p:cNvPr id="6041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1F2AFDC-8839-4320-808F-B3F1C673D3CE}" type="slidenum">
              <a:rPr lang="en-US" altLang="ja-JP" sz="1400"/>
              <a:pPr algn="r" eaLnBrk="1" hangingPunct="1">
                <a:spcBef>
                  <a:spcPct val="0"/>
                </a:spcBef>
                <a:buClrTx/>
                <a:buFontTx/>
                <a:buNone/>
              </a:pPr>
              <a:t>22</a:t>
            </a:fld>
            <a:endParaRPr lang="en-US" altLang="ja-JP" sz="1400"/>
          </a:p>
        </p:txBody>
      </p:sp>
      <p:sp>
        <p:nvSpPr>
          <p:cNvPr id="60420" name="Rectangle 27"/>
          <p:cNvSpPr>
            <a:spLocks noGrp="1" noChangeArrowheads="1"/>
          </p:cNvSpPr>
          <p:nvPr>
            <p:ph type="title" idx="4294967295"/>
          </p:nvPr>
        </p:nvSpPr>
        <p:spPr>
          <a:xfrm>
            <a:off x="153988" y="77788"/>
            <a:ext cx="8810625" cy="503237"/>
          </a:xfrm>
        </p:spPr>
        <p:txBody>
          <a:bodyPr/>
          <a:lstStyle/>
          <a:p>
            <a:pPr algn="l" eaLnBrk="1" hangingPunct="1"/>
            <a:endParaRPr lang="ja-JP" altLang="en-US" sz="3200" smtClean="0"/>
          </a:p>
        </p:txBody>
      </p:sp>
      <p:sp>
        <p:nvSpPr>
          <p:cNvPr id="60421" name="Rectangle 4"/>
          <p:cNvSpPr>
            <a:spLocks noChangeArrowheads="1"/>
          </p:cNvSpPr>
          <p:nvPr/>
        </p:nvSpPr>
        <p:spPr bwMode="auto">
          <a:xfrm>
            <a:off x="250825" y="2641600"/>
            <a:ext cx="8642350"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a:t>５．昨年度の活動報告について</a:t>
            </a:r>
            <a:r>
              <a:rPr lang="ja-JP" altLang="en-US" sz="3600"/>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8C72211E-AA14-4957-AA7D-58F0A0272BDF}" type="slidenum">
              <a:rPr lang="en-US" altLang="ja-JP" sz="1400"/>
              <a:pPr algn="r" eaLnBrk="1" hangingPunct="1">
                <a:spcBef>
                  <a:spcPct val="0"/>
                </a:spcBef>
                <a:buClrTx/>
                <a:buFontTx/>
                <a:buNone/>
              </a:pPr>
              <a:t>23</a:t>
            </a:fld>
            <a:endParaRPr lang="en-US" altLang="ja-JP" sz="1400"/>
          </a:p>
        </p:txBody>
      </p:sp>
      <p:sp>
        <p:nvSpPr>
          <p:cNvPr id="6144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9A8131C1-9208-4B88-983B-AFE088235359}" type="slidenum">
              <a:rPr lang="en-US" altLang="ja-JP" sz="1400"/>
              <a:pPr algn="r" eaLnBrk="1" hangingPunct="1">
                <a:spcBef>
                  <a:spcPct val="0"/>
                </a:spcBef>
                <a:buClrTx/>
                <a:buFontTx/>
                <a:buNone/>
              </a:pPr>
              <a:t>23</a:t>
            </a:fld>
            <a:endParaRPr lang="en-US" altLang="ja-JP" sz="1400"/>
          </a:p>
        </p:txBody>
      </p:sp>
      <p:sp>
        <p:nvSpPr>
          <p:cNvPr id="61444"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５－１．昨年度の活動概要</a:t>
            </a:r>
          </a:p>
        </p:txBody>
      </p:sp>
      <p:sp>
        <p:nvSpPr>
          <p:cNvPr id="61445" name="Rectangle 28"/>
          <p:cNvSpPr>
            <a:spLocks noGrp="1" noChangeArrowheads="1"/>
          </p:cNvSpPr>
          <p:nvPr>
            <p:ph type="body" idx="4294967295"/>
          </p:nvPr>
        </p:nvSpPr>
        <p:spPr>
          <a:xfrm>
            <a:off x="200025" y="981075"/>
            <a:ext cx="8667750" cy="5357813"/>
          </a:xfrm>
        </p:spPr>
        <p:txBody>
          <a:bodyPr/>
          <a:lstStyle/>
          <a:p>
            <a:pPr eaLnBrk="1" hangingPunct="1"/>
            <a:r>
              <a:rPr sz="2800" dirty="0" smtClean="0"/>
              <a:t>昨年度の活動方針</a:t>
            </a:r>
          </a:p>
          <a:p>
            <a:pPr lvl="1" eaLnBrk="1" hangingPunct="1"/>
            <a:r>
              <a:rPr sz="2400" dirty="0" smtClean="0"/>
              <a:t>行政事務の効率化・高度化を目的として、共有デジタル地図の効果的な運用を推進する。</a:t>
            </a:r>
          </a:p>
          <a:p>
            <a:pPr lvl="1" eaLnBrk="1" hangingPunct="1"/>
            <a:r>
              <a:rPr sz="2400" dirty="0" smtClean="0"/>
              <a:t>共有デジタル地図及び地理空間情報集約システムの</a:t>
            </a:r>
            <a:r>
              <a:rPr lang="ja-JP" altLang="en-US" sz="2400" dirty="0" smtClean="0"/>
              <a:t>利活用促進</a:t>
            </a:r>
            <a:r>
              <a:rPr sz="2400" dirty="0" smtClean="0"/>
              <a:t>にむけ</a:t>
            </a:r>
            <a:r>
              <a:rPr lang="ja-JP" altLang="en-US" sz="2400" dirty="0" smtClean="0"/>
              <a:t>た支援活動を実施するとともに、利用者の意見等をふまえ今後の利用展開を検討する。</a:t>
            </a:r>
            <a:endParaRPr sz="2400" dirty="0" smtClean="0"/>
          </a:p>
          <a:p>
            <a:pPr lvl="1" eaLnBrk="1" hangingPunct="1"/>
            <a:endParaRPr sz="1800" dirty="0" smtClean="0"/>
          </a:p>
          <a:p>
            <a:pPr eaLnBrk="1" hangingPunct="1"/>
            <a:r>
              <a:rPr sz="2800" dirty="0" smtClean="0"/>
              <a:t>昨年度の活動内容</a:t>
            </a:r>
            <a:endParaRPr lang="en-US" altLang="ja-JP" sz="2800" dirty="0" smtClean="0"/>
          </a:p>
          <a:p>
            <a:pPr lvl="1" eaLnBrk="1" hangingPunct="1"/>
            <a:r>
              <a:rPr sz="2400" dirty="0" smtClean="0"/>
              <a:t>共有デジタル地図及び地理空間情報集約システムの利活用支援</a:t>
            </a:r>
            <a:endParaRPr lang="en-US" altLang="ja-JP" sz="2400" dirty="0" smtClean="0"/>
          </a:p>
          <a:p>
            <a:pPr lvl="1" eaLnBrk="1" hangingPunct="1"/>
            <a:r>
              <a:rPr sz="2400" dirty="0" smtClean="0"/>
              <a:t>防災分野における共有デジタル地図の利活用検討</a:t>
            </a:r>
            <a:endParaRPr lang="en-US" altLang="ja-JP" sz="24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31D6100-0860-48F6-8CE4-0AE28550701F}" type="slidenum">
              <a:rPr lang="en-US" altLang="ja-JP" sz="1400">
                <a:solidFill>
                  <a:srgbClr val="000000"/>
                </a:solidFill>
              </a:rPr>
              <a:pPr algn="r" eaLnBrk="1" hangingPunct="1">
                <a:spcBef>
                  <a:spcPct val="0"/>
                </a:spcBef>
                <a:buClrTx/>
                <a:buFontTx/>
                <a:buNone/>
              </a:pPr>
              <a:t>24</a:t>
            </a:fld>
            <a:endParaRPr lang="en-US" altLang="ja-JP" sz="1400">
              <a:solidFill>
                <a:srgbClr val="000000"/>
              </a:solidFill>
            </a:endParaRPr>
          </a:p>
        </p:txBody>
      </p:sp>
      <p:sp>
        <p:nvSpPr>
          <p:cNvPr id="6349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23B3417-82F9-4C9A-BB08-63F62DA6EDD2}" type="slidenum">
              <a:rPr lang="en-US" altLang="ja-JP" sz="1400">
                <a:solidFill>
                  <a:srgbClr val="000000"/>
                </a:solidFill>
              </a:rPr>
              <a:pPr algn="r" eaLnBrk="1" hangingPunct="1">
                <a:spcBef>
                  <a:spcPct val="0"/>
                </a:spcBef>
                <a:buClrTx/>
                <a:buFontTx/>
                <a:buNone/>
              </a:pPr>
              <a:t>24</a:t>
            </a:fld>
            <a:endParaRPr lang="en-US" altLang="ja-JP" sz="1400">
              <a:solidFill>
                <a:srgbClr val="000000"/>
              </a:solidFill>
            </a:endParaRPr>
          </a:p>
        </p:txBody>
      </p:sp>
      <p:sp>
        <p:nvSpPr>
          <p:cNvPr id="63492" name="Rectangle 2"/>
          <p:cNvSpPr>
            <a:spLocks noGrp="1" noChangeArrowheads="1"/>
          </p:cNvSpPr>
          <p:nvPr>
            <p:ph type="title" idx="4294967295"/>
          </p:nvPr>
        </p:nvSpPr>
        <p:spPr>
          <a:xfrm>
            <a:off x="153988" y="77788"/>
            <a:ext cx="8810625" cy="503237"/>
          </a:xfrm>
        </p:spPr>
        <p:txBody>
          <a:bodyPr/>
          <a:lstStyle/>
          <a:p>
            <a:pPr algn="l" eaLnBrk="1" hangingPunct="1"/>
            <a:r>
              <a:rPr lang="ja-JP" altLang="en-US" sz="3200" dirty="0"/>
              <a:t>５</a:t>
            </a:r>
            <a:r>
              <a:rPr lang="ja-JP" altLang="en-US" sz="3200" dirty="0" smtClean="0"/>
              <a:t>－２．共有</a:t>
            </a:r>
            <a:r>
              <a:rPr lang="en-US" altLang="ja-JP" sz="3200" dirty="0" smtClean="0"/>
              <a:t>DM</a:t>
            </a:r>
            <a:r>
              <a:rPr lang="ja-JP" altLang="en-US" sz="3200" dirty="0" smtClean="0"/>
              <a:t>及び集約システムの利活用支援</a:t>
            </a:r>
          </a:p>
        </p:txBody>
      </p:sp>
      <p:sp>
        <p:nvSpPr>
          <p:cNvPr id="63493" name="Rectangle 3"/>
          <p:cNvSpPr>
            <a:spLocks noGrp="1" noChangeArrowheads="1"/>
          </p:cNvSpPr>
          <p:nvPr>
            <p:ph type="body" idx="4294967295"/>
          </p:nvPr>
        </p:nvSpPr>
        <p:spPr>
          <a:xfrm>
            <a:off x="242888" y="1131888"/>
            <a:ext cx="8632825" cy="4587875"/>
          </a:xfrm>
        </p:spPr>
        <p:txBody>
          <a:bodyPr/>
          <a:lstStyle/>
          <a:p>
            <a:pPr eaLnBrk="1" hangingPunct="1"/>
            <a:r>
              <a:rPr sz="2800" dirty="0" smtClean="0"/>
              <a:t>目的</a:t>
            </a:r>
          </a:p>
          <a:p>
            <a:pPr lvl="1" eaLnBrk="1" hangingPunct="1"/>
            <a:r>
              <a:rPr sz="2400" dirty="0" smtClean="0"/>
              <a:t>地理空間情報集約システムを活用した共有デジタル地図の利用促進を目的として、各市町の直接訪問による個別説明会を実施する。</a:t>
            </a:r>
            <a:endParaRPr lang="en-US" sz="2400" dirty="0" smtClean="0"/>
          </a:p>
          <a:p>
            <a:pPr lvl="1" eaLnBrk="1" hangingPunct="1"/>
            <a:r>
              <a:rPr sz="2400" dirty="0" smtClean="0"/>
              <a:t>また、個別説明会において収集した地理空間情報集約システムに対する意見・要望をふまえ、将来的なシステムの利用展開検討を実施する。</a:t>
            </a:r>
            <a:endParaRPr lang="en-US" sz="2400" dirty="0" smtClean="0"/>
          </a:p>
          <a:p>
            <a:pPr lvl="1" eaLnBrk="1" hangingPunct="1"/>
            <a:endParaRPr sz="2400" dirty="0" smtClean="0"/>
          </a:p>
          <a:p>
            <a:pPr eaLnBrk="1" hangingPunct="1"/>
            <a:r>
              <a:rPr sz="2800" dirty="0" smtClean="0"/>
              <a:t>実施内容</a:t>
            </a:r>
          </a:p>
          <a:p>
            <a:pPr lvl="1" eaLnBrk="1" hangingPunct="1"/>
            <a:r>
              <a:rPr sz="2400" dirty="0" smtClean="0"/>
              <a:t>①共有</a:t>
            </a:r>
            <a:r>
              <a:rPr lang="en-US" altLang="ja-JP" sz="2400" dirty="0" smtClean="0"/>
              <a:t>DM</a:t>
            </a:r>
            <a:r>
              <a:rPr sz="2400" dirty="0" smtClean="0"/>
              <a:t>・地理空間情報集約システム個別説明会の実施</a:t>
            </a:r>
            <a:endParaRPr lang="en-US" altLang="ja-JP" sz="2400" dirty="0" smtClean="0"/>
          </a:p>
          <a:p>
            <a:pPr lvl="1" eaLnBrk="1" hangingPunct="1"/>
            <a:r>
              <a:rPr sz="2400" dirty="0" smtClean="0"/>
              <a:t>②地理空間情報集約システムの今後の利用展開検討</a:t>
            </a:r>
          </a:p>
          <a:p>
            <a:pPr lvl="1" eaLnBrk="1" hangingPunct="1"/>
            <a:endParaRPr sz="2400" dirty="0" smtClean="0"/>
          </a:p>
          <a:p>
            <a:pPr lvl="1" eaLnBrk="1" hangingPunct="1">
              <a:buFont typeface="Wingdings" pitchFamily="2" charset="2"/>
              <a:buNone/>
            </a:pPr>
            <a:endParaRPr sz="24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9813B1-6202-4A78-A899-E075C176EDFB}" type="slidenum">
              <a:rPr lang="en-US" altLang="ja-JP" sz="1400">
                <a:solidFill>
                  <a:srgbClr val="000000"/>
                </a:solidFill>
              </a:rPr>
              <a:pPr algn="r" eaLnBrk="1" hangingPunct="1">
                <a:spcBef>
                  <a:spcPct val="0"/>
                </a:spcBef>
                <a:buClrTx/>
                <a:buFontTx/>
                <a:buNone/>
              </a:pPr>
              <a:t>25</a:t>
            </a:fld>
            <a:endParaRPr lang="en-US" altLang="ja-JP" sz="1400">
              <a:solidFill>
                <a:srgbClr val="000000"/>
              </a:solidFill>
            </a:endParaRPr>
          </a:p>
        </p:txBody>
      </p:sp>
      <p:sp>
        <p:nvSpPr>
          <p:cNvPr id="6451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638EC32-8DCF-4F36-A1CF-22494946B951}" type="slidenum">
              <a:rPr lang="en-US" altLang="ja-JP" sz="1400">
                <a:solidFill>
                  <a:srgbClr val="000000"/>
                </a:solidFill>
              </a:rPr>
              <a:pPr algn="r" eaLnBrk="1" hangingPunct="1">
                <a:spcBef>
                  <a:spcPct val="0"/>
                </a:spcBef>
                <a:buClrTx/>
                <a:buFontTx/>
                <a:buNone/>
              </a:pPr>
              <a:t>25</a:t>
            </a:fld>
            <a:endParaRPr lang="en-US" altLang="ja-JP" sz="1400">
              <a:solidFill>
                <a:srgbClr val="000000"/>
              </a:solidFill>
            </a:endParaRPr>
          </a:p>
        </p:txBody>
      </p:sp>
      <p:sp>
        <p:nvSpPr>
          <p:cNvPr id="64516" name="Rectangle 3"/>
          <p:cNvSpPr>
            <a:spLocks noChangeArrowheads="1"/>
          </p:cNvSpPr>
          <p:nvPr/>
        </p:nvSpPr>
        <p:spPr bwMode="auto">
          <a:xfrm>
            <a:off x="204788" y="908050"/>
            <a:ext cx="8739187" cy="309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a:solidFill>
                  <a:srgbClr val="000000"/>
                </a:solidFill>
              </a:rPr>
              <a:t>検討体制</a:t>
            </a:r>
          </a:p>
          <a:p>
            <a:pPr lvl="1" eaLnBrk="1" hangingPunct="1"/>
            <a:r>
              <a:rPr lang="ja-JP" altLang="en-US" sz="2400">
                <a:solidFill>
                  <a:srgbClr val="000000"/>
                </a:solidFill>
              </a:rPr>
              <a:t>関係者を集めた技術部会を定期的に開催し、協議・意見収集を実施した。</a:t>
            </a:r>
          </a:p>
          <a:p>
            <a:pPr lvl="1" eaLnBrk="1" hangingPunct="1"/>
            <a:endParaRPr lang="ja-JP" altLang="en-US" sz="2400">
              <a:solidFill>
                <a:srgbClr val="000000"/>
              </a:solidFill>
            </a:endParaRPr>
          </a:p>
          <a:p>
            <a:pPr lvl="1" eaLnBrk="1" hangingPunct="1"/>
            <a:endParaRPr lang="ja-JP" altLang="en-US" sz="2200">
              <a:solidFill>
                <a:srgbClr val="000000"/>
              </a:solidFill>
            </a:endParaRPr>
          </a:p>
          <a:p>
            <a:pPr lvl="1" eaLnBrk="1" hangingPunct="1"/>
            <a:endParaRPr lang="ja-JP" altLang="en-US" sz="3200">
              <a:solidFill>
                <a:srgbClr val="000000"/>
              </a:solidFill>
            </a:endParaRPr>
          </a:p>
          <a:p>
            <a:pPr lvl="1" eaLnBrk="1" hangingPunct="1"/>
            <a:r>
              <a:rPr lang="ja-JP" altLang="en-US" sz="2400">
                <a:solidFill>
                  <a:srgbClr val="000000"/>
                </a:solidFill>
              </a:rPr>
              <a:t>技術部会開催状況</a:t>
            </a:r>
          </a:p>
        </p:txBody>
      </p:sp>
      <p:graphicFrame>
        <p:nvGraphicFramePr>
          <p:cNvPr id="72781" name="Group 77"/>
          <p:cNvGraphicFramePr>
            <a:graphicFrameLocks noGrp="1"/>
          </p:cNvGraphicFramePr>
          <p:nvPr>
            <p:extLst>
              <p:ext uri="{D42A27DB-BD31-4B8C-83A1-F6EECF244321}">
                <p14:modId xmlns:p14="http://schemas.microsoft.com/office/powerpoint/2010/main" val="2378194468"/>
              </p:ext>
            </p:extLst>
          </p:nvPr>
        </p:nvGraphicFramePr>
        <p:xfrm>
          <a:off x="776288" y="2332038"/>
          <a:ext cx="7951787" cy="1320800"/>
        </p:xfrm>
        <a:graphic>
          <a:graphicData uri="http://schemas.openxmlformats.org/drawingml/2006/table">
            <a:tbl>
              <a:tblPr/>
              <a:tblGrid>
                <a:gridCol w="2715592"/>
                <a:gridCol w="5236195"/>
              </a:tblGrid>
              <a:tr h="446445">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会議名</a:t>
                      </a:r>
                    </a:p>
                  </a:txBody>
                  <a:tcPr marL="90000" marR="90000" marT="46838" marB="4683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E0E3"/>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参加者</a:t>
                      </a:r>
                    </a:p>
                  </a:txBody>
                  <a:tcPr marL="90000" marR="90000" marT="46838" marB="4683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E0E3"/>
                    </a:solidFill>
                  </a:tcPr>
                </a:tc>
              </a:tr>
              <a:tr h="874355">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技術部会</a:t>
                      </a:r>
                      <a:endPar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38" marB="4683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津市、四日市市、伊勢市、松阪市、桑名市、鈴鹿市、名張市、尾鷲市、亀山市、鳥羽市、熊野市、いなべ市、志摩市、</a:t>
                      </a:r>
                      <a:endPar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伊賀市、三重県情報システム課</a:t>
                      </a:r>
                    </a:p>
                  </a:txBody>
                  <a:tcPr marL="90000" marR="90000" marT="46838" marB="4683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72784" name="Group 80"/>
          <p:cNvGraphicFramePr>
            <a:graphicFrameLocks noGrp="1"/>
          </p:cNvGraphicFramePr>
          <p:nvPr>
            <p:extLst>
              <p:ext uri="{D42A27DB-BD31-4B8C-83A1-F6EECF244321}">
                <p14:modId xmlns:p14="http://schemas.microsoft.com/office/powerpoint/2010/main" val="3203456257"/>
              </p:ext>
            </p:extLst>
          </p:nvPr>
        </p:nvGraphicFramePr>
        <p:xfrm>
          <a:off x="755650" y="4221163"/>
          <a:ext cx="7993063" cy="1893889"/>
        </p:xfrm>
        <a:graphic>
          <a:graphicData uri="http://schemas.openxmlformats.org/drawingml/2006/table">
            <a:tbl>
              <a:tblPr/>
              <a:tblGrid>
                <a:gridCol w="1368425"/>
                <a:gridCol w="1368425"/>
                <a:gridCol w="5256213"/>
              </a:tblGrid>
              <a:tr h="296546">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開催数</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開催日</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議題</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r>
              <a:tr h="524447">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7</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14</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・平成</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27</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年度活動計画の説明</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536447">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11</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18</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・個別説明会の中間報告について</a:t>
                      </a:r>
                    </a:p>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・集約システムの今後の利用展開に関する協議</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536447">
                <a:tc>
                  <a:txBody>
                    <a:body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defRPr/>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24</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・個別説明会の結果報告</a:t>
                      </a:r>
                      <a:endPar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defRPr/>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・集約システムの今後の利用展開に関する取りまとめ</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8"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9C506A5-7F77-41AA-A5C8-EC7B3EB45A18}" type="slidenum">
              <a:rPr lang="en-US" altLang="ja-JP" sz="1400">
                <a:solidFill>
                  <a:srgbClr val="000000"/>
                </a:solidFill>
              </a:rPr>
              <a:pPr algn="r" eaLnBrk="1" hangingPunct="1">
                <a:spcBef>
                  <a:spcPct val="0"/>
                </a:spcBef>
                <a:buClrTx/>
                <a:buFontTx/>
                <a:buNone/>
              </a:pPr>
              <a:t>26</a:t>
            </a:fld>
            <a:endParaRPr lang="en-US" altLang="ja-JP" sz="1400">
              <a:solidFill>
                <a:srgbClr val="000000"/>
              </a:solidFill>
            </a:endParaRPr>
          </a:p>
        </p:txBody>
      </p:sp>
      <p:sp>
        <p:nvSpPr>
          <p:cNvPr id="6553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7BC7578-4E02-41AE-B039-6170312CA773}" type="slidenum">
              <a:rPr lang="en-US" altLang="ja-JP" sz="1400">
                <a:solidFill>
                  <a:srgbClr val="000000"/>
                </a:solidFill>
              </a:rPr>
              <a:pPr algn="r" eaLnBrk="1" hangingPunct="1">
                <a:spcBef>
                  <a:spcPct val="0"/>
                </a:spcBef>
                <a:buClrTx/>
                <a:buFontTx/>
                <a:buNone/>
              </a:pPr>
              <a:t>26</a:t>
            </a:fld>
            <a:endParaRPr lang="en-US" altLang="ja-JP" sz="1400">
              <a:solidFill>
                <a:srgbClr val="000000"/>
              </a:solidFill>
            </a:endParaRPr>
          </a:p>
        </p:txBody>
      </p:sp>
      <p:graphicFrame>
        <p:nvGraphicFramePr>
          <p:cNvPr id="2" name="表 1"/>
          <p:cNvGraphicFramePr>
            <a:graphicFrameLocks noGrp="1"/>
          </p:cNvGraphicFramePr>
          <p:nvPr/>
        </p:nvGraphicFramePr>
        <p:xfrm>
          <a:off x="581025" y="1620838"/>
          <a:ext cx="7704137" cy="5121270"/>
        </p:xfrm>
        <a:graphic>
          <a:graphicData uri="http://schemas.openxmlformats.org/drawingml/2006/table">
            <a:tbl>
              <a:tblPr firstRow="1" firstCol="1" bandRow="1">
                <a:tableStyleId>{5C22544A-7EE6-4342-B048-85BDC9FD1C3A}</a:tableStyleId>
              </a:tblPr>
              <a:tblGrid>
                <a:gridCol w="1143731"/>
                <a:gridCol w="1551100"/>
                <a:gridCol w="1080120"/>
                <a:gridCol w="1440160"/>
                <a:gridCol w="1345295"/>
                <a:gridCol w="1143731"/>
              </a:tblGrid>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市町名</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実施日</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参加人数</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事業概要説明</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sz="1000" b="0" kern="0" spc="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デモンストレーション</a:t>
                      </a:r>
                      <a:endParaRPr lang="ja-JP" sz="1000" b="0" kern="100" spc="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操作研修</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4</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7</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紀宝町</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5</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5</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尾鷲市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12</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7</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12</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名張市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5</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altLang="en-US" sz="1000" b="0" kern="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松阪市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28</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6</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3</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7</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朝日町</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4</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いなべ市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7</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7</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東員町</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7</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4</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川越町</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11</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4</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15</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4</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桑名市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15</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6</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sz="10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木曽岬町</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24</a:t>
                      </a:r>
                      <a:r>
                        <a:rPr lang="ja-JP"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伊賀市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10</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14</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13</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鳥羽市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11</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10</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5</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玉城町</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11</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10</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12</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21</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16</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度会町</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70">
                <a:tc>
                  <a:txBody>
                    <a:bodyPr/>
                    <a:lstStyle/>
                    <a:p>
                      <a:pPr algn="ctr">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志摩市</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26</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00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27" marR="91427"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5696" name="Rectangle 3"/>
          <p:cNvSpPr>
            <a:spLocks noChangeArrowheads="1"/>
          </p:cNvSpPr>
          <p:nvPr/>
        </p:nvSpPr>
        <p:spPr bwMode="auto">
          <a:xfrm>
            <a:off x="204788" y="1123950"/>
            <a:ext cx="8739187"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rgbClr val="000000"/>
                </a:solidFill>
              </a:rPr>
              <a:t>個別説明会実施状況（全２０市町を訪問、職員１２５名が参加）</a:t>
            </a:r>
            <a:r>
              <a:rPr lang="ja-JP" altLang="en-US" sz="2000">
                <a:solidFill>
                  <a:srgbClr val="000000"/>
                </a:solidFill>
              </a:rPr>
              <a:t>　　</a:t>
            </a:r>
          </a:p>
        </p:txBody>
      </p:sp>
      <p:sp>
        <p:nvSpPr>
          <p:cNvPr id="8"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65698" name="テキスト ボックス 2"/>
          <p:cNvSpPr txBox="1">
            <a:spLocks noChangeArrowheads="1"/>
          </p:cNvSpPr>
          <p:nvPr/>
        </p:nvSpPr>
        <p:spPr bwMode="auto">
          <a:xfrm>
            <a:off x="82550" y="679450"/>
            <a:ext cx="7585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①共有</a:t>
            </a:r>
            <a:r>
              <a:rPr lang="en-US" altLang="ja-JP" sz="1800">
                <a:latin typeface="Meiryo UI" pitchFamily="50" charset="-128"/>
                <a:ea typeface="Meiryo UI" pitchFamily="50" charset="-128"/>
                <a:cs typeface="Meiryo UI" pitchFamily="50" charset="-128"/>
              </a:rPr>
              <a:t>DM</a:t>
            </a:r>
            <a:r>
              <a:rPr lang="ja-JP" altLang="en-US" sz="1800">
                <a:latin typeface="Meiryo UI" pitchFamily="50" charset="-128"/>
                <a:ea typeface="Meiryo UI" pitchFamily="50" charset="-128"/>
                <a:cs typeface="Meiryo UI" pitchFamily="50" charset="-128"/>
              </a:rPr>
              <a:t>・地理空間情報集約システム個別説明会の実施</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D7628AEE-B277-408E-A5C5-FCC4DD7140F6}" type="slidenum">
              <a:rPr lang="en-US" altLang="ja-JP" sz="1400">
                <a:solidFill>
                  <a:srgbClr val="000000"/>
                </a:solidFill>
              </a:rPr>
              <a:pPr algn="r" eaLnBrk="1" hangingPunct="1">
                <a:spcBef>
                  <a:spcPct val="0"/>
                </a:spcBef>
                <a:buClrTx/>
                <a:buFontTx/>
                <a:buNone/>
              </a:pPr>
              <a:t>27</a:t>
            </a:fld>
            <a:endParaRPr lang="en-US" altLang="ja-JP" sz="1400">
              <a:solidFill>
                <a:srgbClr val="000000"/>
              </a:solidFill>
            </a:endParaRPr>
          </a:p>
        </p:txBody>
      </p:sp>
      <p:sp>
        <p:nvSpPr>
          <p:cNvPr id="6656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A432865-A45A-4C97-B36D-BCC4640B52B7}" type="slidenum">
              <a:rPr lang="en-US" altLang="ja-JP" sz="1400">
                <a:solidFill>
                  <a:srgbClr val="000000"/>
                </a:solidFill>
              </a:rPr>
              <a:pPr algn="r" eaLnBrk="1" hangingPunct="1">
                <a:spcBef>
                  <a:spcPct val="0"/>
                </a:spcBef>
                <a:buClrTx/>
                <a:buFontTx/>
                <a:buNone/>
              </a:pPr>
              <a:t>27</a:t>
            </a:fld>
            <a:endParaRPr lang="en-US" altLang="ja-JP" sz="1400">
              <a:solidFill>
                <a:srgbClr val="000000"/>
              </a:solidFill>
            </a:endParaRPr>
          </a:p>
        </p:txBody>
      </p:sp>
      <p:graphicFrame>
        <p:nvGraphicFramePr>
          <p:cNvPr id="3" name="表 2"/>
          <p:cNvGraphicFramePr>
            <a:graphicFrameLocks noGrp="1"/>
          </p:cNvGraphicFramePr>
          <p:nvPr/>
        </p:nvGraphicFramePr>
        <p:xfrm>
          <a:off x="611188" y="2676525"/>
          <a:ext cx="4392612" cy="1281114"/>
        </p:xfrm>
        <a:graphic>
          <a:graphicData uri="http://schemas.openxmlformats.org/drawingml/2006/table">
            <a:tbl>
              <a:tblPr firstRow="1" firstCol="1" bandRow="1">
                <a:tableStyleId>{5C22544A-7EE6-4342-B048-85BDC9FD1C3A}</a:tableStyleId>
              </a:tblPr>
              <a:tblGrid>
                <a:gridCol w="2486872"/>
                <a:gridCol w="879970"/>
                <a:gridCol w="1025770"/>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内容を知っていた</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29</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25.7%</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実施していることのみ知っていた</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ＭＳ Ｐゴシック"/>
                          <a:ea typeface="ＭＳ 明朝"/>
                          <a:cs typeface="Times New Roman"/>
                        </a:rPr>
                        <a:t>39</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34.5%</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知らなかった</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ＭＳ Ｐゴシック"/>
                          <a:ea typeface="ＭＳ 明朝"/>
                          <a:cs typeface="Times New Roman"/>
                        </a:rPr>
                        <a:t>44</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38.9%</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未回答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1</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0.9%</a:t>
                      </a:r>
                      <a:endParaRPr lang="ja-JP" sz="1400" kern="100" dirty="0">
                        <a:effectLst/>
                        <a:latin typeface="Century"/>
                        <a:ea typeface="ＭＳ 明朝"/>
                        <a:cs typeface="Times New Roman"/>
                      </a:endParaRPr>
                    </a:p>
                  </a:txBody>
                  <a:tcPr marL="62865" marR="62865" marT="0" marB="0" anchor="b"/>
                </a:tc>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113</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100.0%</a:t>
                      </a:r>
                      <a:endParaRPr lang="ja-JP" sz="1400" kern="100" dirty="0">
                        <a:effectLst/>
                        <a:latin typeface="Century"/>
                        <a:ea typeface="ＭＳ 明朝"/>
                        <a:cs typeface="Times New Roman"/>
                      </a:endParaRPr>
                    </a:p>
                  </a:txBody>
                  <a:tcPr marL="62865" marR="62865" marT="0" marB="0" anchor="b"/>
                </a:tc>
              </a:tr>
            </a:tbl>
          </a:graphicData>
        </a:graphic>
      </p:graphicFrame>
      <p:sp>
        <p:nvSpPr>
          <p:cNvPr id="66594" name="角丸四角形 3"/>
          <p:cNvSpPr>
            <a:spLocks noChangeArrowheads="1"/>
          </p:cNvSpPr>
          <p:nvPr/>
        </p:nvSpPr>
        <p:spPr bwMode="auto">
          <a:xfrm>
            <a:off x="323850" y="1825625"/>
            <a:ext cx="8218488" cy="374650"/>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ja-JP" sz="1600">
                <a:solidFill>
                  <a:srgbClr val="000000"/>
                </a:solidFill>
                <a:latin typeface="Meiryo UI" pitchFamily="50" charset="-128"/>
                <a:ea typeface="Meiryo UI" pitchFamily="50" charset="-128"/>
                <a:cs typeface="Meiryo UI" pitchFamily="50" charset="-128"/>
              </a:rPr>
              <a:t>共有デジタル地図・地理空間情報集約システムについて、これまで取組みをご存知でしたか？</a:t>
            </a:r>
            <a:endParaRPr lang="ja-JP" altLang="en-US" sz="1600">
              <a:solidFill>
                <a:srgbClr val="000000"/>
              </a:solidFill>
              <a:latin typeface="Meiryo UI" pitchFamily="50" charset="-128"/>
              <a:ea typeface="Meiryo UI" pitchFamily="50" charset="-128"/>
              <a:cs typeface="Meiryo UI" pitchFamily="50" charset="-128"/>
            </a:endParaRPr>
          </a:p>
        </p:txBody>
      </p:sp>
      <p:pic>
        <p:nvPicPr>
          <p:cNvPr id="66595" name="図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1338" y="2836863"/>
            <a:ext cx="1457325"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96" name="角丸四角形 10"/>
          <p:cNvSpPr>
            <a:spLocks noChangeArrowheads="1"/>
          </p:cNvSpPr>
          <p:nvPr/>
        </p:nvSpPr>
        <p:spPr bwMode="auto">
          <a:xfrm>
            <a:off x="323850" y="4298950"/>
            <a:ext cx="8218488" cy="374650"/>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solidFill>
                  <a:srgbClr val="000000"/>
                </a:solidFill>
                <a:latin typeface="Meiryo UI" pitchFamily="50" charset="-128"/>
                <a:ea typeface="Meiryo UI" pitchFamily="50" charset="-128"/>
                <a:cs typeface="Meiryo UI" pitchFamily="50" charset="-128"/>
              </a:rPr>
              <a:t>本日の説明で内容の理解は深まりましたか？</a:t>
            </a:r>
          </a:p>
        </p:txBody>
      </p:sp>
      <p:graphicFrame>
        <p:nvGraphicFramePr>
          <p:cNvPr id="5" name="表 4"/>
          <p:cNvGraphicFramePr>
            <a:graphicFrameLocks noGrp="1"/>
          </p:cNvGraphicFramePr>
          <p:nvPr/>
        </p:nvGraphicFramePr>
        <p:xfrm>
          <a:off x="611188" y="5124450"/>
          <a:ext cx="4392612" cy="1281114"/>
        </p:xfrm>
        <a:graphic>
          <a:graphicData uri="http://schemas.openxmlformats.org/drawingml/2006/table">
            <a:tbl>
              <a:tblPr firstRow="1" firstCol="1" bandRow="1">
                <a:tableStyleId>{5C22544A-7EE6-4342-B048-85BDC9FD1C3A}</a:tableStyleId>
              </a:tblPr>
              <a:tblGrid>
                <a:gridCol w="2486872"/>
                <a:gridCol w="879970"/>
                <a:gridCol w="1025770"/>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理解が深まった</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marL="0" marR="0" indent="0" algn="r" defTabSz="914400" rtl="0" eaLnBrk="1" fontAlgn="auto" latinLnBrk="0" hangingPunct="1">
                        <a:lnSpc>
                          <a:spcPct val="100000"/>
                        </a:lnSpc>
                        <a:spcBef>
                          <a:spcPts val="300"/>
                        </a:spcBef>
                        <a:spcAft>
                          <a:spcPts val="300"/>
                        </a:spcAft>
                        <a:buClrTx/>
                        <a:buSzTx/>
                        <a:buFontTx/>
                        <a:buNone/>
                        <a:tabLst/>
                        <a:defRPr/>
                      </a:pPr>
                      <a:r>
                        <a:rPr lang="en-US" altLang="ja-JP" sz="1400" kern="0" dirty="0" smtClean="0">
                          <a:solidFill>
                            <a:srgbClr val="000000"/>
                          </a:solidFill>
                          <a:effectLst/>
                          <a:latin typeface="ＭＳ Ｐゴシック"/>
                          <a:ea typeface="ＭＳ 明朝"/>
                          <a:cs typeface="Times New Roman"/>
                        </a:rPr>
                        <a:t>45</a:t>
                      </a:r>
                      <a:endParaRPr lang="ja-JP" altLang="ja-JP" sz="1400" kern="100" dirty="0" smtClean="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39.8%</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おおよそ理解できた</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67</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59.3%</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理解できなかった</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0</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0.0%</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未回答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1</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0.9%</a:t>
                      </a:r>
                      <a:endParaRPr lang="ja-JP" sz="1400" kern="100" dirty="0">
                        <a:effectLst/>
                        <a:latin typeface="Century"/>
                        <a:ea typeface="ＭＳ 明朝"/>
                        <a:cs typeface="Times New Roman"/>
                      </a:endParaRPr>
                    </a:p>
                  </a:txBody>
                  <a:tcPr marL="62865" marR="62865" marT="0" marB="0" anchor="b"/>
                </a:tc>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113</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100.0%</a:t>
                      </a:r>
                      <a:endParaRPr lang="ja-JP" sz="1400" kern="100" dirty="0">
                        <a:effectLst/>
                        <a:latin typeface="Century"/>
                        <a:ea typeface="ＭＳ 明朝"/>
                        <a:cs typeface="Times New Roman"/>
                      </a:endParaRPr>
                    </a:p>
                  </a:txBody>
                  <a:tcPr marL="62865" marR="62865" marT="0" marB="0" anchor="b"/>
                </a:tc>
              </a:tr>
            </a:tbl>
          </a:graphicData>
        </a:graphic>
      </p:graphicFrame>
      <p:pic>
        <p:nvPicPr>
          <p:cNvPr id="66627" name="図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9925" y="5341938"/>
            <a:ext cx="10287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28" name="Rectangle 3"/>
          <p:cNvSpPr>
            <a:spLocks noChangeArrowheads="1"/>
          </p:cNvSpPr>
          <p:nvPr/>
        </p:nvSpPr>
        <p:spPr bwMode="auto">
          <a:xfrm>
            <a:off x="204788" y="1125538"/>
            <a:ext cx="8739187"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rgbClr val="000000"/>
                </a:solidFill>
              </a:rPr>
              <a:t>個別説明会アンケート結果の概要①</a:t>
            </a:r>
          </a:p>
        </p:txBody>
      </p:sp>
      <p:pic>
        <p:nvPicPr>
          <p:cNvPr id="66629" name="図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6213" y="2401888"/>
            <a:ext cx="1584325" cy="168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630" name="図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64150" y="5005388"/>
            <a:ext cx="1568450" cy="159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66632" name="テキスト ボックス 14"/>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①共有</a:t>
            </a:r>
            <a:r>
              <a:rPr lang="en-US" altLang="ja-JP" sz="1800">
                <a:latin typeface="Meiryo UI" pitchFamily="50" charset="-128"/>
                <a:ea typeface="Meiryo UI" pitchFamily="50" charset="-128"/>
                <a:cs typeface="Meiryo UI" pitchFamily="50" charset="-128"/>
              </a:rPr>
              <a:t>DM</a:t>
            </a:r>
            <a:r>
              <a:rPr lang="ja-JP" altLang="en-US" sz="1800">
                <a:latin typeface="Meiryo UI" pitchFamily="50" charset="-128"/>
                <a:ea typeface="Meiryo UI" pitchFamily="50" charset="-128"/>
                <a:cs typeface="Meiryo UI" pitchFamily="50" charset="-128"/>
              </a:rPr>
              <a:t>・地理空間情報集約システム個別説明会の実施</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D580E27-D413-49C6-93B7-67ED39D3BDA5}" type="slidenum">
              <a:rPr lang="en-US" altLang="ja-JP" sz="1400">
                <a:solidFill>
                  <a:srgbClr val="000000"/>
                </a:solidFill>
              </a:rPr>
              <a:pPr algn="r" eaLnBrk="1" hangingPunct="1">
                <a:spcBef>
                  <a:spcPct val="0"/>
                </a:spcBef>
                <a:buClrTx/>
                <a:buFontTx/>
                <a:buNone/>
              </a:pPr>
              <a:t>28</a:t>
            </a:fld>
            <a:endParaRPr lang="en-US" altLang="ja-JP" sz="1400">
              <a:solidFill>
                <a:srgbClr val="000000"/>
              </a:solidFill>
            </a:endParaRPr>
          </a:p>
        </p:txBody>
      </p:sp>
      <p:sp>
        <p:nvSpPr>
          <p:cNvPr id="6758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40BDBD3-5C71-4E97-8D05-9436A4E7EC8E}" type="slidenum">
              <a:rPr lang="en-US" altLang="ja-JP" sz="1400">
                <a:solidFill>
                  <a:srgbClr val="000000"/>
                </a:solidFill>
              </a:rPr>
              <a:pPr algn="r" eaLnBrk="1" hangingPunct="1">
                <a:spcBef>
                  <a:spcPct val="0"/>
                </a:spcBef>
                <a:buClrTx/>
                <a:buFontTx/>
                <a:buNone/>
              </a:pPr>
              <a:t>28</a:t>
            </a:fld>
            <a:endParaRPr lang="en-US" altLang="ja-JP" sz="1400">
              <a:solidFill>
                <a:srgbClr val="000000"/>
              </a:solidFill>
            </a:endParaRPr>
          </a:p>
        </p:txBody>
      </p:sp>
      <p:sp>
        <p:nvSpPr>
          <p:cNvPr id="67588" name="角丸四角形 3"/>
          <p:cNvSpPr>
            <a:spLocks noChangeArrowheads="1"/>
          </p:cNvSpPr>
          <p:nvPr/>
        </p:nvSpPr>
        <p:spPr bwMode="auto">
          <a:xfrm>
            <a:off x="323850" y="1684338"/>
            <a:ext cx="8218488" cy="647700"/>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solidFill>
                  <a:srgbClr val="000000"/>
                </a:solidFill>
                <a:latin typeface="Meiryo UI" pitchFamily="50" charset="-128"/>
                <a:ea typeface="Meiryo UI" pitchFamily="50" charset="-128"/>
                <a:cs typeface="Meiryo UI" pitchFamily="50" charset="-128"/>
              </a:rPr>
              <a:t>本日紹介した施設情報の登録・編集、災害時の情報登録管理について、貴市職員が実施することはできそうでしょうか？</a:t>
            </a:r>
          </a:p>
        </p:txBody>
      </p:sp>
      <p:sp>
        <p:nvSpPr>
          <p:cNvPr id="67589" name="角丸四角形 10"/>
          <p:cNvSpPr>
            <a:spLocks noChangeArrowheads="1"/>
          </p:cNvSpPr>
          <p:nvPr/>
        </p:nvSpPr>
        <p:spPr bwMode="auto">
          <a:xfrm>
            <a:off x="323850" y="4494213"/>
            <a:ext cx="8218488" cy="374650"/>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solidFill>
                  <a:srgbClr val="000000"/>
                </a:solidFill>
                <a:latin typeface="Meiryo UI" pitchFamily="50" charset="-128"/>
                <a:ea typeface="Meiryo UI" pitchFamily="50" charset="-128"/>
                <a:cs typeface="Meiryo UI" pitchFamily="50" charset="-128"/>
              </a:rPr>
              <a:t>本日説明した内容以外に、地理空間情報集約システムを活用する場面はありますか？</a:t>
            </a:r>
          </a:p>
        </p:txBody>
      </p:sp>
      <p:graphicFrame>
        <p:nvGraphicFramePr>
          <p:cNvPr id="2" name="表 1"/>
          <p:cNvGraphicFramePr>
            <a:graphicFrameLocks noGrp="1"/>
          </p:cNvGraphicFramePr>
          <p:nvPr/>
        </p:nvGraphicFramePr>
        <p:xfrm>
          <a:off x="611188" y="2651125"/>
          <a:ext cx="4392612" cy="1281114"/>
        </p:xfrm>
        <a:graphic>
          <a:graphicData uri="http://schemas.openxmlformats.org/drawingml/2006/table">
            <a:tbl>
              <a:tblPr firstRow="1" firstCol="1" bandRow="1">
                <a:tableStyleId>{5C22544A-7EE6-4342-B048-85BDC9FD1C3A}</a:tableStyleId>
              </a:tblPr>
              <a:tblGrid>
                <a:gridCol w="2486872"/>
                <a:gridCol w="879970"/>
                <a:gridCol w="1025770"/>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問題なく実施できる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marL="0" marR="0" indent="0" algn="r" defTabSz="914400" rtl="0" eaLnBrk="1" fontAlgn="auto" latinLnBrk="0" hangingPunct="1">
                        <a:lnSpc>
                          <a:spcPct val="100000"/>
                        </a:lnSpc>
                        <a:spcBef>
                          <a:spcPts val="300"/>
                        </a:spcBef>
                        <a:spcAft>
                          <a:spcPts val="300"/>
                        </a:spcAft>
                        <a:buClrTx/>
                        <a:buSzTx/>
                        <a:buFontTx/>
                        <a:buNone/>
                        <a:tabLst/>
                        <a:defRPr/>
                      </a:pPr>
                      <a:r>
                        <a:rPr lang="en-US" altLang="ja-JP" sz="1400" kern="0" dirty="0" smtClean="0">
                          <a:solidFill>
                            <a:srgbClr val="000000"/>
                          </a:solidFill>
                          <a:effectLst/>
                          <a:latin typeface="ＭＳ Ｐゴシック"/>
                          <a:ea typeface="ＭＳ 明朝"/>
                          <a:cs typeface="Times New Roman"/>
                        </a:rPr>
                        <a:t>40</a:t>
                      </a:r>
                      <a:endParaRPr lang="ja-JP" altLang="ja-JP" sz="1400" kern="100" dirty="0" smtClean="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35.4%</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実施したいが課題がある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altLang="ja-JP" sz="1400" kern="0" dirty="0" smtClean="0">
                          <a:solidFill>
                            <a:srgbClr val="000000"/>
                          </a:solidFill>
                          <a:effectLst/>
                          <a:latin typeface="ＭＳ Ｐゴシック"/>
                          <a:ea typeface="ＭＳ 明朝"/>
                          <a:cs typeface="Times New Roman"/>
                        </a:rPr>
                        <a:t>64</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56.6%</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実施できない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2</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1.8%</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未回答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7</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6.2%</a:t>
                      </a:r>
                      <a:endParaRPr lang="ja-JP" sz="1400" kern="100" dirty="0">
                        <a:effectLst/>
                        <a:latin typeface="Century"/>
                        <a:ea typeface="ＭＳ 明朝"/>
                        <a:cs typeface="Times New Roman"/>
                      </a:endParaRPr>
                    </a:p>
                  </a:txBody>
                  <a:tcPr marL="62865" marR="62865" marT="0" marB="0" anchor="b"/>
                </a:tc>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113</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100.0%</a:t>
                      </a:r>
                      <a:endParaRPr lang="ja-JP" sz="1400" kern="100" dirty="0">
                        <a:effectLst/>
                        <a:latin typeface="Century"/>
                        <a:ea typeface="ＭＳ 明朝"/>
                        <a:cs typeface="Times New Roman"/>
                      </a:endParaRPr>
                    </a:p>
                  </a:txBody>
                  <a:tcPr marL="62865" marR="62865" marT="0" marB="0" anchor="b"/>
                </a:tc>
              </a:tr>
            </a:tbl>
          </a:graphicData>
        </a:graphic>
      </p:graphicFrame>
      <p:pic>
        <p:nvPicPr>
          <p:cNvPr id="67620" name="図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6275" y="2801938"/>
            <a:ext cx="1304925"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表 6"/>
          <p:cNvGraphicFramePr>
            <a:graphicFrameLocks noGrp="1"/>
          </p:cNvGraphicFramePr>
          <p:nvPr/>
        </p:nvGraphicFramePr>
        <p:xfrm>
          <a:off x="611188" y="5157788"/>
          <a:ext cx="4392612" cy="1281114"/>
        </p:xfrm>
        <a:graphic>
          <a:graphicData uri="http://schemas.openxmlformats.org/drawingml/2006/table">
            <a:tbl>
              <a:tblPr firstRow="1" firstCol="1" bandRow="1">
                <a:tableStyleId>{5C22544A-7EE6-4342-B048-85BDC9FD1C3A}</a:tableStyleId>
              </a:tblPr>
              <a:tblGrid>
                <a:gridCol w="2486872"/>
                <a:gridCol w="879970"/>
                <a:gridCol w="1025770"/>
              </a:tblGrid>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選択項目</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回答数</a:t>
                      </a:r>
                      <a:endParaRPr lang="ja-JP" sz="1400" b="0" kern="10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構成比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活用したいことがある</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22</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19.5%</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今後検討したい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45</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39.8%</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特にない</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40</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35.4%</a:t>
                      </a:r>
                      <a:endParaRPr lang="ja-JP" sz="1400" kern="100" dirty="0">
                        <a:effectLst/>
                        <a:latin typeface="Century"/>
                        <a:ea typeface="ＭＳ 明朝"/>
                        <a:cs typeface="Times New Roman"/>
                      </a:endParaRPr>
                    </a:p>
                  </a:txBody>
                  <a:tcPr marL="62865" marR="62865" marT="0" marB="0" anchor="b"/>
                </a:tc>
              </a:tr>
              <a:tr h="213519">
                <a:tc>
                  <a:txBody>
                    <a:bodyPr/>
                    <a:lstStyle/>
                    <a:p>
                      <a:pPr algn="l">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未回答</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a:solidFill>
                            <a:srgbClr val="000000"/>
                          </a:solidFill>
                          <a:effectLst/>
                          <a:latin typeface="ＭＳ Ｐゴシック"/>
                          <a:ea typeface="ＭＳ 明朝"/>
                          <a:cs typeface="ＭＳ Ｐゴシック"/>
                        </a:rPr>
                        <a:t>6</a:t>
                      </a:r>
                      <a:endParaRPr lang="ja-JP" sz="1400" kern="10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5.3%</a:t>
                      </a:r>
                      <a:endParaRPr lang="ja-JP" sz="1400" kern="100" dirty="0">
                        <a:effectLst/>
                        <a:latin typeface="Century"/>
                        <a:ea typeface="ＭＳ 明朝"/>
                        <a:cs typeface="Times New Roman"/>
                      </a:endParaRPr>
                    </a:p>
                  </a:txBody>
                  <a:tcPr marL="62865" marR="62865" marT="0" marB="0" anchor="b"/>
                </a:tc>
              </a:tr>
              <a:tr h="213519">
                <a:tc>
                  <a:txBody>
                    <a:bodyPr/>
                    <a:lstStyle/>
                    <a:p>
                      <a:pPr algn="ctr">
                        <a:spcAft>
                          <a:spcPts val="0"/>
                        </a:spcAft>
                      </a:pPr>
                      <a:r>
                        <a:rPr lang="ja-JP" sz="1400" b="0" kern="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合計</a:t>
                      </a:r>
                      <a:endParaRPr lang="ja-JP" sz="14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62867" marR="62867" marT="0" marB="0" anchor="b"/>
                </a:tc>
                <a:tc>
                  <a:txBody>
                    <a:bodyPr/>
                    <a:lstStyle/>
                    <a:p>
                      <a:pPr algn="r">
                        <a:spcBef>
                          <a:spcPts val="300"/>
                        </a:spcBef>
                        <a:spcAft>
                          <a:spcPts val="300"/>
                        </a:spcAft>
                      </a:pPr>
                      <a:r>
                        <a:rPr lang="en-US" sz="1400" kern="0" dirty="0" smtClean="0">
                          <a:solidFill>
                            <a:srgbClr val="000000"/>
                          </a:solidFill>
                          <a:effectLst/>
                          <a:latin typeface="ＭＳ Ｐゴシック"/>
                          <a:ea typeface="ＭＳ 明朝"/>
                          <a:cs typeface="ＭＳ Ｐゴシック"/>
                        </a:rPr>
                        <a:t>113</a:t>
                      </a:r>
                      <a:endParaRPr lang="ja-JP" sz="1400" kern="100" dirty="0">
                        <a:effectLst/>
                        <a:latin typeface="Century"/>
                        <a:ea typeface="ＭＳ 明朝"/>
                        <a:cs typeface="Times New Roman"/>
                      </a:endParaRPr>
                    </a:p>
                  </a:txBody>
                  <a:tcPr marL="62865" marR="62865" marT="0" marB="0" anchor="b"/>
                </a:tc>
                <a:tc>
                  <a:txBody>
                    <a:bodyPr/>
                    <a:lstStyle/>
                    <a:p>
                      <a:pPr algn="r">
                        <a:spcBef>
                          <a:spcPts val="300"/>
                        </a:spcBef>
                        <a:spcAft>
                          <a:spcPts val="300"/>
                        </a:spcAft>
                      </a:pPr>
                      <a:r>
                        <a:rPr lang="en-US" sz="1400" kern="0" dirty="0">
                          <a:solidFill>
                            <a:srgbClr val="000000"/>
                          </a:solidFill>
                          <a:effectLst/>
                          <a:latin typeface="ＭＳ Ｐゴシック"/>
                          <a:ea typeface="ＭＳ 明朝"/>
                          <a:cs typeface="ＭＳ Ｐゴシック"/>
                        </a:rPr>
                        <a:t>100.0%</a:t>
                      </a:r>
                      <a:endParaRPr lang="ja-JP" sz="1400" kern="100" dirty="0">
                        <a:effectLst/>
                        <a:latin typeface="Century"/>
                        <a:ea typeface="ＭＳ 明朝"/>
                        <a:cs typeface="Times New Roman"/>
                      </a:endParaRPr>
                    </a:p>
                  </a:txBody>
                  <a:tcPr marL="62865" marR="62865" marT="0" marB="0" anchor="b"/>
                </a:tc>
              </a:tr>
            </a:tbl>
          </a:graphicData>
        </a:graphic>
      </p:graphicFrame>
      <p:pic>
        <p:nvPicPr>
          <p:cNvPr id="67651" name="図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6913" y="5391150"/>
            <a:ext cx="1276350"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652" name="Rectangle 3"/>
          <p:cNvSpPr>
            <a:spLocks noChangeArrowheads="1"/>
          </p:cNvSpPr>
          <p:nvPr/>
        </p:nvSpPr>
        <p:spPr bwMode="auto">
          <a:xfrm>
            <a:off x="204788" y="1052513"/>
            <a:ext cx="8739187"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rgbClr val="000000"/>
                </a:solidFill>
              </a:rPr>
              <a:t>個別説明会アンケート結果の概要②</a:t>
            </a:r>
          </a:p>
        </p:txBody>
      </p:sp>
      <p:pic>
        <p:nvPicPr>
          <p:cNvPr id="67653" name="図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2455863"/>
            <a:ext cx="1701800" cy="168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654" name="図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21288" y="4949825"/>
            <a:ext cx="1700212" cy="176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67656" name="テキスト ボックス 14"/>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①共有</a:t>
            </a:r>
            <a:r>
              <a:rPr lang="en-US" altLang="ja-JP" sz="1800">
                <a:latin typeface="Meiryo UI" pitchFamily="50" charset="-128"/>
                <a:ea typeface="Meiryo UI" pitchFamily="50" charset="-128"/>
                <a:cs typeface="Meiryo UI" pitchFamily="50" charset="-128"/>
              </a:rPr>
              <a:t>DM</a:t>
            </a:r>
            <a:r>
              <a:rPr lang="ja-JP" altLang="en-US" sz="1800">
                <a:latin typeface="Meiryo UI" pitchFamily="50" charset="-128"/>
                <a:ea typeface="Meiryo UI" pitchFamily="50" charset="-128"/>
                <a:cs typeface="Meiryo UI" pitchFamily="50" charset="-128"/>
              </a:rPr>
              <a:t>・地理空間情報集約システム個別説明会の実施</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538AF5E-1A94-451D-8BB0-1065B23AFC2F}" type="slidenum">
              <a:rPr lang="en-US" altLang="ja-JP" sz="1400" smtClean="0">
                <a:solidFill>
                  <a:srgbClr val="000000"/>
                </a:solidFill>
              </a:rPr>
              <a:pPr algn="r" eaLnBrk="1" hangingPunct="1">
                <a:spcBef>
                  <a:spcPct val="0"/>
                </a:spcBef>
                <a:buClrTx/>
                <a:buFontTx/>
                <a:buNone/>
              </a:pPr>
              <a:t>2</a:t>
            </a:fld>
            <a:endParaRPr lang="en-US" altLang="ja-JP" sz="1400" smtClean="0">
              <a:solidFill>
                <a:srgbClr val="000000"/>
              </a:solidFill>
            </a:endParaRPr>
          </a:p>
        </p:txBody>
      </p:sp>
      <p:sp>
        <p:nvSpPr>
          <p:cNvPr id="8601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7648C17-508F-49AD-AA05-F1E26F50ABEE}" type="slidenum">
              <a:rPr lang="en-US" altLang="ja-JP" sz="1400" smtClean="0">
                <a:solidFill>
                  <a:srgbClr val="000000"/>
                </a:solidFill>
              </a:rPr>
              <a:pPr algn="r" eaLnBrk="1" hangingPunct="1">
                <a:spcBef>
                  <a:spcPct val="0"/>
                </a:spcBef>
                <a:buClrTx/>
                <a:buFontTx/>
                <a:buNone/>
              </a:pPr>
              <a:t>2</a:t>
            </a:fld>
            <a:endParaRPr lang="en-US" altLang="ja-JP" sz="1400" smtClean="0">
              <a:solidFill>
                <a:srgbClr val="000000"/>
              </a:solidFill>
            </a:endParaRPr>
          </a:p>
        </p:txBody>
      </p:sp>
      <p:sp>
        <p:nvSpPr>
          <p:cNvPr id="86020" name="Rectangle 27"/>
          <p:cNvSpPr>
            <a:spLocks noGrp="1" noChangeArrowheads="1"/>
          </p:cNvSpPr>
          <p:nvPr>
            <p:ph type="title" idx="4294967295"/>
          </p:nvPr>
        </p:nvSpPr>
        <p:spPr>
          <a:xfrm>
            <a:off x="153988" y="77788"/>
            <a:ext cx="8810625" cy="503237"/>
          </a:xfrm>
        </p:spPr>
        <p:txBody>
          <a:bodyPr/>
          <a:lstStyle/>
          <a:p>
            <a:pPr algn="l" eaLnBrk="1" hangingPunct="1"/>
            <a:endParaRPr lang="ja-JP" altLang="en-US" sz="3200" smtClean="0"/>
          </a:p>
        </p:txBody>
      </p:sp>
      <p:sp>
        <p:nvSpPr>
          <p:cNvPr id="86021" name="Rectangle 4"/>
          <p:cNvSpPr>
            <a:spLocks noChangeArrowheads="1"/>
          </p:cNvSpPr>
          <p:nvPr/>
        </p:nvSpPr>
        <p:spPr bwMode="auto">
          <a:xfrm>
            <a:off x="250825" y="2641600"/>
            <a:ext cx="8642350"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smtClean="0">
                <a:solidFill>
                  <a:srgbClr val="000000"/>
                </a:solidFill>
              </a:rPr>
              <a:t>１．本事業にかかるこれまでの経緯について</a:t>
            </a:r>
            <a:r>
              <a:rPr lang="ja-JP" altLang="en-US" sz="3600" smtClean="0">
                <a:solidFill>
                  <a:srgbClr val="000000"/>
                </a:solidFill>
              </a:rPr>
              <a:t> </a:t>
            </a:r>
          </a:p>
        </p:txBody>
      </p:sp>
    </p:spTree>
    <p:extLst>
      <p:ext uri="{BB962C8B-B14F-4D97-AF65-F5344CB8AC3E}">
        <p14:creationId xmlns:p14="http://schemas.microsoft.com/office/powerpoint/2010/main" val="1716227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DBB5AFF2-0B1E-4FA2-A3AE-F683D9497E1F}" type="slidenum">
              <a:rPr lang="en-US" altLang="ja-JP" sz="1400">
                <a:solidFill>
                  <a:srgbClr val="000000"/>
                </a:solidFill>
              </a:rPr>
              <a:pPr algn="r" eaLnBrk="1" hangingPunct="1">
                <a:spcBef>
                  <a:spcPct val="0"/>
                </a:spcBef>
                <a:buClrTx/>
                <a:buFontTx/>
                <a:buNone/>
              </a:pPr>
              <a:t>29</a:t>
            </a:fld>
            <a:endParaRPr lang="en-US" altLang="ja-JP" sz="1400">
              <a:solidFill>
                <a:srgbClr val="000000"/>
              </a:solidFill>
            </a:endParaRPr>
          </a:p>
        </p:txBody>
      </p:sp>
      <p:sp>
        <p:nvSpPr>
          <p:cNvPr id="6861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A430FA1-29A6-4C7E-821D-91A03FBB8F88}" type="slidenum">
              <a:rPr lang="en-US" altLang="ja-JP" sz="1400">
                <a:solidFill>
                  <a:srgbClr val="000000"/>
                </a:solidFill>
              </a:rPr>
              <a:pPr algn="r" eaLnBrk="1" hangingPunct="1">
                <a:spcBef>
                  <a:spcPct val="0"/>
                </a:spcBef>
                <a:buClrTx/>
                <a:buFontTx/>
                <a:buNone/>
              </a:pPr>
              <a:t>29</a:t>
            </a:fld>
            <a:endParaRPr lang="en-US" altLang="ja-JP" sz="1400">
              <a:solidFill>
                <a:srgbClr val="000000"/>
              </a:solidFill>
            </a:endParaRPr>
          </a:p>
        </p:txBody>
      </p:sp>
      <p:sp>
        <p:nvSpPr>
          <p:cNvPr id="68612" name="角丸四角形 3"/>
          <p:cNvSpPr>
            <a:spLocks noChangeArrowheads="1"/>
          </p:cNvSpPr>
          <p:nvPr/>
        </p:nvSpPr>
        <p:spPr bwMode="auto">
          <a:xfrm>
            <a:off x="323850" y="1427163"/>
            <a:ext cx="8218488" cy="647700"/>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solidFill>
                  <a:srgbClr val="000000"/>
                </a:solidFill>
                <a:latin typeface="Meiryo UI" pitchFamily="50" charset="-128"/>
                <a:ea typeface="Meiryo UI" pitchFamily="50" charset="-128"/>
                <a:cs typeface="Meiryo UI" pitchFamily="50" charset="-128"/>
              </a:rPr>
              <a:t>本日紹介した施設情報の登録・編集、災害時の情報登録管理について、貴市職員が実施することはできそうでしょうか？</a:t>
            </a:r>
          </a:p>
        </p:txBody>
      </p:sp>
      <p:graphicFrame>
        <p:nvGraphicFramePr>
          <p:cNvPr id="13" name="表 12"/>
          <p:cNvGraphicFramePr>
            <a:graphicFrameLocks noGrp="1"/>
          </p:cNvGraphicFramePr>
          <p:nvPr/>
        </p:nvGraphicFramePr>
        <p:xfrm>
          <a:off x="468313" y="2138363"/>
          <a:ext cx="7848600" cy="4603750"/>
        </p:xfrm>
        <a:graphic>
          <a:graphicData uri="http://schemas.openxmlformats.org/drawingml/2006/table">
            <a:tbl>
              <a:tblPr firstRow="1" firstCol="1" bandRow="1">
                <a:tableStyleId>{5C22544A-7EE6-4342-B048-85BDC9FD1C3A}</a:tableStyleId>
              </a:tblPr>
              <a:tblGrid>
                <a:gridCol w="1584121"/>
                <a:gridCol w="4680357"/>
                <a:gridCol w="1584122"/>
              </a:tblGrid>
              <a:tr h="259141">
                <a:tc>
                  <a:txBody>
                    <a:bodyPr/>
                    <a:lstStyle/>
                    <a:p>
                      <a:pPr algn="ctr">
                        <a:spcAft>
                          <a:spcPts val="0"/>
                        </a:spcAft>
                      </a:pPr>
                      <a:r>
                        <a:rPr lang="ja-JP" altLang="en-US" sz="11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分類</a:t>
                      </a:r>
                      <a:endParaRPr lang="ja-JP"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gridSpan="2">
                  <a:txBody>
                    <a:bodyPr/>
                    <a:lstStyle/>
                    <a:p>
                      <a:pPr algn="ctr">
                        <a:spcAft>
                          <a:spcPts val="0"/>
                        </a:spcAft>
                      </a:pPr>
                      <a:r>
                        <a:rPr lang="ja-JP" altLang="en-US" sz="11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意見</a:t>
                      </a:r>
                      <a:endParaRPr lang="ja-JP"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hMerge="1">
                  <a:txBody>
                    <a:bodyPr/>
                    <a:lstStyle/>
                    <a:p>
                      <a:pPr algn="ctr">
                        <a:spcAft>
                          <a:spcPts val="0"/>
                        </a:spcAft>
                      </a:pPr>
                      <a:endParaRPr lang="ja-JP" sz="1100" kern="100"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1437" marR="91437" marT="45736" marB="45736"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594531">
                <a:tc>
                  <a:txBody>
                    <a:bodyPr/>
                    <a:lstStyle/>
                    <a:p>
                      <a:pPr algn="l">
                        <a:spcAft>
                          <a:spcPts val="0"/>
                        </a:spcAft>
                      </a:pPr>
                      <a:r>
                        <a:rPr lang="ja-JP" altLang="en-US" sz="11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データに関する意見</a:t>
                      </a:r>
                      <a:endParaRPr lang="ja-JP"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・個人情報が利用できないのでは難しい。情報管理についてルールや権限を明確化するべき。</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亀山市都市計画室</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伊賀市建設一課</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熊野市福祉事務所</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426836">
                <a:tc>
                  <a:txBody>
                    <a:bodyPr/>
                    <a:lstStyle/>
                    <a:p>
                      <a:pPr algn="l">
                        <a:spcAft>
                          <a:spcPts val="0"/>
                        </a:spcAft>
                      </a:pPr>
                      <a:r>
                        <a:rPr lang="ja-JP" altLang="en-US" sz="11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システム機能に関する意見</a:t>
                      </a:r>
                      <a:endParaRPr lang="en-US" altLang="ja-JP" sz="11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・グローバル</a:t>
                      </a:r>
                      <a:r>
                        <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IP</a:t>
                      </a: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による制限</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熊野市総務課</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594531">
                <a:tc rowSpan="3">
                  <a:txBody>
                    <a:bodyPr/>
                    <a:lstStyle/>
                    <a:p>
                      <a:pPr algn="l">
                        <a:spcAft>
                          <a:spcPts val="0"/>
                        </a:spcAft>
                      </a:pPr>
                      <a:r>
                        <a:rPr lang="ja-JP" altLang="en-US" sz="11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運用ルールに関する意見</a:t>
                      </a:r>
                      <a:endParaRPr lang="ja-JP"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・災害時には入力が容易ではないため、簡易化してほしい。</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・災害時の入力者のルール・入力体制の整備が必要。</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松阪市危機管理室</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桑名市土木課</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亀山市人事情報室　他</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59141">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・データの登録や編集を行う基準が不明確でわからない</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紀北町環境管理課</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594531">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・個人情報の取り扱いのルール化</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亀山市都市計画室　</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熊野市市長公室</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紀宝町産業建設課　他</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59141">
                <a:tc rowSpan="4">
                  <a:txBody>
                    <a:bodyPr/>
                    <a:lstStyle/>
                    <a:p>
                      <a:pPr algn="l">
                        <a:spcAft>
                          <a:spcPts val="0"/>
                        </a:spcAft>
                      </a:pPr>
                      <a:r>
                        <a:rPr lang="ja-JP" altLang="en-US" sz="11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その他</a:t>
                      </a:r>
                      <a:endParaRPr lang="ja-JP" sz="11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・市で使用しているシステムとの住み分け、役割分担・切替の検討</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伊勢市都市計画課</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594531">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・県の</a:t>
                      </a:r>
                      <a:r>
                        <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a:t>
                      </a: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アラートと重複するところがあり二度手間になる可能性がある。</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熊野市防災対策推進課</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川越町産業建設課</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紀宝町企画調整課</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594531">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・人手不足・人員確保の問題。</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・多くの操作研修が必要になるのではないか</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木曽岬町総務政策課</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木曽岬町危機管理課</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紀北町危機管理課</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426836">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・インターネット接続されたパソコンが少ない</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木曽岬町産業建設課</a:t>
                      </a:r>
                      <a:endParaRPr lang="en-US" altLang="ja-JP"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1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木曽岬町税務課</a:t>
                      </a:r>
                      <a:endParaRPr lang="ja-JP" sz="11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3" marB="45723"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8653" name="Rectangle 3"/>
          <p:cNvSpPr>
            <a:spLocks noChangeArrowheads="1"/>
          </p:cNvSpPr>
          <p:nvPr/>
        </p:nvSpPr>
        <p:spPr bwMode="auto">
          <a:xfrm>
            <a:off x="204788" y="968375"/>
            <a:ext cx="87391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rgbClr val="000000"/>
                </a:solidFill>
              </a:rPr>
              <a:t>個別説明会アンケート結果の概要③</a:t>
            </a:r>
          </a:p>
        </p:txBody>
      </p:sp>
      <p:sp>
        <p:nvSpPr>
          <p:cNvPr id="8"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68655" name="テキスト ボックス 8"/>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①共有</a:t>
            </a:r>
            <a:r>
              <a:rPr lang="en-US" altLang="ja-JP" sz="1800">
                <a:latin typeface="Meiryo UI" pitchFamily="50" charset="-128"/>
                <a:ea typeface="Meiryo UI" pitchFamily="50" charset="-128"/>
                <a:cs typeface="Meiryo UI" pitchFamily="50" charset="-128"/>
              </a:rPr>
              <a:t>DM</a:t>
            </a:r>
            <a:r>
              <a:rPr lang="ja-JP" altLang="en-US" sz="1800">
                <a:latin typeface="Meiryo UI" pitchFamily="50" charset="-128"/>
                <a:ea typeface="Meiryo UI" pitchFamily="50" charset="-128"/>
                <a:cs typeface="Meiryo UI" pitchFamily="50" charset="-128"/>
              </a:rPr>
              <a:t>・地理空間情報集約システム個別説明会の実施</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DA68247-36F5-4758-B8B2-566029EA1A0C}" type="slidenum">
              <a:rPr lang="en-US" altLang="ja-JP" sz="1400">
                <a:solidFill>
                  <a:srgbClr val="000000"/>
                </a:solidFill>
              </a:rPr>
              <a:pPr algn="r" eaLnBrk="1" hangingPunct="1">
                <a:spcBef>
                  <a:spcPct val="0"/>
                </a:spcBef>
                <a:buClrTx/>
                <a:buFontTx/>
                <a:buNone/>
              </a:pPr>
              <a:t>30</a:t>
            </a:fld>
            <a:endParaRPr lang="en-US" altLang="ja-JP" sz="1400">
              <a:solidFill>
                <a:srgbClr val="000000"/>
              </a:solidFill>
            </a:endParaRPr>
          </a:p>
        </p:txBody>
      </p:sp>
      <p:sp>
        <p:nvSpPr>
          <p:cNvPr id="6963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6492A0D-4083-4CCF-817A-84D641CF8252}" type="slidenum">
              <a:rPr lang="en-US" altLang="ja-JP" sz="1400">
                <a:solidFill>
                  <a:srgbClr val="000000"/>
                </a:solidFill>
              </a:rPr>
              <a:pPr algn="r" eaLnBrk="1" hangingPunct="1">
                <a:spcBef>
                  <a:spcPct val="0"/>
                </a:spcBef>
                <a:buClrTx/>
                <a:buFontTx/>
                <a:buNone/>
              </a:pPr>
              <a:t>30</a:t>
            </a:fld>
            <a:endParaRPr lang="en-US" altLang="ja-JP" sz="1400">
              <a:solidFill>
                <a:srgbClr val="000000"/>
              </a:solidFill>
            </a:endParaRPr>
          </a:p>
        </p:txBody>
      </p:sp>
      <p:sp>
        <p:nvSpPr>
          <p:cNvPr id="69636" name="角丸四角形 3"/>
          <p:cNvSpPr>
            <a:spLocks noChangeArrowheads="1"/>
          </p:cNvSpPr>
          <p:nvPr/>
        </p:nvSpPr>
        <p:spPr bwMode="auto">
          <a:xfrm>
            <a:off x="323850" y="1423988"/>
            <a:ext cx="8218488" cy="374650"/>
          </a:xfrm>
          <a:prstGeom prst="roundRect">
            <a:avLst>
              <a:gd name="adj" fmla="val 16667"/>
            </a:avLst>
          </a:prstGeom>
          <a:solidFill>
            <a:schemeClr val="accent1"/>
          </a:solidFill>
          <a:ln>
            <a:noFill/>
          </a:ln>
          <a:extLst>
            <a:ext uri="{91240B29-F687-4F45-9708-019B960494DF}">
              <a14:hiddenLine xmlns:a14="http://schemas.microsoft.com/office/drawing/2010/main" w="28575" algn="ctr">
                <a:solidFill>
                  <a:srgbClr val="000000"/>
                </a:solidFill>
                <a:round/>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a:solidFill>
                  <a:srgbClr val="000000"/>
                </a:solidFill>
                <a:latin typeface="Meiryo UI" pitchFamily="50" charset="-128"/>
                <a:ea typeface="Meiryo UI" pitchFamily="50" charset="-128"/>
                <a:cs typeface="Meiryo UI" pitchFamily="50" charset="-128"/>
              </a:rPr>
              <a:t>本日説明した内容以外に、地理空間情報集約システムを活用する場面はありますか？</a:t>
            </a:r>
          </a:p>
        </p:txBody>
      </p:sp>
      <p:graphicFrame>
        <p:nvGraphicFramePr>
          <p:cNvPr id="2" name="表 1"/>
          <p:cNvGraphicFramePr>
            <a:graphicFrameLocks noGrp="1"/>
          </p:cNvGraphicFramePr>
          <p:nvPr/>
        </p:nvGraphicFramePr>
        <p:xfrm>
          <a:off x="519113" y="1865313"/>
          <a:ext cx="7775575" cy="4876800"/>
        </p:xfrm>
        <a:graphic>
          <a:graphicData uri="http://schemas.openxmlformats.org/drawingml/2006/table">
            <a:tbl>
              <a:tblPr>
                <a:tableStyleId>{5C22544A-7EE6-4342-B048-85BDC9FD1C3A}</a:tableStyleId>
              </a:tblPr>
              <a:tblGrid>
                <a:gridCol w="1008036"/>
                <a:gridCol w="1223989"/>
                <a:gridCol w="5543550"/>
              </a:tblGrid>
              <a:tr h="243840">
                <a:tc>
                  <a:txBody>
                    <a:bodyPr/>
                    <a:lstStyle/>
                    <a:p>
                      <a:pPr algn="ctr"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市町名</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accent5"/>
                    </a:solidFill>
                  </a:tcPr>
                </a:tc>
                <a:tc>
                  <a:txBody>
                    <a:bodyPr/>
                    <a:lstStyle/>
                    <a:p>
                      <a:pPr algn="ctr"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部署名</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accent5"/>
                    </a:solidFill>
                  </a:tcPr>
                </a:tc>
                <a:tc>
                  <a:txBody>
                    <a:bodyPr/>
                    <a:lstStyle/>
                    <a:p>
                      <a:pPr algn="ctr"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コメント</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accent5"/>
                    </a:solidFill>
                  </a:tcPr>
                </a:tc>
              </a:tr>
              <a:tr h="243840">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伊勢市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都市計画課</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土地利用方針の検討</a:t>
                      </a:r>
                      <a:r>
                        <a:rPr lang="en-US" altLang="ja-JP" sz="1000" u="none" strike="noStrike">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用途地域と津波浸水区域の重ね合わせ）</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松阪市</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危機管理課</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災害支援システムは訓練時等でも活用したい。</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rowSpan="2">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桑名市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土木課</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地番検索が出来れば使いたい。</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vMerge="1">
                  <a:txBody>
                    <a:bodyPr/>
                    <a:lstStyle/>
                    <a:p>
                      <a:endParaRPr kumimoji="1" lang="ja-JP" altLang="en-US"/>
                    </a:p>
                  </a:txBody>
                  <a:tcPr/>
                </a:tc>
                <a:tc>
                  <a:txBody>
                    <a:bodyPr/>
                    <a:lstStyle/>
                    <a:p>
                      <a:pPr algn="l" fontAlgn="t"/>
                      <a:r>
                        <a:rPr lang="zh-TW"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防災危機管理課</a:t>
                      </a:r>
                      <a:endParaRPr lang="zh-TW"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災害の現場における運用</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rowSpan="2">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名張市</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建設開発室</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指定道路図。建設計画概要書データ等の活用について</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vMerge="1">
                  <a:txBody>
                    <a:bodyPr/>
                    <a:lstStyle/>
                    <a:p>
                      <a:endParaRPr kumimoji="1" lang="ja-JP" altLang="en-US"/>
                    </a:p>
                  </a:txBody>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文化生涯学習室</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zh-TW"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埋蔵文化財、包蔵地</a:t>
                      </a:r>
                      <a:endParaRPr lang="zh-TW"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rowSpan="2">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尾鷲市</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zh-TW"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防災危機管理室</a:t>
                      </a:r>
                      <a:endParaRPr lang="zh-TW"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smtClean="0">
                          <a:effectLst/>
                          <a:latin typeface="Meiryo UI" panose="020B0604030504040204" pitchFamily="50" charset="-128"/>
                          <a:ea typeface="Meiryo UI" panose="020B0604030504040204" pitchFamily="50" charset="-128"/>
                          <a:cs typeface="Meiryo UI" panose="020B0604030504040204" pitchFamily="50" charset="-128"/>
                        </a:rPr>
                        <a:t>拠点</a:t>
                      </a:r>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における資機材や備蓄品、災害時には避難者の数等を記入し県で共有できるようになれば。</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vMerge="1">
                  <a:txBody>
                    <a:bodyPr/>
                    <a:lstStyle/>
                    <a:p>
                      <a:endParaRPr kumimoji="1" lang="ja-JP" altLang="en-US"/>
                    </a:p>
                  </a:txBody>
                  <a:tcPr/>
                </a:tc>
                <a:tc>
                  <a:txBody>
                    <a:bodyPr/>
                    <a:lstStyle/>
                    <a:p>
                      <a:pPr algn="l" fontAlgn="t"/>
                      <a:r>
                        <a:rPr lang="zh-TW"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防災危機管理室</a:t>
                      </a:r>
                      <a:endParaRPr lang="zh-TW"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災害情報の共有（県・隣接市町）</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亀山市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契約管財室</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地番の照会</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熊野市</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zh-TW"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防災対策推進課</a:t>
                      </a:r>
                      <a:endParaRPr lang="zh-TW"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避難行動要支援者の管理</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rowSpan="2">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いなべ市</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水道工務課</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水道管の配管図をシステム</a:t>
                      </a:r>
                      <a:r>
                        <a:rPr lang="ja-JP" altLang="en-US" sz="1000" u="none" strike="noStrike" dirty="0" smtClean="0">
                          <a:effectLst/>
                          <a:latin typeface="Meiryo UI" panose="020B0604030504040204" pitchFamily="50" charset="-128"/>
                          <a:ea typeface="Meiryo UI" panose="020B0604030504040204" pitchFamily="50" charset="-128"/>
                          <a:cs typeface="Meiryo UI" panose="020B0604030504040204" pitchFamily="50" charset="-128"/>
                        </a:rPr>
                        <a:t>に入れられ</a:t>
                      </a:r>
                      <a:r>
                        <a:rPr lang="ja-JP" altLang="en-US" sz="1000" u="none" strike="noStrike" dirty="0" err="1" smtClean="0">
                          <a:effectLst/>
                          <a:latin typeface="Meiryo UI" panose="020B0604030504040204" pitchFamily="50" charset="-128"/>
                          <a:ea typeface="Meiryo UI" panose="020B0604030504040204" pitchFamily="50" charset="-128"/>
                          <a:cs typeface="Meiryo UI" panose="020B0604030504040204" pitchFamily="50" charset="-128"/>
                        </a:rPr>
                        <a:t>ば</a:t>
                      </a:r>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現場でも配管図を見ることが</a:t>
                      </a:r>
                      <a:r>
                        <a:rPr lang="ja-JP" altLang="en-US" sz="1000" u="none" strike="noStrike" dirty="0" smtClean="0">
                          <a:effectLst/>
                          <a:latin typeface="Meiryo UI" panose="020B0604030504040204" pitchFamily="50" charset="-128"/>
                          <a:ea typeface="Meiryo UI" panose="020B0604030504040204" pitchFamily="50" charset="-128"/>
                          <a:cs typeface="Meiryo UI" panose="020B0604030504040204" pitchFamily="50" charset="-128"/>
                        </a:rPr>
                        <a:t>できるため</a:t>
                      </a:r>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、とても役に立つと思います。</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vMerge="1">
                  <a:txBody>
                    <a:bodyPr/>
                    <a:lstStyle/>
                    <a:p>
                      <a:endParaRPr kumimoji="1" lang="ja-JP" altLang="en-US"/>
                    </a:p>
                  </a:txBody>
                  <a:tcPr/>
                </a:tc>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下水道課</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下水道の配管状況を搭載したい。工事業者がいつでも閲覧できるように。</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rowSpan="3">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ja-JP" altLang="en-US" sz="1000" u="none" strike="noStrike" dirty="0" smtClean="0">
                          <a:effectLst/>
                          <a:latin typeface="Meiryo UI" panose="020B0604030504040204" pitchFamily="50" charset="-128"/>
                          <a:ea typeface="Meiryo UI" panose="020B0604030504040204" pitchFamily="50" charset="-128"/>
                          <a:cs typeface="Meiryo UI" panose="020B0604030504040204" pitchFamily="50" charset="-128"/>
                        </a:rPr>
                        <a:t>木曽岬町</a:t>
                      </a:r>
                      <a:endPar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smtClean="0">
                          <a:effectLst/>
                          <a:latin typeface="Meiryo UI" panose="020B0604030504040204" pitchFamily="50" charset="-128"/>
                          <a:ea typeface="Meiryo UI" panose="020B0604030504040204" pitchFamily="50" charset="-128"/>
                          <a:cs typeface="Meiryo UI" panose="020B0604030504040204" pitchFamily="50" charset="-128"/>
                        </a:rPr>
                        <a:t>産業建設課</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ja-JP" altLang="en-US" sz="1000" u="none" strike="noStrike" dirty="0" smtClean="0">
                          <a:effectLst/>
                          <a:latin typeface="Meiryo UI" panose="020B0604030504040204" pitchFamily="50" charset="-128"/>
                          <a:ea typeface="Meiryo UI" panose="020B0604030504040204" pitchFamily="50" charset="-128"/>
                          <a:cs typeface="Meiryo UI" panose="020B0604030504040204" pitchFamily="50" charset="-128"/>
                        </a:rPr>
                        <a:t>道路工事の履歴等　・過去の写真等の蓄積、</a:t>
                      </a:r>
                      <a:r>
                        <a:rPr lang="zh-TW" altLang="en-US" sz="1000" u="none" strike="noStrike" dirty="0" smtClean="0">
                          <a:effectLst/>
                          <a:latin typeface="Meiryo UI" panose="020B0604030504040204" pitchFamily="50" charset="-128"/>
                          <a:ea typeface="Meiryo UI" panose="020B0604030504040204" pitchFamily="50" charset="-128"/>
                          <a:cs typeface="Meiryo UI" panose="020B0604030504040204" pitchFamily="50" charset="-128"/>
                        </a:rPr>
                        <a:t>水道、道路土木台帳等</a:t>
                      </a:r>
                      <a:endPar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vMerge="1">
                  <a:txBody>
                    <a:bodyPr/>
                    <a:lstStyle/>
                    <a:p>
                      <a:pPr algn="l"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20" marR="45720"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総務政策課</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計画づくりの基礎として</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vMerge="1">
                  <a:txBody>
                    <a:bodyPr/>
                    <a:lstStyle/>
                    <a:p>
                      <a:pPr algn="l"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20" marR="45720"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危機管理課</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消防、防災施設等の管理</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東員町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建設課</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zh-TW"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用途地域、認定道路他情報</a:t>
                      </a:r>
                      <a:endParaRPr lang="zh-TW"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朝日町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企画情報課</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広報等</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紀北町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a:effectLst/>
                          <a:latin typeface="Meiryo UI" panose="020B0604030504040204" pitchFamily="50" charset="-128"/>
                          <a:ea typeface="Meiryo UI" panose="020B0604030504040204" pitchFamily="50" charset="-128"/>
                          <a:cs typeface="Meiryo UI" panose="020B0604030504040204" pitchFamily="50" charset="-128"/>
                        </a:rPr>
                        <a:t>環境管理課</a:t>
                      </a:r>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現在と過去の比較</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r h="243840">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紀宝町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税務住宅課</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algn="l" fontAlgn="t"/>
                      <a:r>
                        <a:rPr lang="ja-JP" altLang="en-US" sz="1000" u="none" strike="noStrike" dirty="0">
                          <a:effectLst/>
                          <a:latin typeface="Meiryo UI" panose="020B0604030504040204" pitchFamily="50" charset="-128"/>
                          <a:ea typeface="Meiryo UI" panose="020B0604030504040204" pitchFamily="50" charset="-128"/>
                          <a:cs typeface="Meiryo UI" panose="020B0604030504040204" pitchFamily="50" charset="-128"/>
                        </a:rPr>
                        <a:t>災害時の土砂崩れ、浸水地区の固定資産税減免判定。</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45717" marR="45717" marT="45719" marB="45719">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r>
            </a:tbl>
          </a:graphicData>
        </a:graphic>
      </p:graphicFrame>
      <p:sp>
        <p:nvSpPr>
          <p:cNvPr id="69717" name="Rectangle 3"/>
          <p:cNvSpPr>
            <a:spLocks noChangeArrowheads="1"/>
          </p:cNvSpPr>
          <p:nvPr/>
        </p:nvSpPr>
        <p:spPr bwMode="auto">
          <a:xfrm>
            <a:off x="204788" y="981075"/>
            <a:ext cx="87391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rgbClr val="000000"/>
                </a:solidFill>
              </a:rPr>
              <a:t>個別説明会アンケート結果の概要④</a:t>
            </a:r>
          </a:p>
        </p:txBody>
      </p:sp>
      <p:sp>
        <p:nvSpPr>
          <p:cNvPr id="8"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69719" name="テキスト ボックス 9"/>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①共有</a:t>
            </a:r>
            <a:r>
              <a:rPr lang="en-US" altLang="ja-JP" sz="1800">
                <a:latin typeface="Meiryo UI" pitchFamily="50" charset="-128"/>
                <a:ea typeface="Meiryo UI" pitchFamily="50" charset="-128"/>
                <a:cs typeface="Meiryo UI" pitchFamily="50" charset="-128"/>
              </a:rPr>
              <a:t>DM</a:t>
            </a:r>
            <a:r>
              <a:rPr lang="ja-JP" altLang="en-US" sz="1800">
                <a:latin typeface="Meiryo UI" pitchFamily="50" charset="-128"/>
                <a:ea typeface="Meiryo UI" pitchFamily="50" charset="-128"/>
                <a:cs typeface="Meiryo UI" pitchFamily="50" charset="-128"/>
              </a:rPr>
              <a:t>・地理空間情報集約システム個別説明会の実施</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4D9A0FB-4BDC-40BA-9175-9B711B48A090}" type="slidenum">
              <a:rPr lang="en-US" altLang="ja-JP" sz="1400">
                <a:solidFill>
                  <a:srgbClr val="000000"/>
                </a:solidFill>
              </a:rPr>
              <a:pPr algn="r" eaLnBrk="1" hangingPunct="1">
                <a:spcBef>
                  <a:spcPct val="0"/>
                </a:spcBef>
                <a:buClrTx/>
                <a:buFontTx/>
                <a:buNone/>
              </a:pPr>
              <a:t>31</a:t>
            </a:fld>
            <a:endParaRPr lang="en-US" altLang="ja-JP" sz="1400">
              <a:solidFill>
                <a:srgbClr val="000000"/>
              </a:solidFill>
            </a:endParaRPr>
          </a:p>
        </p:txBody>
      </p:sp>
      <p:sp>
        <p:nvSpPr>
          <p:cNvPr id="7065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63294F66-8EA6-4E0A-9E01-9BFE33022B00}" type="slidenum">
              <a:rPr lang="en-US" altLang="ja-JP" sz="1400">
                <a:solidFill>
                  <a:srgbClr val="000000"/>
                </a:solidFill>
              </a:rPr>
              <a:pPr algn="r" eaLnBrk="1" hangingPunct="1">
                <a:spcBef>
                  <a:spcPct val="0"/>
                </a:spcBef>
                <a:buClrTx/>
                <a:buFontTx/>
                <a:buNone/>
              </a:pPr>
              <a:t>31</a:t>
            </a:fld>
            <a:endParaRPr lang="en-US" altLang="ja-JP" sz="1400">
              <a:solidFill>
                <a:srgbClr val="000000"/>
              </a:solidFill>
            </a:endParaRPr>
          </a:p>
        </p:txBody>
      </p:sp>
      <p:graphicFrame>
        <p:nvGraphicFramePr>
          <p:cNvPr id="8" name="表 7"/>
          <p:cNvGraphicFramePr>
            <a:graphicFrameLocks noGrp="1"/>
          </p:cNvGraphicFramePr>
          <p:nvPr>
            <p:extLst>
              <p:ext uri="{D42A27DB-BD31-4B8C-83A1-F6EECF244321}">
                <p14:modId xmlns:p14="http://schemas.microsoft.com/office/powerpoint/2010/main" val="3915468043"/>
              </p:ext>
            </p:extLst>
          </p:nvPr>
        </p:nvGraphicFramePr>
        <p:xfrm>
          <a:off x="263525" y="1747838"/>
          <a:ext cx="8559800" cy="4876840"/>
        </p:xfrm>
        <a:graphic>
          <a:graphicData uri="http://schemas.openxmlformats.org/drawingml/2006/table">
            <a:tbl>
              <a:tblPr firstRow="1" firstCol="1" bandRow="1">
                <a:tableStyleId>{5C22544A-7EE6-4342-B048-85BDC9FD1C3A}</a:tableStyleId>
              </a:tblPr>
              <a:tblGrid>
                <a:gridCol w="1727666"/>
                <a:gridCol w="4815215"/>
                <a:gridCol w="2016919"/>
              </a:tblGrid>
              <a:tr h="243840">
                <a:tc>
                  <a:txBody>
                    <a:bodyPr/>
                    <a:lstStyle/>
                    <a:p>
                      <a:pPr algn="ctr">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分類</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gridSpan="2">
                  <a:txBody>
                    <a:bodyPr/>
                    <a:lstStyle/>
                    <a:p>
                      <a:pPr algn="ctr">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要望</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hMerge="1">
                  <a:txBody>
                    <a:bodyPr/>
                    <a:lstStyle/>
                    <a:p>
                      <a:pPr algn="ctr">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31" marB="4573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243840">
                <a:tc rowSpan="1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データに関する要望</a:t>
                      </a:r>
                      <a:endParaRPr lang="ja-JP" altLang="ja-JP"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建物に階層情報を持たせる（各種解析で利用するため）</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構造化データに属性を持たせる</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桑名市</a:t>
                      </a:r>
                      <a:endPar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都市計画情報の利用　</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伊勢市、木曽岬町</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国勢調査データの</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DID</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データ、過去の調査データの搭載</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伊勢市、名張市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津波到達時間のデータの搭載、通行規制情報の搭載・他機関との連携</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過去の災害情報の搭載</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松阪市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行政区域・自治会・大字界などの地区割りデータの搭載（空き家率の色塗りなどに使用）</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名張市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埋蔵文化財情報の搭載</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名張市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共有</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DM</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について、解像度</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10cm</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とするオプション</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いなべ市、川越町</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個人情報、要援護者情報の搭載</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亀山市、熊野市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昭和時代の航空写真の搭載、複数時期の地形図の搭載</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42" marB="45742"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一級河川のハザードマップの搭載</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紀北町</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rowSpan="6">
                  <a:txBody>
                    <a:bodyPr/>
                    <a:lstStyle/>
                    <a:p>
                      <a:pPr algn="l">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システム機能に関する意見</a:t>
                      </a:r>
                      <a:endParaRPr lang="en-US" altLang="ja-JP"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SHP</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や</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DXF</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データのインポート・エクスポート機能の利用　＊現在は制限している</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四日市市、亀山市、木曽岬町</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シンボルの追加</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四日市市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個別</a:t>
                      </a:r>
                      <a:r>
                        <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ID</a:t>
                      </a: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の発行</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名張市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避難所別の避難人数・時刻データの管理</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尾鷲市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スマホ、タブレットでのデータ閲覧</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尾鷲市、亀山市、東員町</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vMerge="1">
                  <a:txBody>
                    <a:bodyPr/>
                    <a:lstStyle/>
                    <a:p>
                      <a:pPr algn="l">
                        <a:spcAft>
                          <a:spcPts val="0"/>
                        </a:spcAft>
                      </a:pPr>
                      <a:endParaRPr lang="en-US"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被災者支援システムとの連携</a:t>
                      </a:r>
                      <a:endParaRPr lang="ja-JP" altLang="ja-JP"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熊野市</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43840">
                <a:tc>
                  <a:txBody>
                    <a:bodyPr/>
                    <a:lstStyle/>
                    <a:p>
                      <a:pPr algn="l">
                        <a:spcAft>
                          <a:spcPts val="0"/>
                        </a:spcAft>
                      </a:pPr>
                      <a:r>
                        <a:rPr lang="ja-JP" altLang="en-US" sz="10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運用ルールに関する意見</a:t>
                      </a:r>
                      <a:endParaRPr lang="ja-JP" sz="10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市独自のデータを搭載したい場合の手続きを知りたい（データ搭載設定、権限設定）</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0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伊勢市、亀山市、紀北町</a:t>
                      </a: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21" marB="4572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0729" name="Rectangle 3"/>
          <p:cNvSpPr>
            <a:spLocks noChangeArrowheads="1"/>
          </p:cNvSpPr>
          <p:nvPr/>
        </p:nvSpPr>
        <p:spPr bwMode="auto">
          <a:xfrm>
            <a:off x="204788" y="1125538"/>
            <a:ext cx="8739187"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rgbClr val="000000"/>
                </a:solidFill>
              </a:rPr>
              <a:t>個別説明会アンケート結果の概要⑤＜その他自由意見＞</a:t>
            </a:r>
          </a:p>
        </p:txBody>
      </p:sp>
      <p:sp>
        <p:nvSpPr>
          <p:cNvPr id="7"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70731" name="テキスト ボックス 8"/>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①共有</a:t>
            </a:r>
            <a:r>
              <a:rPr lang="en-US" altLang="ja-JP" sz="1800">
                <a:latin typeface="Meiryo UI" pitchFamily="50" charset="-128"/>
                <a:ea typeface="Meiryo UI" pitchFamily="50" charset="-128"/>
                <a:cs typeface="Meiryo UI" pitchFamily="50" charset="-128"/>
              </a:rPr>
              <a:t>DM</a:t>
            </a:r>
            <a:r>
              <a:rPr lang="ja-JP" altLang="en-US" sz="1800">
                <a:latin typeface="Meiryo UI" pitchFamily="50" charset="-128"/>
                <a:ea typeface="Meiryo UI" pitchFamily="50" charset="-128"/>
                <a:cs typeface="Meiryo UI" pitchFamily="50" charset="-128"/>
              </a:rPr>
              <a:t>・地理空間情報集約システム個別説明会の実施</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F8F5A2DE-3B96-4C14-88F8-CD11938109BD}" type="slidenum">
              <a:rPr lang="en-US" altLang="ja-JP" sz="1400">
                <a:solidFill>
                  <a:srgbClr val="000000"/>
                </a:solidFill>
              </a:rPr>
              <a:pPr algn="r" eaLnBrk="1" hangingPunct="1">
                <a:spcBef>
                  <a:spcPct val="0"/>
                </a:spcBef>
                <a:buClrTx/>
                <a:buFontTx/>
                <a:buNone/>
              </a:pPr>
              <a:t>32</a:t>
            </a:fld>
            <a:endParaRPr lang="en-US" altLang="ja-JP" sz="1400">
              <a:solidFill>
                <a:srgbClr val="000000"/>
              </a:solidFill>
            </a:endParaRPr>
          </a:p>
        </p:txBody>
      </p:sp>
      <p:sp>
        <p:nvSpPr>
          <p:cNvPr id="7168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3D20A4E3-E906-4CEE-98E4-7D0240C85AB3}" type="slidenum">
              <a:rPr lang="en-US" altLang="ja-JP" sz="1400">
                <a:solidFill>
                  <a:srgbClr val="000000"/>
                </a:solidFill>
              </a:rPr>
              <a:pPr algn="r" eaLnBrk="1" hangingPunct="1">
                <a:spcBef>
                  <a:spcPct val="0"/>
                </a:spcBef>
                <a:buClrTx/>
                <a:buFontTx/>
                <a:buNone/>
              </a:pPr>
              <a:t>32</a:t>
            </a:fld>
            <a:endParaRPr lang="en-US" altLang="ja-JP" sz="1400">
              <a:solidFill>
                <a:srgbClr val="000000"/>
              </a:solidFill>
            </a:endParaRPr>
          </a:p>
        </p:txBody>
      </p:sp>
      <p:sp>
        <p:nvSpPr>
          <p:cNvPr id="9" name="Rectangle 3"/>
          <p:cNvSpPr txBox="1">
            <a:spLocks noChangeArrowheads="1"/>
          </p:cNvSpPr>
          <p:nvPr/>
        </p:nvSpPr>
        <p:spPr bwMode="auto">
          <a:xfrm>
            <a:off x="242888" y="1125538"/>
            <a:ext cx="8632825" cy="458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sz="2800" kern="0" smtClean="0">
                <a:solidFill>
                  <a:srgbClr val="000000"/>
                </a:solidFill>
              </a:rPr>
              <a:t>個別説明会まとめ</a:t>
            </a:r>
          </a:p>
          <a:p>
            <a:pPr lvl="1" eaLnBrk="1" hangingPunct="1">
              <a:defRPr/>
            </a:pPr>
            <a:r>
              <a:rPr sz="2400" kern="0">
                <a:solidFill>
                  <a:srgbClr val="000000"/>
                </a:solidFill>
              </a:rPr>
              <a:t>地理</a:t>
            </a:r>
            <a:r>
              <a:rPr sz="2400" kern="0" smtClean="0">
                <a:solidFill>
                  <a:srgbClr val="000000"/>
                </a:solidFill>
              </a:rPr>
              <a:t>空間情報集約システムの市町における認知度がまだ低いため、個別説明会等の</a:t>
            </a:r>
            <a:r>
              <a:rPr lang="en-US" altLang="ja-JP" sz="2400" kern="0" smtClean="0">
                <a:solidFill>
                  <a:srgbClr val="000000"/>
                </a:solidFill>
              </a:rPr>
              <a:t>PR</a:t>
            </a:r>
            <a:r>
              <a:rPr sz="2400" kern="0" smtClean="0">
                <a:solidFill>
                  <a:srgbClr val="000000"/>
                </a:solidFill>
              </a:rPr>
              <a:t>活動を継続する必要がある。</a:t>
            </a:r>
          </a:p>
          <a:p>
            <a:pPr lvl="1" eaLnBrk="1" hangingPunct="1">
              <a:defRPr/>
            </a:pPr>
            <a:r>
              <a:rPr sz="2400" kern="0" smtClean="0">
                <a:solidFill>
                  <a:srgbClr val="000000"/>
                </a:solidFill>
              </a:rPr>
              <a:t>地理</a:t>
            </a:r>
            <a:r>
              <a:rPr sz="2400" kern="0">
                <a:solidFill>
                  <a:srgbClr val="000000"/>
                </a:solidFill>
              </a:rPr>
              <a:t>空間情報集約システム</a:t>
            </a:r>
            <a:r>
              <a:rPr sz="2400" kern="0" smtClean="0">
                <a:solidFill>
                  <a:srgbClr val="000000"/>
                </a:solidFill>
              </a:rPr>
              <a:t>については</a:t>
            </a:r>
            <a:r>
              <a:rPr sz="2400" kern="0">
                <a:solidFill>
                  <a:srgbClr val="000000"/>
                </a:solidFill>
              </a:rPr>
              <a:t>、都市計画情報やハザードマップ等の</a:t>
            </a:r>
            <a:r>
              <a:rPr sz="2400" kern="0" smtClean="0">
                <a:solidFill>
                  <a:srgbClr val="000000"/>
                </a:solidFill>
              </a:rPr>
              <a:t>追加データ</a:t>
            </a:r>
            <a:r>
              <a:rPr sz="2400" kern="0">
                <a:solidFill>
                  <a:srgbClr val="000000"/>
                </a:solidFill>
              </a:rPr>
              <a:t>の搭載、個人情報への対応、データ搭載・レイヤ追加にあたっての申請手続きに関する</a:t>
            </a:r>
            <a:r>
              <a:rPr sz="2400" kern="0" smtClean="0">
                <a:solidFill>
                  <a:srgbClr val="000000"/>
                </a:solidFill>
              </a:rPr>
              <a:t>意見・要望が</a:t>
            </a:r>
            <a:r>
              <a:rPr sz="2400" kern="0">
                <a:solidFill>
                  <a:srgbClr val="000000"/>
                </a:solidFill>
              </a:rPr>
              <a:t>挙がっている</a:t>
            </a:r>
            <a:r>
              <a:rPr sz="2400" kern="0" smtClean="0">
                <a:solidFill>
                  <a:srgbClr val="000000"/>
                </a:solidFill>
              </a:rPr>
              <a:t>。特</a:t>
            </a:r>
            <a:r>
              <a:rPr sz="2400" kern="0">
                <a:solidFill>
                  <a:srgbClr val="000000"/>
                </a:solidFill>
              </a:rPr>
              <a:t>に、地理空間情報集約システムは災害時の利用を想定</a:t>
            </a:r>
            <a:r>
              <a:rPr sz="2400" kern="0" smtClean="0">
                <a:solidFill>
                  <a:srgbClr val="000000"/>
                </a:solidFill>
              </a:rPr>
              <a:t>しており、災害対応に必要となる個人情報の取扱いについては検討を進める必要がある。</a:t>
            </a:r>
            <a:endParaRPr lang="en-US" altLang="ja-JP" sz="2400" kern="0" smtClean="0">
              <a:solidFill>
                <a:srgbClr val="000000"/>
              </a:solidFill>
            </a:endParaRPr>
          </a:p>
          <a:p>
            <a:pPr lvl="1" eaLnBrk="1" hangingPunct="1">
              <a:defRPr/>
            </a:pPr>
            <a:r>
              <a:rPr sz="2400" kern="0" smtClean="0">
                <a:solidFill>
                  <a:srgbClr val="000000"/>
                </a:solidFill>
              </a:rPr>
              <a:t>共有</a:t>
            </a:r>
            <a:r>
              <a:rPr sz="2400" kern="0">
                <a:solidFill>
                  <a:srgbClr val="000000"/>
                </a:solidFill>
              </a:rPr>
              <a:t>デジタル地図については</a:t>
            </a:r>
            <a:r>
              <a:rPr sz="2400" kern="0" smtClean="0">
                <a:solidFill>
                  <a:srgbClr val="000000"/>
                </a:solidFill>
              </a:rPr>
              <a:t>、共有</a:t>
            </a:r>
            <a:r>
              <a:rPr sz="2400" kern="0">
                <a:solidFill>
                  <a:srgbClr val="000000"/>
                </a:solidFill>
              </a:rPr>
              <a:t>デジタル地図の更新サイクルの短縮化や写真地図データの解像度に対する</a:t>
            </a:r>
            <a:r>
              <a:rPr sz="2400" kern="0" smtClean="0">
                <a:solidFill>
                  <a:srgbClr val="000000"/>
                </a:solidFill>
              </a:rPr>
              <a:t>意見・要望が挙がっており、今後の検討課題として対応していく必要がある。</a:t>
            </a:r>
          </a:p>
          <a:p>
            <a:pPr marL="457200" lvl="1" indent="0" eaLnBrk="1" hangingPunct="1">
              <a:buFont typeface="Wingdings" pitchFamily="2" charset="2"/>
              <a:buNone/>
              <a:defRPr/>
            </a:pPr>
            <a:endParaRPr sz="2400" kern="0" smtClean="0">
              <a:solidFill>
                <a:srgbClr val="000000"/>
              </a:solidFill>
            </a:endParaRPr>
          </a:p>
          <a:p>
            <a:pPr lvl="1" eaLnBrk="1" hangingPunct="1">
              <a:buFont typeface="Wingdings" pitchFamily="2" charset="2"/>
              <a:buNone/>
              <a:defRPr/>
            </a:pPr>
            <a:endParaRPr sz="2400" kern="0" smtClean="0">
              <a:solidFill>
                <a:srgbClr val="000000"/>
              </a:solidFill>
            </a:endParaRPr>
          </a:p>
        </p:txBody>
      </p:sp>
      <p:sp>
        <p:nvSpPr>
          <p:cNvPr id="7"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71686" name="テキスト ボックス 5"/>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①共有</a:t>
            </a:r>
            <a:r>
              <a:rPr lang="en-US" altLang="ja-JP" sz="1800">
                <a:latin typeface="Meiryo UI" pitchFamily="50" charset="-128"/>
                <a:ea typeface="Meiryo UI" pitchFamily="50" charset="-128"/>
                <a:cs typeface="Meiryo UI" pitchFamily="50" charset="-128"/>
              </a:rPr>
              <a:t>DM</a:t>
            </a:r>
            <a:r>
              <a:rPr lang="ja-JP" altLang="en-US" sz="1800">
                <a:latin typeface="Meiryo UI" pitchFamily="50" charset="-128"/>
                <a:ea typeface="Meiryo UI" pitchFamily="50" charset="-128"/>
                <a:cs typeface="Meiryo UI" pitchFamily="50" charset="-128"/>
              </a:rPr>
              <a:t>・地理空間情報集約システム個別説明会の実施</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3FFD264-CA4A-43BC-8714-9891D1C0497C}" type="slidenum">
              <a:rPr lang="en-US" altLang="ja-JP" sz="1400">
                <a:solidFill>
                  <a:srgbClr val="000000"/>
                </a:solidFill>
              </a:rPr>
              <a:pPr algn="r" eaLnBrk="1" hangingPunct="1">
                <a:spcBef>
                  <a:spcPct val="0"/>
                </a:spcBef>
                <a:buClrTx/>
                <a:buFontTx/>
                <a:buNone/>
              </a:pPr>
              <a:t>33</a:t>
            </a:fld>
            <a:endParaRPr lang="en-US" altLang="ja-JP" sz="1400">
              <a:solidFill>
                <a:srgbClr val="000000"/>
              </a:solidFill>
            </a:endParaRPr>
          </a:p>
        </p:txBody>
      </p:sp>
      <p:sp>
        <p:nvSpPr>
          <p:cNvPr id="7270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61B21A08-EFE4-4D82-A2F4-6D57C00BCB75}" type="slidenum">
              <a:rPr lang="en-US" altLang="ja-JP" sz="1400">
                <a:solidFill>
                  <a:srgbClr val="000000"/>
                </a:solidFill>
              </a:rPr>
              <a:pPr algn="r" eaLnBrk="1" hangingPunct="1">
                <a:spcBef>
                  <a:spcPct val="0"/>
                </a:spcBef>
                <a:buClrTx/>
                <a:buFontTx/>
                <a:buNone/>
              </a:pPr>
              <a:t>33</a:t>
            </a:fld>
            <a:endParaRPr lang="en-US" altLang="ja-JP" sz="1400">
              <a:solidFill>
                <a:srgbClr val="000000"/>
              </a:solidFill>
            </a:endParaRPr>
          </a:p>
        </p:txBody>
      </p:sp>
      <p:graphicFrame>
        <p:nvGraphicFramePr>
          <p:cNvPr id="7" name="表 6"/>
          <p:cNvGraphicFramePr>
            <a:graphicFrameLocks noGrp="1"/>
          </p:cNvGraphicFramePr>
          <p:nvPr/>
        </p:nvGraphicFramePr>
        <p:xfrm>
          <a:off x="279400" y="1628775"/>
          <a:ext cx="8559800" cy="4937172"/>
        </p:xfrm>
        <a:graphic>
          <a:graphicData uri="http://schemas.openxmlformats.org/drawingml/2006/table">
            <a:tbl>
              <a:tblPr firstRow="1" firstCol="1" bandRow="1">
                <a:tableStyleId>{5C22544A-7EE6-4342-B048-85BDC9FD1C3A}</a:tableStyleId>
              </a:tblPr>
              <a:tblGrid>
                <a:gridCol w="1727666"/>
                <a:gridCol w="4455767"/>
                <a:gridCol w="2376367"/>
              </a:tblGrid>
              <a:tr h="274275">
                <a:tc>
                  <a:txBody>
                    <a:bodyPr/>
                    <a:lstStyle/>
                    <a:p>
                      <a:pPr algn="ctr">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分類</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要望</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備考</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r>
              <a:tr h="822910">
                <a:tc rowSpan="5">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データに関する検討事項</a:t>
                      </a:r>
                      <a:endParaRPr lang="ja-JP" sz="1200" b="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追加コンテンツの搭載</a:t>
                      </a:r>
                      <a:endPar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・都市計画情報データ</a:t>
                      </a:r>
                      <a:endPar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・過去の国勢調査データ</a:t>
                      </a:r>
                      <a:endPar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・一級河川のハザードマップ</a:t>
                      </a:r>
                      <a:endPar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pPr algn="l">
                        <a:spcAft>
                          <a:spcPts val="0"/>
                        </a:spcAft>
                      </a:pPr>
                      <a:endParaRPr lang="ja-JP" sz="10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37" marR="91437" marT="45724" marB="45724"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災害時の入力作業の簡易化、二重入力の解消</a:t>
                      </a:r>
                      <a:endParaRPr lang="ja-JP"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県次期防災システムとの連携</a:t>
                      </a:r>
                      <a:endPar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endParaRPr kumimoji="1" lang="ja-JP" altLang="en-US"/>
                    </a:p>
                  </a:txBody>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住所検索データ（地番テキストデータ）の加工</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endParaRPr kumimoji="1" lang="ja-JP" altLang="en-US"/>
                    </a:p>
                  </a:txBody>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共有デジタル地図の更新サイクル短縮化</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現在は概ね</a:t>
                      </a:r>
                      <a:r>
                        <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6</a:t>
                      </a: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年</a:t>
                      </a: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endParaRPr kumimoji="1" lang="ja-JP" altLang="en-US"/>
                    </a:p>
                  </a:txBody>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写真地図データの基本仕様（解像度</a:t>
                      </a:r>
                      <a:r>
                        <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10cm</a:t>
                      </a: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の取扱い）</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現在は解像度</a:t>
                      </a:r>
                      <a:r>
                        <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20cm</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rowSpan="7">
                  <a:txBody>
                    <a:bodyPr/>
                    <a:lstStyle/>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システム機能に関する</a:t>
                      </a:r>
                      <a:endParaRPr lang="en-US"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spcAft>
                          <a:spcPts val="0"/>
                        </a:spcAft>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検討事項</a:t>
                      </a:r>
                      <a:endParaRPr lang="en-US"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LGWAN</a:t>
                      </a: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データセンターでのシステム運用</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個人情報対策</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11" marB="4571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グローバルＩＰ設定の追加</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セキュリティ強化</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11" marB="4571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災害情報システムの個人情報閲覧設定機能の追加</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11" marB="4571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災害情報システムの事案公開・非公開設定機能の追加</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11" marB="4571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災害情報システムの市町村別初期表示リストの機能追加</a:t>
                      </a:r>
                      <a:endParaRPr lang="ja-JP"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11" marB="4571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スマホ／タブレット対応</a:t>
                      </a:r>
                      <a:endPar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274275">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ja-JP"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711" marB="45711"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他機関データの自動取得</a:t>
                      </a:r>
                      <a:endParaRPr lang="ja-JP"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道路の通行止め情報、など</a:t>
                      </a: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r h="82291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運用ルールに関する</a:t>
                      </a:r>
                      <a:endParaRPr lang="en-US"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検討事項</a:t>
                      </a:r>
                      <a:endParaRPr lang="ja-JP" altLang="ja-JP" sz="1200" b="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運用ルールの確立</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・データ搭載／レイヤ追加の申請ルール</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・ユーザ追加申請ルール</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・機能利用申請書の作成・運用</a:t>
                      </a:r>
                      <a:endParaRPr lang="en-US" altLang="ja-JP" sz="1200" kern="100"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spcAft>
                          <a:spcPts val="0"/>
                        </a:spcAft>
                      </a:pPr>
                      <a:endParaRPr lang="ja-JP" sz="1200" kern="1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1441" marR="91441" marT="45699" marB="45699" anchor="ctr">
                    <a:lnL w="6350" cap="flat" cmpd="sng" algn="ctr">
                      <a:solidFill>
                        <a:schemeClr val="bg2">
                          <a:lumMod val="50000"/>
                        </a:schemeClr>
                      </a:solidFill>
                      <a:prstDash val="solid"/>
                      <a:round/>
                      <a:headEnd type="none" w="med" len="med"/>
                      <a:tailEnd type="none" w="med" len="med"/>
                    </a:lnL>
                    <a:lnR w="6350" cap="flat" cmpd="sng" algn="ctr">
                      <a:solidFill>
                        <a:schemeClr val="bg2">
                          <a:lumMod val="50000"/>
                        </a:schemeClr>
                      </a:solidFill>
                      <a:prstDash val="solid"/>
                      <a:round/>
                      <a:headEnd type="none" w="med" len="med"/>
                      <a:tailEnd type="none" w="med" len="med"/>
                    </a:lnR>
                    <a:lnT w="6350" cap="flat" cmpd="sng" algn="ctr">
                      <a:solidFill>
                        <a:schemeClr val="bg2">
                          <a:lumMod val="50000"/>
                        </a:schemeClr>
                      </a:solidFill>
                      <a:prstDash val="solid"/>
                      <a:round/>
                      <a:headEnd type="none" w="med" len="med"/>
                      <a:tailEnd type="none" w="med" len="med"/>
                    </a:lnT>
                    <a:lnB w="6350"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2761" name="Rectangle 28"/>
          <p:cNvSpPr txBox="1">
            <a:spLocks noChangeArrowheads="1"/>
          </p:cNvSpPr>
          <p:nvPr/>
        </p:nvSpPr>
        <p:spPr bwMode="auto">
          <a:xfrm>
            <a:off x="179388" y="1052513"/>
            <a:ext cx="8208962"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a:solidFill>
                  <a:srgbClr val="000000"/>
                </a:solidFill>
              </a:rPr>
              <a:t>検討事項の整理結果</a:t>
            </a:r>
            <a:endParaRPr lang="en-US" altLang="ja-JP" sz="2800">
              <a:solidFill>
                <a:srgbClr val="000000"/>
              </a:solidFill>
            </a:endParaRPr>
          </a:p>
        </p:txBody>
      </p:sp>
      <p:sp>
        <p:nvSpPr>
          <p:cNvPr id="8"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72763" name="テキスト ボックス 8"/>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②地理空間情報集約システムの今後の利用展開検討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6FDF495-A482-456D-98A3-A0829F282CD3}" type="slidenum">
              <a:rPr lang="en-US" altLang="ja-JP" sz="1400">
                <a:solidFill>
                  <a:srgbClr val="000000"/>
                </a:solidFill>
              </a:rPr>
              <a:pPr algn="r" eaLnBrk="1" hangingPunct="1">
                <a:spcBef>
                  <a:spcPct val="0"/>
                </a:spcBef>
                <a:buClrTx/>
                <a:buFontTx/>
                <a:buNone/>
              </a:pPr>
              <a:t>34</a:t>
            </a:fld>
            <a:endParaRPr lang="en-US" altLang="ja-JP" sz="1400">
              <a:solidFill>
                <a:srgbClr val="000000"/>
              </a:solidFill>
            </a:endParaRPr>
          </a:p>
        </p:txBody>
      </p:sp>
      <p:sp>
        <p:nvSpPr>
          <p:cNvPr id="7373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223747B-2AF1-4E6E-8972-CAE97437DF05}" type="slidenum">
              <a:rPr lang="en-US" altLang="ja-JP" sz="1400">
                <a:solidFill>
                  <a:srgbClr val="000000"/>
                </a:solidFill>
              </a:rPr>
              <a:pPr algn="r" eaLnBrk="1" hangingPunct="1">
                <a:spcBef>
                  <a:spcPct val="0"/>
                </a:spcBef>
                <a:buClrTx/>
                <a:buFontTx/>
                <a:buNone/>
              </a:pPr>
              <a:t>34</a:t>
            </a:fld>
            <a:endParaRPr lang="en-US" altLang="ja-JP" sz="1400">
              <a:solidFill>
                <a:srgbClr val="000000"/>
              </a:solidFill>
            </a:endParaRPr>
          </a:p>
        </p:txBody>
      </p:sp>
      <p:sp>
        <p:nvSpPr>
          <p:cNvPr id="9" name="Rectangle 3"/>
          <p:cNvSpPr txBox="1">
            <a:spLocks noChangeArrowheads="1"/>
          </p:cNvSpPr>
          <p:nvPr/>
        </p:nvSpPr>
        <p:spPr bwMode="auto">
          <a:xfrm>
            <a:off x="242888" y="1123950"/>
            <a:ext cx="863282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sz="2800" smtClean="0">
                <a:solidFill>
                  <a:srgbClr val="000000"/>
                </a:solidFill>
              </a:rPr>
              <a:t>今後の取り組み方針</a:t>
            </a:r>
          </a:p>
          <a:p>
            <a:pPr lvl="1" eaLnBrk="1" hangingPunct="1">
              <a:defRPr/>
            </a:pPr>
            <a:r>
              <a:rPr sz="2400" smtClean="0">
                <a:solidFill>
                  <a:srgbClr val="000000"/>
                </a:solidFill>
              </a:rPr>
              <a:t>データに関する事項</a:t>
            </a:r>
            <a:endParaRPr lang="en-US" altLang="ja-JP" sz="2400">
              <a:solidFill>
                <a:srgbClr val="000000"/>
              </a:solidFill>
            </a:endParaRPr>
          </a:p>
          <a:p>
            <a:pPr lvl="2" eaLnBrk="1" hangingPunct="1">
              <a:defRPr/>
            </a:pPr>
            <a:r>
              <a:rPr sz="2000" smtClean="0">
                <a:solidFill>
                  <a:srgbClr val="000000"/>
                </a:solidFill>
              </a:rPr>
              <a:t>当面は要望の多い都市計画情報の追加搭載に対応する。</a:t>
            </a:r>
            <a:endParaRPr lang="en-US" altLang="ja-JP" sz="2000">
              <a:solidFill>
                <a:srgbClr val="000000"/>
              </a:solidFill>
            </a:endParaRPr>
          </a:p>
          <a:p>
            <a:pPr lvl="2" eaLnBrk="1" hangingPunct="1">
              <a:defRPr/>
            </a:pPr>
            <a:r>
              <a:rPr sz="2000" smtClean="0">
                <a:solidFill>
                  <a:srgbClr val="000000"/>
                </a:solidFill>
              </a:rPr>
              <a:t>都市計画情報の追加搭載にあたっては、市町単位に搭載可否を確認し、必要に応じて最新の都市計画情報を収集したうえで搭載する。</a:t>
            </a:r>
            <a:endParaRPr sz="1200" kern="0" smtClean="0">
              <a:solidFill>
                <a:srgbClr val="000000"/>
              </a:solidFill>
              <a:latin typeface="Meiryo UI" pitchFamily="50" charset="-128"/>
              <a:ea typeface="Meiryo UI" pitchFamily="50" charset="-128"/>
              <a:cs typeface="Meiryo UI" pitchFamily="50" charset="-128"/>
            </a:endParaRPr>
          </a:p>
          <a:p>
            <a:pPr lvl="1" eaLnBrk="1" hangingPunct="1">
              <a:defRPr/>
            </a:pPr>
            <a:r>
              <a:rPr sz="2400" smtClean="0">
                <a:solidFill>
                  <a:srgbClr val="000000"/>
                </a:solidFill>
              </a:rPr>
              <a:t>システムに関する事項</a:t>
            </a:r>
            <a:endParaRPr lang="en-US" altLang="ja-JP" sz="2400">
              <a:solidFill>
                <a:srgbClr val="000000"/>
              </a:solidFill>
            </a:endParaRPr>
          </a:p>
          <a:p>
            <a:pPr lvl="2" eaLnBrk="1" hangingPunct="1">
              <a:defRPr/>
            </a:pPr>
            <a:r>
              <a:rPr sz="2000" smtClean="0">
                <a:solidFill>
                  <a:srgbClr val="000000"/>
                </a:solidFill>
              </a:rPr>
              <a:t>当面は要望の多い個人情報対策（地理空間情報システムへの個人情報の搭載・セキュリティ強化）として、</a:t>
            </a:r>
            <a:r>
              <a:rPr lang="en-US" altLang="ja-JP" sz="2000" smtClean="0">
                <a:solidFill>
                  <a:srgbClr val="000000"/>
                </a:solidFill>
              </a:rPr>
              <a:t>LGWAN</a:t>
            </a:r>
            <a:r>
              <a:rPr sz="2000" smtClean="0">
                <a:solidFill>
                  <a:srgbClr val="000000"/>
                </a:solidFill>
              </a:rPr>
              <a:t>環境構築にむけた検討を進めるものとする。</a:t>
            </a:r>
            <a:endParaRPr lang="en-US" altLang="ja-JP" sz="2000">
              <a:solidFill>
                <a:srgbClr val="000000"/>
              </a:solidFill>
            </a:endParaRPr>
          </a:p>
          <a:p>
            <a:pPr lvl="2" eaLnBrk="1" hangingPunct="1">
              <a:defRPr/>
            </a:pPr>
            <a:r>
              <a:rPr sz="2000" smtClean="0">
                <a:solidFill>
                  <a:srgbClr val="000000"/>
                </a:solidFill>
              </a:rPr>
              <a:t>また、複数の防災担当者から意見のあった災害情報システムの機能拡充（災害事案の公開・非公開設定機能の追加、など）についても引き続き取組んでいくものとする。</a:t>
            </a:r>
            <a:endParaRPr lang="en-US" altLang="ja-JP" sz="1200" kern="0">
              <a:solidFill>
                <a:srgbClr val="000000"/>
              </a:solidFill>
              <a:latin typeface="Meiryo UI" pitchFamily="50" charset="-128"/>
              <a:ea typeface="Meiryo UI" pitchFamily="50" charset="-128"/>
              <a:cs typeface="Meiryo UI" pitchFamily="50" charset="-128"/>
            </a:endParaRPr>
          </a:p>
          <a:p>
            <a:pPr lvl="1" eaLnBrk="1" hangingPunct="1">
              <a:defRPr/>
            </a:pPr>
            <a:r>
              <a:rPr sz="2400" smtClean="0">
                <a:solidFill>
                  <a:srgbClr val="000000"/>
                </a:solidFill>
              </a:rPr>
              <a:t>運用ルールに関する事項</a:t>
            </a:r>
            <a:endParaRPr lang="en-US" altLang="ja-JP" sz="2400">
              <a:solidFill>
                <a:srgbClr val="000000"/>
              </a:solidFill>
            </a:endParaRPr>
          </a:p>
          <a:p>
            <a:pPr lvl="2" eaLnBrk="1" hangingPunct="1">
              <a:defRPr/>
            </a:pPr>
            <a:r>
              <a:rPr sz="2000" smtClean="0">
                <a:solidFill>
                  <a:srgbClr val="000000"/>
                </a:solidFill>
              </a:rPr>
              <a:t>各種申請手続きについて、運用ガイドラインに反映する。</a:t>
            </a:r>
          </a:p>
          <a:p>
            <a:pPr lvl="1" eaLnBrk="1" hangingPunct="1">
              <a:defRPr/>
            </a:pPr>
            <a:endParaRPr sz="2400" kern="0" smtClean="0">
              <a:solidFill>
                <a:srgbClr val="000000"/>
              </a:solidFill>
              <a:latin typeface="Meiryo UI" pitchFamily="50" charset="-128"/>
              <a:ea typeface="Meiryo UI" pitchFamily="50" charset="-128"/>
              <a:cs typeface="Meiryo UI" pitchFamily="50" charset="-128"/>
            </a:endParaRPr>
          </a:p>
          <a:p>
            <a:pPr lvl="1" eaLnBrk="1" hangingPunct="1">
              <a:defRPr/>
            </a:pPr>
            <a:endParaRPr sz="2400" kern="0" smtClean="0">
              <a:solidFill>
                <a:srgbClr val="000000"/>
              </a:solidFill>
              <a:latin typeface="Meiryo UI" pitchFamily="50" charset="-128"/>
              <a:ea typeface="Meiryo UI" pitchFamily="50" charset="-128"/>
              <a:cs typeface="Meiryo UI" pitchFamily="50" charset="-128"/>
            </a:endParaRPr>
          </a:p>
          <a:p>
            <a:pPr lvl="1" eaLnBrk="1" hangingPunct="1">
              <a:buFont typeface="Wingdings" pitchFamily="2" charset="2"/>
              <a:buNone/>
              <a:defRPr/>
            </a:pPr>
            <a:endParaRPr sz="2400" kern="0" smtClean="0">
              <a:solidFill>
                <a:srgbClr val="000000"/>
              </a:solidFill>
              <a:latin typeface="Meiryo UI" pitchFamily="50" charset="-128"/>
              <a:ea typeface="Meiryo UI" pitchFamily="50" charset="-128"/>
              <a:cs typeface="Meiryo UI" pitchFamily="50" charset="-128"/>
            </a:endParaRPr>
          </a:p>
        </p:txBody>
      </p:sp>
      <p:sp>
        <p:nvSpPr>
          <p:cNvPr id="7"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sp>
        <p:nvSpPr>
          <p:cNvPr id="73734" name="テキスト ボックス 5"/>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②地理空間情報集約システムの今後の利用展開検討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6"/>
          <p:cNvSpPr txBox="1">
            <a:spLocks noGrp="1" noChangeArrowheads="1"/>
          </p:cNvSpPr>
          <p:nvPr/>
        </p:nvSpPr>
        <p:spPr bwMode="auto">
          <a:xfrm>
            <a:off x="6553200" y="6402388"/>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84B7E69-6191-45C0-8C07-0794B6485EEE}" type="slidenum">
              <a:rPr lang="en-US" altLang="ja-JP" sz="1400">
                <a:solidFill>
                  <a:srgbClr val="000000"/>
                </a:solidFill>
              </a:rPr>
              <a:pPr algn="r" eaLnBrk="1" hangingPunct="1">
                <a:spcBef>
                  <a:spcPct val="0"/>
                </a:spcBef>
                <a:buClrTx/>
                <a:buFontTx/>
                <a:buNone/>
              </a:pPr>
              <a:t>35</a:t>
            </a:fld>
            <a:endParaRPr lang="en-US" altLang="ja-JP" sz="1400">
              <a:solidFill>
                <a:srgbClr val="000000"/>
              </a:solidFill>
            </a:endParaRPr>
          </a:p>
        </p:txBody>
      </p:sp>
      <p:sp>
        <p:nvSpPr>
          <p:cNvPr id="74755" name="Rectangle 6"/>
          <p:cNvSpPr txBox="1">
            <a:spLocks noGrp="1" noChangeArrowheads="1"/>
          </p:cNvSpPr>
          <p:nvPr/>
        </p:nvSpPr>
        <p:spPr bwMode="auto">
          <a:xfrm>
            <a:off x="6553200" y="6402388"/>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A92B296A-E791-4460-A42D-0171CE763F1E}" type="slidenum">
              <a:rPr lang="en-US" altLang="ja-JP" sz="1400">
                <a:solidFill>
                  <a:srgbClr val="000000"/>
                </a:solidFill>
              </a:rPr>
              <a:pPr algn="r" eaLnBrk="1" hangingPunct="1">
                <a:spcBef>
                  <a:spcPct val="0"/>
                </a:spcBef>
                <a:buClrTx/>
                <a:buFontTx/>
                <a:buNone/>
              </a:pPr>
              <a:t>35</a:t>
            </a:fld>
            <a:endParaRPr lang="en-US" altLang="ja-JP" sz="1400">
              <a:solidFill>
                <a:srgbClr val="000000"/>
              </a:solidFill>
            </a:endParaRPr>
          </a:p>
        </p:txBody>
      </p:sp>
      <p:sp>
        <p:nvSpPr>
          <p:cNvPr id="7" name="Rectangle 28"/>
          <p:cNvSpPr txBox="1">
            <a:spLocks noChangeArrowheads="1"/>
          </p:cNvSpPr>
          <p:nvPr/>
        </p:nvSpPr>
        <p:spPr bwMode="auto">
          <a:xfrm>
            <a:off x="222250" y="836613"/>
            <a:ext cx="8667750" cy="533400"/>
          </a:xfrm>
          <a:prstGeom prst="rect">
            <a:avLst/>
          </a:prstGeom>
          <a:noFill/>
          <a:ln>
            <a:noFill/>
          </a:ln>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sz="2800" kern="0" smtClean="0">
                <a:solidFill>
                  <a:srgbClr val="000000"/>
                </a:solidFill>
              </a:rPr>
              <a:t>成果品</a:t>
            </a:r>
            <a:endParaRPr lang="en-US" sz="2800" kern="0" smtClean="0">
              <a:solidFill>
                <a:srgbClr val="000000"/>
              </a:solidFill>
            </a:endParaRPr>
          </a:p>
        </p:txBody>
      </p:sp>
      <p:sp>
        <p:nvSpPr>
          <p:cNvPr id="8" name="Rectangle 2"/>
          <p:cNvSpPr txBox="1">
            <a:spLocks noChangeArrowheads="1"/>
          </p:cNvSpPr>
          <p:nvPr/>
        </p:nvSpPr>
        <p:spPr bwMode="auto">
          <a:xfrm>
            <a:off x="153988" y="77788"/>
            <a:ext cx="881062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５－２．共有</a:t>
            </a:r>
            <a:r>
              <a:rPr lang="en-US" altLang="ja-JP" sz="3200" kern="0" dirty="0" smtClean="0"/>
              <a:t>DM</a:t>
            </a:r>
            <a:r>
              <a:rPr lang="ja-JP" altLang="en-US" sz="3200" kern="0" dirty="0" smtClean="0"/>
              <a:t>及び集約システムの利活用支援</a:t>
            </a:r>
          </a:p>
        </p:txBody>
      </p:sp>
      <p:graphicFrame>
        <p:nvGraphicFramePr>
          <p:cNvPr id="9" name="Group 65"/>
          <p:cNvGraphicFramePr>
            <a:graphicFrameLocks noGrp="1"/>
          </p:cNvGraphicFramePr>
          <p:nvPr/>
        </p:nvGraphicFramePr>
        <p:xfrm>
          <a:off x="354013" y="1557338"/>
          <a:ext cx="8497887" cy="1879600"/>
        </p:xfrm>
        <a:graphic>
          <a:graphicData uri="http://schemas.openxmlformats.org/drawingml/2006/table">
            <a:tbl>
              <a:tblPr/>
              <a:tblGrid>
                <a:gridCol w="4793720"/>
                <a:gridCol w="3704167"/>
              </a:tblGrid>
              <a:tr h="414279">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成果品</a:t>
                      </a:r>
                    </a:p>
                  </a:txBody>
                  <a:tcPr marL="90003" marR="90003" marT="46810" marB="468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内容</a:t>
                      </a:r>
                    </a:p>
                  </a:txBody>
                  <a:tcPr marL="90003" marR="90003" marT="46810" marB="468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465321">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共有デジタル地図・地理空間情報集約システム個別説明会報告書 </a:t>
                      </a:r>
                    </a:p>
                  </a:txBody>
                  <a:tcPr marL="90003" marR="90003" marT="46810" marB="468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個別説明会の開催内容、アンケート結果・質疑応答・市町からの要望等をとりまとめたもの</a:t>
                      </a:r>
                    </a:p>
                  </a:txBody>
                  <a:tcPr marL="90003" marR="90003" marT="46810" marB="468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9F28902-9801-4B5A-88F0-EA2FC0CF6377}" type="slidenum">
              <a:rPr lang="en-US" altLang="ja-JP" sz="1400">
                <a:solidFill>
                  <a:srgbClr val="000000"/>
                </a:solidFill>
              </a:rPr>
              <a:pPr algn="r" eaLnBrk="1" hangingPunct="1">
                <a:spcBef>
                  <a:spcPct val="0"/>
                </a:spcBef>
                <a:buClrTx/>
                <a:buFontTx/>
                <a:buNone/>
              </a:pPr>
              <a:t>36</a:t>
            </a:fld>
            <a:endParaRPr lang="en-US" altLang="ja-JP" sz="1400">
              <a:solidFill>
                <a:srgbClr val="000000"/>
              </a:solidFill>
            </a:endParaRPr>
          </a:p>
        </p:txBody>
      </p:sp>
      <p:sp>
        <p:nvSpPr>
          <p:cNvPr id="7577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016A349-D2B8-43A5-B397-EF531E8E9462}" type="slidenum">
              <a:rPr lang="en-US" altLang="ja-JP" sz="1400">
                <a:solidFill>
                  <a:srgbClr val="000000"/>
                </a:solidFill>
              </a:rPr>
              <a:pPr algn="r" eaLnBrk="1" hangingPunct="1">
                <a:spcBef>
                  <a:spcPct val="0"/>
                </a:spcBef>
                <a:buClrTx/>
                <a:buFontTx/>
                <a:buNone/>
              </a:pPr>
              <a:t>36</a:t>
            </a:fld>
            <a:endParaRPr lang="en-US" altLang="ja-JP" sz="1400">
              <a:solidFill>
                <a:srgbClr val="000000"/>
              </a:solidFill>
            </a:endParaRPr>
          </a:p>
        </p:txBody>
      </p:sp>
      <p:sp>
        <p:nvSpPr>
          <p:cNvPr id="75780" name="Rectangle 2"/>
          <p:cNvSpPr>
            <a:spLocks noGrp="1" noChangeArrowheads="1"/>
          </p:cNvSpPr>
          <p:nvPr>
            <p:ph type="title" idx="4294967295"/>
          </p:nvPr>
        </p:nvSpPr>
        <p:spPr>
          <a:xfrm>
            <a:off x="153988" y="77788"/>
            <a:ext cx="8990012" cy="503237"/>
          </a:xfrm>
        </p:spPr>
        <p:txBody>
          <a:bodyPr/>
          <a:lstStyle/>
          <a:p>
            <a:pPr algn="l" eaLnBrk="1" hangingPunct="1"/>
            <a:r>
              <a:rPr lang="ja-JP" altLang="en-US" sz="3200" smtClean="0"/>
              <a:t>５－３．防災分野における共有</a:t>
            </a:r>
            <a:r>
              <a:rPr lang="en-US" altLang="ja-JP" sz="3200" smtClean="0"/>
              <a:t>DM</a:t>
            </a:r>
            <a:r>
              <a:rPr lang="ja-JP" altLang="en-US" sz="3200" smtClean="0"/>
              <a:t>の利活用検討</a:t>
            </a:r>
          </a:p>
        </p:txBody>
      </p:sp>
      <p:sp>
        <p:nvSpPr>
          <p:cNvPr id="103429" name="Rectangle 3"/>
          <p:cNvSpPr>
            <a:spLocks noGrp="1" noChangeArrowheads="1"/>
          </p:cNvSpPr>
          <p:nvPr>
            <p:ph type="body" idx="4294967295"/>
          </p:nvPr>
        </p:nvSpPr>
        <p:spPr>
          <a:xfrm>
            <a:off x="128588" y="1009650"/>
            <a:ext cx="8939212" cy="4826000"/>
          </a:xfrm>
        </p:spPr>
        <p:txBody>
          <a:bodyPr/>
          <a:lstStyle/>
          <a:p>
            <a:pPr eaLnBrk="1" hangingPunct="1">
              <a:defRPr/>
            </a:pPr>
            <a:r>
              <a:rPr lang="ja-JP" altLang="en-US" sz="2800" dirty="0" smtClean="0"/>
              <a:t>昨年度の活動方針</a:t>
            </a:r>
            <a:endParaRPr sz="2800" dirty="0" smtClean="0"/>
          </a:p>
          <a:p>
            <a:pPr lvl="1" eaLnBrk="1" hangingPunct="1">
              <a:defRPr/>
            </a:pPr>
            <a:r>
              <a:rPr sz="2400" dirty="0" smtClean="0"/>
              <a:t>防災分野における共有デジタル地図の利用促進を目的として、「地理空間情報集約システム運用ガイドライン（案）」の実証実験を実施し、実際の災害時に適用した場合の課題の抽出・対応策の検討を行いガイドラインの見直しを実施する。</a:t>
            </a:r>
            <a:endParaRPr lang="en-US" altLang="ja-JP" sz="2400" dirty="0" smtClean="0"/>
          </a:p>
          <a:p>
            <a:pPr lvl="1" eaLnBrk="1" hangingPunct="1">
              <a:defRPr/>
            </a:pPr>
            <a:r>
              <a:rPr sz="2400" dirty="0" smtClean="0"/>
              <a:t>また、</a:t>
            </a:r>
            <a:r>
              <a:rPr lang="ja-JP" altLang="en-US" sz="2400" dirty="0"/>
              <a:t>地理</a:t>
            </a:r>
            <a:r>
              <a:rPr lang="ja-JP" altLang="en-US" sz="2400" dirty="0" smtClean="0"/>
              <a:t>空間情報集約システムと</a:t>
            </a:r>
            <a:r>
              <a:rPr sz="2400" dirty="0" smtClean="0"/>
              <a:t>三重県次期防災システムの連携にむけた手法検討を実施する。</a:t>
            </a:r>
            <a:endParaRPr lang="en-US" altLang="ja-JP" sz="2400" dirty="0" smtClean="0"/>
          </a:p>
          <a:p>
            <a:pPr marL="457200" lvl="1" indent="0" eaLnBrk="1" hangingPunct="1">
              <a:buFont typeface="Wingdings" pitchFamily="2" charset="2"/>
              <a:buNone/>
              <a:defRPr/>
            </a:pPr>
            <a:endParaRPr sz="2400" dirty="0" smtClean="0"/>
          </a:p>
          <a:p>
            <a:pPr eaLnBrk="1" hangingPunct="1">
              <a:defRPr/>
            </a:pPr>
            <a:r>
              <a:rPr sz="2800" dirty="0" smtClean="0"/>
              <a:t>実施内容</a:t>
            </a:r>
          </a:p>
          <a:p>
            <a:pPr lvl="1" eaLnBrk="1" hangingPunct="1">
              <a:defRPr/>
            </a:pPr>
            <a:r>
              <a:rPr sz="2400" dirty="0" smtClean="0"/>
              <a:t>①地理空間情報集約システム運用ルール</a:t>
            </a:r>
            <a:r>
              <a:rPr sz="2400" dirty="0"/>
              <a:t>等</a:t>
            </a:r>
            <a:r>
              <a:rPr sz="2400" dirty="0" smtClean="0"/>
              <a:t>の検討</a:t>
            </a:r>
            <a:endParaRPr lang="en-US" altLang="ja-JP" sz="2400" dirty="0" smtClean="0"/>
          </a:p>
          <a:p>
            <a:pPr lvl="1" eaLnBrk="1" hangingPunct="1">
              <a:defRPr/>
            </a:pPr>
            <a:r>
              <a:rPr sz="2400" dirty="0" smtClean="0"/>
              <a:t>②関係システムとの連携手法の検討</a:t>
            </a:r>
            <a:endParaRPr lang="en-US" altLang="ja-JP" sz="2400"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8E30362-4887-4CA4-AE95-B80BCEF6C922}" type="slidenum">
              <a:rPr lang="en-US" altLang="ja-JP" sz="1400">
                <a:solidFill>
                  <a:srgbClr val="000000"/>
                </a:solidFill>
              </a:rPr>
              <a:pPr algn="r" eaLnBrk="1" hangingPunct="1">
                <a:spcBef>
                  <a:spcPct val="0"/>
                </a:spcBef>
                <a:buClrTx/>
                <a:buFontTx/>
                <a:buNone/>
              </a:pPr>
              <a:t>37</a:t>
            </a:fld>
            <a:endParaRPr lang="en-US" altLang="ja-JP" sz="1400">
              <a:solidFill>
                <a:srgbClr val="000000"/>
              </a:solidFill>
            </a:endParaRPr>
          </a:p>
        </p:txBody>
      </p:sp>
      <p:sp>
        <p:nvSpPr>
          <p:cNvPr id="7680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4D93596-6A24-4F84-BAA1-1AA6D9C6D0F5}" type="slidenum">
              <a:rPr lang="en-US" altLang="ja-JP" sz="1400">
                <a:solidFill>
                  <a:srgbClr val="000000"/>
                </a:solidFill>
              </a:rPr>
              <a:pPr algn="r" eaLnBrk="1" hangingPunct="1">
                <a:spcBef>
                  <a:spcPct val="0"/>
                </a:spcBef>
                <a:buClrTx/>
                <a:buFontTx/>
                <a:buNone/>
              </a:pPr>
              <a:t>37</a:t>
            </a:fld>
            <a:endParaRPr lang="en-US" altLang="ja-JP" sz="1400">
              <a:solidFill>
                <a:srgbClr val="000000"/>
              </a:solidFill>
            </a:endParaRPr>
          </a:p>
        </p:txBody>
      </p:sp>
      <p:sp>
        <p:nvSpPr>
          <p:cNvPr id="76804" name="Rectangle 3"/>
          <p:cNvSpPr>
            <a:spLocks noChangeArrowheads="1"/>
          </p:cNvSpPr>
          <p:nvPr/>
        </p:nvSpPr>
        <p:spPr bwMode="auto">
          <a:xfrm>
            <a:off x="204788" y="836613"/>
            <a:ext cx="8739187" cy="309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a:solidFill>
                  <a:srgbClr val="000000"/>
                </a:solidFill>
              </a:rPr>
              <a:t>検討体制</a:t>
            </a:r>
          </a:p>
          <a:p>
            <a:pPr lvl="1" eaLnBrk="1" hangingPunct="1"/>
            <a:r>
              <a:rPr lang="ja-JP" altLang="en-US" sz="2400">
                <a:solidFill>
                  <a:srgbClr val="000000"/>
                </a:solidFill>
              </a:rPr>
              <a:t>関係者を集めた防災</a:t>
            </a:r>
            <a:r>
              <a:rPr lang="en-US" altLang="ja-JP" sz="2400">
                <a:solidFill>
                  <a:srgbClr val="000000"/>
                </a:solidFill>
              </a:rPr>
              <a:t>WG</a:t>
            </a:r>
            <a:r>
              <a:rPr lang="ja-JP" altLang="en-US" sz="2400">
                <a:solidFill>
                  <a:srgbClr val="000000"/>
                </a:solidFill>
              </a:rPr>
              <a:t>を定期的に開催し、協議・意見収集を実施した。</a:t>
            </a:r>
            <a:endParaRPr lang="en-US" altLang="ja-JP" sz="2400">
              <a:solidFill>
                <a:srgbClr val="000000"/>
              </a:solidFill>
            </a:endParaRPr>
          </a:p>
          <a:p>
            <a:pPr lvl="1" eaLnBrk="1" hangingPunct="1"/>
            <a:endParaRPr lang="ja-JP" altLang="en-US" sz="2000">
              <a:solidFill>
                <a:srgbClr val="000000"/>
              </a:solidFill>
            </a:endParaRPr>
          </a:p>
          <a:p>
            <a:pPr lvl="1" eaLnBrk="1" hangingPunct="1"/>
            <a:endParaRPr lang="ja-JP" altLang="en-US" sz="2400">
              <a:solidFill>
                <a:srgbClr val="000000"/>
              </a:solidFill>
            </a:endParaRPr>
          </a:p>
          <a:p>
            <a:pPr lvl="1" eaLnBrk="1" hangingPunct="1"/>
            <a:endParaRPr lang="ja-JP" altLang="en-US" sz="2200">
              <a:solidFill>
                <a:srgbClr val="000000"/>
              </a:solidFill>
            </a:endParaRPr>
          </a:p>
          <a:p>
            <a:pPr lvl="1" eaLnBrk="1" hangingPunct="1"/>
            <a:endParaRPr lang="ja-JP" altLang="en-US" sz="3200">
              <a:solidFill>
                <a:srgbClr val="000000"/>
              </a:solidFill>
            </a:endParaRPr>
          </a:p>
          <a:p>
            <a:pPr lvl="1" eaLnBrk="1" hangingPunct="1"/>
            <a:r>
              <a:rPr lang="ja-JP" altLang="en-US" sz="2400">
                <a:solidFill>
                  <a:srgbClr val="000000"/>
                </a:solidFill>
              </a:rPr>
              <a:t>防災</a:t>
            </a:r>
            <a:r>
              <a:rPr lang="en-US" altLang="ja-JP" sz="2400">
                <a:solidFill>
                  <a:srgbClr val="000000"/>
                </a:solidFill>
              </a:rPr>
              <a:t>WG</a:t>
            </a:r>
            <a:r>
              <a:rPr lang="ja-JP" altLang="en-US" sz="2400">
                <a:solidFill>
                  <a:srgbClr val="000000"/>
                </a:solidFill>
              </a:rPr>
              <a:t>開催状況</a:t>
            </a:r>
          </a:p>
        </p:txBody>
      </p:sp>
      <p:graphicFrame>
        <p:nvGraphicFramePr>
          <p:cNvPr id="72781" name="Group 77"/>
          <p:cNvGraphicFramePr>
            <a:graphicFrameLocks noGrp="1"/>
          </p:cNvGraphicFramePr>
          <p:nvPr>
            <p:extLst>
              <p:ext uri="{D42A27DB-BD31-4B8C-83A1-F6EECF244321}">
                <p14:modId xmlns:p14="http://schemas.microsoft.com/office/powerpoint/2010/main" val="3438284793"/>
              </p:ext>
            </p:extLst>
          </p:nvPr>
        </p:nvGraphicFramePr>
        <p:xfrm>
          <a:off x="776288" y="2270125"/>
          <a:ext cx="7951787" cy="1516063"/>
        </p:xfrm>
        <a:graphic>
          <a:graphicData uri="http://schemas.openxmlformats.org/drawingml/2006/table">
            <a:tbl>
              <a:tblPr/>
              <a:tblGrid>
                <a:gridCol w="2571576"/>
                <a:gridCol w="5380211"/>
              </a:tblGrid>
              <a:tr h="446472">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会議名</a:t>
                      </a:r>
                    </a:p>
                  </a:txBody>
                  <a:tcPr marL="90000" marR="90000" marT="46840" marB="468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E0E3"/>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参加者</a:t>
                      </a:r>
                    </a:p>
                  </a:txBody>
                  <a:tcPr marL="90000" marR="90000" marT="46840" marB="468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BE0E3"/>
                    </a:solidFill>
                  </a:tcPr>
                </a:tc>
              </a:tr>
              <a:tr h="1069591">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防災</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WG</a:t>
                      </a:r>
                    </a:p>
                  </a:txBody>
                  <a:tcPr marL="90000" marR="90000" marT="46840" marB="4684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津市、四日市市、伊勢市、松阪市、桑名市、鈴鹿市、名張市、尾鷲市、亀山市、鳥羽市、志摩市、伊賀市、木曽岬町、東員町、明和町、紀北町、三重県情報システム課、三重県防災対策部</a:t>
                      </a:r>
                    </a:p>
                  </a:txBody>
                  <a:tcPr marL="90000" marR="90000" marT="46840" marB="4684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 name="Group 80"/>
          <p:cNvGraphicFramePr>
            <a:graphicFrameLocks noGrp="1"/>
          </p:cNvGraphicFramePr>
          <p:nvPr>
            <p:extLst>
              <p:ext uri="{D42A27DB-BD31-4B8C-83A1-F6EECF244321}">
                <p14:modId xmlns:p14="http://schemas.microsoft.com/office/powerpoint/2010/main" val="517376471"/>
              </p:ext>
            </p:extLst>
          </p:nvPr>
        </p:nvGraphicFramePr>
        <p:xfrm>
          <a:off x="755650" y="4441825"/>
          <a:ext cx="7993063" cy="1895476"/>
        </p:xfrm>
        <a:graphic>
          <a:graphicData uri="http://schemas.openxmlformats.org/drawingml/2006/table">
            <a:tbl>
              <a:tblPr/>
              <a:tblGrid>
                <a:gridCol w="1368425"/>
                <a:gridCol w="1368425"/>
                <a:gridCol w="5256213"/>
              </a:tblGrid>
              <a:tr h="296933">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開催数</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開催日</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議題</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r>
              <a:tr h="525131">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7</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14</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・平成</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27</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年度活動計画の説明</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536706">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11</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18</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algn="l"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・地理空間情報集約システムの運用実証報告</a:t>
                      </a:r>
                    </a:p>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・地理空間情報集約システム運用ルール（案）に関する協議</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536706">
                <a:tc>
                  <a:txBody>
                    <a:body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defRPr/>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24</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a:t>
                      </a:r>
                      <a:endPar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・地理空間情報集約システム運用ルール（案）の取りまとめ</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9"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466A6B4-ECAA-454B-B854-812828FDC987}" type="slidenum">
              <a:rPr lang="en-US" altLang="ja-JP" sz="1400">
                <a:solidFill>
                  <a:srgbClr val="000000"/>
                </a:solidFill>
              </a:rPr>
              <a:pPr algn="r" eaLnBrk="1" hangingPunct="1">
                <a:spcBef>
                  <a:spcPct val="0"/>
                </a:spcBef>
                <a:buClrTx/>
                <a:buFontTx/>
                <a:buNone/>
              </a:pPr>
              <a:t>38</a:t>
            </a:fld>
            <a:endParaRPr lang="en-US" altLang="ja-JP" sz="1400">
              <a:solidFill>
                <a:srgbClr val="000000"/>
              </a:solidFill>
            </a:endParaRPr>
          </a:p>
        </p:txBody>
      </p:sp>
      <p:sp>
        <p:nvSpPr>
          <p:cNvPr id="7782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2462B85-4AE8-4A2C-BFBF-25FF2B82658F}" type="slidenum">
              <a:rPr lang="en-US" altLang="ja-JP" sz="1400">
                <a:solidFill>
                  <a:srgbClr val="000000"/>
                </a:solidFill>
              </a:rPr>
              <a:pPr algn="r" eaLnBrk="1" hangingPunct="1">
                <a:spcBef>
                  <a:spcPct val="0"/>
                </a:spcBef>
                <a:buClrTx/>
                <a:buFontTx/>
                <a:buNone/>
              </a:pPr>
              <a:t>38</a:t>
            </a:fld>
            <a:endParaRPr lang="en-US" altLang="ja-JP" sz="1400">
              <a:solidFill>
                <a:srgbClr val="000000"/>
              </a:solidFill>
            </a:endParaRPr>
          </a:p>
        </p:txBody>
      </p:sp>
      <p:sp>
        <p:nvSpPr>
          <p:cNvPr id="168964" name="Rectangle 3"/>
          <p:cNvSpPr>
            <a:spLocks noGrp="1" noChangeArrowheads="1"/>
          </p:cNvSpPr>
          <p:nvPr>
            <p:ph type="body" idx="4294967295"/>
          </p:nvPr>
        </p:nvSpPr>
        <p:spPr>
          <a:xfrm>
            <a:off x="107950" y="1041400"/>
            <a:ext cx="8523288" cy="4616450"/>
          </a:xfrm>
        </p:spPr>
        <p:txBody>
          <a:bodyPr/>
          <a:lstStyle/>
          <a:p>
            <a:pPr eaLnBrk="1" hangingPunct="1">
              <a:defRPr/>
            </a:pPr>
            <a:r>
              <a:rPr sz="2800" kern="1200" dirty="0" smtClean="0">
                <a:solidFill>
                  <a:srgbClr val="000000"/>
                </a:solidFill>
              </a:rPr>
              <a:t>運用ルール実証実験の実施</a:t>
            </a:r>
            <a:endParaRPr lang="en-US" sz="2800" kern="1200" dirty="0">
              <a:solidFill>
                <a:srgbClr val="000000"/>
              </a:solidFill>
            </a:endParaRPr>
          </a:p>
          <a:p>
            <a:pPr lvl="1" eaLnBrk="1" hangingPunct="1">
              <a:defRPr/>
            </a:pPr>
            <a:r>
              <a:rPr sz="2400" dirty="0" smtClean="0"/>
              <a:t>目的</a:t>
            </a:r>
          </a:p>
          <a:p>
            <a:pPr lvl="2" eaLnBrk="1" hangingPunct="1">
              <a:defRPr/>
            </a:pPr>
            <a:r>
              <a:rPr lang="ja-JP" altLang="en-US" sz="2000" kern="1200" dirty="0" smtClean="0">
                <a:cs typeface="+mn-cs"/>
              </a:rPr>
              <a:t>平成２６年度に</a:t>
            </a:r>
            <a:r>
              <a:rPr sz="2000" kern="1200" dirty="0" smtClean="0">
                <a:cs typeface="+mn-cs"/>
              </a:rPr>
              <a:t>策定した</a:t>
            </a:r>
            <a:r>
              <a:rPr sz="2000" kern="1200" dirty="0"/>
              <a:t>「地理空間情報集約システム運用ガイドライン（案）」</a:t>
            </a:r>
            <a:r>
              <a:rPr sz="2000" kern="1200" dirty="0" smtClean="0"/>
              <a:t>を実際の災害対応に適用し、</a:t>
            </a:r>
            <a:r>
              <a:rPr sz="2000" kern="1200" dirty="0" smtClean="0">
                <a:cs typeface="+mn-cs"/>
              </a:rPr>
              <a:t>机上</a:t>
            </a:r>
            <a:r>
              <a:rPr sz="2000" kern="1200" dirty="0">
                <a:cs typeface="+mn-cs"/>
              </a:rPr>
              <a:t>検討だけでは考え至らない課題や検討事項（システム機能・データ・運用面）</a:t>
            </a:r>
            <a:r>
              <a:rPr sz="2000" kern="1200" dirty="0" smtClean="0">
                <a:cs typeface="+mn-cs"/>
              </a:rPr>
              <a:t>を抽出・対応策を検討し、ガイドラインの見直しを実施する。</a:t>
            </a:r>
            <a:endParaRPr sz="1800" kern="1200" dirty="0" smtClean="0">
              <a:cs typeface="+mn-cs"/>
            </a:endParaRPr>
          </a:p>
          <a:p>
            <a:pPr lvl="1" eaLnBrk="1" hangingPunct="1">
              <a:defRPr/>
            </a:pPr>
            <a:r>
              <a:rPr sz="2400" dirty="0" smtClean="0"/>
              <a:t>実証フィールド</a:t>
            </a:r>
          </a:p>
          <a:p>
            <a:pPr lvl="2" eaLnBrk="1" hangingPunct="1">
              <a:defRPr/>
            </a:pPr>
            <a:r>
              <a:rPr sz="2000" kern="1200" dirty="0">
                <a:cs typeface="+mn-cs"/>
              </a:rPr>
              <a:t>桑員</a:t>
            </a:r>
            <a:r>
              <a:rPr lang="en-US" altLang="ja-JP" sz="2000" kern="1200" dirty="0">
                <a:cs typeface="+mn-cs"/>
              </a:rPr>
              <a:t>2</a:t>
            </a:r>
            <a:r>
              <a:rPr sz="2000" kern="1200" dirty="0">
                <a:cs typeface="+mn-cs"/>
              </a:rPr>
              <a:t>市</a:t>
            </a:r>
            <a:r>
              <a:rPr lang="en-US" altLang="ja-JP" sz="2000" kern="1200" dirty="0">
                <a:cs typeface="+mn-cs"/>
              </a:rPr>
              <a:t>2</a:t>
            </a:r>
            <a:r>
              <a:rPr sz="2000" kern="1200" dirty="0">
                <a:cs typeface="+mn-cs"/>
              </a:rPr>
              <a:t>町</a:t>
            </a:r>
            <a:endParaRPr lang="en-US" altLang="ja-JP" sz="2000" kern="1200" dirty="0">
              <a:cs typeface="+mn-cs"/>
            </a:endParaRPr>
          </a:p>
          <a:p>
            <a:pPr lvl="1" eaLnBrk="1" hangingPunct="1">
              <a:defRPr/>
            </a:pPr>
            <a:r>
              <a:rPr sz="2400" dirty="0"/>
              <a:t>実証内容</a:t>
            </a:r>
            <a:endParaRPr lang="en-US" altLang="ja-JP" sz="2400" dirty="0"/>
          </a:p>
          <a:p>
            <a:pPr lvl="2" eaLnBrk="1" hangingPunct="1">
              <a:defRPr/>
            </a:pPr>
            <a:r>
              <a:rPr sz="2000" kern="1200" dirty="0">
                <a:cs typeface="+mn-cs"/>
              </a:rPr>
              <a:t>平成</a:t>
            </a:r>
            <a:r>
              <a:rPr lang="en-US" altLang="ja-JP" sz="2000" kern="1200" dirty="0">
                <a:cs typeface="+mn-cs"/>
              </a:rPr>
              <a:t>27</a:t>
            </a:r>
            <a:r>
              <a:rPr sz="2000" kern="1200" dirty="0">
                <a:cs typeface="+mn-cs"/>
              </a:rPr>
              <a:t>年</a:t>
            </a:r>
            <a:r>
              <a:rPr lang="en-US" altLang="ja-JP" sz="2000" kern="1200" dirty="0">
                <a:cs typeface="+mn-cs"/>
              </a:rPr>
              <a:t>8</a:t>
            </a:r>
            <a:r>
              <a:rPr sz="2000" kern="1200" dirty="0">
                <a:cs typeface="+mn-cs"/>
              </a:rPr>
              <a:t>月以降の災害発生</a:t>
            </a:r>
            <a:r>
              <a:rPr sz="2000" kern="1200" dirty="0" smtClean="0">
                <a:cs typeface="+mn-cs"/>
              </a:rPr>
              <a:t>時（下表）に</a:t>
            </a:r>
            <a:r>
              <a:rPr sz="2000" kern="1200" dirty="0">
                <a:cs typeface="+mn-cs"/>
              </a:rPr>
              <a:t>地理空間情報集約システム災害時機能を利用いただき、災害情報の登録、情報共有、活用の課題・有効性を</a:t>
            </a:r>
            <a:r>
              <a:rPr sz="2000" kern="1200" dirty="0" smtClean="0">
                <a:cs typeface="+mn-cs"/>
              </a:rPr>
              <a:t>検証した。</a:t>
            </a:r>
            <a:endParaRPr lang="en-US" altLang="ja-JP" sz="2000" kern="1200" dirty="0">
              <a:cs typeface="+mn-cs"/>
            </a:endParaRPr>
          </a:p>
          <a:p>
            <a:pPr lvl="1" eaLnBrk="1" hangingPunct="1">
              <a:buFont typeface="Wingdings" pitchFamily="2" charset="2"/>
              <a:buNone/>
              <a:defRPr/>
            </a:pPr>
            <a:endParaRPr sz="2000" dirty="0" smtClean="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7" name="Group 37"/>
          <p:cNvGraphicFramePr>
            <a:graphicFrameLocks noGrp="1"/>
          </p:cNvGraphicFramePr>
          <p:nvPr>
            <p:extLst>
              <p:ext uri="{D42A27DB-BD31-4B8C-83A1-F6EECF244321}">
                <p14:modId xmlns:p14="http://schemas.microsoft.com/office/powerpoint/2010/main" val="598462379"/>
              </p:ext>
            </p:extLst>
          </p:nvPr>
        </p:nvGraphicFramePr>
        <p:xfrm>
          <a:off x="917575" y="5622925"/>
          <a:ext cx="7399338" cy="1119189"/>
        </p:xfrm>
        <a:graphic>
          <a:graphicData uri="http://schemas.openxmlformats.org/drawingml/2006/table">
            <a:tbl>
              <a:tblPr/>
              <a:tblGrid>
                <a:gridCol w="774046"/>
                <a:gridCol w="3600459"/>
                <a:gridCol w="3024833"/>
              </a:tblGrid>
              <a:tr h="243840">
                <a:tc>
                  <a:txBody>
                    <a:body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回数</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時期・災害</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利用団体</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1"/>
                    </a:solidFill>
                  </a:tcPr>
                </a:tc>
              </a:tr>
              <a:tr h="291783">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回目</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平成</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27</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17</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　　集中豪雨</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桑名市</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291783">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回目</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平成</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27</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25</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日ごろ　　台風</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15</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号</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桑名市　</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ただし被害登録なし</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291783">
                <a:tc>
                  <a:txBody>
                    <a:bodyPr/>
                    <a:lstStyle/>
                    <a:p>
                      <a:pPr marL="0" marR="0" lvl="0" indent="0" algn="ctr"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回目</a:t>
                      </a:r>
                    </a:p>
                  </a:txBody>
                  <a:tcPr marL="0" marR="0" marT="0" marB="0"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ctr"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平成</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27</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9</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日ごろ　　台風</a:t>
                      </a:r>
                      <a:r>
                        <a:rPr kumimoji="1" lang="en-US" altLang="ja-JP"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18</a:t>
                      </a: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号</a:t>
                      </a:r>
                    </a:p>
                  </a:txBody>
                  <a:tcPr marL="0" marR="0" marT="0" marB="0"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600" b="0" i="0" u="none" strike="noStrike" cap="none" normalizeH="0" baseline="0" dirty="0" smtClean="0">
                          <a:ln>
                            <a:noFill/>
                          </a:ln>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桑名市、東員町</a:t>
                      </a:r>
                    </a:p>
                  </a:txBody>
                  <a:tcPr marL="0" marR="0" marT="0" marB="0"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r>
            </a:tbl>
          </a:graphicData>
        </a:graphic>
      </p:graphicFrame>
      <p:sp>
        <p:nvSpPr>
          <p:cNvPr id="8"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
        <p:nvSpPr>
          <p:cNvPr id="77853" name="テキスト ボックス 8"/>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①地理空間情報集約システム運用ルール等の検討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9F81853-9B14-477A-8735-BB360B57EEC7}" type="slidenum">
              <a:rPr lang="en-US" altLang="ja-JP" sz="1400" smtClean="0">
                <a:solidFill>
                  <a:srgbClr val="000000"/>
                </a:solidFill>
              </a:rPr>
              <a:pPr algn="r" eaLnBrk="1" hangingPunct="1">
                <a:spcBef>
                  <a:spcPct val="0"/>
                </a:spcBef>
                <a:buClrTx/>
                <a:buFontTx/>
                <a:buNone/>
              </a:pPr>
              <a:t>3</a:t>
            </a:fld>
            <a:endParaRPr lang="en-US" altLang="ja-JP" sz="1400" smtClean="0">
              <a:solidFill>
                <a:srgbClr val="000000"/>
              </a:solidFill>
            </a:endParaRPr>
          </a:p>
        </p:txBody>
      </p:sp>
      <p:sp>
        <p:nvSpPr>
          <p:cNvPr id="8704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B1DE52F-392E-438B-AA0B-163D7091C828}" type="slidenum">
              <a:rPr lang="en-US" altLang="ja-JP" sz="1400" smtClean="0">
                <a:solidFill>
                  <a:srgbClr val="000000"/>
                </a:solidFill>
              </a:rPr>
              <a:pPr algn="r" eaLnBrk="1" hangingPunct="1">
                <a:spcBef>
                  <a:spcPct val="0"/>
                </a:spcBef>
                <a:buClrTx/>
                <a:buFontTx/>
                <a:buNone/>
              </a:pPr>
              <a:t>3</a:t>
            </a:fld>
            <a:endParaRPr lang="en-US" altLang="ja-JP" sz="1400" smtClean="0">
              <a:solidFill>
                <a:srgbClr val="000000"/>
              </a:solidFill>
            </a:endParaRPr>
          </a:p>
        </p:txBody>
      </p:sp>
      <p:sp>
        <p:nvSpPr>
          <p:cNvPr id="87044"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１－１．これまでの経緯</a:t>
            </a:r>
          </a:p>
        </p:txBody>
      </p:sp>
      <p:sp>
        <p:nvSpPr>
          <p:cNvPr id="87045" name="角丸四角形 2"/>
          <p:cNvSpPr>
            <a:spLocks noChangeArrowheads="1"/>
          </p:cNvSpPr>
          <p:nvPr/>
        </p:nvSpPr>
        <p:spPr bwMode="auto">
          <a:xfrm>
            <a:off x="433388" y="836613"/>
            <a:ext cx="8356600" cy="719137"/>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u="sng" smtClean="0">
                <a:solidFill>
                  <a:srgbClr val="000000"/>
                </a:solidFill>
                <a:latin typeface="メイリオ" pitchFamily="50" charset="-128"/>
                <a:ea typeface="メイリオ" pitchFamily="50" charset="-128"/>
                <a:cs typeface="メイリオ" pitchFamily="50" charset="-128"/>
              </a:rPr>
              <a:t>平成</a:t>
            </a:r>
            <a:r>
              <a:rPr lang="en-US" altLang="ja-JP" sz="1800" u="sng" smtClean="0">
                <a:solidFill>
                  <a:srgbClr val="000000"/>
                </a:solidFill>
                <a:latin typeface="メイリオ" pitchFamily="50" charset="-128"/>
                <a:ea typeface="メイリオ" pitchFamily="50" charset="-128"/>
                <a:cs typeface="メイリオ" pitchFamily="50" charset="-128"/>
              </a:rPr>
              <a:t>13</a:t>
            </a:r>
            <a:r>
              <a:rPr lang="ja-JP" altLang="en-US" sz="1800" u="sng" smtClean="0">
                <a:solidFill>
                  <a:srgbClr val="000000"/>
                </a:solidFill>
                <a:latin typeface="メイリオ" pitchFamily="50" charset="-128"/>
                <a:ea typeface="メイリオ" pitchFamily="50" charset="-128"/>
                <a:cs typeface="メイリオ" pitchFamily="50" charset="-128"/>
              </a:rPr>
              <a:t>年度</a:t>
            </a:r>
            <a:endParaRPr lang="en-US" altLang="ja-JP" sz="1800" u="sng" smtClean="0">
              <a:solidFill>
                <a:srgbClr val="000000"/>
              </a:solidFill>
              <a:latin typeface="メイリオ" pitchFamily="50" charset="-128"/>
              <a:ea typeface="メイリオ" pitchFamily="50" charset="-128"/>
              <a:cs typeface="メイリオ" pitchFamily="50" charset="-128"/>
            </a:endParaRPr>
          </a:p>
          <a:p>
            <a:pPr eaLnBrk="1" hangingPunct="1">
              <a:spcBef>
                <a:spcPct val="0"/>
              </a:spcBef>
              <a:buClrTx/>
              <a:buFontTx/>
              <a:buNone/>
            </a:pPr>
            <a:r>
              <a:rPr lang="en-US" altLang="ja-JP" sz="1800" smtClean="0">
                <a:solidFill>
                  <a:srgbClr val="000000"/>
                </a:solidFill>
                <a:latin typeface="メイリオ" pitchFamily="50" charset="-128"/>
                <a:ea typeface="メイリオ" pitchFamily="50" charset="-128"/>
                <a:cs typeface="メイリオ" pitchFamily="50" charset="-128"/>
              </a:rPr>
              <a:t>【</a:t>
            </a:r>
            <a:r>
              <a:rPr lang="ja-JP" altLang="en-US" sz="1800" smtClean="0">
                <a:solidFill>
                  <a:srgbClr val="000000"/>
                </a:solidFill>
                <a:latin typeface="メイリオ" pitchFamily="50" charset="-128"/>
                <a:ea typeface="メイリオ" pitchFamily="50" charset="-128"/>
                <a:cs typeface="メイリオ" pitchFamily="50" charset="-128"/>
              </a:rPr>
              <a:t>三重県</a:t>
            </a:r>
            <a:r>
              <a:rPr lang="en-US" altLang="ja-JP" sz="1800" smtClean="0">
                <a:solidFill>
                  <a:srgbClr val="000000"/>
                </a:solidFill>
                <a:latin typeface="メイリオ" pitchFamily="50" charset="-128"/>
                <a:ea typeface="メイリオ" pitchFamily="50" charset="-128"/>
                <a:cs typeface="メイリオ" pitchFamily="50" charset="-128"/>
              </a:rPr>
              <a:t>】 </a:t>
            </a:r>
            <a:r>
              <a:rPr lang="ja-JP" altLang="en-US" sz="1800" smtClean="0">
                <a:solidFill>
                  <a:srgbClr val="000000"/>
                </a:solidFill>
                <a:latin typeface="メイリオ" pitchFamily="50" charset="-128"/>
                <a:ea typeface="メイリオ" pitchFamily="50" charset="-128"/>
                <a:cs typeface="メイリオ" pitchFamily="50" charset="-128"/>
              </a:rPr>
              <a:t>三重県電子自治体推進連絡協議会設置</a:t>
            </a:r>
          </a:p>
        </p:txBody>
      </p:sp>
      <p:sp>
        <p:nvSpPr>
          <p:cNvPr id="87046" name="角丸四角形 14"/>
          <p:cNvSpPr>
            <a:spLocks noChangeArrowheads="1"/>
          </p:cNvSpPr>
          <p:nvPr/>
        </p:nvSpPr>
        <p:spPr bwMode="auto">
          <a:xfrm>
            <a:off x="433388" y="1636713"/>
            <a:ext cx="8356600" cy="671512"/>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u="sng" smtClean="0">
                <a:solidFill>
                  <a:srgbClr val="000000"/>
                </a:solidFill>
                <a:latin typeface="メイリオ" pitchFamily="50" charset="-128"/>
                <a:ea typeface="メイリオ" pitchFamily="50" charset="-128"/>
                <a:cs typeface="メイリオ" pitchFamily="50" charset="-128"/>
              </a:rPr>
              <a:t>平成</a:t>
            </a:r>
            <a:r>
              <a:rPr lang="en-US" altLang="ja-JP" sz="1800" u="sng" smtClean="0">
                <a:solidFill>
                  <a:srgbClr val="000000"/>
                </a:solidFill>
                <a:latin typeface="メイリオ" pitchFamily="50" charset="-128"/>
                <a:ea typeface="メイリオ" pitchFamily="50" charset="-128"/>
                <a:cs typeface="メイリオ" pitchFamily="50" charset="-128"/>
              </a:rPr>
              <a:t>16</a:t>
            </a:r>
            <a:r>
              <a:rPr lang="ja-JP" altLang="en-US" sz="1800" u="sng" smtClean="0">
                <a:solidFill>
                  <a:srgbClr val="000000"/>
                </a:solidFill>
                <a:latin typeface="メイリオ" pitchFamily="50" charset="-128"/>
                <a:ea typeface="メイリオ" pitchFamily="50" charset="-128"/>
                <a:cs typeface="メイリオ" pitchFamily="50" charset="-128"/>
              </a:rPr>
              <a:t>年度</a:t>
            </a:r>
            <a:endParaRPr lang="en-US" altLang="ja-JP" sz="1800" u="sng" smtClean="0">
              <a:solidFill>
                <a:srgbClr val="000000"/>
              </a:solidFill>
              <a:latin typeface="メイリオ" pitchFamily="50" charset="-128"/>
              <a:ea typeface="メイリオ" pitchFamily="50" charset="-128"/>
              <a:cs typeface="メイリオ" pitchFamily="50" charset="-128"/>
            </a:endParaRPr>
          </a:p>
          <a:p>
            <a:pPr eaLnBrk="1" hangingPunct="1">
              <a:spcBef>
                <a:spcPct val="0"/>
              </a:spcBef>
              <a:buClrTx/>
              <a:buFontTx/>
              <a:buNone/>
            </a:pPr>
            <a:r>
              <a:rPr lang="en-US" altLang="ja-JP" sz="1800" smtClean="0">
                <a:solidFill>
                  <a:srgbClr val="000000"/>
                </a:solidFill>
                <a:latin typeface="メイリオ" pitchFamily="50" charset="-128"/>
                <a:ea typeface="メイリオ" pitchFamily="50" charset="-128"/>
                <a:cs typeface="メイリオ" pitchFamily="50" charset="-128"/>
              </a:rPr>
              <a:t>【</a:t>
            </a:r>
            <a:r>
              <a:rPr lang="ja-JP" altLang="en-US" sz="1800" smtClean="0">
                <a:solidFill>
                  <a:srgbClr val="000000"/>
                </a:solidFill>
                <a:latin typeface="メイリオ" pitchFamily="50" charset="-128"/>
                <a:ea typeface="メイリオ" pitchFamily="50" charset="-128"/>
                <a:cs typeface="メイリオ" pitchFamily="50" charset="-128"/>
              </a:rPr>
              <a:t>三重県</a:t>
            </a:r>
            <a:r>
              <a:rPr lang="en-US" altLang="ja-JP" sz="1800" smtClean="0">
                <a:solidFill>
                  <a:srgbClr val="000000"/>
                </a:solidFill>
                <a:latin typeface="メイリオ" pitchFamily="50" charset="-128"/>
                <a:ea typeface="メイリオ" pitchFamily="50" charset="-128"/>
                <a:cs typeface="メイリオ" pitchFamily="50" charset="-128"/>
              </a:rPr>
              <a:t>】 </a:t>
            </a:r>
            <a:r>
              <a:rPr lang="ja-JP" altLang="en-US" sz="1800" smtClean="0">
                <a:solidFill>
                  <a:srgbClr val="000000"/>
                </a:solidFill>
                <a:latin typeface="メイリオ" pitchFamily="50" charset="-128"/>
                <a:ea typeface="メイリオ" pitchFamily="50" charset="-128"/>
                <a:cs typeface="メイリオ" pitchFamily="50" charset="-128"/>
              </a:rPr>
              <a:t>三重県電子自治体情報システム共同化基本構想を作成</a:t>
            </a:r>
          </a:p>
        </p:txBody>
      </p:sp>
      <p:sp>
        <p:nvSpPr>
          <p:cNvPr id="87047" name="角丸四角形 15"/>
          <p:cNvSpPr>
            <a:spLocks noChangeArrowheads="1"/>
          </p:cNvSpPr>
          <p:nvPr/>
        </p:nvSpPr>
        <p:spPr bwMode="auto">
          <a:xfrm>
            <a:off x="433388" y="2390775"/>
            <a:ext cx="8356600" cy="9350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u="sng" smtClean="0">
                <a:solidFill>
                  <a:srgbClr val="000000"/>
                </a:solidFill>
                <a:latin typeface="メイリオ" pitchFamily="50" charset="-128"/>
                <a:ea typeface="メイリオ" pitchFamily="50" charset="-128"/>
                <a:cs typeface="メイリオ" pitchFamily="50" charset="-128"/>
              </a:rPr>
              <a:t>平成</a:t>
            </a:r>
            <a:r>
              <a:rPr lang="en-US" altLang="ja-JP" sz="1800" u="sng" smtClean="0">
                <a:solidFill>
                  <a:srgbClr val="000000"/>
                </a:solidFill>
                <a:latin typeface="メイリオ" pitchFamily="50" charset="-128"/>
                <a:ea typeface="メイリオ" pitchFamily="50" charset="-128"/>
                <a:cs typeface="メイリオ" pitchFamily="50" charset="-128"/>
              </a:rPr>
              <a:t>17</a:t>
            </a:r>
            <a:r>
              <a:rPr lang="ja-JP" altLang="en-US" sz="1800" u="sng" smtClean="0">
                <a:solidFill>
                  <a:srgbClr val="000000"/>
                </a:solidFill>
                <a:latin typeface="メイリオ" pitchFamily="50" charset="-128"/>
                <a:ea typeface="メイリオ" pitchFamily="50" charset="-128"/>
                <a:cs typeface="メイリオ" pitchFamily="50" charset="-128"/>
              </a:rPr>
              <a:t>年度</a:t>
            </a:r>
            <a:endParaRPr lang="en-US" altLang="ja-JP" sz="1800" u="sng" smtClean="0">
              <a:solidFill>
                <a:srgbClr val="000000"/>
              </a:solidFill>
              <a:latin typeface="メイリオ" pitchFamily="50" charset="-128"/>
              <a:ea typeface="メイリオ" pitchFamily="50" charset="-128"/>
              <a:cs typeface="メイリオ" pitchFamily="50" charset="-128"/>
            </a:endParaRPr>
          </a:p>
          <a:p>
            <a:pPr eaLnBrk="1" hangingPunct="1">
              <a:spcBef>
                <a:spcPct val="0"/>
              </a:spcBef>
              <a:buClrTx/>
              <a:buFontTx/>
              <a:buNone/>
            </a:pPr>
            <a:r>
              <a:rPr lang="en-US" altLang="ja-JP" sz="1800" smtClean="0">
                <a:solidFill>
                  <a:srgbClr val="000000"/>
                </a:solidFill>
                <a:latin typeface="メイリオ" pitchFamily="50" charset="-128"/>
                <a:ea typeface="メイリオ" pitchFamily="50" charset="-128"/>
                <a:cs typeface="メイリオ" pitchFamily="50" charset="-128"/>
              </a:rPr>
              <a:t>【</a:t>
            </a:r>
            <a:r>
              <a:rPr lang="ja-JP" altLang="en-US" sz="1800" smtClean="0">
                <a:solidFill>
                  <a:srgbClr val="000000"/>
                </a:solidFill>
                <a:latin typeface="メイリオ" pitchFamily="50" charset="-128"/>
                <a:ea typeface="メイリオ" pitchFamily="50" charset="-128"/>
                <a:cs typeface="メイリオ" pitchFamily="50" charset="-128"/>
              </a:rPr>
              <a:t>振興協会</a:t>
            </a:r>
            <a:r>
              <a:rPr lang="en-US" altLang="ja-JP" sz="1800" smtClean="0">
                <a:solidFill>
                  <a:srgbClr val="000000"/>
                </a:solidFill>
                <a:latin typeface="メイリオ" pitchFamily="50" charset="-128"/>
                <a:ea typeface="メイリオ" pitchFamily="50" charset="-128"/>
                <a:cs typeface="メイリオ" pitchFamily="50" charset="-128"/>
              </a:rPr>
              <a:t>】 </a:t>
            </a:r>
            <a:r>
              <a:rPr lang="ja-JP" altLang="en-US" sz="1800" smtClean="0">
                <a:solidFill>
                  <a:srgbClr val="000000"/>
                </a:solidFill>
                <a:latin typeface="メイリオ" pitchFamily="50" charset="-128"/>
                <a:ea typeface="メイリオ" pitchFamily="50" charset="-128"/>
                <a:cs typeface="メイリオ" pitchFamily="50" charset="-128"/>
              </a:rPr>
              <a:t>情報システム共同化に関する調査を開始</a:t>
            </a:r>
            <a:endParaRPr lang="en-US" altLang="ja-JP" sz="1800" smtClean="0">
              <a:solidFill>
                <a:srgbClr val="000000"/>
              </a:solidFill>
              <a:latin typeface="メイリオ" pitchFamily="50" charset="-128"/>
              <a:ea typeface="メイリオ" pitchFamily="50" charset="-128"/>
              <a:cs typeface="メイリオ" pitchFamily="50" charset="-128"/>
            </a:endParaRPr>
          </a:p>
          <a:p>
            <a:pPr eaLnBrk="1" hangingPunct="1">
              <a:spcBef>
                <a:spcPct val="0"/>
              </a:spcBef>
              <a:buClrTx/>
              <a:buFontTx/>
              <a:buNone/>
            </a:pPr>
            <a:r>
              <a:rPr lang="ja-JP" altLang="en-US" sz="1800" smtClean="0">
                <a:solidFill>
                  <a:srgbClr val="000000"/>
                </a:solidFill>
                <a:latin typeface="メイリオ" pitchFamily="50" charset="-128"/>
                <a:ea typeface="メイリオ" pitchFamily="50" charset="-128"/>
                <a:cs typeface="メイリオ" pitchFamily="50" charset="-128"/>
              </a:rPr>
              <a:t>　地図事業化合意（「電子申請」「電子入札」「</a:t>
            </a:r>
            <a:r>
              <a:rPr lang="ja-JP" altLang="en-US" sz="1800" u="sng" smtClean="0">
                <a:solidFill>
                  <a:srgbClr val="000000"/>
                </a:solidFill>
                <a:latin typeface="メイリオ" pitchFamily="50" charset="-128"/>
                <a:ea typeface="メイリオ" pitchFamily="50" charset="-128"/>
                <a:cs typeface="メイリオ" pitchFamily="50" charset="-128"/>
              </a:rPr>
              <a:t>デジタル地図</a:t>
            </a:r>
            <a:r>
              <a:rPr lang="ja-JP" altLang="en-US" sz="1800" smtClean="0">
                <a:solidFill>
                  <a:srgbClr val="000000"/>
                </a:solidFill>
                <a:latin typeface="メイリオ" pitchFamily="50" charset="-128"/>
                <a:ea typeface="メイリオ" pitchFamily="50" charset="-128"/>
                <a:cs typeface="メイリオ" pitchFamily="50" charset="-128"/>
              </a:rPr>
              <a:t>」</a:t>
            </a:r>
            <a:r>
              <a:rPr lang="en-US" altLang="ja-JP" sz="1800" smtClean="0">
                <a:solidFill>
                  <a:srgbClr val="000000"/>
                </a:solidFill>
                <a:latin typeface="メイリオ" pitchFamily="50" charset="-128"/>
                <a:ea typeface="メイリオ" pitchFamily="50" charset="-128"/>
                <a:cs typeface="メイリオ" pitchFamily="50" charset="-128"/>
              </a:rPr>
              <a:t>WG</a:t>
            </a:r>
            <a:r>
              <a:rPr lang="ja-JP" altLang="en-US" sz="1800" smtClean="0">
                <a:solidFill>
                  <a:srgbClr val="000000"/>
                </a:solidFill>
                <a:latin typeface="メイリオ" pitchFamily="50" charset="-128"/>
                <a:ea typeface="メイリオ" pitchFamily="50" charset="-128"/>
                <a:cs typeface="メイリオ" pitchFamily="50" charset="-128"/>
              </a:rPr>
              <a:t>を設置）</a:t>
            </a:r>
          </a:p>
        </p:txBody>
      </p:sp>
      <p:sp>
        <p:nvSpPr>
          <p:cNvPr id="87048" name="角丸四角形 16"/>
          <p:cNvSpPr>
            <a:spLocks noChangeArrowheads="1"/>
          </p:cNvSpPr>
          <p:nvPr/>
        </p:nvSpPr>
        <p:spPr bwMode="auto">
          <a:xfrm>
            <a:off x="433388" y="3408363"/>
            <a:ext cx="8356600" cy="673100"/>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u="sng" smtClean="0">
                <a:solidFill>
                  <a:srgbClr val="000000"/>
                </a:solidFill>
                <a:latin typeface="メイリオ" pitchFamily="50" charset="-128"/>
                <a:ea typeface="メイリオ" pitchFamily="50" charset="-128"/>
                <a:cs typeface="メイリオ" pitchFamily="50" charset="-128"/>
              </a:rPr>
              <a:t>平成</a:t>
            </a:r>
            <a:r>
              <a:rPr lang="en-US" altLang="ja-JP" sz="1800" u="sng" smtClean="0">
                <a:solidFill>
                  <a:srgbClr val="000000"/>
                </a:solidFill>
                <a:latin typeface="メイリオ" pitchFamily="50" charset="-128"/>
                <a:ea typeface="メイリオ" pitchFamily="50" charset="-128"/>
                <a:cs typeface="メイリオ" pitchFamily="50" charset="-128"/>
              </a:rPr>
              <a:t>18</a:t>
            </a:r>
            <a:r>
              <a:rPr lang="ja-JP" altLang="en-US" sz="1800" u="sng" smtClean="0">
                <a:solidFill>
                  <a:srgbClr val="000000"/>
                </a:solidFill>
                <a:latin typeface="メイリオ" pitchFamily="50" charset="-128"/>
                <a:ea typeface="メイリオ" pitchFamily="50" charset="-128"/>
                <a:cs typeface="メイリオ" pitchFamily="50" charset="-128"/>
              </a:rPr>
              <a:t>年度</a:t>
            </a:r>
            <a:endParaRPr lang="en-US" altLang="ja-JP" sz="1800" u="sng" smtClean="0">
              <a:solidFill>
                <a:srgbClr val="000000"/>
              </a:solidFill>
              <a:latin typeface="メイリオ" pitchFamily="50" charset="-128"/>
              <a:ea typeface="メイリオ" pitchFamily="50" charset="-128"/>
              <a:cs typeface="メイリオ" pitchFamily="50" charset="-128"/>
            </a:endParaRPr>
          </a:p>
          <a:p>
            <a:pPr eaLnBrk="1" hangingPunct="1">
              <a:spcBef>
                <a:spcPct val="0"/>
              </a:spcBef>
              <a:buClrTx/>
              <a:buFontTx/>
              <a:buNone/>
            </a:pPr>
            <a:r>
              <a:rPr lang="en-US" altLang="ja-JP" sz="1800" smtClean="0">
                <a:solidFill>
                  <a:srgbClr val="000000"/>
                </a:solidFill>
                <a:latin typeface="メイリオ" pitchFamily="50" charset="-128"/>
                <a:ea typeface="メイリオ" pitchFamily="50" charset="-128"/>
                <a:cs typeface="メイリオ" pitchFamily="50" charset="-128"/>
              </a:rPr>
              <a:t>【</a:t>
            </a:r>
            <a:r>
              <a:rPr lang="ja-JP" altLang="en-US" sz="1800" smtClean="0">
                <a:solidFill>
                  <a:srgbClr val="000000"/>
                </a:solidFill>
                <a:latin typeface="メイリオ" pitchFamily="50" charset="-128"/>
                <a:ea typeface="メイリオ" pitchFamily="50" charset="-128"/>
                <a:cs typeface="メイリオ" pitchFamily="50" charset="-128"/>
              </a:rPr>
              <a:t>振興協会</a:t>
            </a:r>
            <a:r>
              <a:rPr lang="en-US" altLang="ja-JP" sz="1800" smtClean="0">
                <a:solidFill>
                  <a:srgbClr val="000000"/>
                </a:solidFill>
                <a:latin typeface="メイリオ" pitchFamily="50" charset="-128"/>
                <a:ea typeface="メイリオ" pitchFamily="50" charset="-128"/>
                <a:cs typeface="メイリオ" pitchFamily="50" charset="-128"/>
              </a:rPr>
              <a:t>】 </a:t>
            </a:r>
            <a:r>
              <a:rPr lang="ja-JP" altLang="en-US" sz="1800" smtClean="0">
                <a:solidFill>
                  <a:srgbClr val="000000"/>
                </a:solidFill>
                <a:latin typeface="メイリオ" pitchFamily="50" charset="-128"/>
                <a:ea typeface="メイリオ" pitchFamily="50" charset="-128"/>
                <a:cs typeface="メイリオ" pitchFamily="50" charset="-128"/>
              </a:rPr>
              <a:t>空中写真撮影及び簡易オルソ作成事業</a:t>
            </a:r>
          </a:p>
        </p:txBody>
      </p:sp>
      <p:sp>
        <p:nvSpPr>
          <p:cNvPr id="87049" name="角丸四角形 17"/>
          <p:cNvSpPr>
            <a:spLocks noChangeArrowheads="1"/>
          </p:cNvSpPr>
          <p:nvPr/>
        </p:nvSpPr>
        <p:spPr bwMode="auto">
          <a:xfrm>
            <a:off x="433388" y="4149725"/>
            <a:ext cx="8356600" cy="671513"/>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u="sng" smtClean="0">
                <a:solidFill>
                  <a:srgbClr val="000000"/>
                </a:solidFill>
                <a:latin typeface="メイリオ" pitchFamily="50" charset="-128"/>
                <a:ea typeface="メイリオ" pitchFamily="50" charset="-128"/>
                <a:cs typeface="メイリオ" pitchFamily="50" charset="-128"/>
              </a:rPr>
              <a:t>平成</a:t>
            </a:r>
            <a:r>
              <a:rPr lang="en-US" altLang="ja-JP" sz="1800" u="sng" smtClean="0">
                <a:solidFill>
                  <a:srgbClr val="000000"/>
                </a:solidFill>
                <a:latin typeface="メイリオ" pitchFamily="50" charset="-128"/>
                <a:ea typeface="メイリオ" pitchFamily="50" charset="-128"/>
                <a:cs typeface="メイリオ" pitchFamily="50" charset="-128"/>
              </a:rPr>
              <a:t>19</a:t>
            </a:r>
            <a:r>
              <a:rPr lang="ja-JP" altLang="en-US" sz="1800" u="sng" smtClean="0">
                <a:solidFill>
                  <a:srgbClr val="000000"/>
                </a:solidFill>
                <a:latin typeface="メイリオ" pitchFamily="50" charset="-128"/>
                <a:ea typeface="メイリオ" pitchFamily="50" charset="-128"/>
                <a:cs typeface="メイリオ" pitchFamily="50" charset="-128"/>
              </a:rPr>
              <a:t>年度～平成</a:t>
            </a:r>
            <a:r>
              <a:rPr lang="en-US" altLang="ja-JP" sz="1800" u="sng" smtClean="0">
                <a:solidFill>
                  <a:srgbClr val="000000"/>
                </a:solidFill>
                <a:latin typeface="メイリオ" pitchFamily="50" charset="-128"/>
                <a:ea typeface="メイリオ" pitchFamily="50" charset="-128"/>
                <a:cs typeface="メイリオ" pitchFamily="50" charset="-128"/>
              </a:rPr>
              <a:t>20</a:t>
            </a:r>
            <a:r>
              <a:rPr lang="ja-JP" altLang="en-US" sz="1800" u="sng" smtClean="0">
                <a:solidFill>
                  <a:srgbClr val="000000"/>
                </a:solidFill>
                <a:latin typeface="メイリオ" pitchFamily="50" charset="-128"/>
                <a:ea typeface="メイリオ" pitchFamily="50" charset="-128"/>
                <a:cs typeface="メイリオ" pitchFamily="50" charset="-128"/>
              </a:rPr>
              <a:t>年度</a:t>
            </a:r>
            <a:endParaRPr lang="en-US" altLang="ja-JP" sz="1800" u="sng" smtClean="0">
              <a:solidFill>
                <a:srgbClr val="000000"/>
              </a:solidFill>
              <a:latin typeface="メイリオ" pitchFamily="50" charset="-128"/>
              <a:ea typeface="メイリオ" pitchFamily="50" charset="-128"/>
              <a:cs typeface="メイリオ" pitchFamily="50" charset="-128"/>
            </a:endParaRPr>
          </a:p>
          <a:p>
            <a:pPr eaLnBrk="1" hangingPunct="1">
              <a:spcBef>
                <a:spcPct val="0"/>
              </a:spcBef>
              <a:buClrTx/>
              <a:buFontTx/>
              <a:buNone/>
            </a:pPr>
            <a:r>
              <a:rPr lang="en-US" altLang="ja-JP" sz="1800" smtClean="0">
                <a:solidFill>
                  <a:srgbClr val="000000"/>
                </a:solidFill>
                <a:latin typeface="メイリオ" pitchFamily="50" charset="-128"/>
                <a:ea typeface="メイリオ" pitchFamily="50" charset="-128"/>
                <a:cs typeface="メイリオ" pitchFamily="50" charset="-128"/>
              </a:rPr>
              <a:t>【</a:t>
            </a:r>
            <a:r>
              <a:rPr lang="ja-JP" altLang="en-US" sz="1800" smtClean="0">
                <a:solidFill>
                  <a:srgbClr val="000000"/>
                </a:solidFill>
                <a:latin typeface="メイリオ" pitchFamily="50" charset="-128"/>
                <a:ea typeface="メイリオ" pitchFamily="50" charset="-128"/>
                <a:cs typeface="メイリオ" pitchFamily="50" charset="-128"/>
              </a:rPr>
              <a:t>自治会館組合</a:t>
            </a:r>
            <a:r>
              <a:rPr lang="en-US" altLang="ja-JP" sz="1800" smtClean="0">
                <a:solidFill>
                  <a:srgbClr val="000000"/>
                </a:solidFill>
                <a:latin typeface="メイリオ" pitchFamily="50" charset="-128"/>
                <a:ea typeface="メイリオ" pitchFamily="50" charset="-128"/>
                <a:cs typeface="メイリオ" pitchFamily="50" charset="-128"/>
              </a:rPr>
              <a:t>】 </a:t>
            </a:r>
            <a:r>
              <a:rPr lang="ja-JP" altLang="en-US" sz="1800" smtClean="0">
                <a:solidFill>
                  <a:srgbClr val="000000"/>
                </a:solidFill>
                <a:latin typeface="メイリオ" pitchFamily="50" charset="-128"/>
                <a:ea typeface="メイリオ" pitchFamily="50" charset="-128"/>
                <a:cs typeface="メイリオ" pitchFamily="50" charset="-128"/>
              </a:rPr>
              <a:t>共有デジタル地図初期整備事業</a:t>
            </a:r>
          </a:p>
        </p:txBody>
      </p:sp>
      <p:sp>
        <p:nvSpPr>
          <p:cNvPr id="87050" name="角丸四角形 18"/>
          <p:cNvSpPr>
            <a:spLocks noChangeArrowheads="1"/>
          </p:cNvSpPr>
          <p:nvPr/>
        </p:nvSpPr>
        <p:spPr bwMode="auto">
          <a:xfrm>
            <a:off x="433388" y="4903788"/>
            <a:ext cx="8356600" cy="673100"/>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u="sng" smtClean="0">
                <a:solidFill>
                  <a:srgbClr val="000000"/>
                </a:solidFill>
                <a:latin typeface="メイリオ" pitchFamily="50" charset="-128"/>
                <a:ea typeface="メイリオ" pitchFamily="50" charset="-128"/>
                <a:cs typeface="メイリオ" pitchFamily="50" charset="-128"/>
              </a:rPr>
              <a:t>平成</a:t>
            </a:r>
            <a:r>
              <a:rPr lang="en-US" altLang="ja-JP" sz="1800" u="sng" smtClean="0">
                <a:solidFill>
                  <a:srgbClr val="000000"/>
                </a:solidFill>
                <a:latin typeface="メイリオ" pitchFamily="50" charset="-128"/>
                <a:ea typeface="メイリオ" pitchFamily="50" charset="-128"/>
                <a:cs typeface="メイリオ" pitchFamily="50" charset="-128"/>
              </a:rPr>
              <a:t>23</a:t>
            </a:r>
            <a:r>
              <a:rPr lang="ja-JP" altLang="en-US" sz="1800" u="sng" smtClean="0">
                <a:solidFill>
                  <a:srgbClr val="000000"/>
                </a:solidFill>
                <a:latin typeface="メイリオ" pitchFamily="50" charset="-128"/>
                <a:ea typeface="メイリオ" pitchFamily="50" charset="-128"/>
                <a:cs typeface="メイリオ" pitchFamily="50" charset="-128"/>
              </a:rPr>
              <a:t>年度～平成</a:t>
            </a:r>
            <a:r>
              <a:rPr lang="en-US" altLang="ja-JP" sz="1800" u="sng" smtClean="0">
                <a:solidFill>
                  <a:srgbClr val="000000"/>
                </a:solidFill>
                <a:latin typeface="メイリオ" pitchFamily="50" charset="-128"/>
                <a:ea typeface="メイリオ" pitchFamily="50" charset="-128"/>
                <a:cs typeface="メイリオ" pitchFamily="50" charset="-128"/>
              </a:rPr>
              <a:t>25</a:t>
            </a:r>
            <a:r>
              <a:rPr lang="ja-JP" altLang="en-US" sz="1800" u="sng" smtClean="0">
                <a:solidFill>
                  <a:srgbClr val="000000"/>
                </a:solidFill>
                <a:latin typeface="メイリオ" pitchFamily="50" charset="-128"/>
                <a:ea typeface="メイリオ" pitchFamily="50" charset="-128"/>
                <a:cs typeface="メイリオ" pitchFamily="50" charset="-128"/>
              </a:rPr>
              <a:t>年度</a:t>
            </a:r>
            <a:endParaRPr lang="en-US" altLang="ja-JP" sz="1800" u="sng" smtClean="0">
              <a:solidFill>
                <a:srgbClr val="000000"/>
              </a:solidFill>
              <a:latin typeface="メイリオ" pitchFamily="50" charset="-128"/>
              <a:ea typeface="メイリオ" pitchFamily="50" charset="-128"/>
              <a:cs typeface="メイリオ" pitchFamily="50" charset="-128"/>
            </a:endParaRPr>
          </a:p>
          <a:p>
            <a:pPr eaLnBrk="1" hangingPunct="1">
              <a:spcBef>
                <a:spcPct val="0"/>
              </a:spcBef>
              <a:buClrTx/>
              <a:buFontTx/>
              <a:buNone/>
            </a:pPr>
            <a:r>
              <a:rPr lang="en-US" altLang="ja-JP" sz="1800" smtClean="0">
                <a:solidFill>
                  <a:srgbClr val="000000"/>
                </a:solidFill>
                <a:latin typeface="メイリオ" pitchFamily="50" charset="-128"/>
                <a:ea typeface="メイリオ" pitchFamily="50" charset="-128"/>
                <a:cs typeface="メイリオ" pitchFamily="50" charset="-128"/>
              </a:rPr>
              <a:t>【</a:t>
            </a:r>
            <a:r>
              <a:rPr lang="ja-JP" altLang="en-US" sz="1800" smtClean="0">
                <a:solidFill>
                  <a:srgbClr val="000000"/>
                </a:solidFill>
                <a:latin typeface="メイリオ" pitchFamily="50" charset="-128"/>
                <a:ea typeface="メイリオ" pitchFamily="50" charset="-128"/>
                <a:cs typeface="メイリオ" pitchFamily="50" charset="-128"/>
              </a:rPr>
              <a:t>総合事務組合</a:t>
            </a:r>
            <a:r>
              <a:rPr lang="en-US" altLang="ja-JP" sz="1800" smtClean="0">
                <a:solidFill>
                  <a:srgbClr val="000000"/>
                </a:solidFill>
                <a:latin typeface="メイリオ" pitchFamily="50" charset="-128"/>
                <a:ea typeface="メイリオ" pitchFamily="50" charset="-128"/>
                <a:cs typeface="メイリオ" pitchFamily="50" charset="-128"/>
              </a:rPr>
              <a:t>】 </a:t>
            </a:r>
            <a:r>
              <a:rPr lang="ja-JP" altLang="en-US" sz="1800" smtClean="0">
                <a:solidFill>
                  <a:srgbClr val="000000"/>
                </a:solidFill>
                <a:latin typeface="メイリオ" pitchFamily="50" charset="-128"/>
                <a:ea typeface="メイリオ" pitchFamily="50" charset="-128"/>
                <a:cs typeface="メイリオ" pitchFamily="50" charset="-128"/>
              </a:rPr>
              <a:t>第</a:t>
            </a:r>
            <a:r>
              <a:rPr lang="en-US" altLang="ja-JP" sz="1800" smtClean="0">
                <a:solidFill>
                  <a:srgbClr val="000000"/>
                </a:solidFill>
                <a:latin typeface="メイリオ" pitchFamily="50" charset="-128"/>
                <a:ea typeface="メイリオ" pitchFamily="50" charset="-128"/>
                <a:cs typeface="メイリオ" pitchFamily="50" charset="-128"/>
              </a:rPr>
              <a:t>2</a:t>
            </a:r>
            <a:r>
              <a:rPr lang="ja-JP" altLang="en-US" sz="1800" smtClean="0">
                <a:solidFill>
                  <a:srgbClr val="000000"/>
                </a:solidFill>
                <a:latin typeface="メイリオ" pitchFamily="50" charset="-128"/>
                <a:ea typeface="メイリオ" pitchFamily="50" charset="-128"/>
                <a:cs typeface="メイリオ" pitchFamily="50" charset="-128"/>
              </a:rPr>
              <a:t>期共有デジタル地図全体更新事業</a:t>
            </a:r>
          </a:p>
        </p:txBody>
      </p:sp>
      <p:sp>
        <p:nvSpPr>
          <p:cNvPr id="87051" name="角丸四角形 18"/>
          <p:cNvSpPr>
            <a:spLocks noChangeArrowheads="1"/>
          </p:cNvSpPr>
          <p:nvPr/>
        </p:nvSpPr>
        <p:spPr bwMode="auto">
          <a:xfrm>
            <a:off x="420688" y="5648325"/>
            <a:ext cx="8356600" cy="673100"/>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u="sng" smtClean="0">
                <a:solidFill>
                  <a:srgbClr val="000000"/>
                </a:solidFill>
                <a:latin typeface="メイリオ" pitchFamily="50" charset="-128"/>
                <a:ea typeface="メイリオ" pitchFamily="50" charset="-128"/>
                <a:cs typeface="メイリオ" pitchFamily="50" charset="-128"/>
              </a:rPr>
              <a:t>平成</a:t>
            </a:r>
            <a:r>
              <a:rPr lang="en-US" altLang="ja-JP" sz="1800" u="sng" smtClean="0">
                <a:solidFill>
                  <a:srgbClr val="000000"/>
                </a:solidFill>
                <a:latin typeface="メイリオ" pitchFamily="50" charset="-128"/>
                <a:ea typeface="メイリオ" pitchFamily="50" charset="-128"/>
                <a:cs typeface="メイリオ" pitchFamily="50" charset="-128"/>
              </a:rPr>
              <a:t>2</a:t>
            </a:r>
            <a:r>
              <a:rPr lang="ja-JP" altLang="en-US" sz="1800" u="sng" smtClean="0">
                <a:solidFill>
                  <a:srgbClr val="000000"/>
                </a:solidFill>
                <a:latin typeface="メイリオ" pitchFamily="50" charset="-128"/>
                <a:ea typeface="メイリオ" pitchFamily="50" charset="-128"/>
                <a:cs typeface="メイリオ" pitchFamily="50" charset="-128"/>
              </a:rPr>
              <a:t>６年度</a:t>
            </a:r>
            <a:endParaRPr lang="en-US" altLang="ja-JP" sz="1800" u="sng" smtClean="0">
              <a:solidFill>
                <a:srgbClr val="000000"/>
              </a:solidFill>
              <a:latin typeface="メイリオ" pitchFamily="50" charset="-128"/>
              <a:ea typeface="メイリオ" pitchFamily="50" charset="-128"/>
              <a:cs typeface="メイリオ" pitchFamily="50" charset="-128"/>
            </a:endParaRPr>
          </a:p>
          <a:p>
            <a:pPr eaLnBrk="1" hangingPunct="1">
              <a:spcBef>
                <a:spcPct val="0"/>
              </a:spcBef>
              <a:buClrTx/>
              <a:buFontTx/>
              <a:buNone/>
            </a:pPr>
            <a:r>
              <a:rPr lang="en-US" altLang="ja-JP" sz="1800" smtClean="0">
                <a:solidFill>
                  <a:srgbClr val="000000"/>
                </a:solidFill>
                <a:latin typeface="メイリオ" pitchFamily="50" charset="-128"/>
                <a:ea typeface="メイリオ" pitchFamily="50" charset="-128"/>
                <a:cs typeface="メイリオ" pitchFamily="50" charset="-128"/>
              </a:rPr>
              <a:t>【</a:t>
            </a:r>
            <a:r>
              <a:rPr lang="ja-JP" altLang="en-US" sz="1800" smtClean="0">
                <a:solidFill>
                  <a:srgbClr val="000000"/>
                </a:solidFill>
                <a:latin typeface="メイリオ" pitchFamily="50" charset="-128"/>
                <a:ea typeface="メイリオ" pitchFamily="50" charset="-128"/>
                <a:cs typeface="メイリオ" pitchFamily="50" charset="-128"/>
              </a:rPr>
              <a:t>総合事務組合</a:t>
            </a:r>
            <a:r>
              <a:rPr lang="en-US" altLang="ja-JP" sz="1800" smtClean="0">
                <a:solidFill>
                  <a:srgbClr val="000000"/>
                </a:solidFill>
                <a:latin typeface="メイリオ" pitchFamily="50" charset="-128"/>
                <a:ea typeface="メイリオ" pitchFamily="50" charset="-128"/>
                <a:cs typeface="メイリオ" pitchFamily="50" charset="-128"/>
              </a:rPr>
              <a:t>】 </a:t>
            </a:r>
            <a:r>
              <a:rPr lang="ja-JP" altLang="en-US" sz="1800" smtClean="0">
                <a:solidFill>
                  <a:srgbClr val="000000"/>
                </a:solidFill>
                <a:latin typeface="メイリオ" pitchFamily="50" charset="-128"/>
                <a:ea typeface="メイリオ" pitchFamily="50" charset="-128"/>
                <a:cs typeface="メイリオ" pitchFamily="50" charset="-128"/>
              </a:rPr>
              <a:t>地理空間情報集約システムの構築・運用開始</a:t>
            </a:r>
          </a:p>
        </p:txBody>
      </p:sp>
    </p:spTree>
    <p:extLst>
      <p:ext uri="{BB962C8B-B14F-4D97-AF65-F5344CB8AC3E}">
        <p14:creationId xmlns:p14="http://schemas.microsoft.com/office/powerpoint/2010/main" val="52356471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正方形/長方形 78"/>
          <p:cNvSpPr/>
          <p:nvPr/>
        </p:nvSpPr>
        <p:spPr bwMode="auto">
          <a:xfrm>
            <a:off x="6477000" y="1614488"/>
            <a:ext cx="2132013" cy="5067300"/>
          </a:xfrm>
          <a:prstGeom prst="rect">
            <a:avLst/>
          </a:prstGeom>
          <a:solidFill>
            <a:schemeClr val="bg2">
              <a:lumMod val="20000"/>
              <a:lumOff val="80000"/>
            </a:schemeClr>
          </a:solidFill>
          <a:ln w="28575" cap="flat" cmpd="sng" algn="ctr">
            <a:noFill/>
            <a:prstDash val="solid"/>
            <a:round/>
            <a:headEnd type="none" w="med" len="med"/>
            <a:tailEnd type="none" w="med" len="med"/>
          </a:ln>
          <a:effectLst/>
        </p:spPr>
        <p:txBody>
          <a:bodyPr>
            <a:spAutoFit/>
          </a:bodyPr>
          <a:lstStyle/>
          <a:p>
            <a:pPr algn="l">
              <a:defRPr/>
            </a:pPr>
            <a:endParaRPr lang="ja-JP" altLang="en-US" dirty="0">
              <a:solidFill>
                <a:srgbClr val="000000"/>
              </a:solidFill>
              <a:latin typeface="Arial" charset="0"/>
            </a:endParaRPr>
          </a:p>
        </p:txBody>
      </p:sp>
      <p:sp>
        <p:nvSpPr>
          <p:cNvPr id="78" name="正方形/長方形 77"/>
          <p:cNvSpPr/>
          <p:nvPr/>
        </p:nvSpPr>
        <p:spPr bwMode="auto">
          <a:xfrm>
            <a:off x="4260850" y="1614488"/>
            <a:ext cx="2133600" cy="5067300"/>
          </a:xfrm>
          <a:prstGeom prst="rect">
            <a:avLst/>
          </a:prstGeom>
          <a:solidFill>
            <a:schemeClr val="bg2">
              <a:lumMod val="20000"/>
              <a:lumOff val="80000"/>
            </a:schemeClr>
          </a:solidFill>
          <a:ln w="28575" cap="flat" cmpd="sng" algn="ctr">
            <a:noFill/>
            <a:prstDash val="solid"/>
            <a:round/>
            <a:headEnd type="none" w="med" len="med"/>
            <a:tailEnd type="none" w="med" len="med"/>
          </a:ln>
          <a:effectLst/>
        </p:spPr>
        <p:txBody>
          <a:bodyPr>
            <a:spAutoFit/>
          </a:bodyPr>
          <a:lstStyle/>
          <a:p>
            <a:pPr algn="l">
              <a:defRPr/>
            </a:pPr>
            <a:endParaRPr lang="ja-JP" altLang="en-US" dirty="0">
              <a:solidFill>
                <a:srgbClr val="000000"/>
              </a:solidFill>
              <a:latin typeface="Arial" charset="0"/>
            </a:endParaRPr>
          </a:p>
        </p:txBody>
      </p:sp>
      <p:sp>
        <p:nvSpPr>
          <p:cNvPr id="168970" name="正方形/長方形 168969"/>
          <p:cNvSpPr/>
          <p:nvPr/>
        </p:nvSpPr>
        <p:spPr bwMode="auto">
          <a:xfrm>
            <a:off x="1793875" y="1604963"/>
            <a:ext cx="2352675" cy="5067300"/>
          </a:xfrm>
          <a:prstGeom prst="rect">
            <a:avLst/>
          </a:prstGeom>
          <a:solidFill>
            <a:schemeClr val="bg2">
              <a:lumMod val="20000"/>
              <a:lumOff val="80000"/>
            </a:schemeClr>
          </a:solidFill>
          <a:ln w="28575" cap="flat" cmpd="sng" algn="ctr">
            <a:noFill/>
            <a:prstDash val="solid"/>
            <a:round/>
            <a:headEnd type="none" w="med" len="med"/>
            <a:tailEnd type="none" w="med" len="med"/>
          </a:ln>
          <a:effectLst/>
        </p:spPr>
        <p:txBody>
          <a:bodyPr>
            <a:spAutoFit/>
          </a:bodyPr>
          <a:lstStyle/>
          <a:p>
            <a:pPr algn="l">
              <a:defRPr/>
            </a:pPr>
            <a:endParaRPr lang="ja-JP" altLang="en-US" dirty="0">
              <a:solidFill>
                <a:srgbClr val="000000"/>
              </a:solidFill>
              <a:latin typeface="Arial" charset="0"/>
            </a:endParaRPr>
          </a:p>
        </p:txBody>
      </p:sp>
      <p:sp>
        <p:nvSpPr>
          <p:cNvPr id="7885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FEE480F-7BE4-47C9-B3FE-FCB3A9C886CC}" type="slidenum">
              <a:rPr lang="en-US" altLang="ja-JP" sz="1400">
                <a:solidFill>
                  <a:srgbClr val="000000"/>
                </a:solidFill>
              </a:rPr>
              <a:pPr algn="r" eaLnBrk="1" hangingPunct="1">
                <a:spcBef>
                  <a:spcPct val="0"/>
                </a:spcBef>
                <a:buClrTx/>
                <a:buFontTx/>
                <a:buNone/>
              </a:pPr>
              <a:t>39</a:t>
            </a:fld>
            <a:endParaRPr lang="en-US" altLang="ja-JP" sz="1400">
              <a:solidFill>
                <a:srgbClr val="000000"/>
              </a:solidFill>
            </a:endParaRPr>
          </a:p>
        </p:txBody>
      </p:sp>
      <p:sp>
        <p:nvSpPr>
          <p:cNvPr id="7885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C3FE95AB-FA9C-412D-AF9D-64CCD903948B}" type="slidenum">
              <a:rPr lang="en-US" altLang="ja-JP" sz="1400">
                <a:solidFill>
                  <a:srgbClr val="000000"/>
                </a:solidFill>
              </a:rPr>
              <a:pPr algn="r" eaLnBrk="1" hangingPunct="1">
                <a:spcBef>
                  <a:spcPct val="0"/>
                </a:spcBef>
                <a:buClrTx/>
                <a:buFontTx/>
                <a:buNone/>
              </a:pPr>
              <a:t>39</a:t>
            </a:fld>
            <a:endParaRPr lang="en-US" altLang="ja-JP" sz="1400">
              <a:solidFill>
                <a:srgbClr val="000000"/>
              </a:solidFill>
            </a:endParaRPr>
          </a:p>
        </p:txBody>
      </p:sp>
      <p:sp>
        <p:nvSpPr>
          <p:cNvPr id="63495" name="Rectangle 3"/>
          <p:cNvSpPr>
            <a:spLocks noGrp="1" noChangeArrowheads="1"/>
          </p:cNvSpPr>
          <p:nvPr>
            <p:ph type="body" idx="4294967295"/>
          </p:nvPr>
        </p:nvSpPr>
        <p:spPr>
          <a:xfrm>
            <a:off x="420688" y="1092200"/>
            <a:ext cx="8523287" cy="441325"/>
          </a:xfrm>
        </p:spPr>
        <p:txBody>
          <a:bodyPr/>
          <a:lstStyle/>
          <a:p>
            <a:pPr eaLnBrk="1" hangingPunct="1">
              <a:defRPr/>
            </a:pPr>
            <a:r>
              <a:rPr sz="2400" kern="1200"/>
              <a:t>今回の実証におけるシステム利用の流れ</a:t>
            </a:r>
          </a:p>
        </p:txBody>
      </p:sp>
      <p:sp>
        <p:nvSpPr>
          <p:cNvPr id="8" name="正方形/長方形 7"/>
          <p:cNvSpPr/>
          <p:nvPr/>
        </p:nvSpPr>
        <p:spPr bwMode="auto">
          <a:xfrm>
            <a:off x="1885950" y="1744663"/>
            <a:ext cx="2114550" cy="576262"/>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市町</a:t>
            </a:r>
            <a:endPar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（災害対策本部）</a:t>
            </a:r>
          </a:p>
        </p:txBody>
      </p:sp>
      <p:sp>
        <p:nvSpPr>
          <p:cNvPr id="9" name="正方形/長方形 8"/>
          <p:cNvSpPr/>
          <p:nvPr/>
        </p:nvSpPr>
        <p:spPr bwMode="auto">
          <a:xfrm>
            <a:off x="4364038" y="1744663"/>
            <a:ext cx="1941512" cy="576262"/>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市町総合事務組合</a:t>
            </a:r>
          </a:p>
        </p:txBody>
      </p:sp>
      <p:sp>
        <p:nvSpPr>
          <p:cNvPr id="10" name="正方形/長方形 9"/>
          <p:cNvSpPr/>
          <p:nvPr/>
        </p:nvSpPr>
        <p:spPr bwMode="auto">
          <a:xfrm>
            <a:off x="6545263" y="1749425"/>
            <a:ext cx="2016125" cy="576263"/>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保守事業者</a:t>
            </a:r>
            <a:endPar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（国際航業）</a:t>
            </a:r>
          </a:p>
        </p:txBody>
      </p:sp>
      <p:cxnSp>
        <p:nvCxnSpPr>
          <p:cNvPr id="78859" name="直線矢印コネクタ 3"/>
          <p:cNvCxnSpPr>
            <a:cxnSpLocks noChangeShapeType="1"/>
          </p:cNvCxnSpPr>
          <p:nvPr/>
        </p:nvCxnSpPr>
        <p:spPr bwMode="auto">
          <a:xfrm>
            <a:off x="1598613" y="2320925"/>
            <a:ext cx="0" cy="4351338"/>
          </a:xfrm>
          <a:prstGeom prst="straightConnector1">
            <a:avLst/>
          </a:prstGeom>
          <a:noFill/>
          <a:ln w="2857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8" name="正方形/長方形 17"/>
          <p:cNvSpPr/>
          <p:nvPr/>
        </p:nvSpPr>
        <p:spPr bwMode="auto">
          <a:xfrm>
            <a:off x="374650" y="2470150"/>
            <a:ext cx="1057275" cy="287338"/>
          </a:xfrm>
          <a:prstGeom prst="rect">
            <a:avLst/>
          </a:prstGeom>
          <a:noFill/>
          <a:ln w="1587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発災直前</a:t>
            </a:r>
          </a:p>
        </p:txBody>
      </p:sp>
      <p:sp>
        <p:nvSpPr>
          <p:cNvPr id="78861" name="正方形/長方形 18"/>
          <p:cNvSpPr>
            <a:spLocks noChangeArrowheads="1"/>
          </p:cNvSpPr>
          <p:nvPr/>
        </p:nvSpPr>
        <p:spPr bwMode="auto">
          <a:xfrm>
            <a:off x="6854825" y="3279775"/>
            <a:ext cx="139382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round/>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システム上に</a:t>
            </a:r>
            <a:endParaRPr lang="en-US" altLang="ja-JP" sz="1400">
              <a:solidFill>
                <a:srgbClr val="000000"/>
              </a:solidFill>
              <a:latin typeface="メイリオ" pitchFamily="50" charset="-128"/>
              <a:ea typeface="メイリオ" pitchFamily="50" charset="-128"/>
              <a:cs typeface="メイリオ" pitchFamily="50" charset="-128"/>
            </a:endParaRPr>
          </a:p>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災害事案作成</a:t>
            </a:r>
          </a:p>
        </p:txBody>
      </p:sp>
      <p:sp>
        <p:nvSpPr>
          <p:cNvPr id="20" name="正方形/長方形 19"/>
          <p:cNvSpPr/>
          <p:nvPr/>
        </p:nvSpPr>
        <p:spPr bwMode="auto">
          <a:xfrm>
            <a:off x="201613" y="4197350"/>
            <a:ext cx="1397000" cy="504825"/>
          </a:xfrm>
          <a:prstGeom prst="rect">
            <a:avLst/>
          </a:prstGeom>
          <a:noFill/>
          <a:ln w="1587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災害対応中</a:t>
            </a:r>
          </a:p>
        </p:txBody>
      </p:sp>
      <p:sp>
        <p:nvSpPr>
          <p:cNvPr id="78863" name="正方形/長方形 20"/>
          <p:cNvSpPr>
            <a:spLocks noChangeArrowheads="1"/>
          </p:cNvSpPr>
          <p:nvPr/>
        </p:nvSpPr>
        <p:spPr bwMode="auto">
          <a:xfrm>
            <a:off x="2060575" y="2560638"/>
            <a:ext cx="1766888"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round/>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システム利用を</a:t>
            </a:r>
            <a:endParaRPr lang="en-US" altLang="ja-JP" sz="1400">
              <a:solidFill>
                <a:srgbClr val="000000"/>
              </a:solidFill>
              <a:latin typeface="メイリオ" pitchFamily="50" charset="-128"/>
              <a:ea typeface="メイリオ" pitchFamily="50" charset="-128"/>
              <a:cs typeface="メイリオ" pitchFamily="50" charset="-128"/>
            </a:endParaRPr>
          </a:p>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連絡</a:t>
            </a:r>
            <a:endParaRPr lang="en-US" altLang="ja-JP" sz="1400">
              <a:solidFill>
                <a:srgbClr val="000000"/>
              </a:solidFill>
              <a:latin typeface="メイリオ" pitchFamily="50" charset="-128"/>
              <a:ea typeface="メイリオ" pitchFamily="50" charset="-128"/>
              <a:cs typeface="メイリオ" pitchFamily="50" charset="-128"/>
            </a:endParaRPr>
          </a:p>
        </p:txBody>
      </p:sp>
      <p:sp>
        <p:nvSpPr>
          <p:cNvPr id="78864" name="正方形/長方形 21"/>
          <p:cNvSpPr>
            <a:spLocks noChangeArrowheads="1"/>
          </p:cNvSpPr>
          <p:nvPr/>
        </p:nvSpPr>
        <p:spPr bwMode="auto">
          <a:xfrm>
            <a:off x="4364038" y="2867025"/>
            <a:ext cx="1766887"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round/>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事案作成を指示</a:t>
            </a:r>
            <a:endParaRPr lang="en-US" altLang="ja-JP" sz="1400">
              <a:solidFill>
                <a:srgbClr val="000000"/>
              </a:solidFill>
              <a:latin typeface="メイリオ" pitchFamily="50" charset="-128"/>
              <a:ea typeface="メイリオ" pitchFamily="50" charset="-128"/>
              <a:cs typeface="メイリオ" pitchFamily="50" charset="-128"/>
            </a:endParaRPr>
          </a:p>
        </p:txBody>
      </p:sp>
      <p:cxnSp>
        <p:nvCxnSpPr>
          <p:cNvPr id="78865" name="カギ線コネクタ 15"/>
          <p:cNvCxnSpPr>
            <a:cxnSpLocks noChangeShapeType="1"/>
            <a:stCxn id="78863" idx="3"/>
            <a:endCxn id="78864" idx="1"/>
          </p:cNvCxnSpPr>
          <p:nvPr/>
        </p:nvCxnSpPr>
        <p:spPr bwMode="auto">
          <a:xfrm>
            <a:off x="3827463" y="2767013"/>
            <a:ext cx="536575" cy="306387"/>
          </a:xfrm>
          <a:prstGeom prst="bentConnector3">
            <a:avLst>
              <a:gd name="adj1" fmla="val 50000"/>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8866" name="カギ線コネクタ 25"/>
          <p:cNvCxnSpPr>
            <a:cxnSpLocks noChangeShapeType="1"/>
            <a:stCxn id="78864" idx="3"/>
            <a:endCxn id="78861" idx="1"/>
          </p:cNvCxnSpPr>
          <p:nvPr/>
        </p:nvCxnSpPr>
        <p:spPr bwMode="auto">
          <a:xfrm>
            <a:off x="6130925" y="3073400"/>
            <a:ext cx="723900" cy="414338"/>
          </a:xfrm>
          <a:prstGeom prst="bentConnector3">
            <a:avLst>
              <a:gd name="adj1" fmla="val 50000"/>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78867" name="正方形/長方形 32"/>
          <p:cNvSpPr>
            <a:spLocks noChangeArrowheads="1"/>
          </p:cNvSpPr>
          <p:nvPr/>
        </p:nvSpPr>
        <p:spPr bwMode="auto">
          <a:xfrm>
            <a:off x="6854825" y="3929063"/>
            <a:ext cx="139382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round/>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事案作成を</a:t>
            </a:r>
            <a:endParaRPr lang="en-US" altLang="ja-JP" sz="1400">
              <a:solidFill>
                <a:srgbClr val="000000"/>
              </a:solidFill>
              <a:latin typeface="メイリオ" pitchFamily="50" charset="-128"/>
              <a:ea typeface="メイリオ" pitchFamily="50" charset="-128"/>
              <a:cs typeface="メイリオ" pitchFamily="50" charset="-128"/>
            </a:endParaRPr>
          </a:p>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報告</a:t>
            </a:r>
          </a:p>
        </p:txBody>
      </p:sp>
      <p:cxnSp>
        <p:nvCxnSpPr>
          <p:cNvPr id="78868" name="カギ線コネクタ 33"/>
          <p:cNvCxnSpPr>
            <a:cxnSpLocks noChangeShapeType="1"/>
            <a:stCxn id="78861" idx="2"/>
            <a:endCxn id="78867" idx="0"/>
          </p:cNvCxnSpPr>
          <p:nvPr/>
        </p:nvCxnSpPr>
        <p:spPr bwMode="auto">
          <a:xfrm rot="5400000">
            <a:off x="7434263" y="3811588"/>
            <a:ext cx="234950" cy="0"/>
          </a:xfrm>
          <a:prstGeom prst="bentConnector3">
            <a:avLst>
              <a:gd name="adj1" fmla="val 50000"/>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78869" name="カギ線コネクタ 37"/>
          <p:cNvCxnSpPr>
            <a:cxnSpLocks noChangeShapeType="1"/>
            <a:stCxn id="78867" idx="1"/>
            <a:endCxn id="78870" idx="3"/>
          </p:cNvCxnSpPr>
          <p:nvPr/>
        </p:nvCxnSpPr>
        <p:spPr bwMode="auto">
          <a:xfrm rot="10800000" flipV="1">
            <a:off x="3827463" y="4135438"/>
            <a:ext cx="3027362" cy="360362"/>
          </a:xfrm>
          <a:prstGeom prst="bentConnector3">
            <a:avLst>
              <a:gd name="adj1" fmla="val 50000"/>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78870" name="正方形/長方形 42"/>
          <p:cNvSpPr>
            <a:spLocks noChangeArrowheads="1"/>
          </p:cNvSpPr>
          <p:nvPr/>
        </p:nvSpPr>
        <p:spPr bwMode="auto">
          <a:xfrm>
            <a:off x="2060575" y="4287838"/>
            <a:ext cx="176688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round/>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システム利用</a:t>
            </a:r>
            <a:endParaRPr lang="en-US" altLang="ja-JP" sz="1400">
              <a:solidFill>
                <a:srgbClr val="000000"/>
              </a:solidFill>
              <a:latin typeface="メイリオ" pitchFamily="50" charset="-128"/>
              <a:ea typeface="メイリオ" pitchFamily="50" charset="-128"/>
              <a:cs typeface="メイリオ" pitchFamily="50" charset="-128"/>
            </a:endParaRPr>
          </a:p>
        </p:txBody>
      </p:sp>
      <p:cxnSp>
        <p:nvCxnSpPr>
          <p:cNvPr id="78871" name="カギ線コネクタ 44"/>
          <p:cNvCxnSpPr>
            <a:cxnSpLocks noChangeShapeType="1"/>
            <a:stCxn id="78867" idx="1"/>
          </p:cNvCxnSpPr>
          <p:nvPr/>
        </p:nvCxnSpPr>
        <p:spPr bwMode="auto">
          <a:xfrm rot="10800000">
            <a:off x="5127625" y="4135438"/>
            <a:ext cx="1727200" cy="0"/>
          </a:xfrm>
          <a:prstGeom prst="bentConnector3">
            <a:avLst>
              <a:gd name="adj1" fmla="val 50000"/>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78872" name="正方形/長方形 48"/>
          <p:cNvSpPr>
            <a:spLocks noChangeArrowheads="1"/>
          </p:cNvSpPr>
          <p:nvPr/>
        </p:nvSpPr>
        <p:spPr bwMode="auto">
          <a:xfrm>
            <a:off x="2222500" y="5368925"/>
            <a:ext cx="146367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round/>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システム利用を</a:t>
            </a:r>
            <a:endParaRPr lang="en-US" altLang="ja-JP" sz="1400">
              <a:solidFill>
                <a:srgbClr val="000000"/>
              </a:solidFill>
              <a:latin typeface="メイリオ" pitchFamily="50" charset="-128"/>
              <a:ea typeface="メイリオ" pitchFamily="50" charset="-128"/>
              <a:cs typeface="メイリオ" pitchFamily="50" charset="-128"/>
            </a:endParaRPr>
          </a:p>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終了</a:t>
            </a:r>
            <a:endParaRPr lang="en-US" altLang="ja-JP" sz="1400">
              <a:solidFill>
                <a:srgbClr val="000000"/>
              </a:solidFill>
              <a:latin typeface="メイリオ" pitchFamily="50" charset="-128"/>
              <a:ea typeface="メイリオ" pitchFamily="50" charset="-128"/>
              <a:cs typeface="メイリオ" pitchFamily="50" charset="-128"/>
            </a:endParaRPr>
          </a:p>
        </p:txBody>
      </p:sp>
      <p:cxnSp>
        <p:nvCxnSpPr>
          <p:cNvPr id="78873" name="カギ線コネクタ 49"/>
          <p:cNvCxnSpPr>
            <a:cxnSpLocks noChangeShapeType="1"/>
            <a:stCxn id="78863" idx="3"/>
            <a:endCxn id="78861" idx="1"/>
          </p:cNvCxnSpPr>
          <p:nvPr/>
        </p:nvCxnSpPr>
        <p:spPr bwMode="auto">
          <a:xfrm>
            <a:off x="3827463" y="2767013"/>
            <a:ext cx="3027362" cy="720725"/>
          </a:xfrm>
          <a:prstGeom prst="bentConnector3">
            <a:avLst>
              <a:gd name="adj1" fmla="val 8750"/>
            </a:avLst>
          </a:prstGeom>
          <a:noFill/>
          <a:ln w="12700" algn="ctr">
            <a:solidFill>
              <a:schemeClr val="tx1"/>
            </a:solidFill>
            <a:prstDash val="sysDot"/>
            <a:round/>
            <a:headEnd/>
            <a:tailEnd type="arrow" w="med" len="med"/>
          </a:ln>
          <a:extLst>
            <a:ext uri="{909E8E84-426E-40DD-AFC4-6F175D3DCCD1}">
              <a14:hiddenFill xmlns:a14="http://schemas.microsoft.com/office/drawing/2010/main">
                <a:noFill/>
              </a14:hiddenFill>
            </a:ext>
          </a:extLst>
        </p:spPr>
      </p:cxnSp>
      <p:sp>
        <p:nvSpPr>
          <p:cNvPr id="56" name="正方形/長方形 55"/>
          <p:cNvSpPr/>
          <p:nvPr/>
        </p:nvSpPr>
        <p:spPr bwMode="auto">
          <a:xfrm>
            <a:off x="4402138" y="3427413"/>
            <a:ext cx="1766887" cy="363537"/>
          </a:xfrm>
          <a:prstGeom prst="rect">
            <a:avLst/>
          </a:prstGeom>
          <a:noFill/>
          <a:ln w="15875" cap="flat" cmpd="sng" algn="ctr">
            <a:noFill/>
            <a:prstDash val="solid"/>
            <a:round/>
            <a:headEnd type="none" w="med" len="med"/>
            <a:tailEnd type="none" w="med" len="med"/>
          </a:ln>
          <a:effectLst/>
        </p:spPr>
        <p:txBody>
          <a:bodyPr anchor="ctr"/>
          <a:lstStyle/>
          <a:p>
            <a:pPr>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回目以降）</a:t>
            </a:r>
            <a:endPar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78875" name="カギ線コネクタ 56"/>
          <p:cNvCxnSpPr>
            <a:cxnSpLocks noChangeShapeType="1"/>
            <a:stCxn id="78870" idx="2"/>
            <a:endCxn id="78872" idx="0"/>
          </p:cNvCxnSpPr>
          <p:nvPr/>
        </p:nvCxnSpPr>
        <p:spPr bwMode="auto">
          <a:xfrm>
            <a:off x="2943225" y="4702175"/>
            <a:ext cx="11113" cy="666750"/>
          </a:xfrm>
          <a:prstGeom prst="straightConnector1">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60" name="正方形/長方形 59"/>
          <p:cNvSpPr/>
          <p:nvPr/>
        </p:nvSpPr>
        <p:spPr bwMode="auto">
          <a:xfrm>
            <a:off x="201613" y="5278438"/>
            <a:ext cx="1397000" cy="503237"/>
          </a:xfrm>
          <a:prstGeom prst="rect">
            <a:avLst/>
          </a:prstGeom>
          <a:noFill/>
          <a:ln w="1587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anchor="ctr"/>
          <a:lstStyle/>
          <a:p>
            <a:pPr>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災害対応終了</a:t>
            </a:r>
          </a:p>
        </p:txBody>
      </p:sp>
      <p:sp>
        <p:nvSpPr>
          <p:cNvPr id="78877" name="正方形/長方形 64"/>
          <p:cNvSpPr>
            <a:spLocks noChangeArrowheads="1"/>
          </p:cNvSpPr>
          <p:nvPr/>
        </p:nvSpPr>
        <p:spPr bwMode="auto">
          <a:xfrm>
            <a:off x="6851650" y="5872163"/>
            <a:ext cx="1393825"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round/>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事案を閉じ</a:t>
            </a:r>
            <a:endParaRPr lang="en-US" altLang="ja-JP" sz="1400">
              <a:solidFill>
                <a:srgbClr val="000000"/>
              </a:solidFill>
              <a:latin typeface="メイリオ" pitchFamily="50" charset="-128"/>
              <a:ea typeface="メイリオ" pitchFamily="50" charset="-128"/>
              <a:cs typeface="メイリオ" pitchFamily="50" charset="-128"/>
            </a:endParaRPr>
          </a:p>
          <a:p>
            <a:pPr algn="ctr" eaLnBrk="1" hangingPunct="1">
              <a:spcBef>
                <a:spcPct val="0"/>
              </a:spcBef>
              <a:buClrTx/>
              <a:buFontTx/>
              <a:buNone/>
            </a:pPr>
            <a:r>
              <a:rPr lang="ja-JP" altLang="en-US" sz="1400">
                <a:solidFill>
                  <a:srgbClr val="000000"/>
                </a:solidFill>
                <a:latin typeface="メイリオ" pitchFamily="50" charset="-128"/>
                <a:ea typeface="メイリオ" pitchFamily="50" charset="-128"/>
                <a:cs typeface="メイリオ" pitchFamily="50" charset="-128"/>
              </a:rPr>
              <a:t>履歴処理</a:t>
            </a:r>
          </a:p>
        </p:txBody>
      </p:sp>
      <p:cxnSp>
        <p:nvCxnSpPr>
          <p:cNvPr id="78878" name="カギ線コネクタ 65"/>
          <p:cNvCxnSpPr>
            <a:cxnSpLocks noChangeShapeType="1"/>
            <a:stCxn id="78872" idx="3"/>
            <a:endCxn id="78877" idx="1"/>
          </p:cNvCxnSpPr>
          <p:nvPr/>
        </p:nvCxnSpPr>
        <p:spPr bwMode="auto">
          <a:xfrm>
            <a:off x="3686175" y="5575300"/>
            <a:ext cx="3165475" cy="504825"/>
          </a:xfrm>
          <a:prstGeom prst="bentConnector3">
            <a:avLst>
              <a:gd name="adj1" fmla="val 50000"/>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33"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
        <p:nvSpPr>
          <p:cNvPr id="78880" name="テキスト ボックス 31"/>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①地理空間情報集約システム運用ルール等の検討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26DB752-AE62-4F0F-9723-C135E3F550C6}" type="slidenum">
              <a:rPr lang="en-US" altLang="ja-JP" sz="1400">
                <a:solidFill>
                  <a:srgbClr val="000000"/>
                </a:solidFill>
              </a:rPr>
              <a:pPr algn="r" eaLnBrk="1" hangingPunct="1">
                <a:spcBef>
                  <a:spcPct val="0"/>
                </a:spcBef>
                <a:buClrTx/>
                <a:buFontTx/>
                <a:buNone/>
              </a:pPr>
              <a:t>40</a:t>
            </a:fld>
            <a:endParaRPr lang="en-US" altLang="ja-JP" sz="1400">
              <a:solidFill>
                <a:srgbClr val="000000"/>
              </a:solidFill>
            </a:endParaRPr>
          </a:p>
        </p:txBody>
      </p:sp>
      <p:sp>
        <p:nvSpPr>
          <p:cNvPr id="7987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3008435-67D5-42CD-AA79-117410765636}" type="slidenum">
              <a:rPr lang="en-US" altLang="ja-JP" sz="1400">
                <a:solidFill>
                  <a:srgbClr val="000000"/>
                </a:solidFill>
              </a:rPr>
              <a:pPr algn="r" eaLnBrk="1" hangingPunct="1">
                <a:spcBef>
                  <a:spcPct val="0"/>
                </a:spcBef>
                <a:buClrTx/>
                <a:buFontTx/>
                <a:buNone/>
              </a:pPr>
              <a:t>40</a:t>
            </a:fld>
            <a:endParaRPr lang="en-US" altLang="ja-JP" sz="1400">
              <a:solidFill>
                <a:srgbClr val="000000"/>
              </a:solidFill>
            </a:endParaRPr>
          </a:p>
        </p:txBody>
      </p:sp>
      <p:sp>
        <p:nvSpPr>
          <p:cNvPr id="64516" name="Rectangle 3"/>
          <p:cNvSpPr>
            <a:spLocks noGrp="1" noChangeArrowheads="1"/>
          </p:cNvSpPr>
          <p:nvPr>
            <p:ph type="body" idx="4294967295"/>
          </p:nvPr>
        </p:nvSpPr>
        <p:spPr>
          <a:xfrm>
            <a:off x="369888" y="1123950"/>
            <a:ext cx="8523287" cy="441325"/>
          </a:xfrm>
        </p:spPr>
        <p:txBody>
          <a:bodyPr/>
          <a:lstStyle/>
          <a:p>
            <a:pPr eaLnBrk="1" hangingPunct="1">
              <a:defRPr/>
            </a:pPr>
            <a:r>
              <a:rPr sz="2400" kern="1200"/>
              <a:t>実証結果（１回目・８／１７・集中豪雨）</a:t>
            </a:r>
            <a:endParaRPr lang="en-US" altLang="ja-JP" sz="2400" kern="1200"/>
          </a:p>
          <a:p>
            <a:pPr lvl="1" eaLnBrk="1" hangingPunct="1">
              <a:defRPr/>
            </a:pPr>
            <a:r>
              <a:rPr sz="2400" kern="1200">
                <a:cs typeface="+mn-cs"/>
              </a:rPr>
              <a:t>桑名市様より</a:t>
            </a:r>
            <a:endParaRPr lang="en-US" altLang="ja-JP" sz="2400" kern="1200">
              <a:cs typeface="+mn-cs"/>
            </a:endParaRPr>
          </a:p>
        </p:txBody>
      </p:sp>
      <p:sp>
        <p:nvSpPr>
          <p:cNvPr id="30" name="正方形/長方形 29"/>
          <p:cNvSpPr/>
          <p:nvPr/>
        </p:nvSpPr>
        <p:spPr bwMode="auto">
          <a:xfrm>
            <a:off x="611188" y="2132013"/>
            <a:ext cx="7916862" cy="4249737"/>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平成２７年８月１７日　５：４５～１２：００まで、ＧＩＳシステムを桑名市災害対策本部会議で使用しました。</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８月１７日未明の豪雨による大雨警報の発令に伴い開設され、２度の災対本部会議において被害状況の報告に使用しました。</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「情報共有」、「対応の具体化」の観点から有効なシステムと認識しました。</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（当面、研修用の被害情報で登録作業を３カ所行っています。）</a:t>
            </a:r>
          </a:p>
          <a:p>
            <a:pPr algn="l">
              <a:defRPr/>
            </a:pPr>
            <a:endPar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今後の検討事項</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１　研修用の画面で登録作業を行いましたが、本来の各災害単位の登録要領を把握していな</a:t>
            </a:r>
            <a:r>
              <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r>
            <a:br>
              <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かったこと</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２　桑名市内の地名検索に時間を要したこと</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３　入力した情報は家屋被害等の場合、個人情報の視点から開示できるか（真位置と表示</a:t>
            </a:r>
            <a:r>
              <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r>
            <a:br>
              <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はずらしています。）</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４　時間を要しますが、職員に対する普及、システム活用の意義等の理解が必要</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５　その他</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ＵＴＭポイントの把握ができていませんでした。</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例　桑名市役所</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５３ＳＰＵ５３５０８１２５（庁舎西側角）の「座標取得の要領」が</a:t>
            </a:r>
            <a:r>
              <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r>
            <a:br>
              <a:rPr lang="en-US" altLang="ja-JP"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理解できていません。</a:t>
            </a:r>
          </a:p>
          <a:p>
            <a:pPr algn="l">
              <a:defRPr/>
            </a:pPr>
            <a:endPar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
        <p:nvSpPr>
          <p:cNvPr id="79879" name="テキスト ボックス 6"/>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①地理空間情報集約システム運用ルール等の検討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58A41C9-8D8D-450A-99E9-5E957FB649E6}" type="slidenum">
              <a:rPr lang="en-US" altLang="ja-JP" sz="1400">
                <a:solidFill>
                  <a:srgbClr val="000000"/>
                </a:solidFill>
              </a:rPr>
              <a:pPr algn="r" eaLnBrk="1" hangingPunct="1">
                <a:spcBef>
                  <a:spcPct val="0"/>
                </a:spcBef>
                <a:buClrTx/>
                <a:buFontTx/>
                <a:buNone/>
              </a:pPr>
              <a:t>41</a:t>
            </a:fld>
            <a:endParaRPr lang="en-US" altLang="ja-JP" sz="1400">
              <a:solidFill>
                <a:srgbClr val="000000"/>
              </a:solidFill>
            </a:endParaRPr>
          </a:p>
        </p:txBody>
      </p:sp>
      <p:sp>
        <p:nvSpPr>
          <p:cNvPr id="8089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2E37F6FA-4276-4A77-A1A1-7F012C41A415}" type="slidenum">
              <a:rPr lang="en-US" altLang="ja-JP" sz="1400">
                <a:solidFill>
                  <a:srgbClr val="000000"/>
                </a:solidFill>
              </a:rPr>
              <a:pPr algn="r" eaLnBrk="1" hangingPunct="1">
                <a:spcBef>
                  <a:spcPct val="0"/>
                </a:spcBef>
                <a:buClrTx/>
                <a:buFontTx/>
                <a:buNone/>
              </a:pPr>
              <a:t>41</a:t>
            </a:fld>
            <a:endParaRPr lang="en-US" altLang="ja-JP" sz="1400">
              <a:solidFill>
                <a:srgbClr val="000000"/>
              </a:solidFill>
            </a:endParaRPr>
          </a:p>
        </p:txBody>
      </p:sp>
      <p:sp>
        <p:nvSpPr>
          <p:cNvPr id="30" name="正方形/長方形 29"/>
          <p:cNvSpPr/>
          <p:nvPr/>
        </p:nvSpPr>
        <p:spPr bwMode="auto">
          <a:xfrm>
            <a:off x="538163" y="2133600"/>
            <a:ext cx="7850187" cy="4464050"/>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先日の台風第１５号関連対応、有難うございました。直接、台風の影響はありませんでしたが、冠水程度の被害が発生しました。</a:t>
            </a:r>
          </a:p>
          <a:p>
            <a:pPr algn="l">
              <a:defRPr/>
            </a:pPr>
            <a:endPar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システムの入力等には十分な時間がある状況でした。</a:t>
            </a:r>
          </a:p>
          <a:p>
            <a:pPr algn="l">
              <a:defRPr/>
            </a:pPr>
            <a:endPar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以下、気づきました点について列挙します。</a:t>
            </a:r>
          </a:p>
          <a:p>
            <a:pPr algn="l">
              <a:defRPr/>
            </a:pPr>
            <a:endPar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１　地図を利用した被害情報の提示は、正確な被害状況の認識に有効です。</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災害対策本部員にとって共通の認識と思われていた被害発生個所が曖昧であった</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ことを、地図を使用して正確な情報を提示することで共有できました。</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今後、関係職員が効率的に活動するためには、同システムを利用する場合、被害</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住宅等の個人情報にかかわる情報の入力の問題が発生すると推測します。</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また、桑名市特有の排水にかかわるポンプの活動状況等を配慮する必要がある</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と考えています。</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２　運用上、問題となる事項はありませんでした。</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（但し、災害対策本部でスクリーンに画面を表示していますが、桑名市全域の縮尺</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から被害箇所を表示するには無理がありました。）</a:t>
            </a:r>
          </a:p>
          <a:p>
            <a:pPr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３　その他</a:t>
            </a:r>
          </a:p>
          <a:p>
            <a:pPr marL="622300" indent="-622300" algn="l">
              <a:defRPr/>
            </a:pP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地図の印刷で、用紙サイズＡ３では、イメージ、印刷ともエラーがでる傾向が見られ　　</a:t>
            </a:r>
            <a:r>
              <a:rPr lang="ja-JP" altLang="en-US" sz="140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るの</a:t>
            </a:r>
            <a:r>
              <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ではないでしょうか。</a:t>
            </a:r>
          </a:p>
          <a:p>
            <a:pPr algn="l">
              <a:defRPr/>
            </a:pPr>
            <a:endParaRPr lang="ja-JP" altLang="en-US" sz="1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0901" name="Rectangle 3"/>
          <p:cNvSpPr txBox="1">
            <a:spLocks noChangeArrowheads="1"/>
          </p:cNvSpPr>
          <p:nvPr/>
        </p:nvSpPr>
        <p:spPr bwMode="auto">
          <a:xfrm>
            <a:off x="296863" y="1125538"/>
            <a:ext cx="85232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rgbClr val="000000"/>
                </a:solidFill>
              </a:rPr>
              <a:t>実証結果（２回目・８／２５・台風１５号）</a:t>
            </a:r>
          </a:p>
          <a:p>
            <a:pPr lvl="1" eaLnBrk="1" hangingPunct="1"/>
            <a:r>
              <a:rPr lang="ja-JP" altLang="en-US" sz="2400">
                <a:solidFill>
                  <a:srgbClr val="000000"/>
                </a:solidFill>
              </a:rPr>
              <a:t>桑名市様より</a:t>
            </a:r>
          </a:p>
        </p:txBody>
      </p:sp>
      <p:sp>
        <p:nvSpPr>
          <p:cNvPr id="7"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
        <p:nvSpPr>
          <p:cNvPr id="80903" name="テキスト ボックス 7"/>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①地理空間情報集約システム運用ルール等の検討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1F7E0C1D-C1BE-48ED-B6B2-B8E51C30AB36}" type="slidenum">
              <a:rPr lang="en-US" altLang="ja-JP" sz="1400">
                <a:solidFill>
                  <a:srgbClr val="000000"/>
                </a:solidFill>
              </a:rPr>
              <a:pPr algn="r" eaLnBrk="1" hangingPunct="1">
                <a:spcBef>
                  <a:spcPct val="0"/>
                </a:spcBef>
                <a:buClrTx/>
                <a:buFontTx/>
                <a:buNone/>
              </a:pPr>
              <a:t>42</a:t>
            </a:fld>
            <a:endParaRPr lang="en-US" altLang="ja-JP" sz="1400">
              <a:solidFill>
                <a:srgbClr val="000000"/>
              </a:solidFill>
            </a:endParaRPr>
          </a:p>
        </p:txBody>
      </p:sp>
      <p:sp>
        <p:nvSpPr>
          <p:cNvPr id="8192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8F03B635-E2F4-498A-8AF0-5D70C9C8D83C}" type="slidenum">
              <a:rPr lang="en-US" altLang="ja-JP" sz="1400">
                <a:solidFill>
                  <a:srgbClr val="000000"/>
                </a:solidFill>
              </a:rPr>
              <a:pPr algn="r" eaLnBrk="1" hangingPunct="1">
                <a:spcBef>
                  <a:spcPct val="0"/>
                </a:spcBef>
                <a:buClrTx/>
                <a:buFontTx/>
                <a:buNone/>
              </a:pPr>
              <a:t>42</a:t>
            </a:fld>
            <a:endParaRPr lang="en-US" altLang="ja-JP" sz="1400">
              <a:solidFill>
                <a:srgbClr val="000000"/>
              </a:solidFill>
            </a:endParaRPr>
          </a:p>
        </p:txBody>
      </p:sp>
      <p:sp>
        <p:nvSpPr>
          <p:cNvPr id="30" name="正方形/長方形 29"/>
          <p:cNvSpPr/>
          <p:nvPr/>
        </p:nvSpPr>
        <p:spPr bwMode="auto">
          <a:xfrm>
            <a:off x="758825" y="1962150"/>
            <a:ext cx="7916863" cy="3527425"/>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１　システム運用の認知について</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災害対策本部会議において、被害状況を提示するシステムの理解は不十分です。</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しかしながら、部長クラスでは、表示される情報の意義、正確性、情報の使用方法</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について一部浸透しつつあります。</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２　東員町のシステム入力結果の利用について</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道路の被害状況は、広域避難において移動経路選定の有力な情報となると思います。</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但し、実運用の際は、確認した情報を担当者との間で、電話、無線で確認する必要</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があると思います。</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３　検討事項</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（１）被害情報の整理について</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被害状況が、入力の順に提示されますが、桑名市と東員町の区分が良くわかりませんでした。</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（各市町毎の被害状況を整理する要領を確認したいと思います。）</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（２）表示について</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広域で地図を確認し、被害状況を把握する場合、シンボルの確認が難しくなるようです。</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（３）地図表示と被害状況のリンクについて</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地図情報のシンボルから、被害状況、対応状況を確認する場合、操作を単純化できないでしょうか。</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（４）管理者権限について</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平成２７年８月１７日の想定できない豪雨の場合等、各市町単位で発生事象の入力操作は、</a:t>
            </a:r>
            <a:endPar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運用上検討が必要</a:t>
            </a:r>
          </a:p>
        </p:txBody>
      </p:sp>
      <p:sp>
        <p:nvSpPr>
          <p:cNvPr id="8" name="正方形/長方形 7"/>
          <p:cNvSpPr/>
          <p:nvPr/>
        </p:nvSpPr>
        <p:spPr bwMode="auto">
          <a:xfrm>
            <a:off x="768350" y="5876925"/>
            <a:ext cx="7918450" cy="890588"/>
          </a:xfrm>
          <a:prstGeom prst="rect">
            <a:avLst/>
          </a:prstGeom>
          <a:solidFill>
            <a:schemeClr val="bg1"/>
          </a:solidFill>
          <a:ln w="1587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・通行止めを地図上で表示する場合、ポイント登録だと１箇所しか登録できなかったので、始点と終点を登録</a:t>
            </a:r>
            <a:r>
              <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r>
            <a:br>
              <a:rPr lang="en-US" altLang="ja-JP"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b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できるようにならないか。</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・城山１丁目と入力すると津市城山１丁目となった。</a:t>
            </a:r>
          </a:p>
          <a:p>
            <a:pPr algn="l">
              <a:defRPr/>
            </a:pPr>
            <a:r>
              <a:rPr lang="ja-JP" altLang="en-US" sz="12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・公共交通についての情報や、学校の休校についての情報も登録できないか。</a:t>
            </a:r>
          </a:p>
        </p:txBody>
      </p:sp>
      <p:sp>
        <p:nvSpPr>
          <p:cNvPr id="81926" name="Rectangle 3"/>
          <p:cNvSpPr txBox="1">
            <a:spLocks noChangeArrowheads="1"/>
          </p:cNvSpPr>
          <p:nvPr/>
        </p:nvSpPr>
        <p:spPr bwMode="auto">
          <a:xfrm>
            <a:off x="369888" y="1023938"/>
            <a:ext cx="85232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400">
                <a:solidFill>
                  <a:srgbClr val="000000"/>
                </a:solidFill>
              </a:rPr>
              <a:t>実証結果（３回目・９／８・台風１８号）</a:t>
            </a:r>
          </a:p>
          <a:p>
            <a:pPr lvl="1" eaLnBrk="1" hangingPunct="1"/>
            <a:r>
              <a:rPr lang="ja-JP" altLang="en-US" sz="2400">
                <a:solidFill>
                  <a:srgbClr val="000000"/>
                </a:solidFill>
              </a:rPr>
              <a:t>桑名市様より</a:t>
            </a:r>
            <a:endParaRPr lang="en-US" altLang="ja-JP" sz="2400">
              <a:solidFill>
                <a:srgbClr val="000000"/>
              </a:solidFill>
            </a:endParaRPr>
          </a:p>
          <a:p>
            <a:pPr lvl="1" eaLnBrk="1" hangingPunct="1"/>
            <a:endParaRPr lang="en-US" altLang="ja-JP" sz="2400">
              <a:solidFill>
                <a:srgbClr val="000000"/>
              </a:solidFill>
              <a:ea typeface="Meiryo UI" pitchFamily="50" charset="-128"/>
              <a:cs typeface="Meiryo UI" pitchFamily="50" charset="-128"/>
            </a:endParaRPr>
          </a:p>
          <a:p>
            <a:pPr lvl="1" eaLnBrk="1" hangingPunct="1"/>
            <a:endParaRPr lang="en-US" altLang="ja-JP" sz="2400">
              <a:solidFill>
                <a:srgbClr val="000000"/>
              </a:solidFill>
              <a:ea typeface="Meiryo UI" pitchFamily="50" charset="-128"/>
              <a:cs typeface="Meiryo UI" pitchFamily="50" charset="-128"/>
            </a:endParaRPr>
          </a:p>
          <a:p>
            <a:pPr lvl="1" eaLnBrk="1" hangingPunct="1"/>
            <a:endParaRPr lang="en-US" altLang="ja-JP" sz="2400">
              <a:solidFill>
                <a:srgbClr val="000000"/>
              </a:solidFill>
              <a:ea typeface="Meiryo UI" pitchFamily="50" charset="-128"/>
              <a:cs typeface="Meiryo UI" pitchFamily="50" charset="-128"/>
            </a:endParaRPr>
          </a:p>
          <a:p>
            <a:pPr lvl="1" eaLnBrk="1" hangingPunct="1"/>
            <a:endParaRPr lang="en-US" altLang="ja-JP" sz="2400">
              <a:solidFill>
                <a:srgbClr val="000000"/>
              </a:solidFill>
              <a:ea typeface="Meiryo UI" pitchFamily="50" charset="-128"/>
              <a:cs typeface="Meiryo UI" pitchFamily="50" charset="-128"/>
            </a:endParaRPr>
          </a:p>
          <a:p>
            <a:pPr lvl="1" eaLnBrk="1" hangingPunct="1"/>
            <a:endParaRPr lang="en-US" altLang="ja-JP" sz="2400">
              <a:solidFill>
                <a:srgbClr val="000000"/>
              </a:solidFill>
              <a:ea typeface="Meiryo UI" pitchFamily="50" charset="-128"/>
              <a:cs typeface="Meiryo UI" pitchFamily="50" charset="-128"/>
            </a:endParaRPr>
          </a:p>
          <a:p>
            <a:pPr lvl="1" eaLnBrk="1" hangingPunct="1"/>
            <a:endParaRPr lang="en-US" altLang="ja-JP" sz="2400">
              <a:solidFill>
                <a:srgbClr val="000000"/>
              </a:solidFill>
              <a:ea typeface="Meiryo UI" pitchFamily="50" charset="-128"/>
              <a:cs typeface="Meiryo UI" pitchFamily="50" charset="-128"/>
            </a:endParaRPr>
          </a:p>
          <a:p>
            <a:pPr lvl="1" eaLnBrk="1" hangingPunct="1"/>
            <a:endParaRPr lang="en-US" altLang="ja-JP" sz="2400">
              <a:solidFill>
                <a:srgbClr val="000000"/>
              </a:solidFill>
              <a:ea typeface="Meiryo UI" pitchFamily="50" charset="-128"/>
              <a:cs typeface="Meiryo UI" pitchFamily="50" charset="-128"/>
            </a:endParaRPr>
          </a:p>
          <a:p>
            <a:pPr lvl="1" eaLnBrk="1" hangingPunct="1"/>
            <a:endParaRPr lang="en-US" altLang="ja-JP" sz="2400">
              <a:solidFill>
                <a:srgbClr val="000000"/>
              </a:solidFill>
              <a:ea typeface="Meiryo UI" pitchFamily="50" charset="-128"/>
              <a:cs typeface="Meiryo UI" pitchFamily="50" charset="-128"/>
            </a:endParaRPr>
          </a:p>
          <a:p>
            <a:pPr lvl="1" eaLnBrk="1" hangingPunct="1"/>
            <a:r>
              <a:rPr lang="ja-JP" altLang="en-US" sz="2400">
                <a:solidFill>
                  <a:srgbClr val="000000"/>
                </a:solidFill>
              </a:rPr>
              <a:t>東員町様より</a:t>
            </a:r>
          </a:p>
        </p:txBody>
      </p:sp>
      <p:sp>
        <p:nvSpPr>
          <p:cNvPr id="11"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
        <p:nvSpPr>
          <p:cNvPr id="81928" name="テキスト ボックス 9"/>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①地理空間情報集約システム運用ルール等の検討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D368421-BEC2-43CA-AF72-B222F51DC920}" type="slidenum">
              <a:rPr lang="en-US" altLang="ja-JP" sz="1400">
                <a:solidFill>
                  <a:srgbClr val="000000"/>
                </a:solidFill>
              </a:rPr>
              <a:pPr algn="r" eaLnBrk="1" hangingPunct="1">
                <a:spcBef>
                  <a:spcPct val="0"/>
                </a:spcBef>
                <a:buClrTx/>
                <a:buFontTx/>
                <a:buNone/>
              </a:pPr>
              <a:t>43</a:t>
            </a:fld>
            <a:endParaRPr lang="en-US" altLang="ja-JP" sz="1400">
              <a:solidFill>
                <a:srgbClr val="000000"/>
              </a:solidFill>
            </a:endParaRPr>
          </a:p>
        </p:txBody>
      </p:sp>
      <p:sp>
        <p:nvSpPr>
          <p:cNvPr id="8294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8DE2B832-E179-4970-880E-D40C98922A54}" type="slidenum">
              <a:rPr lang="en-US" altLang="ja-JP" sz="1400">
                <a:solidFill>
                  <a:srgbClr val="000000"/>
                </a:solidFill>
              </a:rPr>
              <a:pPr algn="r" eaLnBrk="1" hangingPunct="1">
                <a:spcBef>
                  <a:spcPct val="0"/>
                </a:spcBef>
                <a:buClrTx/>
                <a:buFontTx/>
                <a:buNone/>
              </a:pPr>
              <a:t>43</a:t>
            </a:fld>
            <a:endParaRPr lang="en-US" altLang="ja-JP" sz="1400">
              <a:solidFill>
                <a:srgbClr val="000000"/>
              </a:solidFill>
            </a:endParaRPr>
          </a:p>
        </p:txBody>
      </p:sp>
      <p:graphicFrame>
        <p:nvGraphicFramePr>
          <p:cNvPr id="9" name="表 8"/>
          <p:cNvGraphicFramePr>
            <a:graphicFrameLocks noGrp="1"/>
          </p:cNvGraphicFramePr>
          <p:nvPr/>
        </p:nvGraphicFramePr>
        <p:xfrm>
          <a:off x="539750" y="2079625"/>
          <a:ext cx="7993063" cy="3078192"/>
        </p:xfrm>
        <a:graphic>
          <a:graphicData uri="http://schemas.openxmlformats.org/drawingml/2006/table">
            <a:tbl>
              <a:tblPr/>
              <a:tblGrid>
                <a:gridCol w="1107157"/>
                <a:gridCol w="1771046"/>
                <a:gridCol w="5114860"/>
              </a:tblGrid>
              <a:tr h="304761">
                <a:tc gridSpan="2">
                  <a:txBody>
                    <a:bodyPr/>
                    <a:lstStyle/>
                    <a:p>
                      <a:pPr algn="ct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分類</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solidFill>
                  </a:tcPr>
                </a:tc>
                <a:tc hMerge="1">
                  <a:txBody>
                    <a:bodyPr/>
                    <a:lstStyle/>
                    <a:p>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txBody>
                  <a:tcPr marT="45719" marB="4571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内容</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r>
              <a:tr h="518119">
                <a:tc rowSpan="4">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①運用面</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noFill/>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災害事案作成</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・事案作成の連絡ルートの明確化</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・複数市町にかかる災害の場合の事案作成連絡ルール</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8119">
                <a:tc vMerge="1">
                  <a:txBody>
                    <a:bodyPr/>
                    <a:lstStyle/>
                    <a:p>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T="45719" marB="45719">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noFill/>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広域利用</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・隣接市町と共有すると有効な情報（冠水箇所等）の入力ルール</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・入力されている情報の確認ルール</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761">
                <a:tc vMerge="1">
                  <a:txBody>
                    <a:bodyPr/>
                    <a:lstStyle/>
                    <a:p>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T="45719" marB="45719">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個人情報の扱い</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・隣接市町に個人宅の被害情報を共有してよいか</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761">
                <a:tc vMerge="1">
                  <a:txBody>
                    <a:bodyPr/>
                    <a:lstStyle/>
                    <a:p>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T="45719" marB="45719">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noFill/>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普及啓発</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・災害発生時の入力体制、利用の意義の啓発</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761">
                <a:tc rowSpan="3">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②技術面</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検索性の向上</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・住所検索を分かりやすく（“大字”の文字が不要）</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8119">
                <a:tc vMerge="1">
                  <a:txBody>
                    <a:bodyPr/>
                    <a:lstStyle/>
                    <a:p>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T="45719" marB="45719">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表現の向上</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・複数市町の被害情報登録で自市町分を分かりやすく</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・広域地図表示での被害情報の表現</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4761">
                <a:tc vMerge="1">
                  <a:txBody>
                    <a:bodyPr/>
                    <a:lstStyle/>
                    <a:p>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T="45719" marB="45719">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個人情報の扱い</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・隣接市町に個人宅の被害情報を共有してよいか</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91439" marR="91439" marT="45702" marB="45702">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2982" name="Rectangle 3"/>
          <p:cNvSpPr txBox="1">
            <a:spLocks noChangeArrowheads="1"/>
          </p:cNvSpPr>
          <p:nvPr/>
        </p:nvSpPr>
        <p:spPr bwMode="auto">
          <a:xfrm>
            <a:off x="369888" y="1016000"/>
            <a:ext cx="85232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dirty="0">
                <a:solidFill>
                  <a:srgbClr val="000000"/>
                </a:solidFill>
              </a:rPr>
              <a:t>実証結果まとめ</a:t>
            </a:r>
            <a:endParaRPr lang="en-US" altLang="ja-JP" sz="2800" dirty="0">
              <a:solidFill>
                <a:srgbClr val="000000"/>
              </a:solidFill>
            </a:endParaRPr>
          </a:p>
          <a:p>
            <a:pPr lvl="1" eaLnBrk="1" hangingPunct="1"/>
            <a:r>
              <a:rPr lang="ja-JP" altLang="en-US" sz="2400" dirty="0">
                <a:solidFill>
                  <a:srgbClr val="000000"/>
                </a:solidFill>
              </a:rPr>
              <a:t>課題の整理</a:t>
            </a:r>
            <a:endParaRPr lang="en-US" altLang="ja-JP" sz="2400" dirty="0">
              <a:solidFill>
                <a:srgbClr val="000000"/>
              </a:solidFill>
            </a:endParaRPr>
          </a:p>
          <a:p>
            <a:pPr lvl="1" eaLnBrk="1" hangingPunct="1"/>
            <a:endParaRPr lang="en-US" altLang="ja-JP" dirty="0">
              <a:solidFill>
                <a:srgbClr val="000000"/>
              </a:solidFill>
              <a:ea typeface="Meiryo UI" pitchFamily="50" charset="-128"/>
              <a:cs typeface="Meiryo UI" pitchFamily="50" charset="-128"/>
            </a:endParaRPr>
          </a:p>
          <a:p>
            <a:pPr lvl="1" eaLnBrk="1" hangingPunct="1"/>
            <a:endParaRPr lang="en-US" altLang="ja-JP" sz="2000" dirty="0">
              <a:solidFill>
                <a:srgbClr val="000000"/>
              </a:solidFill>
              <a:ea typeface="Meiryo UI" pitchFamily="50" charset="-128"/>
              <a:cs typeface="Meiryo UI" pitchFamily="50" charset="-128"/>
            </a:endParaRPr>
          </a:p>
          <a:p>
            <a:pPr lvl="1" eaLnBrk="1" hangingPunct="1"/>
            <a:endParaRPr lang="en-US" altLang="ja-JP" sz="2000" dirty="0">
              <a:solidFill>
                <a:srgbClr val="000000"/>
              </a:solidFill>
              <a:ea typeface="Meiryo UI" pitchFamily="50" charset="-128"/>
              <a:cs typeface="Meiryo UI" pitchFamily="50" charset="-128"/>
            </a:endParaRPr>
          </a:p>
          <a:p>
            <a:pPr lvl="1" eaLnBrk="1" hangingPunct="1"/>
            <a:endParaRPr lang="en-US" altLang="ja-JP" sz="2000" dirty="0">
              <a:solidFill>
                <a:srgbClr val="000000"/>
              </a:solidFill>
              <a:ea typeface="Meiryo UI" pitchFamily="50" charset="-128"/>
              <a:cs typeface="Meiryo UI" pitchFamily="50" charset="-128"/>
            </a:endParaRPr>
          </a:p>
          <a:p>
            <a:pPr lvl="1" eaLnBrk="1" hangingPunct="1"/>
            <a:endParaRPr lang="en-US" altLang="ja-JP" sz="2000" dirty="0">
              <a:solidFill>
                <a:srgbClr val="000000"/>
              </a:solidFill>
              <a:ea typeface="Meiryo UI" pitchFamily="50" charset="-128"/>
              <a:cs typeface="Meiryo UI" pitchFamily="50" charset="-128"/>
            </a:endParaRPr>
          </a:p>
          <a:p>
            <a:pPr lvl="1" eaLnBrk="1" hangingPunct="1"/>
            <a:endParaRPr lang="en-US" altLang="ja-JP" sz="2000" dirty="0">
              <a:solidFill>
                <a:srgbClr val="000000"/>
              </a:solidFill>
              <a:ea typeface="Meiryo UI" pitchFamily="50" charset="-128"/>
              <a:cs typeface="Meiryo UI" pitchFamily="50" charset="-128"/>
            </a:endParaRPr>
          </a:p>
          <a:p>
            <a:pPr lvl="1" eaLnBrk="1" hangingPunct="1"/>
            <a:endParaRPr lang="en-US" altLang="ja-JP" sz="2000" dirty="0">
              <a:solidFill>
                <a:srgbClr val="000000"/>
              </a:solidFill>
              <a:ea typeface="Meiryo UI" pitchFamily="50" charset="-128"/>
              <a:cs typeface="Meiryo UI" pitchFamily="50" charset="-128"/>
            </a:endParaRPr>
          </a:p>
          <a:p>
            <a:pPr lvl="1" eaLnBrk="1" hangingPunct="1"/>
            <a:endParaRPr lang="en-US" altLang="ja-JP" sz="2000" dirty="0">
              <a:solidFill>
                <a:srgbClr val="000000"/>
              </a:solidFill>
              <a:ea typeface="Meiryo UI" pitchFamily="50" charset="-128"/>
              <a:cs typeface="Meiryo UI" pitchFamily="50" charset="-128"/>
            </a:endParaRPr>
          </a:p>
          <a:p>
            <a:pPr lvl="1" eaLnBrk="1" hangingPunct="1"/>
            <a:endParaRPr lang="en-US" altLang="ja-JP" sz="2000" dirty="0">
              <a:solidFill>
                <a:srgbClr val="000000"/>
              </a:solidFill>
              <a:ea typeface="Meiryo UI" pitchFamily="50" charset="-128"/>
              <a:cs typeface="Meiryo UI" pitchFamily="50" charset="-128"/>
            </a:endParaRPr>
          </a:p>
          <a:p>
            <a:pPr eaLnBrk="1" hangingPunct="1"/>
            <a:r>
              <a:rPr lang="ja-JP" altLang="en-US" sz="2800" dirty="0">
                <a:solidFill>
                  <a:srgbClr val="000000"/>
                </a:solidFill>
              </a:rPr>
              <a:t>運用ガイドライン（案）の見直し</a:t>
            </a:r>
            <a:endParaRPr lang="en-US" altLang="ja-JP" sz="2800" dirty="0">
              <a:solidFill>
                <a:srgbClr val="000000"/>
              </a:solidFill>
            </a:endParaRPr>
          </a:p>
          <a:p>
            <a:pPr lvl="1" eaLnBrk="1" hangingPunct="1"/>
            <a:r>
              <a:rPr lang="ja-JP" altLang="en-US" sz="2400" dirty="0">
                <a:solidFill>
                  <a:srgbClr val="000000"/>
                </a:solidFill>
              </a:rPr>
              <a:t>実証結果をふまえ</a:t>
            </a:r>
            <a:r>
              <a:rPr lang="ja-JP" altLang="en-US" sz="2400" dirty="0" smtClean="0">
                <a:solidFill>
                  <a:srgbClr val="000000"/>
                </a:solidFill>
              </a:rPr>
              <a:t>、運用ガイドラインの見直しを実施した。</a:t>
            </a:r>
            <a:endParaRPr lang="en-US" altLang="ja-JP" sz="2400" dirty="0">
              <a:solidFill>
                <a:srgbClr val="000000"/>
              </a:solidFill>
            </a:endParaRPr>
          </a:p>
        </p:txBody>
      </p:sp>
      <p:sp>
        <p:nvSpPr>
          <p:cNvPr id="8"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
        <p:nvSpPr>
          <p:cNvPr id="82984" name="テキスト ボックス 6"/>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①地理空間情報集約システム運用ルール等の検討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430EA06-7D58-40E9-AC3A-D30C890249B7}" type="slidenum">
              <a:rPr lang="en-US" altLang="ja-JP" sz="1400">
                <a:solidFill>
                  <a:srgbClr val="000000"/>
                </a:solidFill>
              </a:rPr>
              <a:pPr algn="r" eaLnBrk="1" hangingPunct="1">
                <a:spcBef>
                  <a:spcPct val="0"/>
                </a:spcBef>
                <a:buClrTx/>
                <a:buFontTx/>
                <a:buNone/>
              </a:pPr>
              <a:t>44</a:t>
            </a:fld>
            <a:endParaRPr lang="en-US" altLang="ja-JP" sz="1400">
              <a:solidFill>
                <a:srgbClr val="000000"/>
              </a:solidFill>
            </a:endParaRPr>
          </a:p>
        </p:txBody>
      </p:sp>
      <p:sp>
        <p:nvSpPr>
          <p:cNvPr id="8397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B099C108-DC73-4DC8-A999-115A8379F936}" type="slidenum">
              <a:rPr lang="en-US" altLang="ja-JP" sz="1400">
                <a:solidFill>
                  <a:srgbClr val="000000"/>
                </a:solidFill>
              </a:rPr>
              <a:pPr algn="r" eaLnBrk="1" hangingPunct="1">
                <a:spcBef>
                  <a:spcPct val="0"/>
                </a:spcBef>
                <a:buClrTx/>
                <a:buFontTx/>
                <a:buNone/>
              </a:pPr>
              <a:t>44</a:t>
            </a:fld>
            <a:endParaRPr lang="en-US" altLang="ja-JP" sz="1400">
              <a:solidFill>
                <a:srgbClr val="000000"/>
              </a:solidFill>
            </a:endParaRPr>
          </a:p>
        </p:txBody>
      </p:sp>
      <p:sp>
        <p:nvSpPr>
          <p:cNvPr id="83972" name="Rectangle 3"/>
          <p:cNvSpPr>
            <a:spLocks noGrp="1" noChangeArrowheads="1"/>
          </p:cNvSpPr>
          <p:nvPr>
            <p:ph type="body" idx="4294967295"/>
          </p:nvPr>
        </p:nvSpPr>
        <p:spPr>
          <a:xfrm>
            <a:off x="369888" y="1052513"/>
            <a:ext cx="8523287" cy="492125"/>
          </a:xfrm>
        </p:spPr>
        <p:txBody>
          <a:bodyPr/>
          <a:lstStyle/>
          <a:p>
            <a:pPr eaLnBrk="1" hangingPunct="1"/>
            <a:r>
              <a:rPr sz="2800" smtClean="0"/>
              <a:t>三重県防災システムとの連携手法の検討</a:t>
            </a:r>
            <a:endParaRPr lang="en-US" altLang="ja-JP" sz="2800" smtClean="0"/>
          </a:p>
        </p:txBody>
      </p:sp>
      <p:graphicFrame>
        <p:nvGraphicFramePr>
          <p:cNvPr id="9" name="表 8"/>
          <p:cNvGraphicFramePr>
            <a:graphicFrameLocks noGrp="1"/>
          </p:cNvGraphicFramePr>
          <p:nvPr/>
        </p:nvGraphicFramePr>
        <p:xfrm>
          <a:off x="827088" y="1700213"/>
          <a:ext cx="7561262" cy="2286000"/>
        </p:xfrm>
        <a:graphic>
          <a:graphicData uri="http://schemas.openxmlformats.org/drawingml/2006/table">
            <a:tbl>
              <a:tblPr/>
              <a:tblGrid>
                <a:gridCol w="7561262"/>
              </a:tblGrid>
              <a:tr h="285750">
                <a:tc>
                  <a:txBody>
                    <a:bodyPr/>
                    <a:lstStyle/>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●システム連携にかかる課題</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（１）「被害情報の登録」の役割が重複しており、二重登録となる</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（２）県防災システムは、次期システム構築に向けて検討中であり、現行システムとの</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r>
                      <a:b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b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連携が現段階では難しい</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次期システムの構築工程</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○平成</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26</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27</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年度　基本方針の検討</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
                      </a:r>
                      <a:b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b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（災害対策本部・市町との連携のあり方を検討）</a:t>
                      </a:r>
                    </a:p>
                    <a:p>
                      <a:pPr marL="0" indent="0">
                        <a:buFont typeface="Arial" panose="020B0604020202020204" pitchFamily="34" charset="0"/>
                        <a:buNone/>
                      </a:pP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○平成</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28</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年度　詳細設計・構築・プロトタイプシステム構築</a:t>
                      </a:r>
                    </a:p>
                    <a:p>
                      <a:pPr marL="0" indent="0">
                        <a:buFont typeface="Arial" panose="020B0604020202020204" pitchFamily="34" charset="0"/>
                        <a:buNone/>
                      </a:pP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○平成</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29</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4</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月～　運用開始</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45" marR="91445">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0" name="下矢印 9"/>
          <p:cNvSpPr/>
          <p:nvPr/>
        </p:nvSpPr>
        <p:spPr bwMode="auto">
          <a:xfrm>
            <a:off x="1127125" y="4129088"/>
            <a:ext cx="1295400" cy="288925"/>
          </a:xfrm>
          <a:prstGeom prst="downArrow">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a:spAutoFit/>
          </a:bodyPr>
          <a:lstStyle/>
          <a:p>
            <a:pPr algn="l">
              <a:defRPr/>
            </a:pPr>
            <a:endParaRPr lang="ja-JP" altLang="en-US">
              <a:solidFill>
                <a:srgbClr val="000000"/>
              </a:solidFill>
            </a:endParaRPr>
          </a:p>
        </p:txBody>
      </p:sp>
      <p:graphicFrame>
        <p:nvGraphicFramePr>
          <p:cNvPr id="11" name="表 10"/>
          <p:cNvGraphicFramePr>
            <a:graphicFrameLocks noGrp="1"/>
          </p:cNvGraphicFramePr>
          <p:nvPr/>
        </p:nvGraphicFramePr>
        <p:xfrm>
          <a:off x="827088" y="4583113"/>
          <a:ext cx="7561262" cy="1798637"/>
        </p:xfrm>
        <a:graphic>
          <a:graphicData uri="http://schemas.openxmlformats.org/drawingml/2006/table">
            <a:tbl>
              <a:tblPr/>
              <a:tblGrid>
                <a:gridCol w="7561262"/>
              </a:tblGrid>
              <a:tr h="1798637">
                <a:tc>
                  <a:txBody>
                    <a:bodyPr/>
                    <a:lstStyle/>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●協議経過</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（１）次期システムで、県防災システムと地理空間情報集約システムの連携をはかる</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こととし、現行システムを利用する場合、入力が重複することになります</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（２）次期システムでは、県防災システム側に市町の被害情報を登録できる役割を置き、</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地理空間情報集約システム側は、データ連携の後、復旧・復興場面で活用する</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こととします（予定）</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txBody>
                  <a:tcPr marL="91445" marR="91445" marT="45728" marB="45728">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
        <p:nvSpPr>
          <p:cNvPr id="83987" name="テキスト ボックス 12"/>
          <p:cNvSpPr txBox="1">
            <a:spLocks noChangeArrowheads="1"/>
          </p:cNvSpPr>
          <p:nvPr/>
        </p:nvSpPr>
        <p:spPr bwMode="auto">
          <a:xfrm>
            <a:off x="34925" y="679450"/>
            <a:ext cx="7586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marL="0" lvl="1" eaLnBrk="1" hangingPunct="1">
              <a:spcBef>
                <a:spcPct val="0"/>
              </a:spcBef>
              <a:buClrTx/>
              <a:buFontTx/>
              <a:buNone/>
            </a:pPr>
            <a:r>
              <a:rPr lang="en-US" altLang="ja-JP" sz="1800">
                <a:latin typeface="Meiryo UI" pitchFamily="50" charset="-128"/>
                <a:ea typeface="Meiryo UI" pitchFamily="50" charset="-128"/>
                <a:cs typeface="Meiryo UI" pitchFamily="50" charset="-128"/>
              </a:rPr>
              <a:t>【</a:t>
            </a:r>
            <a:r>
              <a:rPr lang="ja-JP" altLang="en-US" sz="1800">
                <a:latin typeface="Meiryo UI" pitchFamily="50" charset="-128"/>
                <a:ea typeface="Meiryo UI" pitchFamily="50" charset="-128"/>
                <a:cs typeface="Meiryo UI" pitchFamily="50" charset="-128"/>
              </a:rPr>
              <a:t>②関係システムとの連携手法の検討</a:t>
            </a:r>
            <a:r>
              <a:rPr lang="en-US" altLang="ja-JP" sz="1800">
                <a:latin typeface="Meiryo UI" pitchFamily="50" charset="-128"/>
                <a:ea typeface="Meiryo UI" pitchFamily="50" charset="-128"/>
                <a:cs typeface="Meiryo UI" pitchFamily="50" charset="-128"/>
              </a:rPr>
              <a:t>】</a:t>
            </a:r>
            <a:endParaRPr lang="ja-JP" altLang="en-US" sz="180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6"/>
          <p:cNvSpPr txBox="1">
            <a:spLocks noGrp="1" noChangeArrowheads="1"/>
          </p:cNvSpPr>
          <p:nvPr/>
        </p:nvSpPr>
        <p:spPr bwMode="auto">
          <a:xfrm>
            <a:off x="6553200" y="6402388"/>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8DB47ADC-FED2-489F-BBB0-F61E4317FBAD}" type="slidenum">
              <a:rPr lang="en-US" altLang="ja-JP" sz="1400">
                <a:solidFill>
                  <a:srgbClr val="000000"/>
                </a:solidFill>
              </a:rPr>
              <a:pPr algn="r" eaLnBrk="1" hangingPunct="1">
                <a:spcBef>
                  <a:spcPct val="0"/>
                </a:spcBef>
                <a:buClrTx/>
                <a:buFontTx/>
                <a:buNone/>
              </a:pPr>
              <a:t>45</a:t>
            </a:fld>
            <a:endParaRPr lang="en-US" altLang="ja-JP" sz="1400">
              <a:solidFill>
                <a:srgbClr val="000000"/>
              </a:solidFill>
            </a:endParaRPr>
          </a:p>
        </p:txBody>
      </p:sp>
      <p:sp>
        <p:nvSpPr>
          <p:cNvPr id="84995" name="Rectangle 6"/>
          <p:cNvSpPr txBox="1">
            <a:spLocks noGrp="1" noChangeArrowheads="1"/>
          </p:cNvSpPr>
          <p:nvPr/>
        </p:nvSpPr>
        <p:spPr bwMode="auto">
          <a:xfrm>
            <a:off x="6553200" y="6402388"/>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FE580D6-7930-427E-8551-DF280F8EB786}" type="slidenum">
              <a:rPr lang="en-US" altLang="ja-JP" sz="1400">
                <a:solidFill>
                  <a:srgbClr val="000000"/>
                </a:solidFill>
              </a:rPr>
              <a:pPr algn="r" eaLnBrk="1" hangingPunct="1">
                <a:spcBef>
                  <a:spcPct val="0"/>
                </a:spcBef>
                <a:buClrTx/>
                <a:buFontTx/>
                <a:buNone/>
              </a:pPr>
              <a:t>45</a:t>
            </a:fld>
            <a:endParaRPr lang="en-US" altLang="ja-JP" sz="1400">
              <a:solidFill>
                <a:srgbClr val="000000"/>
              </a:solidFill>
            </a:endParaRPr>
          </a:p>
        </p:txBody>
      </p:sp>
      <p:graphicFrame>
        <p:nvGraphicFramePr>
          <p:cNvPr id="18" name="Group 65"/>
          <p:cNvGraphicFramePr>
            <a:graphicFrameLocks noGrp="1"/>
          </p:cNvGraphicFramePr>
          <p:nvPr/>
        </p:nvGraphicFramePr>
        <p:xfrm>
          <a:off x="354013" y="1557338"/>
          <a:ext cx="8497887" cy="1879600"/>
        </p:xfrm>
        <a:graphic>
          <a:graphicData uri="http://schemas.openxmlformats.org/drawingml/2006/table">
            <a:tbl>
              <a:tblPr/>
              <a:tblGrid>
                <a:gridCol w="4793720"/>
                <a:gridCol w="3704167"/>
              </a:tblGrid>
              <a:tr h="414279">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成果品</a:t>
                      </a:r>
                    </a:p>
                  </a:txBody>
                  <a:tcPr marL="90003" marR="90003" marT="46810" marB="468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ctr" defTabSz="914400" rtl="0" eaLnBrk="1" fontAlgn="base" latinLnBrk="0" hangingPunct="1">
                        <a:lnSpc>
                          <a:spcPct val="100000"/>
                        </a:lnSpc>
                        <a:spcBef>
                          <a:spcPct val="20000"/>
                        </a:spcBef>
                        <a:spcAft>
                          <a:spcPct val="0"/>
                        </a:spcAft>
                        <a:buClr>
                          <a:srgbClr val="006666"/>
                        </a:buClr>
                        <a:buSzTx/>
                        <a:buFont typeface="Wingdings" pitchFamily="2" charset="2"/>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内容</a:t>
                      </a:r>
                    </a:p>
                  </a:txBody>
                  <a:tcPr marL="90003" marR="90003" marT="46810" marB="468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465321">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地理空間情報集約システム</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運用ガイドライン（案） </a:t>
                      </a:r>
                    </a:p>
                  </a:txBody>
                  <a:tcPr marL="90003" marR="90003" marT="46810" marB="4681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buClr>
                          <a:srgbClr val="006666"/>
                        </a:buClr>
                        <a:buFont typeface="Wingdings" pitchFamily="2" charset="2"/>
                        <a:defRPr kumimoji="1" sz="2800">
                          <a:solidFill>
                            <a:schemeClr val="tx1"/>
                          </a:solidFill>
                          <a:latin typeface="HGPｺﾞｼｯｸE" pitchFamily="50" charset="-128"/>
                          <a:ea typeface="HGPｺﾞｼｯｸE" pitchFamily="50" charset="-128"/>
                        </a:defRPr>
                      </a:lvl1pPr>
                      <a:lvl2pPr marL="742950" indent="-285750" eaLnBrk="0" hangingPunct="0">
                        <a:spcBef>
                          <a:spcPct val="20000"/>
                        </a:spcBef>
                        <a:buClr>
                          <a:srgbClr val="669900"/>
                        </a:buClr>
                        <a:buFont typeface="Wingdings" pitchFamily="2" charset="2"/>
                        <a:defRPr kumimoji="1" sz="2400">
                          <a:solidFill>
                            <a:schemeClr val="tx1"/>
                          </a:solidFill>
                          <a:latin typeface="HGPｺﾞｼｯｸE" pitchFamily="50" charset="-128"/>
                          <a:ea typeface="HGPｺﾞｼｯｸE" pitchFamily="50" charset="-128"/>
                        </a:defRPr>
                      </a:lvl2pPr>
                      <a:lvl3pPr marL="1143000" indent="-228600" eaLnBrk="0" hangingPunct="0">
                        <a:spcBef>
                          <a:spcPct val="20000"/>
                        </a:spcBef>
                        <a:buClr>
                          <a:srgbClr val="FF3300"/>
                        </a:buClr>
                        <a:buFont typeface="Wingdings" pitchFamily="2" charset="2"/>
                        <a:defRPr kumimoji="1" sz="2000">
                          <a:solidFill>
                            <a:schemeClr val="tx1"/>
                          </a:solidFill>
                          <a:latin typeface="HGPｺﾞｼｯｸE" pitchFamily="50" charset="-128"/>
                          <a:ea typeface="HGPｺﾞｼｯｸE" pitchFamily="50" charset="-128"/>
                        </a:defRPr>
                      </a:lvl3pPr>
                      <a:lvl4pPr marL="16002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4pPr>
                      <a:lvl5pPr marL="2057400" indent="-228600" eaLnBrk="0" hangingPunct="0">
                        <a:spcBef>
                          <a:spcPct val="20000"/>
                        </a:spcBef>
                        <a:buFont typeface="Wingdings" pitchFamily="2" charset="2"/>
                        <a:defRPr kumimoji="1">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defRPr kumimoji="1">
                          <a:solidFill>
                            <a:schemeClr val="tx1"/>
                          </a:solidFill>
                          <a:latin typeface="HGPｺﾞｼｯｸE" pitchFamily="50" charset="-128"/>
                          <a:ea typeface="HGPｺﾞｼｯｸE" pitchFamily="50" charset="-128"/>
                        </a:defRPr>
                      </a:lvl9pPr>
                    </a:lstStyle>
                    <a:p>
                      <a:pPr marL="0" marR="0" lvl="0" indent="0" algn="l" defTabSz="914400" rtl="0" eaLnBrk="1" fontAlgn="base" latinLnBrk="0" hangingPunct="1">
                        <a:lnSpc>
                          <a:spcPct val="100000"/>
                        </a:lnSpc>
                        <a:spcBef>
                          <a:spcPct val="20000"/>
                        </a:spcBef>
                        <a:spcAft>
                          <a:spcPct val="0"/>
                        </a:spcAft>
                        <a:buClr>
                          <a:srgbClr val="006666"/>
                        </a:buClr>
                        <a:buSzTx/>
                        <a:buFont typeface="Wingdings" pitchFamily="2" charset="2"/>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実証実験の結果をふまえ、地理空間情報集約システムの位置付け、運用体制、年間運用工程、取り扱う各種データの更新ルール等をとりまとめたもの</a:t>
                      </a:r>
                    </a:p>
                  </a:txBody>
                  <a:tcPr marL="90003" marR="90003" marT="46810" marB="4681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8" name="Rectangle 28"/>
          <p:cNvSpPr txBox="1">
            <a:spLocks noChangeArrowheads="1"/>
          </p:cNvSpPr>
          <p:nvPr/>
        </p:nvSpPr>
        <p:spPr bwMode="auto">
          <a:xfrm>
            <a:off x="222250" y="836613"/>
            <a:ext cx="8667750" cy="533400"/>
          </a:xfrm>
          <a:prstGeom prst="rect">
            <a:avLst/>
          </a:prstGeom>
          <a:noFill/>
          <a:ln>
            <a:noFill/>
          </a:ln>
          <a:extLst/>
        </p:spPr>
        <p:txBody>
          <a:bodyPr/>
          <a:lstStyle>
            <a:lvl1pPr marL="342900" indent="-342900" algn="l" rtl="0" eaLnBrk="0" fontAlgn="base" hangingPunct="0">
              <a:spcBef>
                <a:spcPct val="20000"/>
              </a:spcBef>
              <a:spcAft>
                <a:spcPct val="0"/>
              </a:spcAft>
              <a:buClr>
                <a:srgbClr val="006666"/>
              </a:buClr>
              <a:buFont typeface="Wingdings" pitchFamily="2" charset="2"/>
              <a:buChar char="n"/>
              <a:defRPr kumimoji="1" lang="ja-JP" altLang="en-US" sz="3200" dirty="0">
                <a:solidFill>
                  <a:schemeClr val="tx1"/>
                </a:solidFill>
                <a:latin typeface="HGPｺﾞｼｯｸE" pitchFamily="50" charset="-128"/>
                <a:ea typeface="HGPｺﾞｼｯｸE" pitchFamily="50" charset="-128"/>
                <a:cs typeface="+mn-cs"/>
              </a:defRPr>
            </a:lvl1pPr>
            <a:lvl2pPr marL="742950" indent="-285750" algn="l" rtl="0" eaLnBrk="0" fontAlgn="base" hangingPunct="0">
              <a:spcBef>
                <a:spcPct val="20000"/>
              </a:spcBef>
              <a:spcAft>
                <a:spcPct val="0"/>
              </a:spcAft>
              <a:buClr>
                <a:srgbClr val="669900"/>
              </a:buClr>
              <a:buFont typeface="Wingdings" pitchFamily="2" charset="2"/>
              <a:buChar char="l"/>
              <a:defRPr kumimoji="1" lang="ja-JP" altLang="en-US" sz="2800" dirty="0">
                <a:solidFill>
                  <a:schemeClr val="tx1"/>
                </a:solidFill>
                <a:latin typeface="HGPｺﾞｼｯｸE" pitchFamily="50" charset="-128"/>
                <a:ea typeface="HGPｺﾞｼｯｸE" pitchFamily="50" charset="-128"/>
              </a:defRPr>
            </a:lvl2pPr>
            <a:lvl3pPr marL="1143000" indent="-228600" algn="l" rtl="0" eaLnBrk="0" fontAlgn="base" hangingPunct="0">
              <a:spcBef>
                <a:spcPct val="20000"/>
              </a:spcBef>
              <a:spcAft>
                <a:spcPct val="0"/>
              </a:spcAft>
              <a:buClr>
                <a:srgbClr val="FF3300"/>
              </a:buClr>
              <a:buFont typeface="Wingdings" pitchFamily="2" charset="2"/>
              <a:buChar char="ª"/>
              <a:defRPr kumimoji="1" lang="ja-JP" altLang="en-US" sz="2400" dirty="0">
                <a:solidFill>
                  <a:schemeClr val="tx1"/>
                </a:solidFill>
                <a:latin typeface="HGPｺﾞｼｯｸE" pitchFamily="50" charset="-128"/>
                <a:ea typeface="HGPｺﾞｼｯｸE" pitchFamily="50" charset="-128"/>
              </a:defRPr>
            </a:lvl3pPr>
            <a:lvl4pPr marL="1600200" indent="-228600" algn="l" rtl="0" eaLnBrk="0" fontAlgn="base" hangingPunct="0">
              <a:spcBef>
                <a:spcPct val="20000"/>
              </a:spcBef>
              <a:spcAft>
                <a:spcPct val="0"/>
              </a:spcAft>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rtl="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a:lstStyle>
          <a:p>
            <a:pPr eaLnBrk="1" hangingPunct="1">
              <a:defRPr/>
            </a:pPr>
            <a:r>
              <a:rPr sz="2800" kern="0" smtClean="0">
                <a:solidFill>
                  <a:srgbClr val="000000"/>
                </a:solidFill>
              </a:rPr>
              <a:t>成果品</a:t>
            </a:r>
            <a:endParaRPr lang="en-US" sz="2800" kern="0" smtClean="0">
              <a:solidFill>
                <a:srgbClr val="000000"/>
              </a:solidFill>
            </a:endParaRPr>
          </a:p>
        </p:txBody>
      </p:sp>
      <p:sp>
        <p:nvSpPr>
          <p:cNvPr id="9" name="Rectangle 2"/>
          <p:cNvSpPr txBox="1">
            <a:spLocks noChangeArrowheads="1"/>
          </p:cNvSpPr>
          <p:nvPr/>
        </p:nvSpPr>
        <p:spPr bwMode="auto">
          <a:xfrm>
            <a:off x="153988" y="77788"/>
            <a:ext cx="8990012"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cs typeface="+mj-cs"/>
              </a:defRPr>
            </a:lvl1pPr>
            <a:lvl2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2pPr>
            <a:lvl3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3pPr>
            <a:lvl4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4pPr>
            <a:lvl5pPr algn="ctr" rtl="0" eaLnBrk="0" fontAlgn="base" hangingPunct="0">
              <a:spcBef>
                <a:spcPct val="0"/>
              </a:spcBef>
              <a:spcAft>
                <a:spcPct val="0"/>
              </a:spcAft>
              <a:defRPr kumimoji="1" sz="3600">
                <a:solidFill>
                  <a:schemeClr val="bg1"/>
                </a:solidFill>
                <a:latin typeface="HGPｺﾞｼｯｸE" pitchFamily="50" charset="-128"/>
                <a:ea typeface="HGPｺﾞｼｯｸE" pitchFamily="50" charset="-128"/>
              </a:defRPr>
            </a:lvl5pPr>
            <a:lvl6pPr marL="457200" algn="ctr" rtl="0" eaLnBrk="1" fontAlgn="base" hangingPunct="1">
              <a:spcBef>
                <a:spcPct val="0"/>
              </a:spcBef>
              <a:spcAft>
                <a:spcPct val="0"/>
              </a:spcAft>
              <a:defRPr kumimoji="1" sz="3600">
                <a:solidFill>
                  <a:schemeClr val="bg1"/>
                </a:solidFill>
                <a:latin typeface="Arial" charset="0"/>
                <a:ea typeface="ＭＳ Ｐゴシック" pitchFamily="50" charset="-128"/>
              </a:defRPr>
            </a:lvl6pPr>
            <a:lvl7pPr marL="914400" algn="ctr" rtl="0" eaLnBrk="1" fontAlgn="base" hangingPunct="1">
              <a:spcBef>
                <a:spcPct val="0"/>
              </a:spcBef>
              <a:spcAft>
                <a:spcPct val="0"/>
              </a:spcAft>
              <a:defRPr kumimoji="1" sz="3600">
                <a:solidFill>
                  <a:schemeClr val="bg1"/>
                </a:solidFill>
                <a:latin typeface="Arial" charset="0"/>
                <a:ea typeface="ＭＳ Ｐゴシック" pitchFamily="50" charset="-128"/>
              </a:defRPr>
            </a:lvl7pPr>
            <a:lvl8pPr marL="1371600" algn="ctr" rtl="0" eaLnBrk="1" fontAlgn="base" hangingPunct="1">
              <a:spcBef>
                <a:spcPct val="0"/>
              </a:spcBef>
              <a:spcAft>
                <a:spcPct val="0"/>
              </a:spcAft>
              <a:defRPr kumimoji="1" sz="3600">
                <a:solidFill>
                  <a:schemeClr val="bg1"/>
                </a:solidFill>
                <a:latin typeface="Arial" charset="0"/>
                <a:ea typeface="ＭＳ Ｐゴシック" pitchFamily="50" charset="-128"/>
              </a:defRPr>
            </a:lvl8pPr>
            <a:lvl9pPr marL="1828800" algn="ctr" rtl="0" eaLnBrk="1" fontAlgn="base" hangingPunct="1">
              <a:spcBef>
                <a:spcPct val="0"/>
              </a:spcBef>
              <a:spcAft>
                <a:spcPct val="0"/>
              </a:spcAft>
              <a:defRPr kumimoji="1" sz="3600">
                <a:solidFill>
                  <a:schemeClr val="bg1"/>
                </a:solidFill>
                <a:latin typeface="Arial" charset="0"/>
                <a:ea typeface="ＭＳ Ｐゴシック" pitchFamily="50" charset="-128"/>
              </a:defRPr>
            </a:lvl9pPr>
          </a:lstStyle>
          <a:p>
            <a:pPr algn="l" eaLnBrk="1" hangingPunct="1">
              <a:defRPr/>
            </a:pPr>
            <a:r>
              <a:rPr lang="ja-JP" altLang="en-US" sz="3200" kern="0" dirty="0" smtClean="0"/>
              <a:t>５－３．防災分野における共有</a:t>
            </a:r>
            <a:r>
              <a:rPr lang="en-US" altLang="ja-JP" sz="3200" kern="0" dirty="0" smtClean="0"/>
              <a:t>DM</a:t>
            </a:r>
            <a:r>
              <a:rPr lang="ja-JP" altLang="en-US" sz="3200" kern="0" dirty="0" err="1" smtClean="0"/>
              <a:t>の利</a:t>
            </a:r>
            <a:r>
              <a:rPr lang="ja-JP" altLang="en-US" sz="3200" kern="0" dirty="0" smtClean="0"/>
              <a:t>活用検討</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7B25BABF-9260-4611-AB8E-9FDD9611407C}" type="slidenum">
              <a:rPr lang="en-US" altLang="ja-JP" sz="1400" smtClean="0">
                <a:solidFill>
                  <a:srgbClr val="000000"/>
                </a:solidFill>
              </a:rPr>
              <a:pPr algn="r" eaLnBrk="1" hangingPunct="1">
                <a:spcBef>
                  <a:spcPct val="0"/>
                </a:spcBef>
                <a:buClrTx/>
                <a:buFontTx/>
                <a:buNone/>
              </a:pPr>
              <a:t>4</a:t>
            </a:fld>
            <a:endParaRPr lang="en-US" altLang="ja-JP" sz="1400" smtClean="0">
              <a:solidFill>
                <a:srgbClr val="000000"/>
              </a:solidFill>
            </a:endParaRPr>
          </a:p>
        </p:txBody>
      </p:sp>
      <p:sp>
        <p:nvSpPr>
          <p:cNvPr id="88067"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0E8217B0-7B14-4715-B758-1A6202AE7723}" type="slidenum">
              <a:rPr lang="en-US" altLang="ja-JP" sz="1400" smtClean="0">
                <a:solidFill>
                  <a:srgbClr val="000000"/>
                </a:solidFill>
              </a:rPr>
              <a:pPr algn="r" eaLnBrk="1" hangingPunct="1">
                <a:spcBef>
                  <a:spcPct val="0"/>
                </a:spcBef>
                <a:buClrTx/>
                <a:buFontTx/>
                <a:buNone/>
              </a:pPr>
              <a:t>4</a:t>
            </a:fld>
            <a:endParaRPr lang="en-US" altLang="ja-JP" sz="1400" smtClean="0">
              <a:solidFill>
                <a:srgbClr val="000000"/>
              </a:solidFill>
            </a:endParaRPr>
          </a:p>
        </p:txBody>
      </p:sp>
      <p:sp>
        <p:nvSpPr>
          <p:cNvPr id="88068"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１－２．県市町の基本合意事項</a:t>
            </a:r>
          </a:p>
        </p:txBody>
      </p:sp>
      <p:sp>
        <p:nvSpPr>
          <p:cNvPr id="88069" name="角丸四角形 11"/>
          <p:cNvSpPr>
            <a:spLocks noChangeArrowheads="1"/>
          </p:cNvSpPr>
          <p:nvPr/>
        </p:nvSpPr>
        <p:spPr bwMode="auto">
          <a:xfrm>
            <a:off x="395288" y="1557338"/>
            <a:ext cx="8459787" cy="935037"/>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50000"/>
              </a:spcBef>
              <a:buClrTx/>
              <a:buFontTx/>
              <a:buNone/>
            </a:pPr>
            <a:r>
              <a:rPr lang="ja-JP" altLang="en-US" sz="1800" smtClean="0">
                <a:solidFill>
                  <a:srgbClr val="000000"/>
                </a:solidFill>
                <a:latin typeface="メイリオ" pitchFamily="50" charset="-128"/>
                <a:ea typeface="メイリオ" pitchFamily="50" charset="-128"/>
                <a:cs typeface="メイリオ" pitchFamily="50" charset="-128"/>
              </a:rPr>
              <a:t>（費用負担割合）　</a:t>
            </a:r>
            <a:endParaRPr lang="en-US" altLang="ja-JP" sz="1800" smtClean="0">
              <a:solidFill>
                <a:srgbClr val="000000"/>
              </a:solidFill>
              <a:latin typeface="メイリオ" pitchFamily="50" charset="-128"/>
              <a:ea typeface="メイリオ" pitchFamily="50" charset="-128"/>
              <a:cs typeface="メイリオ" pitchFamily="50" charset="-128"/>
            </a:endParaRPr>
          </a:p>
          <a:p>
            <a:pPr eaLnBrk="1" hangingPunct="1">
              <a:spcBef>
                <a:spcPct val="50000"/>
              </a:spcBef>
              <a:buClrTx/>
              <a:buFontTx/>
              <a:buNone/>
            </a:pPr>
            <a:r>
              <a:rPr lang="ja-JP" altLang="en-US" sz="1800" smtClean="0">
                <a:solidFill>
                  <a:srgbClr val="000000"/>
                </a:solidFill>
                <a:latin typeface="メイリオ" pitchFamily="50" charset="-128"/>
                <a:ea typeface="メイリオ" pitchFamily="50" charset="-128"/>
                <a:cs typeface="メイリオ" pitchFamily="50" charset="-128"/>
              </a:rPr>
              <a:t>　三重県と市町の負担割合は</a:t>
            </a:r>
            <a:r>
              <a:rPr lang="ja-JP" altLang="en-US" sz="1800" smtClean="0">
                <a:solidFill>
                  <a:srgbClr val="FF0000"/>
                </a:solidFill>
                <a:latin typeface="メイリオ" pitchFamily="50" charset="-128"/>
                <a:ea typeface="メイリオ" pitchFamily="50" charset="-128"/>
                <a:cs typeface="メイリオ" pitchFamily="50" charset="-128"/>
              </a:rPr>
              <a:t>１：２</a:t>
            </a:r>
            <a:r>
              <a:rPr lang="ja-JP" altLang="en-US" sz="1800" smtClean="0">
                <a:solidFill>
                  <a:srgbClr val="000000"/>
                </a:solidFill>
                <a:latin typeface="メイリオ" pitchFamily="50" charset="-128"/>
                <a:ea typeface="メイリオ" pitchFamily="50" charset="-128"/>
                <a:cs typeface="メイリオ" pitchFamily="50" charset="-128"/>
              </a:rPr>
              <a:t>とする。</a:t>
            </a:r>
          </a:p>
        </p:txBody>
      </p:sp>
      <p:sp>
        <p:nvSpPr>
          <p:cNvPr id="88070" name="角丸四角形 12"/>
          <p:cNvSpPr>
            <a:spLocks noChangeArrowheads="1"/>
          </p:cNvSpPr>
          <p:nvPr/>
        </p:nvSpPr>
        <p:spPr bwMode="auto">
          <a:xfrm>
            <a:off x="407988" y="2759075"/>
            <a:ext cx="8459787" cy="9350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50000"/>
              </a:spcBef>
              <a:buClrTx/>
              <a:buFontTx/>
              <a:buNone/>
            </a:pPr>
            <a:r>
              <a:rPr lang="ja-JP" altLang="en-US" sz="1800" smtClean="0">
                <a:solidFill>
                  <a:srgbClr val="000000"/>
                </a:solidFill>
                <a:latin typeface="メイリオ" pitchFamily="50" charset="-128"/>
                <a:ea typeface="メイリオ" pitchFamily="50" charset="-128"/>
                <a:cs typeface="メイリオ" pitchFamily="50" charset="-128"/>
              </a:rPr>
              <a:t>（地図精度）　</a:t>
            </a:r>
            <a:endParaRPr lang="en-US" altLang="ja-JP" sz="1800" smtClean="0">
              <a:solidFill>
                <a:srgbClr val="000000"/>
              </a:solidFill>
              <a:latin typeface="メイリオ" pitchFamily="50" charset="-128"/>
              <a:ea typeface="メイリオ" pitchFamily="50" charset="-128"/>
              <a:cs typeface="メイリオ" pitchFamily="50" charset="-128"/>
            </a:endParaRPr>
          </a:p>
          <a:p>
            <a:pPr eaLnBrk="1" hangingPunct="1">
              <a:spcBef>
                <a:spcPct val="50000"/>
              </a:spcBef>
              <a:buClrTx/>
              <a:buFontTx/>
              <a:buNone/>
            </a:pPr>
            <a:r>
              <a:rPr lang="ja-JP" altLang="en-US" sz="1800" smtClean="0">
                <a:solidFill>
                  <a:srgbClr val="FF0000"/>
                </a:solidFill>
                <a:latin typeface="メイリオ" pitchFamily="50" charset="-128"/>
                <a:ea typeface="メイリオ" pitchFamily="50" charset="-128"/>
                <a:cs typeface="メイリオ" pitchFamily="50" charset="-128"/>
              </a:rPr>
              <a:t>　</a:t>
            </a:r>
            <a:r>
              <a:rPr lang="en-US" altLang="ja-JP" sz="1800" smtClean="0">
                <a:solidFill>
                  <a:srgbClr val="FF0000"/>
                </a:solidFill>
                <a:latin typeface="メイリオ" pitchFamily="50" charset="-128"/>
                <a:ea typeface="メイリオ" pitchFamily="50" charset="-128"/>
                <a:cs typeface="メイリオ" pitchFamily="50" charset="-128"/>
              </a:rPr>
              <a:t>1/1,000</a:t>
            </a:r>
            <a:r>
              <a:rPr lang="ja-JP" altLang="en-US" sz="1800" smtClean="0">
                <a:solidFill>
                  <a:srgbClr val="FF0000"/>
                </a:solidFill>
                <a:latin typeface="メイリオ" pitchFamily="50" charset="-128"/>
                <a:ea typeface="メイリオ" pitchFamily="50" charset="-128"/>
                <a:cs typeface="メイリオ" pitchFamily="50" charset="-128"/>
              </a:rPr>
              <a:t>の道路縁、</a:t>
            </a:r>
            <a:r>
              <a:rPr lang="en-US" altLang="ja-JP" sz="1800" smtClean="0">
                <a:solidFill>
                  <a:srgbClr val="FF0000"/>
                </a:solidFill>
                <a:latin typeface="メイリオ" pitchFamily="50" charset="-128"/>
                <a:ea typeface="メイリオ" pitchFamily="50" charset="-128"/>
                <a:cs typeface="メイリオ" pitchFamily="50" charset="-128"/>
              </a:rPr>
              <a:t>1/2,500</a:t>
            </a:r>
            <a:r>
              <a:rPr lang="ja-JP" altLang="en-US" sz="1800" smtClean="0">
                <a:solidFill>
                  <a:srgbClr val="FF0000"/>
                </a:solidFill>
                <a:latin typeface="メイリオ" pitchFamily="50" charset="-128"/>
                <a:ea typeface="メイリオ" pitchFamily="50" charset="-128"/>
                <a:cs typeface="メイリオ" pitchFamily="50" charset="-128"/>
              </a:rPr>
              <a:t>の地形図の縮尺混合地図</a:t>
            </a:r>
            <a:r>
              <a:rPr lang="ja-JP" altLang="en-US" sz="1800" smtClean="0">
                <a:solidFill>
                  <a:srgbClr val="000000"/>
                </a:solidFill>
                <a:latin typeface="メイリオ" pitchFamily="50" charset="-128"/>
                <a:ea typeface="メイリオ" pitchFamily="50" charset="-128"/>
                <a:cs typeface="メイリオ" pitchFamily="50" charset="-128"/>
              </a:rPr>
              <a:t>として整備する。</a:t>
            </a:r>
          </a:p>
        </p:txBody>
      </p:sp>
      <p:sp>
        <p:nvSpPr>
          <p:cNvPr id="88071" name="角丸四角形 13"/>
          <p:cNvSpPr>
            <a:spLocks noChangeArrowheads="1"/>
          </p:cNvSpPr>
          <p:nvPr/>
        </p:nvSpPr>
        <p:spPr bwMode="auto">
          <a:xfrm>
            <a:off x="420688" y="3983038"/>
            <a:ext cx="8447087" cy="935037"/>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50000"/>
              </a:spcBef>
              <a:buClrTx/>
              <a:buFontTx/>
              <a:buNone/>
            </a:pPr>
            <a:r>
              <a:rPr lang="ja-JP" altLang="en-US" sz="1800" smtClean="0">
                <a:solidFill>
                  <a:srgbClr val="000000"/>
                </a:solidFill>
                <a:latin typeface="メイリオ" pitchFamily="50" charset="-128"/>
                <a:ea typeface="メイリオ" pitchFamily="50" charset="-128"/>
                <a:cs typeface="メイリオ" pitchFamily="50" charset="-128"/>
              </a:rPr>
              <a:t>（更新計画）　</a:t>
            </a:r>
            <a:endParaRPr lang="en-US" altLang="ja-JP" sz="1800" smtClean="0">
              <a:solidFill>
                <a:srgbClr val="000000"/>
              </a:solidFill>
              <a:latin typeface="メイリオ" pitchFamily="50" charset="-128"/>
              <a:ea typeface="メイリオ" pitchFamily="50" charset="-128"/>
              <a:cs typeface="メイリオ" pitchFamily="50" charset="-128"/>
            </a:endParaRPr>
          </a:p>
          <a:p>
            <a:pPr eaLnBrk="1" hangingPunct="1">
              <a:spcBef>
                <a:spcPct val="50000"/>
              </a:spcBef>
              <a:buClrTx/>
              <a:buFontTx/>
              <a:buNone/>
            </a:pPr>
            <a:r>
              <a:rPr lang="ja-JP" altLang="en-US" sz="1800" smtClean="0">
                <a:solidFill>
                  <a:srgbClr val="000000"/>
                </a:solidFill>
                <a:latin typeface="メイリオ" pitchFamily="50" charset="-128"/>
                <a:ea typeface="メイリオ" pitchFamily="50" charset="-128"/>
                <a:cs typeface="メイリオ" pitchFamily="50" charset="-128"/>
              </a:rPr>
              <a:t>　整備した地図の更新は、</a:t>
            </a:r>
            <a:r>
              <a:rPr lang="ja-JP" altLang="en-US" sz="1800" smtClean="0">
                <a:solidFill>
                  <a:srgbClr val="FF0000"/>
                </a:solidFill>
                <a:latin typeface="メイリオ" pitchFamily="50" charset="-128"/>
                <a:ea typeface="メイリオ" pitchFamily="50" charset="-128"/>
                <a:cs typeface="メイリオ" pitchFamily="50" charset="-128"/>
              </a:rPr>
              <a:t>概ね</a:t>
            </a:r>
            <a:r>
              <a:rPr lang="en-US" altLang="ja-JP" sz="1800" smtClean="0">
                <a:solidFill>
                  <a:srgbClr val="FF0000"/>
                </a:solidFill>
                <a:latin typeface="メイリオ" pitchFamily="50" charset="-128"/>
                <a:ea typeface="メイリオ" pitchFamily="50" charset="-128"/>
                <a:cs typeface="メイリオ" pitchFamily="50" charset="-128"/>
              </a:rPr>
              <a:t>6</a:t>
            </a:r>
            <a:r>
              <a:rPr lang="ja-JP" altLang="en-US" sz="1800" smtClean="0">
                <a:solidFill>
                  <a:srgbClr val="FF0000"/>
                </a:solidFill>
                <a:latin typeface="メイリオ" pitchFamily="50" charset="-128"/>
                <a:ea typeface="メイリオ" pitchFamily="50" charset="-128"/>
                <a:cs typeface="メイリオ" pitchFamily="50" charset="-128"/>
              </a:rPr>
              <a:t>年サイクルで更新</a:t>
            </a:r>
            <a:r>
              <a:rPr lang="ja-JP" altLang="en-US" sz="1800" smtClean="0">
                <a:solidFill>
                  <a:srgbClr val="000000"/>
                </a:solidFill>
                <a:latin typeface="メイリオ" pitchFamily="50" charset="-128"/>
                <a:ea typeface="メイリオ" pitchFamily="50" charset="-128"/>
                <a:cs typeface="メイリオ" pitchFamily="50" charset="-128"/>
              </a:rPr>
              <a:t>する。</a:t>
            </a:r>
          </a:p>
        </p:txBody>
      </p:sp>
      <p:sp>
        <p:nvSpPr>
          <p:cNvPr id="88072" name="角丸四角形 14"/>
          <p:cNvSpPr>
            <a:spLocks noChangeArrowheads="1"/>
          </p:cNvSpPr>
          <p:nvPr/>
        </p:nvSpPr>
        <p:spPr bwMode="auto">
          <a:xfrm>
            <a:off x="407988" y="5207000"/>
            <a:ext cx="8447087" cy="935038"/>
          </a:xfrm>
          <a:prstGeom prst="roundRect">
            <a:avLst>
              <a:gd name="adj" fmla="val 16667"/>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50000"/>
              </a:spcBef>
              <a:buClrTx/>
              <a:buFontTx/>
              <a:buNone/>
            </a:pPr>
            <a:r>
              <a:rPr lang="ja-JP" altLang="en-US" sz="1800" smtClean="0">
                <a:solidFill>
                  <a:srgbClr val="000000"/>
                </a:solidFill>
                <a:latin typeface="メイリオ" pitchFamily="50" charset="-128"/>
                <a:ea typeface="メイリオ" pitchFamily="50" charset="-128"/>
                <a:cs typeface="メイリオ" pitchFamily="50" charset="-128"/>
              </a:rPr>
              <a:t>（実施主体）　</a:t>
            </a:r>
            <a:endParaRPr lang="en-US" altLang="ja-JP" sz="1800" smtClean="0">
              <a:solidFill>
                <a:srgbClr val="000000"/>
              </a:solidFill>
              <a:latin typeface="メイリオ" pitchFamily="50" charset="-128"/>
              <a:ea typeface="メイリオ" pitchFamily="50" charset="-128"/>
              <a:cs typeface="メイリオ" pitchFamily="50" charset="-128"/>
            </a:endParaRPr>
          </a:p>
          <a:p>
            <a:pPr eaLnBrk="1" hangingPunct="1">
              <a:spcBef>
                <a:spcPct val="50000"/>
              </a:spcBef>
              <a:buClrTx/>
              <a:buFontTx/>
              <a:buNone/>
            </a:pPr>
            <a:r>
              <a:rPr lang="ja-JP" altLang="en-US" sz="1800" smtClean="0">
                <a:solidFill>
                  <a:srgbClr val="000000"/>
                </a:solidFill>
                <a:latin typeface="メイリオ" pitchFamily="50" charset="-128"/>
                <a:ea typeface="メイリオ" pitchFamily="50" charset="-128"/>
                <a:cs typeface="メイリオ" pitchFamily="50" charset="-128"/>
              </a:rPr>
              <a:t>　責任の明確化や事業継続性の観点から、</a:t>
            </a:r>
            <a:r>
              <a:rPr lang="ja-JP" altLang="en-US" sz="1800" smtClean="0">
                <a:solidFill>
                  <a:srgbClr val="FF0000"/>
                </a:solidFill>
                <a:latin typeface="メイリオ" pitchFamily="50" charset="-128"/>
                <a:ea typeface="メイリオ" pitchFamily="50" charset="-128"/>
                <a:cs typeface="メイリオ" pitchFamily="50" charset="-128"/>
              </a:rPr>
              <a:t>実施主体は市町総合事務組合</a:t>
            </a:r>
            <a:r>
              <a:rPr lang="ja-JP" altLang="en-US" sz="1800" smtClean="0">
                <a:solidFill>
                  <a:srgbClr val="000000"/>
                </a:solidFill>
                <a:latin typeface="メイリオ" pitchFamily="50" charset="-128"/>
                <a:ea typeface="メイリオ" pitchFamily="50" charset="-128"/>
                <a:cs typeface="メイリオ" pitchFamily="50" charset="-128"/>
              </a:rPr>
              <a:t>とする。</a:t>
            </a:r>
          </a:p>
        </p:txBody>
      </p:sp>
      <p:sp>
        <p:nvSpPr>
          <p:cNvPr id="88073" name="Rectangle 3"/>
          <p:cNvSpPr>
            <a:spLocks noChangeArrowheads="1"/>
          </p:cNvSpPr>
          <p:nvPr/>
        </p:nvSpPr>
        <p:spPr bwMode="auto">
          <a:xfrm>
            <a:off x="347663" y="884238"/>
            <a:ext cx="8688387"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r>
              <a:rPr lang="ja-JP" altLang="en-US" sz="2800" smtClean="0">
                <a:solidFill>
                  <a:srgbClr val="000000"/>
                </a:solidFill>
              </a:rPr>
              <a:t>基本合意事項</a:t>
            </a:r>
            <a:endParaRPr lang="en-US" altLang="ja-JP" sz="2800" smtClean="0">
              <a:solidFill>
                <a:srgbClr val="000000"/>
              </a:solidFill>
            </a:endParaRPr>
          </a:p>
        </p:txBody>
      </p:sp>
    </p:spTree>
    <p:extLst>
      <p:ext uri="{BB962C8B-B14F-4D97-AF65-F5344CB8AC3E}">
        <p14:creationId xmlns:p14="http://schemas.microsoft.com/office/powerpoint/2010/main" val="29347437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564016C-DE68-42E8-A5FA-BF8129B8128F}" type="slidenum">
              <a:rPr lang="en-US" altLang="ja-JP" sz="1400" smtClean="0">
                <a:solidFill>
                  <a:srgbClr val="000000"/>
                </a:solidFill>
              </a:rPr>
              <a:pPr algn="r" eaLnBrk="1" hangingPunct="1">
                <a:spcBef>
                  <a:spcPct val="0"/>
                </a:spcBef>
                <a:buClrTx/>
                <a:buFontTx/>
                <a:buNone/>
              </a:pPr>
              <a:t>5</a:t>
            </a:fld>
            <a:endParaRPr lang="en-US" altLang="ja-JP" sz="1400" smtClean="0">
              <a:solidFill>
                <a:srgbClr val="000000"/>
              </a:solidFill>
            </a:endParaRPr>
          </a:p>
        </p:txBody>
      </p:sp>
      <p:sp>
        <p:nvSpPr>
          <p:cNvPr id="89091"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4C0884F-F647-460F-82E9-4FD112B4A6C6}" type="slidenum">
              <a:rPr lang="en-US" altLang="ja-JP" sz="1400" smtClean="0">
                <a:solidFill>
                  <a:srgbClr val="000000"/>
                </a:solidFill>
              </a:rPr>
              <a:pPr algn="r" eaLnBrk="1" hangingPunct="1">
                <a:spcBef>
                  <a:spcPct val="0"/>
                </a:spcBef>
                <a:buClrTx/>
                <a:buFontTx/>
                <a:buNone/>
              </a:pPr>
              <a:t>5</a:t>
            </a:fld>
            <a:endParaRPr lang="en-US" altLang="ja-JP" sz="1400" smtClean="0">
              <a:solidFill>
                <a:srgbClr val="000000"/>
              </a:solidFill>
            </a:endParaRPr>
          </a:p>
        </p:txBody>
      </p:sp>
      <p:sp>
        <p:nvSpPr>
          <p:cNvPr id="89092"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１－３．共同整備運営事業の目的</a:t>
            </a:r>
          </a:p>
        </p:txBody>
      </p:sp>
      <p:sp>
        <p:nvSpPr>
          <p:cNvPr id="89093" name="Rectangle 2"/>
          <p:cNvSpPr>
            <a:spLocks noChangeArrowheads="1"/>
          </p:cNvSpPr>
          <p:nvPr/>
        </p:nvSpPr>
        <p:spPr bwMode="auto">
          <a:xfrm>
            <a:off x="504825" y="4540250"/>
            <a:ext cx="8208963" cy="1584325"/>
          </a:xfrm>
          <a:prstGeom prst="rect">
            <a:avLst/>
          </a:prstGeom>
          <a:solidFill>
            <a:schemeClr val="bg1"/>
          </a:solidFill>
          <a:ln w="38100">
            <a:solidFill>
              <a:srgbClr val="339966"/>
            </a:solidFill>
            <a:miter lim="800000"/>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smtClean="0">
              <a:solidFill>
                <a:srgbClr val="000000"/>
              </a:solidFill>
              <a:latin typeface="メイリオ" pitchFamily="50" charset="-128"/>
              <a:ea typeface="メイリオ" pitchFamily="50" charset="-128"/>
              <a:cs typeface="メイリオ" pitchFamily="50" charset="-128"/>
            </a:endParaRPr>
          </a:p>
        </p:txBody>
      </p:sp>
      <p:sp>
        <p:nvSpPr>
          <p:cNvPr id="89094" name="Rectangle 3"/>
          <p:cNvSpPr>
            <a:spLocks noChangeArrowheads="1"/>
          </p:cNvSpPr>
          <p:nvPr/>
        </p:nvSpPr>
        <p:spPr bwMode="auto">
          <a:xfrm>
            <a:off x="487363" y="2995613"/>
            <a:ext cx="8226425" cy="1079500"/>
          </a:xfrm>
          <a:prstGeom prst="rect">
            <a:avLst/>
          </a:prstGeom>
          <a:solidFill>
            <a:schemeClr val="bg1"/>
          </a:solidFill>
          <a:ln w="38100">
            <a:solidFill>
              <a:srgbClr val="339966"/>
            </a:solidFill>
            <a:miter lim="800000"/>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smtClean="0">
              <a:solidFill>
                <a:srgbClr val="000000"/>
              </a:solidFill>
              <a:latin typeface="メイリオ" pitchFamily="50" charset="-128"/>
              <a:ea typeface="メイリオ" pitchFamily="50" charset="-128"/>
              <a:cs typeface="メイリオ" pitchFamily="50" charset="-128"/>
            </a:endParaRPr>
          </a:p>
        </p:txBody>
      </p:sp>
      <p:sp>
        <p:nvSpPr>
          <p:cNvPr id="89095" name="AutoShape 4"/>
          <p:cNvSpPr>
            <a:spLocks noChangeArrowheads="1"/>
          </p:cNvSpPr>
          <p:nvPr/>
        </p:nvSpPr>
        <p:spPr bwMode="auto">
          <a:xfrm>
            <a:off x="363538" y="2760663"/>
            <a:ext cx="5245100" cy="461962"/>
          </a:xfrm>
          <a:prstGeom prst="roundRect">
            <a:avLst>
              <a:gd name="adj" fmla="val 16667"/>
            </a:avLst>
          </a:prstGeom>
          <a:solidFill>
            <a:schemeClr val="bg1"/>
          </a:solidFill>
          <a:ln w="38100">
            <a:solidFill>
              <a:srgbClr val="339966"/>
            </a:solidFill>
            <a:round/>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spcBef>
                <a:spcPct val="0"/>
              </a:spcBef>
              <a:buClrTx/>
              <a:buFontTx/>
              <a:buNone/>
            </a:pPr>
            <a:r>
              <a:rPr lang="ja-JP" altLang="en-US" sz="2000" smtClean="0">
                <a:solidFill>
                  <a:srgbClr val="FF0000"/>
                </a:solidFill>
                <a:latin typeface="メイリオ" pitchFamily="50" charset="-128"/>
                <a:ea typeface="メイリオ" pitchFamily="50" charset="-128"/>
                <a:cs typeface="メイリオ" pitchFamily="50" charset="-128"/>
              </a:rPr>
              <a:t>②効率的、定期的な地図更新</a:t>
            </a:r>
          </a:p>
        </p:txBody>
      </p:sp>
      <p:sp>
        <p:nvSpPr>
          <p:cNvPr id="89096" name="AutoShape 5"/>
          <p:cNvSpPr>
            <a:spLocks noChangeArrowheads="1"/>
          </p:cNvSpPr>
          <p:nvPr/>
        </p:nvSpPr>
        <p:spPr bwMode="auto">
          <a:xfrm>
            <a:off x="355600" y="4313238"/>
            <a:ext cx="5273675" cy="484187"/>
          </a:xfrm>
          <a:prstGeom prst="roundRect">
            <a:avLst>
              <a:gd name="adj" fmla="val 16667"/>
            </a:avLst>
          </a:prstGeom>
          <a:solidFill>
            <a:schemeClr val="bg1"/>
          </a:solidFill>
          <a:ln w="38100">
            <a:solidFill>
              <a:srgbClr val="339966"/>
            </a:solidFill>
            <a:round/>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buClrTx/>
              <a:buFontTx/>
              <a:buNone/>
            </a:pPr>
            <a:r>
              <a:rPr lang="ja-JP" altLang="en-US" sz="2000" smtClean="0">
                <a:solidFill>
                  <a:srgbClr val="FF0000"/>
                </a:solidFill>
                <a:latin typeface="メイリオ" pitchFamily="50" charset="-128"/>
                <a:ea typeface="メイリオ" pitchFamily="50" charset="-128"/>
                <a:cs typeface="メイリオ" pitchFamily="50" charset="-128"/>
              </a:rPr>
              <a:t>③共通のデジタル地図を利用した情報共有</a:t>
            </a:r>
          </a:p>
        </p:txBody>
      </p:sp>
      <p:sp>
        <p:nvSpPr>
          <p:cNvPr id="89097" name="Rectangle 6"/>
          <p:cNvSpPr>
            <a:spLocks noChangeArrowheads="1"/>
          </p:cNvSpPr>
          <p:nvPr/>
        </p:nvSpPr>
        <p:spPr bwMode="auto">
          <a:xfrm>
            <a:off x="492125" y="1214438"/>
            <a:ext cx="8221663" cy="1316037"/>
          </a:xfrm>
          <a:prstGeom prst="rect">
            <a:avLst/>
          </a:prstGeom>
          <a:solidFill>
            <a:schemeClr val="bg1"/>
          </a:solidFill>
          <a:ln w="38100">
            <a:solidFill>
              <a:srgbClr val="339966"/>
            </a:solidFill>
            <a:miter lim="800000"/>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smtClean="0">
              <a:solidFill>
                <a:srgbClr val="000000"/>
              </a:solidFill>
              <a:latin typeface="メイリオ" pitchFamily="50" charset="-128"/>
              <a:ea typeface="メイリオ" pitchFamily="50" charset="-128"/>
              <a:cs typeface="メイリオ" pitchFamily="50" charset="-128"/>
            </a:endParaRPr>
          </a:p>
        </p:txBody>
      </p:sp>
      <p:sp>
        <p:nvSpPr>
          <p:cNvPr id="89098" name="AutoShape 7"/>
          <p:cNvSpPr>
            <a:spLocks noChangeArrowheads="1"/>
          </p:cNvSpPr>
          <p:nvPr/>
        </p:nvSpPr>
        <p:spPr bwMode="auto">
          <a:xfrm>
            <a:off x="357188" y="962025"/>
            <a:ext cx="5257800" cy="495300"/>
          </a:xfrm>
          <a:prstGeom prst="roundRect">
            <a:avLst>
              <a:gd name="adj" fmla="val 16667"/>
            </a:avLst>
          </a:prstGeom>
          <a:solidFill>
            <a:schemeClr val="bg1"/>
          </a:solidFill>
          <a:ln w="38100">
            <a:solidFill>
              <a:srgbClr val="339966"/>
            </a:solidFill>
            <a:round/>
            <a:headEnd/>
            <a:tailEnd/>
          </a:ln>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buClrTx/>
              <a:buFontTx/>
              <a:buNone/>
            </a:pPr>
            <a:r>
              <a:rPr lang="ja-JP" altLang="en-US" sz="2000" smtClean="0">
                <a:solidFill>
                  <a:srgbClr val="FF0000"/>
                </a:solidFill>
                <a:latin typeface="メイリオ" pitchFamily="50" charset="-128"/>
                <a:ea typeface="メイリオ" pitchFamily="50" charset="-128"/>
                <a:cs typeface="メイリオ" pitchFamily="50" charset="-128"/>
              </a:rPr>
              <a:t>①整備・更新コストの縮減</a:t>
            </a:r>
          </a:p>
        </p:txBody>
      </p:sp>
      <p:sp>
        <p:nvSpPr>
          <p:cNvPr id="89099" name="Rectangle 8"/>
          <p:cNvSpPr>
            <a:spLocks noChangeArrowheads="1"/>
          </p:cNvSpPr>
          <p:nvPr/>
        </p:nvSpPr>
        <p:spPr bwMode="auto">
          <a:xfrm>
            <a:off x="650875" y="1485900"/>
            <a:ext cx="8062913"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101600" indent="-1016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buClrTx/>
              <a:buFontTx/>
              <a:buChar char="•"/>
            </a:pPr>
            <a:r>
              <a:rPr kumimoji="0" lang="ja-JP" altLang="en-US" sz="1600" smtClean="0">
                <a:solidFill>
                  <a:srgbClr val="000000"/>
                </a:solidFill>
                <a:latin typeface="メイリオ" pitchFamily="50" charset="-128"/>
                <a:ea typeface="メイリオ" pitchFamily="50" charset="-128"/>
                <a:cs typeface="メイリオ" pitchFamily="50" charset="-128"/>
              </a:rPr>
              <a:t>一括発注による調達コスト縮減</a:t>
            </a:r>
          </a:p>
          <a:p>
            <a:pPr eaLnBrk="1" hangingPunct="1">
              <a:buClrTx/>
              <a:buFontTx/>
              <a:buChar char="•"/>
            </a:pPr>
            <a:r>
              <a:rPr kumimoji="0" lang="ja-JP" altLang="en-US" sz="1600" smtClean="0">
                <a:solidFill>
                  <a:srgbClr val="000000"/>
                </a:solidFill>
                <a:latin typeface="メイリオ" pitchFamily="50" charset="-128"/>
                <a:ea typeface="メイリオ" pitchFamily="50" charset="-128"/>
                <a:cs typeface="メイリオ" pitchFamily="50" charset="-128"/>
              </a:rPr>
              <a:t>地図の重複整備を解消することによる整備コストの縮減</a:t>
            </a:r>
          </a:p>
          <a:p>
            <a:pPr eaLnBrk="1" hangingPunct="1">
              <a:buClrTx/>
              <a:buFontTx/>
              <a:buChar char="•"/>
            </a:pPr>
            <a:r>
              <a:rPr kumimoji="0" lang="ja-JP" altLang="en-US" sz="1600" smtClean="0">
                <a:solidFill>
                  <a:srgbClr val="000000"/>
                </a:solidFill>
                <a:latin typeface="メイリオ" pitchFamily="50" charset="-128"/>
                <a:ea typeface="メイリオ" pitchFamily="50" charset="-128"/>
                <a:cs typeface="メイリオ" pitchFamily="50" charset="-128"/>
              </a:rPr>
              <a:t>事務作業のアウトソーシングによる事務量の縮減</a:t>
            </a:r>
          </a:p>
        </p:txBody>
      </p:sp>
      <p:sp>
        <p:nvSpPr>
          <p:cNvPr id="89100" name="Rectangle 9"/>
          <p:cNvSpPr>
            <a:spLocks noChangeArrowheads="1"/>
          </p:cNvSpPr>
          <p:nvPr/>
        </p:nvSpPr>
        <p:spPr bwMode="auto">
          <a:xfrm>
            <a:off x="633413" y="3290888"/>
            <a:ext cx="8050212"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101600" indent="-1016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buClrTx/>
              <a:buFontTx/>
              <a:buChar char="•"/>
            </a:pPr>
            <a:r>
              <a:rPr kumimoji="0" lang="ja-JP" altLang="en-US" sz="1600" smtClean="0">
                <a:solidFill>
                  <a:srgbClr val="000000"/>
                </a:solidFill>
                <a:latin typeface="メイリオ" pitchFamily="50" charset="-128"/>
                <a:ea typeface="メイリオ" pitchFamily="50" charset="-128"/>
                <a:cs typeface="メイリオ" pitchFamily="50" charset="-128"/>
              </a:rPr>
              <a:t>共同化による効率化、標準化された定期的更新</a:t>
            </a:r>
          </a:p>
          <a:p>
            <a:pPr eaLnBrk="1" hangingPunct="1">
              <a:buClrTx/>
              <a:buFontTx/>
              <a:buChar char="•"/>
            </a:pPr>
            <a:r>
              <a:rPr kumimoji="0" lang="ja-JP" altLang="en-US" sz="1600" smtClean="0">
                <a:solidFill>
                  <a:srgbClr val="000000"/>
                </a:solidFill>
                <a:latin typeface="メイリオ" pitchFamily="50" charset="-128"/>
                <a:ea typeface="メイリオ" pitchFamily="50" charset="-128"/>
                <a:cs typeface="メイリオ" pitchFamily="50" charset="-128"/>
              </a:rPr>
              <a:t>定期更新による現地と地図の乖離を縮減</a:t>
            </a:r>
          </a:p>
        </p:txBody>
      </p:sp>
      <p:sp>
        <p:nvSpPr>
          <p:cNvPr id="89101" name="AutoShape 11"/>
          <p:cNvSpPr>
            <a:spLocks noChangeArrowheads="1"/>
          </p:cNvSpPr>
          <p:nvPr/>
        </p:nvSpPr>
        <p:spPr bwMode="auto">
          <a:xfrm>
            <a:off x="6588125" y="1635125"/>
            <a:ext cx="1728788" cy="503238"/>
          </a:xfrm>
          <a:prstGeom prst="roundRect">
            <a:avLst>
              <a:gd name="adj" fmla="val 16667"/>
            </a:avLst>
          </a:prstGeom>
          <a:solidFill>
            <a:schemeClr val="bg1"/>
          </a:solidFill>
          <a:ln w="25400">
            <a:solidFill>
              <a:srgbClr val="008000"/>
            </a:solidFill>
            <a:round/>
            <a:headEnd/>
            <a:tailEnd/>
          </a:ln>
        </p:spPr>
        <p:txBody>
          <a:bodyPr wrap="none"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2000" b="1" smtClean="0">
                <a:solidFill>
                  <a:srgbClr val="000000"/>
                </a:solidFill>
                <a:latin typeface="メイリオ" pitchFamily="50" charset="-128"/>
                <a:ea typeface="メイリオ" pitchFamily="50" charset="-128"/>
                <a:cs typeface="メイリオ" pitchFamily="50" charset="-128"/>
              </a:rPr>
              <a:t>より安く！</a:t>
            </a:r>
          </a:p>
        </p:txBody>
      </p:sp>
      <p:sp>
        <p:nvSpPr>
          <p:cNvPr id="89102" name="AutoShape 12"/>
          <p:cNvSpPr>
            <a:spLocks noChangeArrowheads="1"/>
          </p:cNvSpPr>
          <p:nvPr/>
        </p:nvSpPr>
        <p:spPr bwMode="auto">
          <a:xfrm>
            <a:off x="6613525" y="5097463"/>
            <a:ext cx="1728788" cy="503237"/>
          </a:xfrm>
          <a:prstGeom prst="roundRect">
            <a:avLst>
              <a:gd name="adj" fmla="val 16667"/>
            </a:avLst>
          </a:prstGeom>
          <a:solidFill>
            <a:schemeClr val="bg1"/>
          </a:solidFill>
          <a:ln w="25400">
            <a:solidFill>
              <a:srgbClr val="008000"/>
            </a:solidFill>
            <a:round/>
            <a:headEnd/>
            <a:tailEnd/>
          </a:ln>
        </p:spPr>
        <p:txBody>
          <a:bodyPr wrap="none"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2000" b="1" smtClean="0">
                <a:solidFill>
                  <a:srgbClr val="000000"/>
                </a:solidFill>
                <a:latin typeface="メイリオ" pitchFamily="50" charset="-128"/>
                <a:ea typeface="メイリオ" pitchFamily="50" charset="-128"/>
                <a:cs typeface="メイリオ" pitchFamily="50" charset="-128"/>
              </a:rPr>
              <a:t>みんなで！</a:t>
            </a:r>
          </a:p>
        </p:txBody>
      </p:sp>
      <p:sp>
        <p:nvSpPr>
          <p:cNvPr id="89103" name="AutoShape 13"/>
          <p:cNvSpPr>
            <a:spLocks noChangeArrowheads="1"/>
          </p:cNvSpPr>
          <p:nvPr/>
        </p:nvSpPr>
        <p:spPr bwMode="auto">
          <a:xfrm>
            <a:off x="6613525" y="3289300"/>
            <a:ext cx="1728788" cy="503238"/>
          </a:xfrm>
          <a:prstGeom prst="roundRect">
            <a:avLst>
              <a:gd name="adj" fmla="val 16667"/>
            </a:avLst>
          </a:prstGeom>
          <a:solidFill>
            <a:schemeClr val="bg1"/>
          </a:solidFill>
          <a:ln w="25400">
            <a:solidFill>
              <a:srgbClr val="008000"/>
            </a:solidFill>
            <a:round/>
            <a:headEnd/>
            <a:tailEnd/>
          </a:ln>
        </p:spPr>
        <p:txBody>
          <a:bodyPr wrap="none"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2000" b="1" smtClean="0">
                <a:solidFill>
                  <a:srgbClr val="000000"/>
                </a:solidFill>
                <a:latin typeface="メイリオ" pitchFamily="50" charset="-128"/>
                <a:ea typeface="メイリオ" pitchFamily="50" charset="-128"/>
                <a:cs typeface="メイリオ" pitchFamily="50" charset="-128"/>
              </a:rPr>
              <a:t>より新鮮に！</a:t>
            </a:r>
          </a:p>
        </p:txBody>
      </p:sp>
      <p:sp>
        <p:nvSpPr>
          <p:cNvPr id="89104" name="Rectangle 10"/>
          <p:cNvSpPr>
            <a:spLocks noChangeArrowheads="1"/>
          </p:cNvSpPr>
          <p:nvPr/>
        </p:nvSpPr>
        <p:spPr bwMode="auto">
          <a:xfrm>
            <a:off x="638175" y="4672013"/>
            <a:ext cx="8280400"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101600" indent="-1016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buClrTx/>
              <a:buFontTx/>
              <a:buChar char="•"/>
            </a:pPr>
            <a:r>
              <a:rPr kumimoji="0" lang="ja-JP" altLang="en-US" sz="1600" smtClean="0">
                <a:solidFill>
                  <a:srgbClr val="000000"/>
                </a:solidFill>
                <a:latin typeface="メイリオ" pitchFamily="50" charset="-128"/>
                <a:ea typeface="メイリオ" pitchFamily="50" charset="-128"/>
                <a:cs typeface="メイリオ" pitchFamily="50" charset="-128"/>
              </a:rPr>
              <a:t>県域を網羅する均一かつ均等な大縮尺地図の共同利用</a:t>
            </a:r>
            <a:br>
              <a:rPr kumimoji="0" lang="ja-JP" altLang="en-US" sz="1600" smtClean="0">
                <a:solidFill>
                  <a:srgbClr val="000000"/>
                </a:solidFill>
                <a:latin typeface="メイリオ" pitchFamily="50" charset="-128"/>
                <a:ea typeface="メイリオ" pitchFamily="50" charset="-128"/>
                <a:cs typeface="メイリオ" pitchFamily="50" charset="-128"/>
              </a:rPr>
            </a:br>
            <a:r>
              <a:rPr kumimoji="0" lang="ja-JP" altLang="en-US" sz="1600" smtClean="0">
                <a:solidFill>
                  <a:srgbClr val="000000"/>
                </a:solidFill>
                <a:latin typeface="メイリオ" pitchFamily="50" charset="-128"/>
                <a:ea typeface="メイリオ" pitchFamily="50" charset="-128"/>
                <a:cs typeface="メイリオ" pitchFamily="50" charset="-128"/>
              </a:rPr>
              <a:t>　</a:t>
            </a:r>
            <a:r>
              <a:rPr kumimoji="0" lang="en-US" altLang="ja-JP" sz="1600" smtClean="0">
                <a:solidFill>
                  <a:srgbClr val="000000"/>
                </a:solidFill>
                <a:latin typeface="メイリオ" pitchFamily="50" charset="-128"/>
                <a:ea typeface="メイリオ" pitchFamily="50" charset="-128"/>
                <a:cs typeface="メイリオ" pitchFamily="50" charset="-128"/>
              </a:rPr>
              <a:t>※</a:t>
            </a:r>
            <a:r>
              <a:rPr kumimoji="0" lang="ja-JP" altLang="en-US" sz="1600" smtClean="0">
                <a:solidFill>
                  <a:srgbClr val="000000"/>
                </a:solidFill>
                <a:latin typeface="メイリオ" pitchFamily="50" charset="-128"/>
                <a:ea typeface="メイリオ" pitchFamily="50" charset="-128"/>
                <a:cs typeface="メイリオ" pitchFamily="50" charset="-128"/>
              </a:rPr>
              <a:t>例：道路管理、都市計画、防災・災害、台帳管理等</a:t>
            </a:r>
          </a:p>
          <a:p>
            <a:pPr eaLnBrk="1" hangingPunct="1">
              <a:buClrTx/>
              <a:buFontTx/>
              <a:buChar char="•"/>
            </a:pPr>
            <a:r>
              <a:rPr kumimoji="0" lang="ja-JP" altLang="en-US" sz="1600" smtClean="0">
                <a:solidFill>
                  <a:srgbClr val="000000"/>
                </a:solidFill>
                <a:latin typeface="メイリオ" pitchFamily="50" charset="-128"/>
                <a:ea typeface="メイリオ" pitchFamily="50" charset="-128"/>
                <a:cs typeface="メイリオ" pitchFamily="50" charset="-128"/>
              </a:rPr>
              <a:t>統一化された地図による情報共有、意志疎通の向上　</a:t>
            </a:r>
            <a:br>
              <a:rPr kumimoji="0" lang="ja-JP" altLang="en-US" sz="1600" smtClean="0">
                <a:solidFill>
                  <a:srgbClr val="000000"/>
                </a:solidFill>
                <a:latin typeface="メイリオ" pitchFamily="50" charset="-128"/>
                <a:ea typeface="メイリオ" pitchFamily="50" charset="-128"/>
                <a:cs typeface="メイリオ" pitchFamily="50" charset="-128"/>
              </a:rPr>
            </a:br>
            <a:r>
              <a:rPr kumimoji="0" lang="ja-JP" altLang="en-US" sz="1600" smtClean="0">
                <a:solidFill>
                  <a:srgbClr val="000000"/>
                </a:solidFill>
                <a:latin typeface="メイリオ" pitchFamily="50" charset="-128"/>
                <a:ea typeface="メイリオ" pitchFamily="50" charset="-128"/>
                <a:cs typeface="メイリオ" pitchFamily="50" charset="-128"/>
              </a:rPr>
              <a:t>（①市町内部　②市町間相互　③市町と県間）</a:t>
            </a:r>
          </a:p>
        </p:txBody>
      </p:sp>
    </p:spTree>
    <p:extLst>
      <p:ext uri="{BB962C8B-B14F-4D97-AF65-F5344CB8AC3E}">
        <p14:creationId xmlns:p14="http://schemas.microsoft.com/office/powerpoint/2010/main" val="28585210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548EC131-3230-40FE-8E4E-145E0C893521}" type="slidenum">
              <a:rPr lang="en-US" altLang="ja-JP" sz="1400" smtClean="0">
                <a:solidFill>
                  <a:srgbClr val="000000"/>
                </a:solidFill>
              </a:rPr>
              <a:pPr algn="r" eaLnBrk="1" hangingPunct="1">
                <a:spcBef>
                  <a:spcPct val="0"/>
                </a:spcBef>
                <a:buClrTx/>
                <a:buFontTx/>
                <a:buNone/>
              </a:pPr>
              <a:t>6</a:t>
            </a:fld>
            <a:endParaRPr lang="en-US" altLang="ja-JP" sz="1400" smtClean="0">
              <a:solidFill>
                <a:srgbClr val="000000"/>
              </a:solidFill>
            </a:endParaRPr>
          </a:p>
        </p:txBody>
      </p:sp>
      <p:sp>
        <p:nvSpPr>
          <p:cNvPr id="90115"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6E419089-EA77-4D37-BE6D-1D68A844F4F2}" type="slidenum">
              <a:rPr lang="en-US" altLang="ja-JP" sz="1400" smtClean="0">
                <a:solidFill>
                  <a:srgbClr val="000000"/>
                </a:solidFill>
              </a:rPr>
              <a:pPr algn="r" eaLnBrk="1" hangingPunct="1">
                <a:spcBef>
                  <a:spcPct val="0"/>
                </a:spcBef>
                <a:buClrTx/>
                <a:buFontTx/>
                <a:buNone/>
              </a:pPr>
              <a:t>6</a:t>
            </a:fld>
            <a:endParaRPr lang="en-US" altLang="ja-JP" sz="1400" smtClean="0">
              <a:solidFill>
                <a:srgbClr val="000000"/>
              </a:solidFill>
            </a:endParaRPr>
          </a:p>
        </p:txBody>
      </p:sp>
      <p:sp>
        <p:nvSpPr>
          <p:cNvPr id="90116"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１－４．共同整備事業の運営体制</a:t>
            </a:r>
          </a:p>
        </p:txBody>
      </p:sp>
      <p:sp>
        <p:nvSpPr>
          <p:cNvPr id="90117" name="テキスト ボックス 296"/>
          <p:cNvSpPr txBox="1">
            <a:spLocks noChangeArrowheads="1"/>
          </p:cNvSpPr>
          <p:nvPr/>
        </p:nvSpPr>
        <p:spPr bwMode="auto">
          <a:xfrm>
            <a:off x="611188" y="5876925"/>
            <a:ext cx="72151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smtClean="0">
                <a:solidFill>
                  <a:srgbClr val="000000"/>
                </a:solidFill>
                <a:latin typeface="メイリオ" pitchFamily="50" charset="-128"/>
                <a:ea typeface="メイリオ" pitchFamily="50" charset="-128"/>
                <a:cs typeface="メイリオ" pitchFamily="50" charset="-128"/>
              </a:rPr>
              <a:t>＊</a:t>
            </a:r>
            <a:r>
              <a:rPr lang="en-US" altLang="ja-JP" sz="1600" smtClean="0">
                <a:solidFill>
                  <a:srgbClr val="000000"/>
                </a:solidFill>
                <a:latin typeface="メイリオ" pitchFamily="50" charset="-128"/>
                <a:ea typeface="メイリオ" pitchFamily="50" charset="-128"/>
                <a:cs typeface="メイリオ" pitchFamily="50" charset="-128"/>
              </a:rPr>
              <a:t>29</a:t>
            </a:r>
            <a:r>
              <a:rPr lang="ja-JP" altLang="en-US" sz="1600" smtClean="0">
                <a:solidFill>
                  <a:srgbClr val="000000"/>
                </a:solidFill>
                <a:latin typeface="メイリオ" pitchFamily="50" charset="-128"/>
                <a:ea typeface="メイリオ" pitchFamily="50" charset="-128"/>
                <a:cs typeface="メイリオ" pitchFamily="50" charset="-128"/>
              </a:rPr>
              <a:t>市町の負担金については、</a:t>
            </a:r>
            <a:r>
              <a:rPr lang="en-US" altLang="ja-JP" sz="1600" smtClean="0">
                <a:solidFill>
                  <a:srgbClr val="000000"/>
                </a:solidFill>
                <a:latin typeface="メイリオ" pitchFamily="50" charset="-128"/>
                <a:ea typeface="メイリオ" pitchFamily="50" charset="-128"/>
                <a:cs typeface="メイリオ" pitchFamily="50" charset="-128"/>
              </a:rPr>
              <a:t>(</a:t>
            </a:r>
            <a:r>
              <a:rPr lang="ja-JP" altLang="en-US" sz="1600" smtClean="0">
                <a:solidFill>
                  <a:srgbClr val="000000"/>
                </a:solidFill>
                <a:latin typeface="メイリオ" pitchFamily="50" charset="-128"/>
                <a:ea typeface="メイリオ" pitchFamily="50" charset="-128"/>
                <a:cs typeface="メイリオ" pitchFamily="50" charset="-128"/>
              </a:rPr>
              <a:t>公財</a:t>
            </a:r>
            <a:r>
              <a:rPr lang="en-US" altLang="ja-JP" sz="1600" smtClean="0">
                <a:solidFill>
                  <a:srgbClr val="000000"/>
                </a:solidFill>
                <a:latin typeface="メイリオ" pitchFamily="50" charset="-128"/>
                <a:ea typeface="メイリオ" pitchFamily="50" charset="-128"/>
                <a:cs typeface="メイリオ" pitchFamily="50" charset="-128"/>
              </a:rPr>
              <a:t>)</a:t>
            </a:r>
            <a:r>
              <a:rPr lang="ja-JP" altLang="en-US" sz="1600" smtClean="0">
                <a:solidFill>
                  <a:srgbClr val="000000"/>
                </a:solidFill>
                <a:latin typeface="メイリオ" pitchFamily="50" charset="-128"/>
                <a:ea typeface="メイリオ" pitchFamily="50" charset="-128"/>
                <a:cs typeface="メイリオ" pitchFamily="50" charset="-128"/>
              </a:rPr>
              <a:t>三重県市町村振興協会基金を活用</a:t>
            </a:r>
          </a:p>
        </p:txBody>
      </p:sp>
      <p:grpSp>
        <p:nvGrpSpPr>
          <p:cNvPr id="90118" name="グループ化 1"/>
          <p:cNvGrpSpPr>
            <a:grpSpLocks/>
          </p:cNvGrpSpPr>
          <p:nvPr/>
        </p:nvGrpSpPr>
        <p:grpSpPr bwMode="auto">
          <a:xfrm>
            <a:off x="600075" y="1341438"/>
            <a:ext cx="8075613" cy="4357687"/>
            <a:chOff x="600075" y="1341438"/>
            <a:chExt cx="8075613" cy="4357687"/>
          </a:xfrm>
        </p:grpSpPr>
        <p:sp>
          <p:nvSpPr>
            <p:cNvPr id="90119" name="Freeform 117"/>
            <p:cNvSpPr>
              <a:spLocks/>
            </p:cNvSpPr>
            <p:nvPr/>
          </p:nvSpPr>
          <p:spPr bwMode="auto">
            <a:xfrm>
              <a:off x="600075" y="1343025"/>
              <a:ext cx="307181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CC99FF">
                <a:alpha val="50195"/>
              </a:srgbClr>
            </a:solidFill>
            <a:ln w="0">
              <a:solidFill>
                <a:srgbClr val="000000"/>
              </a:solidFill>
              <a:round/>
              <a:headEnd/>
              <a:tailEnd/>
            </a:ln>
          </p:spPr>
          <p:txBody>
            <a:bodyPr/>
            <a:lstStyle/>
            <a:p>
              <a:endParaRPr lang="ja-JP" altLang="en-US" smtClean="0">
                <a:solidFill>
                  <a:srgbClr val="000000"/>
                </a:solidFill>
              </a:endParaRPr>
            </a:p>
          </p:txBody>
        </p:sp>
        <p:grpSp>
          <p:nvGrpSpPr>
            <p:cNvPr id="90120" name="Group 95"/>
            <p:cNvGrpSpPr>
              <a:grpSpLocks/>
            </p:cNvGrpSpPr>
            <p:nvPr/>
          </p:nvGrpSpPr>
          <p:grpSpPr bwMode="auto">
            <a:xfrm>
              <a:off x="1884363" y="3143250"/>
              <a:ext cx="3741738" cy="966787"/>
              <a:chOff x="1834" y="3213"/>
              <a:chExt cx="1987" cy="385"/>
            </a:xfrm>
          </p:grpSpPr>
          <p:sp>
            <p:nvSpPr>
              <p:cNvPr id="90286" name="Rectangle 93"/>
              <p:cNvSpPr>
                <a:spLocks noChangeArrowheads="1"/>
              </p:cNvSpPr>
              <p:nvPr/>
            </p:nvSpPr>
            <p:spPr bwMode="auto">
              <a:xfrm>
                <a:off x="1834" y="3213"/>
                <a:ext cx="1987" cy="385"/>
              </a:xfrm>
              <a:prstGeom prst="rect">
                <a:avLst/>
              </a:prstGeom>
              <a:solidFill>
                <a:srgbClr val="C0C0C0">
                  <a:alpha val="3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smtClean="0">
                  <a:solidFill>
                    <a:srgbClr val="000000"/>
                  </a:solidFill>
                  <a:latin typeface="Times"/>
                  <a:ea typeface="Osaka"/>
                  <a:cs typeface="Osaka"/>
                </a:endParaRPr>
              </a:p>
            </p:txBody>
          </p:sp>
          <p:sp>
            <p:nvSpPr>
              <p:cNvPr id="90287" name="Rectangle 94"/>
              <p:cNvSpPr>
                <a:spLocks noChangeArrowheads="1"/>
              </p:cNvSpPr>
              <p:nvPr/>
            </p:nvSpPr>
            <p:spPr bwMode="auto">
              <a:xfrm>
                <a:off x="1834" y="3213"/>
                <a:ext cx="1987" cy="385"/>
              </a:xfrm>
              <a:prstGeom prst="rect">
                <a:avLst/>
              </a:prstGeom>
              <a:solidFill>
                <a:srgbClr val="C0C0C0">
                  <a:alpha val="39999"/>
                </a:srgbClr>
              </a:solidFill>
              <a:ln w="26988" cap="rnd">
                <a:solidFill>
                  <a:srgbClr val="000000"/>
                </a:solidFill>
                <a:miter lim="800000"/>
                <a:headEnd/>
                <a:tailEnd/>
              </a:ln>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smtClean="0">
                  <a:solidFill>
                    <a:srgbClr val="000000"/>
                  </a:solidFill>
                  <a:latin typeface="Times"/>
                  <a:ea typeface="Osaka"/>
                  <a:cs typeface="Osaka"/>
                </a:endParaRPr>
              </a:p>
            </p:txBody>
          </p:sp>
        </p:grpSp>
        <p:sp>
          <p:nvSpPr>
            <p:cNvPr id="90121" name="Rectangle 96"/>
            <p:cNvSpPr>
              <a:spLocks noChangeArrowheads="1"/>
            </p:cNvSpPr>
            <p:nvPr/>
          </p:nvSpPr>
          <p:spPr bwMode="auto">
            <a:xfrm>
              <a:off x="2690813" y="3519488"/>
              <a:ext cx="25511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smtClean="0">
                  <a:solidFill>
                    <a:srgbClr val="000000"/>
                  </a:solidFill>
                  <a:latin typeface="HGP創英角ｺﾞｼｯｸUB" pitchFamily="50" charset="-128"/>
                  <a:ea typeface="HGP創英角ｺﾞｼｯｸUB" pitchFamily="50" charset="-128"/>
                  <a:cs typeface="Osaka"/>
                </a:rPr>
                <a:t>三重県市町総合事務組合</a:t>
              </a:r>
              <a:endParaRPr lang="ja-JP" altLang="en-US" sz="1600" smtClean="0">
                <a:solidFill>
                  <a:srgbClr val="000000"/>
                </a:solidFill>
                <a:latin typeface="Times"/>
                <a:ea typeface="HGP創英角ｺﾞｼｯｸUB" pitchFamily="50" charset="-128"/>
                <a:cs typeface="Osaka"/>
              </a:endParaRPr>
            </a:p>
          </p:txBody>
        </p:sp>
        <p:grpSp>
          <p:nvGrpSpPr>
            <p:cNvPr id="90122" name="Group 116"/>
            <p:cNvGrpSpPr>
              <a:grpSpLocks/>
            </p:cNvGrpSpPr>
            <p:nvPr/>
          </p:nvGrpSpPr>
          <p:grpSpPr bwMode="auto">
            <a:xfrm>
              <a:off x="2095500" y="3414713"/>
              <a:ext cx="576263" cy="498475"/>
              <a:chOff x="1973" y="3276"/>
              <a:chExt cx="334" cy="290"/>
            </a:xfrm>
          </p:grpSpPr>
          <p:sp>
            <p:nvSpPr>
              <p:cNvPr id="90268" name="Freeform 98"/>
              <p:cNvSpPr>
                <a:spLocks/>
              </p:cNvSpPr>
              <p:nvPr/>
            </p:nvSpPr>
            <p:spPr bwMode="auto">
              <a:xfrm>
                <a:off x="2150" y="3291"/>
                <a:ext cx="142" cy="63"/>
              </a:xfrm>
              <a:custGeom>
                <a:avLst/>
                <a:gdLst>
                  <a:gd name="T0" fmla="*/ 95 w 142"/>
                  <a:gd name="T1" fmla="*/ 61 h 63"/>
                  <a:gd name="T2" fmla="*/ 102 w 142"/>
                  <a:gd name="T3" fmla="*/ 61 h 63"/>
                  <a:gd name="T4" fmla="*/ 108 w 142"/>
                  <a:gd name="T5" fmla="*/ 59 h 63"/>
                  <a:gd name="T6" fmla="*/ 114 w 142"/>
                  <a:gd name="T7" fmla="*/ 58 h 63"/>
                  <a:gd name="T8" fmla="*/ 120 w 142"/>
                  <a:gd name="T9" fmla="*/ 56 h 63"/>
                  <a:gd name="T10" fmla="*/ 126 w 142"/>
                  <a:gd name="T11" fmla="*/ 53 h 63"/>
                  <a:gd name="T12" fmla="*/ 131 w 142"/>
                  <a:gd name="T13" fmla="*/ 51 h 63"/>
                  <a:gd name="T14" fmla="*/ 137 w 142"/>
                  <a:gd name="T15" fmla="*/ 48 h 63"/>
                  <a:gd name="T16" fmla="*/ 142 w 142"/>
                  <a:gd name="T17" fmla="*/ 45 h 63"/>
                  <a:gd name="T18" fmla="*/ 142 w 142"/>
                  <a:gd name="T19" fmla="*/ 42 h 63"/>
                  <a:gd name="T20" fmla="*/ 139 w 142"/>
                  <a:gd name="T21" fmla="*/ 37 h 63"/>
                  <a:gd name="T22" fmla="*/ 138 w 142"/>
                  <a:gd name="T23" fmla="*/ 32 h 63"/>
                  <a:gd name="T24" fmla="*/ 136 w 142"/>
                  <a:gd name="T25" fmla="*/ 26 h 63"/>
                  <a:gd name="T26" fmla="*/ 135 w 142"/>
                  <a:gd name="T27" fmla="*/ 21 h 63"/>
                  <a:gd name="T28" fmla="*/ 132 w 142"/>
                  <a:gd name="T29" fmla="*/ 16 h 63"/>
                  <a:gd name="T30" fmla="*/ 130 w 142"/>
                  <a:gd name="T31" fmla="*/ 11 h 63"/>
                  <a:gd name="T32" fmla="*/ 127 w 142"/>
                  <a:gd name="T33" fmla="*/ 5 h 63"/>
                  <a:gd name="T34" fmla="*/ 125 w 142"/>
                  <a:gd name="T35" fmla="*/ 0 h 63"/>
                  <a:gd name="T36" fmla="*/ 115 w 142"/>
                  <a:gd name="T37" fmla="*/ 7 h 63"/>
                  <a:gd name="T38" fmla="*/ 104 w 142"/>
                  <a:gd name="T39" fmla="*/ 13 h 63"/>
                  <a:gd name="T40" fmla="*/ 92 w 142"/>
                  <a:gd name="T41" fmla="*/ 17 h 63"/>
                  <a:gd name="T42" fmla="*/ 80 w 142"/>
                  <a:gd name="T43" fmla="*/ 19 h 63"/>
                  <a:gd name="T44" fmla="*/ 67 w 142"/>
                  <a:gd name="T45" fmla="*/ 20 h 63"/>
                  <a:gd name="T46" fmla="*/ 54 w 142"/>
                  <a:gd name="T47" fmla="*/ 20 h 63"/>
                  <a:gd name="T48" fmla="*/ 41 w 142"/>
                  <a:gd name="T49" fmla="*/ 19 h 63"/>
                  <a:gd name="T50" fmla="*/ 28 w 142"/>
                  <a:gd name="T51" fmla="*/ 18 h 63"/>
                  <a:gd name="T52" fmla="*/ 25 w 142"/>
                  <a:gd name="T53" fmla="*/ 18 h 63"/>
                  <a:gd name="T54" fmla="*/ 23 w 142"/>
                  <a:gd name="T55" fmla="*/ 18 h 63"/>
                  <a:gd name="T56" fmla="*/ 22 w 142"/>
                  <a:gd name="T57" fmla="*/ 18 h 63"/>
                  <a:gd name="T58" fmla="*/ 19 w 142"/>
                  <a:gd name="T59" fmla="*/ 18 h 63"/>
                  <a:gd name="T60" fmla="*/ 17 w 142"/>
                  <a:gd name="T61" fmla="*/ 18 h 63"/>
                  <a:gd name="T62" fmla="*/ 14 w 142"/>
                  <a:gd name="T63" fmla="*/ 18 h 63"/>
                  <a:gd name="T64" fmla="*/ 12 w 142"/>
                  <a:gd name="T65" fmla="*/ 19 h 63"/>
                  <a:gd name="T66" fmla="*/ 11 w 142"/>
                  <a:gd name="T67" fmla="*/ 20 h 63"/>
                  <a:gd name="T68" fmla="*/ 8 w 142"/>
                  <a:gd name="T69" fmla="*/ 25 h 63"/>
                  <a:gd name="T70" fmla="*/ 7 w 142"/>
                  <a:gd name="T71" fmla="*/ 31 h 63"/>
                  <a:gd name="T72" fmla="*/ 6 w 142"/>
                  <a:gd name="T73" fmla="*/ 36 h 63"/>
                  <a:gd name="T74" fmla="*/ 5 w 142"/>
                  <a:gd name="T75" fmla="*/ 42 h 63"/>
                  <a:gd name="T76" fmla="*/ 3 w 142"/>
                  <a:gd name="T77" fmla="*/ 47 h 63"/>
                  <a:gd name="T78" fmla="*/ 2 w 142"/>
                  <a:gd name="T79" fmla="*/ 52 h 63"/>
                  <a:gd name="T80" fmla="*/ 1 w 142"/>
                  <a:gd name="T81" fmla="*/ 57 h 63"/>
                  <a:gd name="T82" fmla="*/ 0 w 142"/>
                  <a:gd name="T83" fmla="*/ 63 h 63"/>
                  <a:gd name="T84" fmla="*/ 11 w 142"/>
                  <a:gd name="T85" fmla="*/ 60 h 63"/>
                  <a:gd name="T86" fmla="*/ 23 w 142"/>
                  <a:gd name="T87" fmla="*/ 59 h 63"/>
                  <a:gd name="T88" fmla="*/ 35 w 142"/>
                  <a:gd name="T89" fmla="*/ 59 h 63"/>
                  <a:gd name="T90" fmla="*/ 47 w 142"/>
                  <a:gd name="T91" fmla="*/ 59 h 63"/>
                  <a:gd name="T92" fmla="*/ 59 w 142"/>
                  <a:gd name="T93" fmla="*/ 60 h 63"/>
                  <a:gd name="T94" fmla="*/ 71 w 142"/>
                  <a:gd name="T95" fmla="*/ 61 h 63"/>
                  <a:gd name="T96" fmla="*/ 83 w 142"/>
                  <a:gd name="T97" fmla="*/ 62 h 63"/>
                  <a:gd name="T98" fmla="*/ 95 w 142"/>
                  <a:gd name="T99" fmla="*/ 61 h 6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42"/>
                  <a:gd name="T151" fmla="*/ 0 h 63"/>
                  <a:gd name="T152" fmla="*/ 142 w 142"/>
                  <a:gd name="T153" fmla="*/ 63 h 6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42" h="63">
                    <a:moveTo>
                      <a:pt x="95" y="61"/>
                    </a:moveTo>
                    <a:lnTo>
                      <a:pt x="102" y="61"/>
                    </a:lnTo>
                    <a:lnTo>
                      <a:pt x="108" y="59"/>
                    </a:lnTo>
                    <a:lnTo>
                      <a:pt x="114" y="58"/>
                    </a:lnTo>
                    <a:lnTo>
                      <a:pt x="120" y="56"/>
                    </a:lnTo>
                    <a:lnTo>
                      <a:pt x="126" y="53"/>
                    </a:lnTo>
                    <a:lnTo>
                      <a:pt x="131" y="51"/>
                    </a:lnTo>
                    <a:lnTo>
                      <a:pt x="137" y="48"/>
                    </a:lnTo>
                    <a:lnTo>
                      <a:pt x="142" y="45"/>
                    </a:lnTo>
                    <a:lnTo>
                      <a:pt x="142" y="42"/>
                    </a:lnTo>
                    <a:lnTo>
                      <a:pt x="139" y="37"/>
                    </a:lnTo>
                    <a:lnTo>
                      <a:pt x="138" y="32"/>
                    </a:lnTo>
                    <a:lnTo>
                      <a:pt x="136" y="26"/>
                    </a:lnTo>
                    <a:lnTo>
                      <a:pt x="135" y="21"/>
                    </a:lnTo>
                    <a:lnTo>
                      <a:pt x="132" y="16"/>
                    </a:lnTo>
                    <a:lnTo>
                      <a:pt x="130" y="11"/>
                    </a:lnTo>
                    <a:lnTo>
                      <a:pt x="127" y="5"/>
                    </a:lnTo>
                    <a:lnTo>
                      <a:pt x="125" y="0"/>
                    </a:lnTo>
                    <a:lnTo>
                      <a:pt x="115" y="7"/>
                    </a:lnTo>
                    <a:lnTo>
                      <a:pt x="104" y="13"/>
                    </a:lnTo>
                    <a:lnTo>
                      <a:pt x="92" y="17"/>
                    </a:lnTo>
                    <a:lnTo>
                      <a:pt x="80" y="19"/>
                    </a:lnTo>
                    <a:lnTo>
                      <a:pt x="67" y="20"/>
                    </a:lnTo>
                    <a:lnTo>
                      <a:pt x="54" y="20"/>
                    </a:lnTo>
                    <a:lnTo>
                      <a:pt x="41" y="19"/>
                    </a:lnTo>
                    <a:lnTo>
                      <a:pt x="28" y="18"/>
                    </a:lnTo>
                    <a:lnTo>
                      <a:pt x="25" y="18"/>
                    </a:lnTo>
                    <a:lnTo>
                      <a:pt x="23" y="18"/>
                    </a:lnTo>
                    <a:lnTo>
                      <a:pt x="22" y="18"/>
                    </a:lnTo>
                    <a:lnTo>
                      <a:pt x="19" y="18"/>
                    </a:lnTo>
                    <a:lnTo>
                      <a:pt x="17" y="18"/>
                    </a:lnTo>
                    <a:lnTo>
                      <a:pt x="14" y="18"/>
                    </a:lnTo>
                    <a:lnTo>
                      <a:pt x="12" y="19"/>
                    </a:lnTo>
                    <a:lnTo>
                      <a:pt x="11" y="20"/>
                    </a:lnTo>
                    <a:lnTo>
                      <a:pt x="8" y="25"/>
                    </a:lnTo>
                    <a:lnTo>
                      <a:pt x="7" y="31"/>
                    </a:lnTo>
                    <a:lnTo>
                      <a:pt x="6" y="36"/>
                    </a:lnTo>
                    <a:lnTo>
                      <a:pt x="5" y="42"/>
                    </a:lnTo>
                    <a:lnTo>
                      <a:pt x="3" y="47"/>
                    </a:lnTo>
                    <a:lnTo>
                      <a:pt x="2" y="52"/>
                    </a:lnTo>
                    <a:lnTo>
                      <a:pt x="1" y="57"/>
                    </a:lnTo>
                    <a:lnTo>
                      <a:pt x="0" y="63"/>
                    </a:lnTo>
                    <a:lnTo>
                      <a:pt x="11" y="60"/>
                    </a:lnTo>
                    <a:lnTo>
                      <a:pt x="23" y="59"/>
                    </a:lnTo>
                    <a:lnTo>
                      <a:pt x="35" y="59"/>
                    </a:lnTo>
                    <a:lnTo>
                      <a:pt x="47" y="59"/>
                    </a:lnTo>
                    <a:lnTo>
                      <a:pt x="59" y="60"/>
                    </a:lnTo>
                    <a:lnTo>
                      <a:pt x="71" y="61"/>
                    </a:lnTo>
                    <a:lnTo>
                      <a:pt x="83" y="62"/>
                    </a:lnTo>
                    <a:lnTo>
                      <a:pt x="95" y="61"/>
                    </a:lnTo>
                    <a:close/>
                  </a:path>
                </a:pathLst>
              </a:custGeom>
              <a:solidFill>
                <a:srgbClr val="FFE5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69" name="Freeform 99"/>
              <p:cNvSpPr>
                <a:spLocks/>
              </p:cNvSpPr>
              <p:nvPr/>
            </p:nvSpPr>
            <p:spPr bwMode="auto">
              <a:xfrm>
                <a:off x="2134" y="3276"/>
                <a:ext cx="173" cy="94"/>
              </a:xfrm>
              <a:custGeom>
                <a:avLst/>
                <a:gdLst>
                  <a:gd name="T0" fmla="*/ 170 w 173"/>
                  <a:gd name="T1" fmla="*/ 48 h 94"/>
                  <a:gd name="T2" fmla="*/ 163 w 173"/>
                  <a:gd name="T3" fmla="*/ 28 h 94"/>
                  <a:gd name="T4" fmla="*/ 153 w 173"/>
                  <a:gd name="T5" fmla="*/ 7 h 94"/>
                  <a:gd name="T6" fmla="*/ 151 w 173"/>
                  <a:gd name="T7" fmla="*/ 2 h 94"/>
                  <a:gd name="T8" fmla="*/ 147 w 173"/>
                  <a:gd name="T9" fmla="*/ 0 h 94"/>
                  <a:gd name="T10" fmla="*/ 143 w 173"/>
                  <a:gd name="T11" fmla="*/ 0 h 94"/>
                  <a:gd name="T12" fmla="*/ 125 w 173"/>
                  <a:gd name="T13" fmla="*/ 11 h 94"/>
                  <a:gd name="T14" fmla="*/ 104 w 173"/>
                  <a:gd name="T15" fmla="*/ 20 h 94"/>
                  <a:gd name="T16" fmla="*/ 81 w 173"/>
                  <a:gd name="T17" fmla="*/ 24 h 94"/>
                  <a:gd name="T18" fmla="*/ 58 w 173"/>
                  <a:gd name="T19" fmla="*/ 22 h 94"/>
                  <a:gd name="T20" fmla="*/ 36 w 173"/>
                  <a:gd name="T21" fmla="*/ 21 h 94"/>
                  <a:gd name="T22" fmla="*/ 21 w 173"/>
                  <a:gd name="T23" fmla="*/ 24 h 94"/>
                  <a:gd name="T24" fmla="*/ 18 w 173"/>
                  <a:gd name="T25" fmla="*/ 25 h 94"/>
                  <a:gd name="T26" fmla="*/ 17 w 173"/>
                  <a:gd name="T27" fmla="*/ 27 h 94"/>
                  <a:gd name="T28" fmla="*/ 28 w 173"/>
                  <a:gd name="T29" fmla="*/ 34 h 94"/>
                  <a:gd name="T30" fmla="*/ 35 w 173"/>
                  <a:gd name="T31" fmla="*/ 33 h 94"/>
                  <a:gd name="T32" fmla="*/ 41 w 173"/>
                  <a:gd name="T33" fmla="*/ 33 h 94"/>
                  <a:gd name="T34" fmla="*/ 70 w 173"/>
                  <a:gd name="T35" fmla="*/ 35 h 94"/>
                  <a:gd name="T36" fmla="*/ 108 w 173"/>
                  <a:gd name="T37" fmla="*/ 32 h 94"/>
                  <a:gd name="T38" fmla="*/ 141 w 173"/>
                  <a:gd name="T39" fmla="*/ 15 h 94"/>
                  <a:gd name="T40" fmla="*/ 148 w 173"/>
                  <a:gd name="T41" fmla="*/ 31 h 94"/>
                  <a:gd name="T42" fmla="*/ 154 w 173"/>
                  <a:gd name="T43" fmla="*/ 47 h 94"/>
                  <a:gd name="T44" fmla="*/ 158 w 173"/>
                  <a:gd name="T45" fmla="*/ 60 h 94"/>
                  <a:gd name="T46" fmla="*/ 142 w 173"/>
                  <a:gd name="T47" fmla="*/ 68 h 94"/>
                  <a:gd name="T48" fmla="*/ 124 w 173"/>
                  <a:gd name="T49" fmla="*/ 74 h 94"/>
                  <a:gd name="T50" fmla="*/ 99 w 173"/>
                  <a:gd name="T51" fmla="*/ 77 h 94"/>
                  <a:gd name="T52" fmla="*/ 63 w 173"/>
                  <a:gd name="T53" fmla="*/ 74 h 94"/>
                  <a:gd name="T54" fmla="*/ 27 w 173"/>
                  <a:gd name="T55" fmla="*/ 75 h 94"/>
                  <a:gd name="T56" fmla="*/ 18 w 173"/>
                  <a:gd name="T57" fmla="*/ 67 h 94"/>
                  <a:gd name="T58" fmla="*/ 22 w 173"/>
                  <a:gd name="T59" fmla="*/ 51 h 94"/>
                  <a:gd name="T60" fmla="*/ 27 w 173"/>
                  <a:gd name="T61" fmla="*/ 35 h 94"/>
                  <a:gd name="T62" fmla="*/ 15 w 173"/>
                  <a:gd name="T63" fmla="*/ 28 h 94"/>
                  <a:gd name="T64" fmla="*/ 12 w 173"/>
                  <a:gd name="T65" fmla="*/ 30 h 94"/>
                  <a:gd name="T66" fmla="*/ 11 w 173"/>
                  <a:gd name="T67" fmla="*/ 32 h 94"/>
                  <a:gd name="T68" fmla="*/ 6 w 173"/>
                  <a:gd name="T69" fmla="*/ 52 h 94"/>
                  <a:gd name="T70" fmla="*/ 1 w 173"/>
                  <a:gd name="T71" fmla="*/ 72 h 94"/>
                  <a:gd name="T72" fmla="*/ 0 w 173"/>
                  <a:gd name="T73" fmla="*/ 89 h 94"/>
                  <a:gd name="T74" fmla="*/ 3 w 173"/>
                  <a:gd name="T75" fmla="*/ 92 h 94"/>
                  <a:gd name="T76" fmla="*/ 6 w 173"/>
                  <a:gd name="T77" fmla="*/ 93 h 94"/>
                  <a:gd name="T78" fmla="*/ 13 w 173"/>
                  <a:gd name="T79" fmla="*/ 93 h 94"/>
                  <a:gd name="T80" fmla="*/ 30 w 173"/>
                  <a:gd name="T81" fmla="*/ 87 h 94"/>
                  <a:gd name="T82" fmla="*/ 62 w 173"/>
                  <a:gd name="T83" fmla="*/ 86 h 94"/>
                  <a:gd name="T84" fmla="*/ 99 w 173"/>
                  <a:gd name="T85" fmla="*/ 90 h 94"/>
                  <a:gd name="T86" fmla="*/ 126 w 173"/>
                  <a:gd name="T87" fmla="*/ 87 h 94"/>
                  <a:gd name="T88" fmla="*/ 148 w 173"/>
                  <a:gd name="T89" fmla="*/ 79 h 94"/>
                  <a:gd name="T90" fmla="*/ 167 w 173"/>
                  <a:gd name="T91" fmla="*/ 69 h 94"/>
                  <a:gd name="T92" fmla="*/ 170 w 173"/>
                  <a:gd name="T93" fmla="*/ 68 h 94"/>
                  <a:gd name="T94" fmla="*/ 172 w 173"/>
                  <a:gd name="T95" fmla="*/ 67 h 94"/>
                  <a:gd name="T96" fmla="*/ 173 w 173"/>
                  <a:gd name="T97" fmla="*/ 64 h 9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73"/>
                  <a:gd name="T148" fmla="*/ 0 h 94"/>
                  <a:gd name="T149" fmla="*/ 173 w 173"/>
                  <a:gd name="T150" fmla="*/ 94 h 9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73" h="94">
                    <a:moveTo>
                      <a:pt x="173" y="63"/>
                    </a:moveTo>
                    <a:lnTo>
                      <a:pt x="172" y="55"/>
                    </a:lnTo>
                    <a:lnTo>
                      <a:pt x="170" y="48"/>
                    </a:lnTo>
                    <a:lnTo>
                      <a:pt x="167" y="41"/>
                    </a:lnTo>
                    <a:lnTo>
                      <a:pt x="165" y="34"/>
                    </a:lnTo>
                    <a:lnTo>
                      <a:pt x="163" y="28"/>
                    </a:lnTo>
                    <a:lnTo>
                      <a:pt x="160" y="21"/>
                    </a:lnTo>
                    <a:lnTo>
                      <a:pt x="157" y="14"/>
                    </a:lnTo>
                    <a:lnTo>
                      <a:pt x="153" y="7"/>
                    </a:lnTo>
                    <a:lnTo>
                      <a:pt x="152" y="4"/>
                    </a:lnTo>
                    <a:lnTo>
                      <a:pt x="152" y="3"/>
                    </a:lnTo>
                    <a:lnTo>
                      <a:pt x="151" y="2"/>
                    </a:lnTo>
                    <a:lnTo>
                      <a:pt x="149" y="1"/>
                    </a:lnTo>
                    <a:lnTo>
                      <a:pt x="148" y="0"/>
                    </a:lnTo>
                    <a:lnTo>
                      <a:pt x="147" y="0"/>
                    </a:lnTo>
                    <a:lnTo>
                      <a:pt x="146" y="0"/>
                    </a:lnTo>
                    <a:lnTo>
                      <a:pt x="145" y="0"/>
                    </a:lnTo>
                    <a:lnTo>
                      <a:pt x="143" y="0"/>
                    </a:lnTo>
                    <a:lnTo>
                      <a:pt x="137" y="2"/>
                    </a:lnTo>
                    <a:lnTo>
                      <a:pt x="131" y="6"/>
                    </a:lnTo>
                    <a:lnTo>
                      <a:pt x="125" y="11"/>
                    </a:lnTo>
                    <a:lnTo>
                      <a:pt x="118" y="14"/>
                    </a:lnTo>
                    <a:lnTo>
                      <a:pt x="111" y="18"/>
                    </a:lnTo>
                    <a:lnTo>
                      <a:pt x="104" y="20"/>
                    </a:lnTo>
                    <a:lnTo>
                      <a:pt x="96" y="22"/>
                    </a:lnTo>
                    <a:lnTo>
                      <a:pt x="89" y="24"/>
                    </a:lnTo>
                    <a:lnTo>
                      <a:pt x="81" y="24"/>
                    </a:lnTo>
                    <a:lnTo>
                      <a:pt x="74" y="23"/>
                    </a:lnTo>
                    <a:lnTo>
                      <a:pt x="65" y="23"/>
                    </a:lnTo>
                    <a:lnTo>
                      <a:pt x="58" y="22"/>
                    </a:lnTo>
                    <a:lnTo>
                      <a:pt x="51" y="21"/>
                    </a:lnTo>
                    <a:lnTo>
                      <a:pt x="44" y="21"/>
                    </a:lnTo>
                    <a:lnTo>
                      <a:pt x="36" y="21"/>
                    </a:lnTo>
                    <a:lnTo>
                      <a:pt x="29" y="22"/>
                    </a:lnTo>
                    <a:lnTo>
                      <a:pt x="22" y="24"/>
                    </a:lnTo>
                    <a:lnTo>
                      <a:pt x="21" y="24"/>
                    </a:lnTo>
                    <a:lnTo>
                      <a:pt x="19" y="24"/>
                    </a:lnTo>
                    <a:lnTo>
                      <a:pt x="19" y="25"/>
                    </a:lnTo>
                    <a:lnTo>
                      <a:pt x="18" y="25"/>
                    </a:lnTo>
                    <a:lnTo>
                      <a:pt x="17" y="26"/>
                    </a:lnTo>
                    <a:lnTo>
                      <a:pt x="17" y="27"/>
                    </a:lnTo>
                    <a:lnTo>
                      <a:pt x="16" y="28"/>
                    </a:lnTo>
                    <a:lnTo>
                      <a:pt x="27" y="35"/>
                    </a:lnTo>
                    <a:lnTo>
                      <a:pt x="28" y="34"/>
                    </a:lnTo>
                    <a:lnTo>
                      <a:pt x="30" y="33"/>
                    </a:lnTo>
                    <a:lnTo>
                      <a:pt x="33" y="33"/>
                    </a:lnTo>
                    <a:lnTo>
                      <a:pt x="35" y="33"/>
                    </a:lnTo>
                    <a:lnTo>
                      <a:pt x="38" y="33"/>
                    </a:lnTo>
                    <a:lnTo>
                      <a:pt x="39" y="33"/>
                    </a:lnTo>
                    <a:lnTo>
                      <a:pt x="41" y="33"/>
                    </a:lnTo>
                    <a:lnTo>
                      <a:pt x="44" y="33"/>
                    </a:lnTo>
                    <a:lnTo>
                      <a:pt x="57" y="34"/>
                    </a:lnTo>
                    <a:lnTo>
                      <a:pt x="70" y="35"/>
                    </a:lnTo>
                    <a:lnTo>
                      <a:pt x="83" y="35"/>
                    </a:lnTo>
                    <a:lnTo>
                      <a:pt x="96" y="34"/>
                    </a:lnTo>
                    <a:lnTo>
                      <a:pt x="108" y="32"/>
                    </a:lnTo>
                    <a:lnTo>
                      <a:pt x="120" y="28"/>
                    </a:lnTo>
                    <a:lnTo>
                      <a:pt x="131" y="22"/>
                    </a:lnTo>
                    <a:lnTo>
                      <a:pt x="141" y="15"/>
                    </a:lnTo>
                    <a:lnTo>
                      <a:pt x="143" y="20"/>
                    </a:lnTo>
                    <a:lnTo>
                      <a:pt x="146" y="26"/>
                    </a:lnTo>
                    <a:lnTo>
                      <a:pt x="148" y="31"/>
                    </a:lnTo>
                    <a:lnTo>
                      <a:pt x="151" y="36"/>
                    </a:lnTo>
                    <a:lnTo>
                      <a:pt x="152" y="41"/>
                    </a:lnTo>
                    <a:lnTo>
                      <a:pt x="154" y="47"/>
                    </a:lnTo>
                    <a:lnTo>
                      <a:pt x="155" y="52"/>
                    </a:lnTo>
                    <a:lnTo>
                      <a:pt x="158" y="57"/>
                    </a:lnTo>
                    <a:lnTo>
                      <a:pt x="158" y="60"/>
                    </a:lnTo>
                    <a:lnTo>
                      <a:pt x="153" y="63"/>
                    </a:lnTo>
                    <a:lnTo>
                      <a:pt x="147" y="66"/>
                    </a:lnTo>
                    <a:lnTo>
                      <a:pt x="142" y="68"/>
                    </a:lnTo>
                    <a:lnTo>
                      <a:pt x="136" y="71"/>
                    </a:lnTo>
                    <a:lnTo>
                      <a:pt x="130" y="73"/>
                    </a:lnTo>
                    <a:lnTo>
                      <a:pt x="124" y="74"/>
                    </a:lnTo>
                    <a:lnTo>
                      <a:pt x="118" y="76"/>
                    </a:lnTo>
                    <a:lnTo>
                      <a:pt x="111" y="76"/>
                    </a:lnTo>
                    <a:lnTo>
                      <a:pt x="99" y="77"/>
                    </a:lnTo>
                    <a:lnTo>
                      <a:pt x="87" y="76"/>
                    </a:lnTo>
                    <a:lnTo>
                      <a:pt x="75" y="75"/>
                    </a:lnTo>
                    <a:lnTo>
                      <a:pt x="63" y="74"/>
                    </a:lnTo>
                    <a:lnTo>
                      <a:pt x="51" y="74"/>
                    </a:lnTo>
                    <a:lnTo>
                      <a:pt x="39" y="74"/>
                    </a:lnTo>
                    <a:lnTo>
                      <a:pt x="27" y="75"/>
                    </a:lnTo>
                    <a:lnTo>
                      <a:pt x="16" y="78"/>
                    </a:lnTo>
                    <a:lnTo>
                      <a:pt x="17" y="72"/>
                    </a:lnTo>
                    <a:lnTo>
                      <a:pt x="18" y="67"/>
                    </a:lnTo>
                    <a:lnTo>
                      <a:pt x="19" y="62"/>
                    </a:lnTo>
                    <a:lnTo>
                      <a:pt x="21" y="57"/>
                    </a:lnTo>
                    <a:lnTo>
                      <a:pt x="22" y="51"/>
                    </a:lnTo>
                    <a:lnTo>
                      <a:pt x="23" y="46"/>
                    </a:lnTo>
                    <a:lnTo>
                      <a:pt x="24" y="40"/>
                    </a:lnTo>
                    <a:lnTo>
                      <a:pt x="27" y="35"/>
                    </a:lnTo>
                    <a:lnTo>
                      <a:pt x="16" y="28"/>
                    </a:lnTo>
                    <a:lnTo>
                      <a:pt x="15" y="28"/>
                    </a:lnTo>
                    <a:lnTo>
                      <a:pt x="15" y="29"/>
                    </a:lnTo>
                    <a:lnTo>
                      <a:pt x="13" y="29"/>
                    </a:lnTo>
                    <a:lnTo>
                      <a:pt x="12" y="30"/>
                    </a:lnTo>
                    <a:lnTo>
                      <a:pt x="12" y="31"/>
                    </a:lnTo>
                    <a:lnTo>
                      <a:pt x="11" y="32"/>
                    </a:lnTo>
                    <a:lnTo>
                      <a:pt x="10" y="38"/>
                    </a:lnTo>
                    <a:lnTo>
                      <a:pt x="9" y="45"/>
                    </a:lnTo>
                    <a:lnTo>
                      <a:pt x="6" y="52"/>
                    </a:lnTo>
                    <a:lnTo>
                      <a:pt x="4" y="59"/>
                    </a:lnTo>
                    <a:lnTo>
                      <a:pt x="3" y="66"/>
                    </a:lnTo>
                    <a:lnTo>
                      <a:pt x="1" y="72"/>
                    </a:lnTo>
                    <a:lnTo>
                      <a:pt x="0" y="79"/>
                    </a:lnTo>
                    <a:lnTo>
                      <a:pt x="0" y="87"/>
                    </a:lnTo>
                    <a:lnTo>
                      <a:pt x="0" y="89"/>
                    </a:lnTo>
                    <a:lnTo>
                      <a:pt x="1" y="90"/>
                    </a:lnTo>
                    <a:lnTo>
                      <a:pt x="1" y="91"/>
                    </a:lnTo>
                    <a:lnTo>
                      <a:pt x="3" y="92"/>
                    </a:lnTo>
                    <a:lnTo>
                      <a:pt x="4" y="93"/>
                    </a:lnTo>
                    <a:lnTo>
                      <a:pt x="5" y="93"/>
                    </a:lnTo>
                    <a:lnTo>
                      <a:pt x="6" y="93"/>
                    </a:lnTo>
                    <a:lnTo>
                      <a:pt x="7" y="94"/>
                    </a:lnTo>
                    <a:lnTo>
                      <a:pt x="9" y="93"/>
                    </a:lnTo>
                    <a:lnTo>
                      <a:pt x="13" y="93"/>
                    </a:lnTo>
                    <a:lnTo>
                      <a:pt x="19" y="90"/>
                    </a:lnTo>
                    <a:lnTo>
                      <a:pt x="25" y="88"/>
                    </a:lnTo>
                    <a:lnTo>
                      <a:pt x="30" y="87"/>
                    </a:lnTo>
                    <a:lnTo>
                      <a:pt x="36" y="86"/>
                    </a:lnTo>
                    <a:lnTo>
                      <a:pt x="48" y="86"/>
                    </a:lnTo>
                    <a:lnTo>
                      <a:pt x="62" y="86"/>
                    </a:lnTo>
                    <a:lnTo>
                      <a:pt x="74" y="88"/>
                    </a:lnTo>
                    <a:lnTo>
                      <a:pt x="86" y="89"/>
                    </a:lnTo>
                    <a:lnTo>
                      <a:pt x="99" y="90"/>
                    </a:lnTo>
                    <a:lnTo>
                      <a:pt x="111" y="89"/>
                    </a:lnTo>
                    <a:lnTo>
                      <a:pt x="119" y="88"/>
                    </a:lnTo>
                    <a:lnTo>
                      <a:pt x="126" y="87"/>
                    </a:lnTo>
                    <a:lnTo>
                      <a:pt x="134" y="85"/>
                    </a:lnTo>
                    <a:lnTo>
                      <a:pt x="141" y="82"/>
                    </a:lnTo>
                    <a:lnTo>
                      <a:pt x="148" y="79"/>
                    </a:lnTo>
                    <a:lnTo>
                      <a:pt x="154" y="76"/>
                    </a:lnTo>
                    <a:lnTo>
                      <a:pt x="161" y="73"/>
                    </a:lnTo>
                    <a:lnTo>
                      <a:pt x="167" y="69"/>
                    </a:lnTo>
                    <a:lnTo>
                      <a:pt x="169" y="69"/>
                    </a:lnTo>
                    <a:lnTo>
                      <a:pt x="170" y="69"/>
                    </a:lnTo>
                    <a:lnTo>
                      <a:pt x="170" y="68"/>
                    </a:lnTo>
                    <a:lnTo>
                      <a:pt x="171" y="67"/>
                    </a:lnTo>
                    <a:lnTo>
                      <a:pt x="172" y="67"/>
                    </a:lnTo>
                    <a:lnTo>
                      <a:pt x="173" y="66"/>
                    </a:lnTo>
                    <a:lnTo>
                      <a:pt x="173" y="65"/>
                    </a:lnTo>
                    <a:lnTo>
                      <a:pt x="173" y="64"/>
                    </a:lnTo>
                    <a:lnTo>
                      <a:pt x="173" y="6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70" name="Freeform 100"/>
              <p:cNvSpPr>
                <a:spLocks/>
              </p:cNvSpPr>
              <p:nvPr/>
            </p:nvSpPr>
            <p:spPr bwMode="auto">
              <a:xfrm>
                <a:off x="2172" y="3381"/>
                <a:ext cx="81" cy="48"/>
              </a:xfrm>
              <a:custGeom>
                <a:avLst/>
                <a:gdLst>
                  <a:gd name="T0" fmla="*/ 58 w 81"/>
                  <a:gd name="T1" fmla="*/ 48 h 48"/>
                  <a:gd name="T2" fmla="*/ 52 w 81"/>
                  <a:gd name="T3" fmla="*/ 44 h 48"/>
                  <a:gd name="T4" fmla="*/ 46 w 81"/>
                  <a:gd name="T5" fmla="*/ 41 h 48"/>
                  <a:gd name="T6" fmla="*/ 40 w 81"/>
                  <a:gd name="T7" fmla="*/ 39 h 48"/>
                  <a:gd name="T8" fmla="*/ 34 w 81"/>
                  <a:gd name="T9" fmla="*/ 37 h 48"/>
                  <a:gd name="T10" fmla="*/ 28 w 81"/>
                  <a:gd name="T11" fmla="*/ 36 h 48"/>
                  <a:gd name="T12" fmla="*/ 21 w 81"/>
                  <a:gd name="T13" fmla="*/ 35 h 48"/>
                  <a:gd name="T14" fmla="*/ 14 w 81"/>
                  <a:gd name="T15" fmla="*/ 34 h 48"/>
                  <a:gd name="T16" fmla="*/ 8 w 81"/>
                  <a:gd name="T17" fmla="*/ 34 h 48"/>
                  <a:gd name="T18" fmla="*/ 8 w 81"/>
                  <a:gd name="T19" fmla="*/ 34 h 48"/>
                  <a:gd name="T20" fmla="*/ 8 w 81"/>
                  <a:gd name="T21" fmla="*/ 33 h 48"/>
                  <a:gd name="T22" fmla="*/ 8 w 81"/>
                  <a:gd name="T23" fmla="*/ 33 h 48"/>
                  <a:gd name="T24" fmla="*/ 8 w 81"/>
                  <a:gd name="T25" fmla="*/ 32 h 48"/>
                  <a:gd name="T26" fmla="*/ 8 w 81"/>
                  <a:gd name="T27" fmla="*/ 32 h 48"/>
                  <a:gd name="T28" fmla="*/ 8 w 81"/>
                  <a:gd name="T29" fmla="*/ 31 h 48"/>
                  <a:gd name="T30" fmla="*/ 8 w 81"/>
                  <a:gd name="T31" fmla="*/ 31 h 48"/>
                  <a:gd name="T32" fmla="*/ 8 w 81"/>
                  <a:gd name="T33" fmla="*/ 30 h 48"/>
                  <a:gd name="T34" fmla="*/ 8 w 81"/>
                  <a:gd name="T35" fmla="*/ 29 h 48"/>
                  <a:gd name="T36" fmla="*/ 8 w 81"/>
                  <a:gd name="T37" fmla="*/ 27 h 48"/>
                  <a:gd name="T38" fmla="*/ 8 w 81"/>
                  <a:gd name="T39" fmla="*/ 24 h 48"/>
                  <a:gd name="T40" fmla="*/ 7 w 81"/>
                  <a:gd name="T41" fmla="*/ 22 h 48"/>
                  <a:gd name="T42" fmla="*/ 6 w 81"/>
                  <a:gd name="T43" fmla="*/ 20 h 48"/>
                  <a:gd name="T44" fmla="*/ 3 w 81"/>
                  <a:gd name="T45" fmla="*/ 18 h 48"/>
                  <a:gd name="T46" fmla="*/ 2 w 81"/>
                  <a:gd name="T47" fmla="*/ 16 h 48"/>
                  <a:gd name="T48" fmla="*/ 0 w 81"/>
                  <a:gd name="T49" fmla="*/ 14 h 48"/>
                  <a:gd name="T50" fmla="*/ 2 w 81"/>
                  <a:gd name="T51" fmla="*/ 12 h 48"/>
                  <a:gd name="T52" fmla="*/ 3 w 81"/>
                  <a:gd name="T53" fmla="*/ 11 h 48"/>
                  <a:gd name="T54" fmla="*/ 4 w 81"/>
                  <a:gd name="T55" fmla="*/ 9 h 48"/>
                  <a:gd name="T56" fmla="*/ 6 w 81"/>
                  <a:gd name="T57" fmla="*/ 7 h 48"/>
                  <a:gd name="T58" fmla="*/ 7 w 81"/>
                  <a:gd name="T59" fmla="*/ 5 h 48"/>
                  <a:gd name="T60" fmla="*/ 8 w 81"/>
                  <a:gd name="T61" fmla="*/ 4 h 48"/>
                  <a:gd name="T62" fmla="*/ 8 w 81"/>
                  <a:gd name="T63" fmla="*/ 2 h 48"/>
                  <a:gd name="T64" fmla="*/ 9 w 81"/>
                  <a:gd name="T65" fmla="*/ 0 h 48"/>
                  <a:gd name="T66" fmla="*/ 18 w 81"/>
                  <a:gd name="T67" fmla="*/ 3 h 48"/>
                  <a:gd name="T68" fmla="*/ 27 w 81"/>
                  <a:gd name="T69" fmla="*/ 5 h 48"/>
                  <a:gd name="T70" fmla="*/ 36 w 81"/>
                  <a:gd name="T71" fmla="*/ 8 h 48"/>
                  <a:gd name="T72" fmla="*/ 45 w 81"/>
                  <a:gd name="T73" fmla="*/ 11 h 48"/>
                  <a:gd name="T74" fmla="*/ 54 w 81"/>
                  <a:gd name="T75" fmla="*/ 14 h 48"/>
                  <a:gd name="T76" fmla="*/ 63 w 81"/>
                  <a:gd name="T77" fmla="*/ 17 h 48"/>
                  <a:gd name="T78" fmla="*/ 72 w 81"/>
                  <a:gd name="T79" fmla="*/ 19 h 48"/>
                  <a:gd name="T80" fmla="*/ 81 w 81"/>
                  <a:gd name="T81" fmla="*/ 22 h 48"/>
                  <a:gd name="T82" fmla="*/ 80 w 81"/>
                  <a:gd name="T83" fmla="*/ 26 h 48"/>
                  <a:gd name="T84" fmla="*/ 78 w 81"/>
                  <a:gd name="T85" fmla="*/ 30 h 48"/>
                  <a:gd name="T86" fmla="*/ 75 w 81"/>
                  <a:gd name="T87" fmla="*/ 32 h 48"/>
                  <a:gd name="T88" fmla="*/ 73 w 81"/>
                  <a:gd name="T89" fmla="*/ 36 h 48"/>
                  <a:gd name="T90" fmla="*/ 69 w 81"/>
                  <a:gd name="T91" fmla="*/ 39 h 48"/>
                  <a:gd name="T92" fmla="*/ 66 w 81"/>
                  <a:gd name="T93" fmla="*/ 42 h 48"/>
                  <a:gd name="T94" fmla="*/ 62 w 81"/>
                  <a:gd name="T95" fmla="*/ 45 h 48"/>
                  <a:gd name="T96" fmla="*/ 58 w 81"/>
                  <a:gd name="T97" fmla="*/ 48 h 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1"/>
                  <a:gd name="T148" fmla="*/ 0 h 48"/>
                  <a:gd name="T149" fmla="*/ 81 w 81"/>
                  <a:gd name="T150" fmla="*/ 48 h 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1" h="48">
                    <a:moveTo>
                      <a:pt x="58" y="48"/>
                    </a:moveTo>
                    <a:lnTo>
                      <a:pt x="52" y="44"/>
                    </a:lnTo>
                    <a:lnTo>
                      <a:pt x="46" y="41"/>
                    </a:lnTo>
                    <a:lnTo>
                      <a:pt x="40" y="39"/>
                    </a:lnTo>
                    <a:lnTo>
                      <a:pt x="34" y="37"/>
                    </a:lnTo>
                    <a:lnTo>
                      <a:pt x="28" y="36"/>
                    </a:lnTo>
                    <a:lnTo>
                      <a:pt x="21" y="35"/>
                    </a:lnTo>
                    <a:lnTo>
                      <a:pt x="14" y="34"/>
                    </a:lnTo>
                    <a:lnTo>
                      <a:pt x="8" y="34"/>
                    </a:lnTo>
                    <a:lnTo>
                      <a:pt x="8" y="33"/>
                    </a:lnTo>
                    <a:lnTo>
                      <a:pt x="8" y="32"/>
                    </a:lnTo>
                    <a:lnTo>
                      <a:pt x="8" y="31"/>
                    </a:lnTo>
                    <a:lnTo>
                      <a:pt x="8" y="30"/>
                    </a:lnTo>
                    <a:lnTo>
                      <a:pt x="8" y="29"/>
                    </a:lnTo>
                    <a:lnTo>
                      <a:pt x="8" y="27"/>
                    </a:lnTo>
                    <a:lnTo>
                      <a:pt x="8" y="24"/>
                    </a:lnTo>
                    <a:lnTo>
                      <a:pt x="7" y="22"/>
                    </a:lnTo>
                    <a:lnTo>
                      <a:pt x="6" y="20"/>
                    </a:lnTo>
                    <a:lnTo>
                      <a:pt x="3" y="18"/>
                    </a:lnTo>
                    <a:lnTo>
                      <a:pt x="2" y="16"/>
                    </a:lnTo>
                    <a:lnTo>
                      <a:pt x="0" y="14"/>
                    </a:lnTo>
                    <a:lnTo>
                      <a:pt x="2" y="12"/>
                    </a:lnTo>
                    <a:lnTo>
                      <a:pt x="3" y="11"/>
                    </a:lnTo>
                    <a:lnTo>
                      <a:pt x="4" y="9"/>
                    </a:lnTo>
                    <a:lnTo>
                      <a:pt x="6" y="7"/>
                    </a:lnTo>
                    <a:lnTo>
                      <a:pt x="7" y="5"/>
                    </a:lnTo>
                    <a:lnTo>
                      <a:pt x="8" y="4"/>
                    </a:lnTo>
                    <a:lnTo>
                      <a:pt x="8" y="2"/>
                    </a:lnTo>
                    <a:lnTo>
                      <a:pt x="9" y="0"/>
                    </a:lnTo>
                    <a:lnTo>
                      <a:pt x="18" y="3"/>
                    </a:lnTo>
                    <a:lnTo>
                      <a:pt x="27" y="5"/>
                    </a:lnTo>
                    <a:lnTo>
                      <a:pt x="36" y="8"/>
                    </a:lnTo>
                    <a:lnTo>
                      <a:pt x="45" y="11"/>
                    </a:lnTo>
                    <a:lnTo>
                      <a:pt x="54" y="14"/>
                    </a:lnTo>
                    <a:lnTo>
                      <a:pt x="63" y="17"/>
                    </a:lnTo>
                    <a:lnTo>
                      <a:pt x="72" y="19"/>
                    </a:lnTo>
                    <a:lnTo>
                      <a:pt x="81" y="22"/>
                    </a:lnTo>
                    <a:lnTo>
                      <a:pt x="80" y="26"/>
                    </a:lnTo>
                    <a:lnTo>
                      <a:pt x="78" y="30"/>
                    </a:lnTo>
                    <a:lnTo>
                      <a:pt x="75" y="32"/>
                    </a:lnTo>
                    <a:lnTo>
                      <a:pt x="73" y="36"/>
                    </a:lnTo>
                    <a:lnTo>
                      <a:pt x="69" y="39"/>
                    </a:lnTo>
                    <a:lnTo>
                      <a:pt x="66" y="42"/>
                    </a:lnTo>
                    <a:lnTo>
                      <a:pt x="62" y="45"/>
                    </a:lnTo>
                    <a:lnTo>
                      <a:pt x="58" y="48"/>
                    </a:lnTo>
                    <a:close/>
                  </a:path>
                </a:pathLst>
              </a:custGeom>
              <a:solidFill>
                <a:srgbClr val="FFE5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71" name="Freeform 101"/>
              <p:cNvSpPr>
                <a:spLocks/>
              </p:cNvSpPr>
              <p:nvPr/>
            </p:nvSpPr>
            <p:spPr bwMode="auto">
              <a:xfrm>
                <a:off x="2161" y="3369"/>
                <a:ext cx="108" cy="70"/>
              </a:xfrm>
              <a:custGeom>
                <a:avLst/>
                <a:gdLst>
                  <a:gd name="T0" fmla="*/ 105 w 108"/>
                  <a:gd name="T1" fmla="*/ 26 h 70"/>
                  <a:gd name="T2" fmla="*/ 104 w 108"/>
                  <a:gd name="T3" fmla="*/ 24 h 70"/>
                  <a:gd name="T4" fmla="*/ 102 w 108"/>
                  <a:gd name="T5" fmla="*/ 23 h 70"/>
                  <a:gd name="T6" fmla="*/ 96 w 108"/>
                  <a:gd name="T7" fmla="*/ 22 h 70"/>
                  <a:gd name="T8" fmla="*/ 97 w 108"/>
                  <a:gd name="T9" fmla="*/ 22 h 70"/>
                  <a:gd name="T10" fmla="*/ 97 w 108"/>
                  <a:gd name="T11" fmla="*/ 22 h 70"/>
                  <a:gd name="T12" fmla="*/ 78 w 108"/>
                  <a:gd name="T13" fmla="*/ 17 h 70"/>
                  <a:gd name="T14" fmla="*/ 51 w 108"/>
                  <a:gd name="T15" fmla="*/ 8 h 70"/>
                  <a:gd name="T16" fmla="*/ 24 w 108"/>
                  <a:gd name="T17" fmla="*/ 1 h 70"/>
                  <a:gd name="T18" fmla="*/ 12 w 108"/>
                  <a:gd name="T19" fmla="*/ 0 h 70"/>
                  <a:gd name="T20" fmla="*/ 9 w 108"/>
                  <a:gd name="T21" fmla="*/ 2 h 70"/>
                  <a:gd name="T22" fmla="*/ 8 w 108"/>
                  <a:gd name="T23" fmla="*/ 5 h 70"/>
                  <a:gd name="T24" fmla="*/ 6 w 108"/>
                  <a:gd name="T25" fmla="*/ 8 h 70"/>
                  <a:gd name="T26" fmla="*/ 6 w 108"/>
                  <a:gd name="T27" fmla="*/ 8 h 70"/>
                  <a:gd name="T28" fmla="*/ 6 w 108"/>
                  <a:gd name="T29" fmla="*/ 8 h 70"/>
                  <a:gd name="T30" fmla="*/ 4 w 108"/>
                  <a:gd name="T31" fmla="*/ 12 h 70"/>
                  <a:gd name="T32" fmla="*/ 2 w 108"/>
                  <a:gd name="T33" fmla="*/ 15 h 70"/>
                  <a:gd name="T34" fmla="*/ 1 w 108"/>
                  <a:gd name="T35" fmla="*/ 18 h 70"/>
                  <a:gd name="T36" fmla="*/ 2 w 108"/>
                  <a:gd name="T37" fmla="*/ 19 h 70"/>
                  <a:gd name="T38" fmla="*/ 2 w 108"/>
                  <a:gd name="T39" fmla="*/ 20 h 70"/>
                  <a:gd name="T40" fmla="*/ 3 w 108"/>
                  <a:gd name="T41" fmla="*/ 20 h 70"/>
                  <a:gd name="T42" fmla="*/ 3 w 108"/>
                  <a:gd name="T43" fmla="*/ 20 h 70"/>
                  <a:gd name="T44" fmla="*/ 3 w 108"/>
                  <a:gd name="T45" fmla="*/ 21 h 70"/>
                  <a:gd name="T46" fmla="*/ 7 w 108"/>
                  <a:gd name="T47" fmla="*/ 22 h 70"/>
                  <a:gd name="T48" fmla="*/ 9 w 108"/>
                  <a:gd name="T49" fmla="*/ 24 h 70"/>
                  <a:gd name="T50" fmla="*/ 13 w 108"/>
                  <a:gd name="T51" fmla="*/ 24 h 70"/>
                  <a:gd name="T52" fmla="*/ 17 w 108"/>
                  <a:gd name="T53" fmla="*/ 19 h 70"/>
                  <a:gd name="T54" fmla="*/ 19 w 108"/>
                  <a:gd name="T55" fmla="*/ 14 h 70"/>
                  <a:gd name="T56" fmla="*/ 38 w 108"/>
                  <a:gd name="T57" fmla="*/ 17 h 70"/>
                  <a:gd name="T58" fmla="*/ 65 w 108"/>
                  <a:gd name="T59" fmla="*/ 26 h 70"/>
                  <a:gd name="T60" fmla="*/ 92 w 108"/>
                  <a:gd name="T61" fmla="*/ 34 h 70"/>
                  <a:gd name="T62" fmla="*/ 86 w 108"/>
                  <a:gd name="T63" fmla="*/ 44 h 70"/>
                  <a:gd name="T64" fmla="*/ 77 w 108"/>
                  <a:gd name="T65" fmla="*/ 54 h 70"/>
                  <a:gd name="T66" fmla="*/ 69 w 108"/>
                  <a:gd name="T67" fmla="*/ 60 h 70"/>
                  <a:gd name="T68" fmla="*/ 72 w 108"/>
                  <a:gd name="T69" fmla="*/ 62 h 70"/>
                  <a:gd name="T70" fmla="*/ 73 w 108"/>
                  <a:gd name="T71" fmla="*/ 64 h 70"/>
                  <a:gd name="T72" fmla="*/ 74 w 108"/>
                  <a:gd name="T73" fmla="*/ 66 h 70"/>
                  <a:gd name="T74" fmla="*/ 77 w 108"/>
                  <a:gd name="T75" fmla="*/ 68 h 70"/>
                  <a:gd name="T76" fmla="*/ 78 w 108"/>
                  <a:gd name="T77" fmla="*/ 70 h 70"/>
                  <a:gd name="T78" fmla="*/ 91 w 108"/>
                  <a:gd name="T79" fmla="*/ 59 h 70"/>
                  <a:gd name="T80" fmla="*/ 102 w 108"/>
                  <a:gd name="T81" fmla="*/ 46 h 70"/>
                  <a:gd name="T82" fmla="*/ 108 w 108"/>
                  <a:gd name="T83" fmla="*/ 32 h 70"/>
                  <a:gd name="T84" fmla="*/ 108 w 108"/>
                  <a:gd name="T85" fmla="*/ 30 h 70"/>
                  <a:gd name="T86" fmla="*/ 108 w 108"/>
                  <a:gd name="T87" fmla="*/ 29 h 7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08"/>
                  <a:gd name="T133" fmla="*/ 0 h 70"/>
                  <a:gd name="T134" fmla="*/ 108 w 108"/>
                  <a:gd name="T135" fmla="*/ 70 h 7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08" h="70">
                    <a:moveTo>
                      <a:pt x="108" y="28"/>
                    </a:moveTo>
                    <a:lnTo>
                      <a:pt x="107" y="26"/>
                    </a:lnTo>
                    <a:lnTo>
                      <a:pt x="105" y="26"/>
                    </a:lnTo>
                    <a:lnTo>
                      <a:pt x="105" y="25"/>
                    </a:lnTo>
                    <a:lnTo>
                      <a:pt x="105" y="24"/>
                    </a:lnTo>
                    <a:lnTo>
                      <a:pt x="104" y="24"/>
                    </a:lnTo>
                    <a:lnTo>
                      <a:pt x="103" y="24"/>
                    </a:lnTo>
                    <a:lnTo>
                      <a:pt x="103" y="23"/>
                    </a:lnTo>
                    <a:lnTo>
                      <a:pt x="102" y="23"/>
                    </a:lnTo>
                    <a:lnTo>
                      <a:pt x="101" y="23"/>
                    </a:lnTo>
                    <a:lnTo>
                      <a:pt x="96" y="22"/>
                    </a:lnTo>
                    <a:lnTo>
                      <a:pt x="97" y="22"/>
                    </a:lnTo>
                    <a:lnTo>
                      <a:pt x="87" y="19"/>
                    </a:lnTo>
                    <a:lnTo>
                      <a:pt x="78" y="17"/>
                    </a:lnTo>
                    <a:lnTo>
                      <a:pt x="69" y="14"/>
                    </a:lnTo>
                    <a:lnTo>
                      <a:pt x="60" y="11"/>
                    </a:lnTo>
                    <a:lnTo>
                      <a:pt x="51" y="8"/>
                    </a:lnTo>
                    <a:lnTo>
                      <a:pt x="42" y="6"/>
                    </a:lnTo>
                    <a:lnTo>
                      <a:pt x="33" y="4"/>
                    </a:lnTo>
                    <a:lnTo>
                      <a:pt x="24" y="1"/>
                    </a:lnTo>
                    <a:lnTo>
                      <a:pt x="14" y="0"/>
                    </a:lnTo>
                    <a:lnTo>
                      <a:pt x="13" y="0"/>
                    </a:lnTo>
                    <a:lnTo>
                      <a:pt x="12" y="0"/>
                    </a:lnTo>
                    <a:lnTo>
                      <a:pt x="11" y="1"/>
                    </a:lnTo>
                    <a:lnTo>
                      <a:pt x="9" y="2"/>
                    </a:lnTo>
                    <a:lnTo>
                      <a:pt x="8" y="3"/>
                    </a:lnTo>
                    <a:lnTo>
                      <a:pt x="8" y="4"/>
                    </a:lnTo>
                    <a:lnTo>
                      <a:pt x="8" y="5"/>
                    </a:lnTo>
                    <a:lnTo>
                      <a:pt x="6" y="8"/>
                    </a:lnTo>
                    <a:lnTo>
                      <a:pt x="4" y="9"/>
                    </a:lnTo>
                    <a:lnTo>
                      <a:pt x="4" y="10"/>
                    </a:lnTo>
                    <a:lnTo>
                      <a:pt x="4" y="12"/>
                    </a:lnTo>
                    <a:lnTo>
                      <a:pt x="3" y="13"/>
                    </a:lnTo>
                    <a:lnTo>
                      <a:pt x="2" y="14"/>
                    </a:lnTo>
                    <a:lnTo>
                      <a:pt x="2" y="15"/>
                    </a:lnTo>
                    <a:lnTo>
                      <a:pt x="1" y="16"/>
                    </a:lnTo>
                    <a:lnTo>
                      <a:pt x="0" y="17"/>
                    </a:lnTo>
                    <a:lnTo>
                      <a:pt x="1" y="18"/>
                    </a:lnTo>
                    <a:lnTo>
                      <a:pt x="2" y="19"/>
                    </a:lnTo>
                    <a:lnTo>
                      <a:pt x="2" y="20"/>
                    </a:lnTo>
                    <a:lnTo>
                      <a:pt x="3" y="20"/>
                    </a:lnTo>
                    <a:lnTo>
                      <a:pt x="3" y="21"/>
                    </a:lnTo>
                    <a:lnTo>
                      <a:pt x="4" y="21"/>
                    </a:lnTo>
                    <a:lnTo>
                      <a:pt x="6" y="22"/>
                    </a:lnTo>
                    <a:lnTo>
                      <a:pt x="7" y="22"/>
                    </a:lnTo>
                    <a:lnTo>
                      <a:pt x="8" y="23"/>
                    </a:lnTo>
                    <a:lnTo>
                      <a:pt x="8" y="24"/>
                    </a:lnTo>
                    <a:lnTo>
                      <a:pt x="9" y="24"/>
                    </a:lnTo>
                    <a:lnTo>
                      <a:pt x="11" y="25"/>
                    </a:lnTo>
                    <a:lnTo>
                      <a:pt x="11" y="26"/>
                    </a:lnTo>
                    <a:lnTo>
                      <a:pt x="13" y="24"/>
                    </a:lnTo>
                    <a:lnTo>
                      <a:pt x="14" y="23"/>
                    </a:lnTo>
                    <a:lnTo>
                      <a:pt x="15" y="21"/>
                    </a:lnTo>
                    <a:lnTo>
                      <a:pt x="17" y="19"/>
                    </a:lnTo>
                    <a:lnTo>
                      <a:pt x="18" y="17"/>
                    </a:lnTo>
                    <a:lnTo>
                      <a:pt x="19" y="16"/>
                    </a:lnTo>
                    <a:lnTo>
                      <a:pt x="19" y="14"/>
                    </a:lnTo>
                    <a:lnTo>
                      <a:pt x="20" y="12"/>
                    </a:lnTo>
                    <a:lnTo>
                      <a:pt x="29" y="15"/>
                    </a:lnTo>
                    <a:lnTo>
                      <a:pt x="38" y="17"/>
                    </a:lnTo>
                    <a:lnTo>
                      <a:pt x="47" y="20"/>
                    </a:lnTo>
                    <a:lnTo>
                      <a:pt x="56" y="23"/>
                    </a:lnTo>
                    <a:lnTo>
                      <a:pt x="65" y="26"/>
                    </a:lnTo>
                    <a:lnTo>
                      <a:pt x="74" y="29"/>
                    </a:lnTo>
                    <a:lnTo>
                      <a:pt x="83" y="31"/>
                    </a:lnTo>
                    <a:lnTo>
                      <a:pt x="92" y="34"/>
                    </a:lnTo>
                    <a:lnTo>
                      <a:pt x="91" y="38"/>
                    </a:lnTo>
                    <a:lnTo>
                      <a:pt x="89" y="42"/>
                    </a:lnTo>
                    <a:lnTo>
                      <a:pt x="86" y="44"/>
                    </a:lnTo>
                    <a:lnTo>
                      <a:pt x="84" y="48"/>
                    </a:lnTo>
                    <a:lnTo>
                      <a:pt x="80" y="51"/>
                    </a:lnTo>
                    <a:lnTo>
                      <a:pt x="77" y="54"/>
                    </a:lnTo>
                    <a:lnTo>
                      <a:pt x="73" y="57"/>
                    </a:lnTo>
                    <a:lnTo>
                      <a:pt x="69" y="60"/>
                    </a:lnTo>
                    <a:lnTo>
                      <a:pt x="71" y="61"/>
                    </a:lnTo>
                    <a:lnTo>
                      <a:pt x="72" y="62"/>
                    </a:lnTo>
                    <a:lnTo>
                      <a:pt x="72" y="63"/>
                    </a:lnTo>
                    <a:lnTo>
                      <a:pt x="73" y="63"/>
                    </a:lnTo>
                    <a:lnTo>
                      <a:pt x="73" y="64"/>
                    </a:lnTo>
                    <a:lnTo>
                      <a:pt x="74" y="64"/>
                    </a:lnTo>
                    <a:lnTo>
                      <a:pt x="74" y="65"/>
                    </a:lnTo>
                    <a:lnTo>
                      <a:pt x="74" y="66"/>
                    </a:lnTo>
                    <a:lnTo>
                      <a:pt x="75" y="67"/>
                    </a:lnTo>
                    <a:lnTo>
                      <a:pt x="77" y="68"/>
                    </a:lnTo>
                    <a:lnTo>
                      <a:pt x="77" y="69"/>
                    </a:lnTo>
                    <a:lnTo>
                      <a:pt x="77" y="70"/>
                    </a:lnTo>
                    <a:lnTo>
                      <a:pt x="78" y="70"/>
                    </a:lnTo>
                    <a:lnTo>
                      <a:pt x="83" y="67"/>
                    </a:lnTo>
                    <a:lnTo>
                      <a:pt x="87" y="63"/>
                    </a:lnTo>
                    <a:lnTo>
                      <a:pt x="91" y="59"/>
                    </a:lnTo>
                    <a:lnTo>
                      <a:pt x="96" y="55"/>
                    </a:lnTo>
                    <a:lnTo>
                      <a:pt x="99" y="51"/>
                    </a:lnTo>
                    <a:lnTo>
                      <a:pt x="102" y="46"/>
                    </a:lnTo>
                    <a:lnTo>
                      <a:pt x="104" y="42"/>
                    </a:lnTo>
                    <a:lnTo>
                      <a:pt x="107" y="37"/>
                    </a:lnTo>
                    <a:lnTo>
                      <a:pt x="108" y="32"/>
                    </a:lnTo>
                    <a:lnTo>
                      <a:pt x="108" y="31"/>
                    </a:lnTo>
                    <a:lnTo>
                      <a:pt x="108" y="30"/>
                    </a:lnTo>
                    <a:lnTo>
                      <a:pt x="108" y="29"/>
                    </a:lnTo>
                    <a:lnTo>
                      <a:pt x="108"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72" name="Freeform 102"/>
              <p:cNvSpPr>
                <a:spLocks/>
              </p:cNvSpPr>
              <p:nvPr/>
            </p:nvSpPr>
            <p:spPr bwMode="auto">
              <a:xfrm>
                <a:off x="2024" y="3416"/>
                <a:ext cx="203" cy="73"/>
              </a:xfrm>
              <a:custGeom>
                <a:avLst/>
                <a:gdLst>
                  <a:gd name="T0" fmla="*/ 196 w 203"/>
                  <a:gd name="T1" fmla="*/ 73 h 73"/>
                  <a:gd name="T2" fmla="*/ 193 w 203"/>
                  <a:gd name="T3" fmla="*/ 73 h 73"/>
                  <a:gd name="T4" fmla="*/ 188 w 203"/>
                  <a:gd name="T5" fmla="*/ 73 h 73"/>
                  <a:gd name="T6" fmla="*/ 182 w 203"/>
                  <a:gd name="T7" fmla="*/ 67 h 73"/>
                  <a:gd name="T8" fmla="*/ 182 w 203"/>
                  <a:gd name="T9" fmla="*/ 48 h 73"/>
                  <a:gd name="T10" fmla="*/ 185 w 203"/>
                  <a:gd name="T11" fmla="*/ 39 h 73"/>
                  <a:gd name="T12" fmla="*/ 175 w 203"/>
                  <a:gd name="T13" fmla="*/ 30 h 73"/>
                  <a:gd name="T14" fmla="*/ 169 w 203"/>
                  <a:gd name="T15" fmla="*/ 27 h 73"/>
                  <a:gd name="T16" fmla="*/ 163 w 203"/>
                  <a:gd name="T17" fmla="*/ 27 h 73"/>
                  <a:gd name="T18" fmla="*/ 143 w 203"/>
                  <a:gd name="T19" fmla="*/ 27 h 73"/>
                  <a:gd name="T20" fmla="*/ 103 w 203"/>
                  <a:gd name="T21" fmla="*/ 26 h 73"/>
                  <a:gd name="T22" fmla="*/ 63 w 203"/>
                  <a:gd name="T23" fmla="*/ 26 h 73"/>
                  <a:gd name="T24" fmla="*/ 43 w 203"/>
                  <a:gd name="T25" fmla="*/ 27 h 73"/>
                  <a:gd name="T26" fmla="*/ 39 w 203"/>
                  <a:gd name="T27" fmla="*/ 28 h 73"/>
                  <a:gd name="T28" fmla="*/ 36 w 203"/>
                  <a:gd name="T29" fmla="*/ 28 h 73"/>
                  <a:gd name="T30" fmla="*/ 28 w 203"/>
                  <a:gd name="T31" fmla="*/ 31 h 73"/>
                  <a:gd name="T32" fmla="*/ 19 w 203"/>
                  <a:gd name="T33" fmla="*/ 42 h 73"/>
                  <a:gd name="T34" fmla="*/ 16 w 203"/>
                  <a:gd name="T35" fmla="*/ 59 h 73"/>
                  <a:gd name="T36" fmla="*/ 16 w 203"/>
                  <a:gd name="T37" fmla="*/ 65 h 73"/>
                  <a:gd name="T38" fmla="*/ 16 w 203"/>
                  <a:gd name="T39" fmla="*/ 65 h 73"/>
                  <a:gd name="T40" fmla="*/ 16 w 203"/>
                  <a:gd name="T41" fmla="*/ 65 h 73"/>
                  <a:gd name="T42" fmla="*/ 16 w 203"/>
                  <a:gd name="T43" fmla="*/ 67 h 73"/>
                  <a:gd name="T44" fmla="*/ 15 w 203"/>
                  <a:gd name="T45" fmla="*/ 70 h 73"/>
                  <a:gd name="T46" fmla="*/ 6 w 203"/>
                  <a:gd name="T47" fmla="*/ 71 h 73"/>
                  <a:gd name="T48" fmla="*/ 1 w 203"/>
                  <a:gd name="T49" fmla="*/ 63 h 73"/>
                  <a:gd name="T50" fmla="*/ 1 w 203"/>
                  <a:gd name="T51" fmla="*/ 48 h 73"/>
                  <a:gd name="T52" fmla="*/ 4 w 203"/>
                  <a:gd name="T53" fmla="*/ 29 h 73"/>
                  <a:gd name="T54" fmla="*/ 8 w 203"/>
                  <a:gd name="T55" fmla="*/ 24 h 73"/>
                  <a:gd name="T56" fmla="*/ 15 w 203"/>
                  <a:gd name="T57" fmla="*/ 18 h 73"/>
                  <a:gd name="T58" fmla="*/ 26 w 203"/>
                  <a:gd name="T59" fmla="*/ 14 h 73"/>
                  <a:gd name="T60" fmla="*/ 38 w 203"/>
                  <a:gd name="T61" fmla="*/ 12 h 73"/>
                  <a:gd name="T62" fmla="*/ 50 w 203"/>
                  <a:gd name="T63" fmla="*/ 12 h 73"/>
                  <a:gd name="T64" fmla="*/ 57 w 203"/>
                  <a:gd name="T65" fmla="*/ 12 h 73"/>
                  <a:gd name="T66" fmla="*/ 60 w 203"/>
                  <a:gd name="T67" fmla="*/ 11 h 73"/>
                  <a:gd name="T68" fmla="*/ 62 w 203"/>
                  <a:gd name="T69" fmla="*/ 10 h 73"/>
                  <a:gd name="T70" fmla="*/ 67 w 203"/>
                  <a:gd name="T71" fmla="*/ 13 h 73"/>
                  <a:gd name="T72" fmla="*/ 72 w 203"/>
                  <a:gd name="T73" fmla="*/ 14 h 73"/>
                  <a:gd name="T74" fmla="*/ 80 w 203"/>
                  <a:gd name="T75" fmla="*/ 14 h 73"/>
                  <a:gd name="T76" fmla="*/ 92 w 203"/>
                  <a:gd name="T77" fmla="*/ 11 h 73"/>
                  <a:gd name="T78" fmla="*/ 101 w 203"/>
                  <a:gd name="T79" fmla="*/ 3 h 73"/>
                  <a:gd name="T80" fmla="*/ 108 w 203"/>
                  <a:gd name="T81" fmla="*/ 7 h 73"/>
                  <a:gd name="T82" fmla="*/ 121 w 203"/>
                  <a:gd name="T83" fmla="*/ 14 h 73"/>
                  <a:gd name="T84" fmla="*/ 138 w 203"/>
                  <a:gd name="T85" fmla="*/ 14 h 73"/>
                  <a:gd name="T86" fmla="*/ 140 w 203"/>
                  <a:gd name="T87" fmla="*/ 13 h 73"/>
                  <a:gd name="T88" fmla="*/ 144 w 203"/>
                  <a:gd name="T89" fmla="*/ 11 h 73"/>
                  <a:gd name="T90" fmla="*/ 146 w 203"/>
                  <a:gd name="T91" fmla="*/ 11 h 73"/>
                  <a:gd name="T92" fmla="*/ 148 w 203"/>
                  <a:gd name="T93" fmla="*/ 11 h 73"/>
                  <a:gd name="T94" fmla="*/ 149 w 203"/>
                  <a:gd name="T95" fmla="*/ 11 h 73"/>
                  <a:gd name="T96" fmla="*/ 162 w 203"/>
                  <a:gd name="T97" fmla="*/ 12 h 73"/>
                  <a:gd name="T98" fmla="*/ 181 w 203"/>
                  <a:gd name="T99" fmla="*/ 13 h 73"/>
                  <a:gd name="T100" fmla="*/ 196 w 203"/>
                  <a:gd name="T101" fmla="*/ 22 h 73"/>
                  <a:gd name="T102" fmla="*/ 199 w 203"/>
                  <a:gd name="T103" fmla="*/ 27 h 73"/>
                  <a:gd name="T104" fmla="*/ 202 w 203"/>
                  <a:gd name="T105" fmla="*/ 31 h 73"/>
                  <a:gd name="T106" fmla="*/ 203 w 203"/>
                  <a:gd name="T107" fmla="*/ 40 h 73"/>
                  <a:gd name="T108" fmla="*/ 203 w 203"/>
                  <a:gd name="T109" fmla="*/ 52 h 73"/>
                  <a:gd name="T110" fmla="*/ 202 w 203"/>
                  <a:gd name="T111" fmla="*/ 64 h 7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3"/>
                  <a:gd name="T169" fmla="*/ 0 h 73"/>
                  <a:gd name="T170" fmla="*/ 203 w 203"/>
                  <a:gd name="T171" fmla="*/ 73 h 7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3" h="73">
                    <a:moveTo>
                      <a:pt x="200" y="69"/>
                    </a:moveTo>
                    <a:lnTo>
                      <a:pt x="198" y="73"/>
                    </a:lnTo>
                    <a:lnTo>
                      <a:pt x="196" y="73"/>
                    </a:lnTo>
                    <a:lnTo>
                      <a:pt x="194" y="73"/>
                    </a:lnTo>
                    <a:lnTo>
                      <a:pt x="193" y="73"/>
                    </a:lnTo>
                    <a:lnTo>
                      <a:pt x="191" y="73"/>
                    </a:lnTo>
                    <a:lnTo>
                      <a:pt x="190" y="73"/>
                    </a:lnTo>
                    <a:lnTo>
                      <a:pt x="188" y="73"/>
                    </a:lnTo>
                    <a:lnTo>
                      <a:pt x="187" y="73"/>
                    </a:lnTo>
                    <a:lnTo>
                      <a:pt x="182" y="67"/>
                    </a:lnTo>
                    <a:lnTo>
                      <a:pt x="182" y="63"/>
                    </a:lnTo>
                    <a:lnTo>
                      <a:pt x="182" y="55"/>
                    </a:lnTo>
                    <a:lnTo>
                      <a:pt x="182" y="48"/>
                    </a:lnTo>
                    <a:lnTo>
                      <a:pt x="184" y="44"/>
                    </a:lnTo>
                    <a:lnTo>
                      <a:pt x="185" y="41"/>
                    </a:lnTo>
                    <a:lnTo>
                      <a:pt x="185" y="39"/>
                    </a:lnTo>
                    <a:lnTo>
                      <a:pt x="184" y="37"/>
                    </a:lnTo>
                    <a:lnTo>
                      <a:pt x="181" y="34"/>
                    </a:lnTo>
                    <a:lnTo>
                      <a:pt x="175" y="30"/>
                    </a:lnTo>
                    <a:lnTo>
                      <a:pt x="173" y="29"/>
                    </a:lnTo>
                    <a:lnTo>
                      <a:pt x="172" y="28"/>
                    </a:lnTo>
                    <a:lnTo>
                      <a:pt x="169" y="27"/>
                    </a:lnTo>
                    <a:lnTo>
                      <a:pt x="167" y="27"/>
                    </a:lnTo>
                    <a:lnTo>
                      <a:pt x="166" y="27"/>
                    </a:lnTo>
                    <a:lnTo>
                      <a:pt x="163" y="27"/>
                    </a:lnTo>
                    <a:lnTo>
                      <a:pt x="161" y="27"/>
                    </a:lnTo>
                    <a:lnTo>
                      <a:pt x="157" y="27"/>
                    </a:lnTo>
                    <a:lnTo>
                      <a:pt x="143" y="27"/>
                    </a:lnTo>
                    <a:lnTo>
                      <a:pt x="128" y="27"/>
                    </a:lnTo>
                    <a:lnTo>
                      <a:pt x="115" y="27"/>
                    </a:lnTo>
                    <a:lnTo>
                      <a:pt x="103" y="26"/>
                    </a:lnTo>
                    <a:lnTo>
                      <a:pt x="90" y="26"/>
                    </a:lnTo>
                    <a:lnTo>
                      <a:pt x="78" y="26"/>
                    </a:lnTo>
                    <a:lnTo>
                      <a:pt x="63" y="26"/>
                    </a:lnTo>
                    <a:lnTo>
                      <a:pt x="48" y="27"/>
                    </a:lnTo>
                    <a:lnTo>
                      <a:pt x="44" y="27"/>
                    </a:lnTo>
                    <a:lnTo>
                      <a:pt x="43" y="27"/>
                    </a:lnTo>
                    <a:lnTo>
                      <a:pt x="42" y="27"/>
                    </a:lnTo>
                    <a:lnTo>
                      <a:pt x="41" y="27"/>
                    </a:lnTo>
                    <a:lnTo>
                      <a:pt x="39" y="28"/>
                    </a:lnTo>
                    <a:lnTo>
                      <a:pt x="38" y="28"/>
                    </a:lnTo>
                    <a:lnTo>
                      <a:pt x="37" y="28"/>
                    </a:lnTo>
                    <a:lnTo>
                      <a:pt x="36" y="28"/>
                    </a:lnTo>
                    <a:lnTo>
                      <a:pt x="36" y="29"/>
                    </a:lnTo>
                    <a:lnTo>
                      <a:pt x="34" y="29"/>
                    </a:lnTo>
                    <a:lnTo>
                      <a:pt x="28" y="31"/>
                    </a:lnTo>
                    <a:lnTo>
                      <a:pt x="24" y="34"/>
                    </a:lnTo>
                    <a:lnTo>
                      <a:pt x="21" y="38"/>
                    </a:lnTo>
                    <a:lnTo>
                      <a:pt x="19" y="42"/>
                    </a:lnTo>
                    <a:lnTo>
                      <a:pt x="18" y="47"/>
                    </a:lnTo>
                    <a:lnTo>
                      <a:pt x="18" y="52"/>
                    </a:lnTo>
                    <a:lnTo>
                      <a:pt x="16" y="59"/>
                    </a:lnTo>
                    <a:lnTo>
                      <a:pt x="16" y="65"/>
                    </a:lnTo>
                    <a:lnTo>
                      <a:pt x="16" y="66"/>
                    </a:lnTo>
                    <a:lnTo>
                      <a:pt x="16" y="67"/>
                    </a:lnTo>
                    <a:lnTo>
                      <a:pt x="16" y="68"/>
                    </a:lnTo>
                    <a:lnTo>
                      <a:pt x="15" y="69"/>
                    </a:lnTo>
                    <a:lnTo>
                      <a:pt x="15" y="70"/>
                    </a:lnTo>
                    <a:lnTo>
                      <a:pt x="15" y="71"/>
                    </a:lnTo>
                    <a:lnTo>
                      <a:pt x="15" y="72"/>
                    </a:lnTo>
                    <a:lnTo>
                      <a:pt x="6" y="71"/>
                    </a:lnTo>
                    <a:lnTo>
                      <a:pt x="4" y="70"/>
                    </a:lnTo>
                    <a:lnTo>
                      <a:pt x="2" y="67"/>
                    </a:lnTo>
                    <a:lnTo>
                      <a:pt x="1" y="63"/>
                    </a:lnTo>
                    <a:lnTo>
                      <a:pt x="0" y="59"/>
                    </a:lnTo>
                    <a:lnTo>
                      <a:pt x="0" y="54"/>
                    </a:lnTo>
                    <a:lnTo>
                      <a:pt x="1" y="48"/>
                    </a:lnTo>
                    <a:lnTo>
                      <a:pt x="2" y="42"/>
                    </a:lnTo>
                    <a:lnTo>
                      <a:pt x="3" y="35"/>
                    </a:lnTo>
                    <a:lnTo>
                      <a:pt x="4" y="29"/>
                    </a:lnTo>
                    <a:lnTo>
                      <a:pt x="6" y="28"/>
                    </a:lnTo>
                    <a:lnTo>
                      <a:pt x="7" y="26"/>
                    </a:lnTo>
                    <a:lnTo>
                      <a:pt x="8" y="24"/>
                    </a:lnTo>
                    <a:lnTo>
                      <a:pt x="10" y="22"/>
                    </a:lnTo>
                    <a:lnTo>
                      <a:pt x="13" y="20"/>
                    </a:lnTo>
                    <a:lnTo>
                      <a:pt x="15" y="18"/>
                    </a:lnTo>
                    <a:lnTo>
                      <a:pt x="18" y="17"/>
                    </a:lnTo>
                    <a:lnTo>
                      <a:pt x="21" y="16"/>
                    </a:lnTo>
                    <a:lnTo>
                      <a:pt x="26" y="14"/>
                    </a:lnTo>
                    <a:lnTo>
                      <a:pt x="31" y="13"/>
                    </a:lnTo>
                    <a:lnTo>
                      <a:pt x="34" y="12"/>
                    </a:lnTo>
                    <a:lnTo>
                      <a:pt x="38" y="12"/>
                    </a:lnTo>
                    <a:lnTo>
                      <a:pt x="42" y="12"/>
                    </a:lnTo>
                    <a:lnTo>
                      <a:pt x="45" y="12"/>
                    </a:lnTo>
                    <a:lnTo>
                      <a:pt x="50" y="12"/>
                    </a:lnTo>
                    <a:lnTo>
                      <a:pt x="56" y="12"/>
                    </a:lnTo>
                    <a:lnTo>
                      <a:pt x="57" y="12"/>
                    </a:lnTo>
                    <a:lnTo>
                      <a:pt x="59" y="12"/>
                    </a:lnTo>
                    <a:lnTo>
                      <a:pt x="60" y="12"/>
                    </a:lnTo>
                    <a:lnTo>
                      <a:pt x="60" y="11"/>
                    </a:lnTo>
                    <a:lnTo>
                      <a:pt x="61" y="11"/>
                    </a:lnTo>
                    <a:lnTo>
                      <a:pt x="62" y="10"/>
                    </a:lnTo>
                    <a:lnTo>
                      <a:pt x="63" y="11"/>
                    </a:lnTo>
                    <a:lnTo>
                      <a:pt x="65" y="12"/>
                    </a:lnTo>
                    <a:lnTo>
                      <a:pt x="67" y="13"/>
                    </a:lnTo>
                    <a:lnTo>
                      <a:pt x="68" y="13"/>
                    </a:lnTo>
                    <a:lnTo>
                      <a:pt x="71" y="14"/>
                    </a:lnTo>
                    <a:lnTo>
                      <a:pt x="72" y="14"/>
                    </a:lnTo>
                    <a:lnTo>
                      <a:pt x="74" y="14"/>
                    </a:lnTo>
                    <a:lnTo>
                      <a:pt x="77" y="14"/>
                    </a:lnTo>
                    <a:lnTo>
                      <a:pt x="80" y="14"/>
                    </a:lnTo>
                    <a:lnTo>
                      <a:pt x="84" y="13"/>
                    </a:lnTo>
                    <a:lnTo>
                      <a:pt x="89" y="12"/>
                    </a:lnTo>
                    <a:lnTo>
                      <a:pt x="92" y="11"/>
                    </a:lnTo>
                    <a:lnTo>
                      <a:pt x="95" y="8"/>
                    </a:lnTo>
                    <a:lnTo>
                      <a:pt x="98" y="6"/>
                    </a:lnTo>
                    <a:lnTo>
                      <a:pt x="101" y="3"/>
                    </a:lnTo>
                    <a:lnTo>
                      <a:pt x="102" y="0"/>
                    </a:lnTo>
                    <a:lnTo>
                      <a:pt x="104" y="4"/>
                    </a:lnTo>
                    <a:lnTo>
                      <a:pt x="108" y="7"/>
                    </a:lnTo>
                    <a:lnTo>
                      <a:pt x="111" y="10"/>
                    </a:lnTo>
                    <a:lnTo>
                      <a:pt x="116" y="12"/>
                    </a:lnTo>
                    <a:lnTo>
                      <a:pt x="121" y="14"/>
                    </a:lnTo>
                    <a:lnTo>
                      <a:pt x="126" y="14"/>
                    </a:lnTo>
                    <a:lnTo>
                      <a:pt x="132" y="14"/>
                    </a:lnTo>
                    <a:lnTo>
                      <a:pt x="138" y="14"/>
                    </a:lnTo>
                    <a:lnTo>
                      <a:pt x="138" y="13"/>
                    </a:lnTo>
                    <a:lnTo>
                      <a:pt x="139" y="13"/>
                    </a:lnTo>
                    <a:lnTo>
                      <a:pt x="140" y="13"/>
                    </a:lnTo>
                    <a:lnTo>
                      <a:pt x="141" y="12"/>
                    </a:lnTo>
                    <a:lnTo>
                      <a:pt x="143" y="12"/>
                    </a:lnTo>
                    <a:lnTo>
                      <a:pt x="144" y="11"/>
                    </a:lnTo>
                    <a:lnTo>
                      <a:pt x="145" y="11"/>
                    </a:lnTo>
                    <a:lnTo>
                      <a:pt x="145" y="10"/>
                    </a:lnTo>
                    <a:lnTo>
                      <a:pt x="146" y="11"/>
                    </a:lnTo>
                    <a:lnTo>
                      <a:pt x="148" y="11"/>
                    </a:lnTo>
                    <a:lnTo>
                      <a:pt x="149" y="11"/>
                    </a:lnTo>
                    <a:lnTo>
                      <a:pt x="150" y="11"/>
                    </a:lnTo>
                    <a:lnTo>
                      <a:pt x="156" y="12"/>
                    </a:lnTo>
                    <a:lnTo>
                      <a:pt x="162" y="12"/>
                    </a:lnTo>
                    <a:lnTo>
                      <a:pt x="169" y="12"/>
                    </a:lnTo>
                    <a:lnTo>
                      <a:pt x="175" y="12"/>
                    </a:lnTo>
                    <a:lnTo>
                      <a:pt x="181" y="13"/>
                    </a:lnTo>
                    <a:lnTo>
                      <a:pt x="186" y="15"/>
                    </a:lnTo>
                    <a:lnTo>
                      <a:pt x="191" y="18"/>
                    </a:lnTo>
                    <a:lnTo>
                      <a:pt x="196" y="22"/>
                    </a:lnTo>
                    <a:lnTo>
                      <a:pt x="197" y="23"/>
                    </a:lnTo>
                    <a:lnTo>
                      <a:pt x="198" y="25"/>
                    </a:lnTo>
                    <a:lnTo>
                      <a:pt x="199" y="27"/>
                    </a:lnTo>
                    <a:lnTo>
                      <a:pt x="200" y="29"/>
                    </a:lnTo>
                    <a:lnTo>
                      <a:pt x="202" y="31"/>
                    </a:lnTo>
                    <a:lnTo>
                      <a:pt x="202" y="33"/>
                    </a:lnTo>
                    <a:lnTo>
                      <a:pt x="202" y="35"/>
                    </a:lnTo>
                    <a:lnTo>
                      <a:pt x="203" y="40"/>
                    </a:lnTo>
                    <a:lnTo>
                      <a:pt x="203" y="44"/>
                    </a:lnTo>
                    <a:lnTo>
                      <a:pt x="203" y="48"/>
                    </a:lnTo>
                    <a:lnTo>
                      <a:pt x="203" y="52"/>
                    </a:lnTo>
                    <a:lnTo>
                      <a:pt x="203" y="56"/>
                    </a:lnTo>
                    <a:lnTo>
                      <a:pt x="203" y="60"/>
                    </a:lnTo>
                    <a:lnTo>
                      <a:pt x="202" y="64"/>
                    </a:lnTo>
                    <a:lnTo>
                      <a:pt x="200" y="69"/>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73" name="Freeform 103"/>
              <p:cNvSpPr>
                <a:spLocks/>
              </p:cNvSpPr>
              <p:nvPr/>
            </p:nvSpPr>
            <p:spPr bwMode="auto">
              <a:xfrm>
                <a:off x="2139" y="3396"/>
                <a:ext cx="30" cy="23"/>
              </a:xfrm>
              <a:custGeom>
                <a:avLst/>
                <a:gdLst>
                  <a:gd name="T0" fmla="*/ 2 w 30"/>
                  <a:gd name="T1" fmla="*/ 6 h 23"/>
                  <a:gd name="T2" fmla="*/ 1 w 30"/>
                  <a:gd name="T3" fmla="*/ 8 h 23"/>
                  <a:gd name="T4" fmla="*/ 1 w 30"/>
                  <a:gd name="T5" fmla="*/ 9 h 23"/>
                  <a:gd name="T6" fmla="*/ 0 w 30"/>
                  <a:gd name="T7" fmla="*/ 11 h 23"/>
                  <a:gd name="T8" fmla="*/ 0 w 30"/>
                  <a:gd name="T9" fmla="*/ 12 h 23"/>
                  <a:gd name="T10" fmla="*/ 0 w 30"/>
                  <a:gd name="T11" fmla="*/ 14 h 23"/>
                  <a:gd name="T12" fmla="*/ 1 w 30"/>
                  <a:gd name="T13" fmla="*/ 15 h 23"/>
                  <a:gd name="T14" fmla="*/ 2 w 30"/>
                  <a:gd name="T15" fmla="*/ 16 h 23"/>
                  <a:gd name="T16" fmla="*/ 4 w 30"/>
                  <a:gd name="T17" fmla="*/ 17 h 23"/>
                  <a:gd name="T18" fmla="*/ 6 w 30"/>
                  <a:gd name="T19" fmla="*/ 20 h 23"/>
                  <a:gd name="T20" fmla="*/ 10 w 30"/>
                  <a:gd name="T21" fmla="*/ 21 h 23"/>
                  <a:gd name="T22" fmla="*/ 14 w 30"/>
                  <a:gd name="T23" fmla="*/ 23 h 23"/>
                  <a:gd name="T24" fmla="*/ 18 w 30"/>
                  <a:gd name="T25" fmla="*/ 23 h 23"/>
                  <a:gd name="T26" fmla="*/ 22 w 30"/>
                  <a:gd name="T27" fmla="*/ 23 h 23"/>
                  <a:gd name="T28" fmla="*/ 25 w 30"/>
                  <a:gd name="T29" fmla="*/ 22 h 23"/>
                  <a:gd name="T30" fmla="*/ 28 w 30"/>
                  <a:gd name="T31" fmla="*/ 19 h 23"/>
                  <a:gd name="T32" fmla="*/ 29 w 30"/>
                  <a:gd name="T33" fmla="*/ 16 h 23"/>
                  <a:gd name="T34" fmla="*/ 30 w 30"/>
                  <a:gd name="T35" fmla="*/ 14 h 23"/>
                  <a:gd name="T36" fmla="*/ 29 w 30"/>
                  <a:gd name="T37" fmla="*/ 12 h 23"/>
                  <a:gd name="T38" fmla="*/ 29 w 30"/>
                  <a:gd name="T39" fmla="*/ 10 h 23"/>
                  <a:gd name="T40" fmla="*/ 28 w 30"/>
                  <a:gd name="T41" fmla="*/ 9 h 23"/>
                  <a:gd name="T42" fmla="*/ 25 w 30"/>
                  <a:gd name="T43" fmla="*/ 7 h 23"/>
                  <a:gd name="T44" fmla="*/ 24 w 30"/>
                  <a:gd name="T45" fmla="*/ 6 h 23"/>
                  <a:gd name="T46" fmla="*/ 22 w 30"/>
                  <a:gd name="T47" fmla="*/ 4 h 23"/>
                  <a:gd name="T48" fmla="*/ 20 w 30"/>
                  <a:gd name="T49" fmla="*/ 3 h 23"/>
                  <a:gd name="T50" fmla="*/ 19 w 30"/>
                  <a:gd name="T51" fmla="*/ 3 h 23"/>
                  <a:gd name="T52" fmla="*/ 19 w 30"/>
                  <a:gd name="T53" fmla="*/ 3 h 23"/>
                  <a:gd name="T54" fmla="*/ 19 w 30"/>
                  <a:gd name="T55" fmla="*/ 2 h 23"/>
                  <a:gd name="T56" fmla="*/ 18 w 30"/>
                  <a:gd name="T57" fmla="*/ 2 h 23"/>
                  <a:gd name="T58" fmla="*/ 18 w 30"/>
                  <a:gd name="T59" fmla="*/ 2 h 23"/>
                  <a:gd name="T60" fmla="*/ 18 w 30"/>
                  <a:gd name="T61" fmla="*/ 1 h 23"/>
                  <a:gd name="T62" fmla="*/ 18 w 30"/>
                  <a:gd name="T63" fmla="*/ 1 h 23"/>
                  <a:gd name="T64" fmla="*/ 18 w 30"/>
                  <a:gd name="T65" fmla="*/ 0 h 23"/>
                  <a:gd name="T66" fmla="*/ 16 w 30"/>
                  <a:gd name="T67" fmla="*/ 0 h 23"/>
                  <a:gd name="T68" fmla="*/ 13 w 30"/>
                  <a:gd name="T69" fmla="*/ 0 h 23"/>
                  <a:gd name="T70" fmla="*/ 11 w 30"/>
                  <a:gd name="T71" fmla="*/ 1 h 23"/>
                  <a:gd name="T72" fmla="*/ 10 w 30"/>
                  <a:gd name="T73" fmla="*/ 1 h 23"/>
                  <a:gd name="T74" fmla="*/ 7 w 30"/>
                  <a:gd name="T75" fmla="*/ 2 h 23"/>
                  <a:gd name="T76" fmla="*/ 6 w 30"/>
                  <a:gd name="T77" fmla="*/ 3 h 23"/>
                  <a:gd name="T78" fmla="*/ 5 w 30"/>
                  <a:gd name="T79" fmla="*/ 5 h 23"/>
                  <a:gd name="T80" fmla="*/ 2 w 30"/>
                  <a:gd name="T81" fmla="*/ 6 h 2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
                  <a:gd name="T124" fmla="*/ 0 h 23"/>
                  <a:gd name="T125" fmla="*/ 30 w 30"/>
                  <a:gd name="T126" fmla="*/ 23 h 2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 h="23">
                    <a:moveTo>
                      <a:pt x="2" y="6"/>
                    </a:moveTo>
                    <a:lnTo>
                      <a:pt x="1" y="8"/>
                    </a:lnTo>
                    <a:lnTo>
                      <a:pt x="1" y="9"/>
                    </a:lnTo>
                    <a:lnTo>
                      <a:pt x="0" y="11"/>
                    </a:lnTo>
                    <a:lnTo>
                      <a:pt x="0" y="12"/>
                    </a:lnTo>
                    <a:lnTo>
                      <a:pt x="0" y="14"/>
                    </a:lnTo>
                    <a:lnTo>
                      <a:pt x="1" y="15"/>
                    </a:lnTo>
                    <a:lnTo>
                      <a:pt x="2" y="16"/>
                    </a:lnTo>
                    <a:lnTo>
                      <a:pt x="4" y="17"/>
                    </a:lnTo>
                    <a:lnTo>
                      <a:pt x="6" y="20"/>
                    </a:lnTo>
                    <a:lnTo>
                      <a:pt x="10" y="21"/>
                    </a:lnTo>
                    <a:lnTo>
                      <a:pt x="14" y="23"/>
                    </a:lnTo>
                    <a:lnTo>
                      <a:pt x="18" y="23"/>
                    </a:lnTo>
                    <a:lnTo>
                      <a:pt x="22" y="23"/>
                    </a:lnTo>
                    <a:lnTo>
                      <a:pt x="25" y="22"/>
                    </a:lnTo>
                    <a:lnTo>
                      <a:pt x="28" y="19"/>
                    </a:lnTo>
                    <a:lnTo>
                      <a:pt x="29" y="16"/>
                    </a:lnTo>
                    <a:lnTo>
                      <a:pt x="30" y="14"/>
                    </a:lnTo>
                    <a:lnTo>
                      <a:pt x="29" y="12"/>
                    </a:lnTo>
                    <a:lnTo>
                      <a:pt x="29" y="10"/>
                    </a:lnTo>
                    <a:lnTo>
                      <a:pt x="28" y="9"/>
                    </a:lnTo>
                    <a:lnTo>
                      <a:pt x="25" y="7"/>
                    </a:lnTo>
                    <a:lnTo>
                      <a:pt x="24" y="6"/>
                    </a:lnTo>
                    <a:lnTo>
                      <a:pt x="22" y="4"/>
                    </a:lnTo>
                    <a:lnTo>
                      <a:pt x="20" y="3"/>
                    </a:lnTo>
                    <a:lnTo>
                      <a:pt x="19" y="3"/>
                    </a:lnTo>
                    <a:lnTo>
                      <a:pt x="19" y="2"/>
                    </a:lnTo>
                    <a:lnTo>
                      <a:pt x="18" y="2"/>
                    </a:lnTo>
                    <a:lnTo>
                      <a:pt x="18" y="1"/>
                    </a:lnTo>
                    <a:lnTo>
                      <a:pt x="18" y="0"/>
                    </a:lnTo>
                    <a:lnTo>
                      <a:pt x="16" y="0"/>
                    </a:lnTo>
                    <a:lnTo>
                      <a:pt x="13" y="0"/>
                    </a:lnTo>
                    <a:lnTo>
                      <a:pt x="11" y="1"/>
                    </a:lnTo>
                    <a:lnTo>
                      <a:pt x="10" y="1"/>
                    </a:lnTo>
                    <a:lnTo>
                      <a:pt x="7" y="2"/>
                    </a:lnTo>
                    <a:lnTo>
                      <a:pt x="6" y="3"/>
                    </a:lnTo>
                    <a:lnTo>
                      <a:pt x="5" y="5"/>
                    </a:lnTo>
                    <a:lnTo>
                      <a:pt x="2" y="6"/>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74" name="Freeform 104"/>
              <p:cNvSpPr>
                <a:spLocks/>
              </p:cNvSpPr>
              <p:nvPr/>
            </p:nvSpPr>
            <p:spPr bwMode="auto">
              <a:xfrm>
                <a:off x="2123" y="3383"/>
                <a:ext cx="63" cy="50"/>
              </a:xfrm>
              <a:custGeom>
                <a:avLst/>
                <a:gdLst>
                  <a:gd name="T0" fmla="*/ 34 w 63"/>
                  <a:gd name="T1" fmla="*/ 13 h 50"/>
                  <a:gd name="T2" fmla="*/ 34 w 63"/>
                  <a:gd name="T3" fmla="*/ 14 h 50"/>
                  <a:gd name="T4" fmla="*/ 34 w 63"/>
                  <a:gd name="T5" fmla="*/ 15 h 50"/>
                  <a:gd name="T6" fmla="*/ 35 w 63"/>
                  <a:gd name="T7" fmla="*/ 16 h 50"/>
                  <a:gd name="T8" fmla="*/ 36 w 63"/>
                  <a:gd name="T9" fmla="*/ 16 h 50"/>
                  <a:gd name="T10" fmla="*/ 40 w 63"/>
                  <a:gd name="T11" fmla="*/ 19 h 50"/>
                  <a:gd name="T12" fmla="*/ 44 w 63"/>
                  <a:gd name="T13" fmla="*/ 22 h 50"/>
                  <a:gd name="T14" fmla="*/ 45 w 63"/>
                  <a:gd name="T15" fmla="*/ 25 h 50"/>
                  <a:gd name="T16" fmla="*/ 45 w 63"/>
                  <a:gd name="T17" fmla="*/ 29 h 50"/>
                  <a:gd name="T18" fmla="*/ 41 w 63"/>
                  <a:gd name="T19" fmla="*/ 35 h 50"/>
                  <a:gd name="T20" fmla="*/ 34 w 63"/>
                  <a:gd name="T21" fmla="*/ 36 h 50"/>
                  <a:gd name="T22" fmla="*/ 26 w 63"/>
                  <a:gd name="T23" fmla="*/ 34 h 50"/>
                  <a:gd name="T24" fmla="*/ 20 w 63"/>
                  <a:gd name="T25" fmla="*/ 30 h 50"/>
                  <a:gd name="T26" fmla="*/ 17 w 63"/>
                  <a:gd name="T27" fmla="*/ 28 h 50"/>
                  <a:gd name="T28" fmla="*/ 16 w 63"/>
                  <a:gd name="T29" fmla="*/ 25 h 50"/>
                  <a:gd name="T30" fmla="*/ 17 w 63"/>
                  <a:gd name="T31" fmla="*/ 22 h 50"/>
                  <a:gd name="T32" fmla="*/ 18 w 63"/>
                  <a:gd name="T33" fmla="*/ 19 h 50"/>
                  <a:gd name="T34" fmla="*/ 22 w 63"/>
                  <a:gd name="T35" fmla="*/ 16 h 50"/>
                  <a:gd name="T36" fmla="*/ 26 w 63"/>
                  <a:gd name="T37" fmla="*/ 14 h 50"/>
                  <a:gd name="T38" fmla="*/ 29 w 63"/>
                  <a:gd name="T39" fmla="*/ 13 h 50"/>
                  <a:gd name="T40" fmla="*/ 34 w 63"/>
                  <a:gd name="T41" fmla="*/ 13 h 50"/>
                  <a:gd name="T42" fmla="*/ 45 w 63"/>
                  <a:gd name="T43" fmla="*/ 5 h 50"/>
                  <a:gd name="T44" fmla="*/ 45 w 63"/>
                  <a:gd name="T45" fmla="*/ 5 h 50"/>
                  <a:gd name="T46" fmla="*/ 45 w 63"/>
                  <a:gd name="T47" fmla="*/ 4 h 50"/>
                  <a:gd name="T48" fmla="*/ 45 w 63"/>
                  <a:gd name="T49" fmla="*/ 4 h 50"/>
                  <a:gd name="T50" fmla="*/ 44 w 63"/>
                  <a:gd name="T51" fmla="*/ 3 h 50"/>
                  <a:gd name="T52" fmla="*/ 42 w 63"/>
                  <a:gd name="T53" fmla="*/ 2 h 50"/>
                  <a:gd name="T54" fmla="*/ 41 w 63"/>
                  <a:gd name="T55" fmla="*/ 1 h 50"/>
                  <a:gd name="T56" fmla="*/ 39 w 63"/>
                  <a:gd name="T57" fmla="*/ 0 h 50"/>
                  <a:gd name="T58" fmla="*/ 30 w 63"/>
                  <a:gd name="T59" fmla="*/ 0 h 50"/>
                  <a:gd name="T60" fmla="*/ 17 w 63"/>
                  <a:gd name="T61" fmla="*/ 3 h 50"/>
                  <a:gd name="T62" fmla="*/ 6 w 63"/>
                  <a:gd name="T63" fmla="*/ 10 h 50"/>
                  <a:gd name="T64" fmla="*/ 0 w 63"/>
                  <a:gd name="T65" fmla="*/ 21 h 50"/>
                  <a:gd name="T66" fmla="*/ 2 w 63"/>
                  <a:gd name="T67" fmla="*/ 31 h 50"/>
                  <a:gd name="T68" fmla="*/ 9 w 63"/>
                  <a:gd name="T69" fmla="*/ 41 h 50"/>
                  <a:gd name="T70" fmla="*/ 20 w 63"/>
                  <a:gd name="T71" fmla="*/ 48 h 50"/>
                  <a:gd name="T72" fmla="*/ 34 w 63"/>
                  <a:gd name="T73" fmla="*/ 50 h 50"/>
                  <a:gd name="T74" fmla="*/ 46 w 63"/>
                  <a:gd name="T75" fmla="*/ 48 h 50"/>
                  <a:gd name="T76" fmla="*/ 53 w 63"/>
                  <a:gd name="T77" fmla="*/ 44 h 50"/>
                  <a:gd name="T78" fmla="*/ 59 w 63"/>
                  <a:gd name="T79" fmla="*/ 39 h 50"/>
                  <a:gd name="T80" fmla="*/ 62 w 63"/>
                  <a:gd name="T81" fmla="*/ 32 h 50"/>
                  <a:gd name="T82" fmla="*/ 63 w 63"/>
                  <a:gd name="T83" fmla="*/ 26 h 50"/>
                  <a:gd name="T84" fmla="*/ 61 w 63"/>
                  <a:gd name="T85" fmla="*/ 19 h 50"/>
                  <a:gd name="T86" fmla="*/ 56 w 63"/>
                  <a:gd name="T87" fmla="*/ 13 h 50"/>
                  <a:gd name="T88" fmla="*/ 50 w 63"/>
                  <a:gd name="T89" fmla="*/ 7 h 5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3"/>
                  <a:gd name="T136" fmla="*/ 0 h 50"/>
                  <a:gd name="T137" fmla="*/ 63 w 63"/>
                  <a:gd name="T138" fmla="*/ 50 h 5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3" h="50">
                    <a:moveTo>
                      <a:pt x="46" y="5"/>
                    </a:moveTo>
                    <a:lnTo>
                      <a:pt x="34" y="13"/>
                    </a:lnTo>
                    <a:lnTo>
                      <a:pt x="34" y="14"/>
                    </a:lnTo>
                    <a:lnTo>
                      <a:pt x="34" y="15"/>
                    </a:lnTo>
                    <a:lnTo>
                      <a:pt x="35" y="15"/>
                    </a:lnTo>
                    <a:lnTo>
                      <a:pt x="35" y="16"/>
                    </a:lnTo>
                    <a:lnTo>
                      <a:pt x="36" y="16"/>
                    </a:lnTo>
                    <a:lnTo>
                      <a:pt x="38" y="17"/>
                    </a:lnTo>
                    <a:lnTo>
                      <a:pt x="40" y="19"/>
                    </a:lnTo>
                    <a:lnTo>
                      <a:pt x="41" y="20"/>
                    </a:lnTo>
                    <a:lnTo>
                      <a:pt x="44" y="22"/>
                    </a:lnTo>
                    <a:lnTo>
                      <a:pt x="45" y="23"/>
                    </a:lnTo>
                    <a:lnTo>
                      <a:pt x="45" y="25"/>
                    </a:lnTo>
                    <a:lnTo>
                      <a:pt x="46" y="27"/>
                    </a:lnTo>
                    <a:lnTo>
                      <a:pt x="45" y="29"/>
                    </a:lnTo>
                    <a:lnTo>
                      <a:pt x="44" y="32"/>
                    </a:lnTo>
                    <a:lnTo>
                      <a:pt x="41" y="35"/>
                    </a:lnTo>
                    <a:lnTo>
                      <a:pt x="38" y="36"/>
                    </a:lnTo>
                    <a:lnTo>
                      <a:pt x="34" y="36"/>
                    </a:lnTo>
                    <a:lnTo>
                      <a:pt x="30" y="36"/>
                    </a:lnTo>
                    <a:lnTo>
                      <a:pt x="26" y="34"/>
                    </a:lnTo>
                    <a:lnTo>
                      <a:pt x="22" y="33"/>
                    </a:lnTo>
                    <a:lnTo>
                      <a:pt x="20" y="30"/>
                    </a:lnTo>
                    <a:lnTo>
                      <a:pt x="18" y="29"/>
                    </a:lnTo>
                    <a:lnTo>
                      <a:pt x="17" y="28"/>
                    </a:lnTo>
                    <a:lnTo>
                      <a:pt x="16" y="27"/>
                    </a:lnTo>
                    <a:lnTo>
                      <a:pt x="16" y="25"/>
                    </a:lnTo>
                    <a:lnTo>
                      <a:pt x="16" y="24"/>
                    </a:lnTo>
                    <a:lnTo>
                      <a:pt x="17" y="22"/>
                    </a:lnTo>
                    <a:lnTo>
                      <a:pt x="17" y="21"/>
                    </a:lnTo>
                    <a:lnTo>
                      <a:pt x="18" y="19"/>
                    </a:lnTo>
                    <a:lnTo>
                      <a:pt x="21" y="18"/>
                    </a:lnTo>
                    <a:lnTo>
                      <a:pt x="22" y="16"/>
                    </a:lnTo>
                    <a:lnTo>
                      <a:pt x="23" y="15"/>
                    </a:lnTo>
                    <a:lnTo>
                      <a:pt x="26" y="14"/>
                    </a:lnTo>
                    <a:lnTo>
                      <a:pt x="27" y="14"/>
                    </a:lnTo>
                    <a:lnTo>
                      <a:pt x="29" y="13"/>
                    </a:lnTo>
                    <a:lnTo>
                      <a:pt x="32" y="13"/>
                    </a:lnTo>
                    <a:lnTo>
                      <a:pt x="34" y="13"/>
                    </a:lnTo>
                    <a:lnTo>
                      <a:pt x="46" y="5"/>
                    </a:lnTo>
                    <a:lnTo>
                      <a:pt x="45" y="5"/>
                    </a:lnTo>
                    <a:lnTo>
                      <a:pt x="45" y="4"/>
                    </a:lnTo>
                    <a:lnTo>
                      <a:pt x="44" y="3"/>
                    </a:lnTo>
                    <a:lnTo>
                      <a:pt x="42" y="2"/>
                    </a:lnTo>
                    <a:lnTo>
                      <a:pt x="41" y="1"/>
                    </a:lnTo>
                    <a:lnTo>
                      <a:pt x="40" y="1"/>
                    </a:lnTo>
                    <a:lnTo>
                      <a:pt x="39" y="0"/>
                    </a:lnTo>
                    <a:lnTo>
                      <a:pt x="38" y="0"/>
                    </a:lnTo>
                    <a:lnTo>
                      <a:pt x="30" y="0"/>
                    </a:lnTo>
                    <a:lnTo>
                      <a:pt x="23" y="1"/>
                    </a:lnTo>
                    <a:lnTo>
                      <a:pt x="17" y="3"/>
                    </a:lnTo>
                    <a:lnTo>
                      <a:pt x="11" y="6"/>
                    </a:lnTo>
                    <a:lnTo>
                      <a:pt x="6" y="10"/>
                    </a:lnTo>
                    <a:lnTo>
                      <a:pt x="3" y="15"/>
                    </a:lnTo>
                    <a:lnTo>
                      <a:pt x="0" y="21"/>
                    </a:lnTo>
                    <a:lnTo>
                      <a:pt x="0" y="26"/>
                    </a:lnTo>
                    <a:lnTo>
                      <a:pt x="2" y="31"/>
                    </a:lnTo>
                    <a:lnTo>
                      <a:pt x="4" y="36"/>
                    </a:lnTo>
                    <a:lnTo>
                      <a:pt x="9" y="41"/>
                    </a:lnTo>
                    <a:lnTo>
                      <a:pt x="14" y="45"/>
                    </a:lnTo>
                    <a:lnTo>
                      <a:pt x="20" y="48"/>
                    </a:lnTo>
                    <a:lnTo>
                      <a:pt x="27" y="49"/>
                    </a:lnTo>
                    <a:lnTo>
                      <a:pt x="34" y="50"/>
                    </a:lnTo>
                    <a:lnTo>
                      <a:pt x="41" y="49"/>
                    </a:lnTo>
                    <a:lnTo>
                      <a:pt x="46" y="48"/>
                    </a:lnTo>
                    <a:lnTo>
                      <a:pt x="50" y="46"/>
                    </a:lnTo>
                    <a:lnTo>
                      <a:pt x="53" y="44"/>
                    </a:lnTo>
                    <a:lnTo>
                      <a:pt x="56" y="41"/>
                    </a:lnTo>
                    <a:lnTo>
                      <a:pt x="59" y="39"/>
                    </a:lnTo>
                    <a:lnTo>
                      <a:pt x="61" y="35"/>
                    </a:lnTo>
                    <a:lnTo>
                      <a:pt x="62" y="32"/>
                    </a:lnTo>
                    <a:lnTo>
                      <a:pt x="63" y="29"/>
                    </a:lnTo>
                    <a:lnTo>
                      <a:pt x="63" y="26"/>
                    </a:lnTo>
                    <a:lnTo>
                      <a:pt x="62" y="23"/>
                    </a:lnTo>
                    <a:lnTo>
                      <a:pt x="61" y="19"/>
                    </a:lnTo>
                    <a:lnTo>
                      <a:pt x="58" y="16"/>
                    </a:lnTo>
                    <a:lnTo>
                      <a:pt x="56" y="13"/>
                    </a:lnTo>
                    <a:lnTo>
                      <a:pt x="52" y="10"/>
                    </a:lnTo>
                    <a:lnTo>
                      <a:pt x="50" y="7"/>
                    </a:lnTo>
                    <a:lnTo>
                      <a:pt x="46"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75" name="Freeform 105"/>
              <p:cNvSpPr>
                <a:spLocks/>
              </p:cNvSpPr>
              <p:nvPr/>
            </p:nvSpPr>
            <p:spPr bwMode="auto">
              <a:xfrm>
                <a:off x="2084" y="3396"/>
                <a:ext cx="26" cy="23"/>
              </a:xfrm>
              <a:custGeom>
                <a:avLst/>
                <a:gdLst>
                  <a:gd name="T0" fmla="*/ 0 w 26"/>
                  <a:gd name="T1" fmla="*/ 5 h 23"/>
                  <a:gd name="T2" fmla="*/ 0 w 26"/>
                  <a:gd name="T3" fmla="*/ 8 h 23"/>
                  <a:gd name="T4" fmla="*/ 0 w 26"/>
                  <a:gd name="T5" fmla="*/ 12 h 23"/>
                  <a:gd name="T6" fmla="*/ 1 w 26"/>
                  <a:gd name="T7" fmla="*/ 15 h 23"/>
                  <a:gd name="T8" fmla="*/ 2 w 26"/>
                  <a:gd name="T9" fmla="*/ 17 h 23"/>
                  <a:gd name="T10" fmla="*/ 5 w 26"/>
                  <a:gd name="T11" fmla="*/ 19 h 23"/>
                  <a:gd name="T12" fmla="*/ 8 w 26"/>
                  <a:gd name="T13" fmla="*/ 21 h 23"/>
                  <a:gd name="T14" fmla="*/ 12 w 26"/>
                  <a:gd name="T15" fmla="*/ 23 h 23"/>
                  <a:gd name="T16" fmla="*/ 15 w 26"/>
                  <a:gd name="T17" fmla="*/ 23 h 23"/>
                  <a:gd name="T18" fmla="*/ 18 w 26"/>
                  <a:gd name="T19" fmla="*/ 23 h 23"/>
                  <a:gd name="T20" fmla="*/ 20 w 26"/>
                  <a:gd name="T21" fmla="*/ 22 h 23"/>
                  <a:gd name="T22" fmla="*/ 23 w 26"/>
                  <a:gd name="T23" fmla="*/ 20 h 23"/>
                  <a:gd name="T24" fmla="*/ 25 w 26"/>
                  <a:gd name="T25" fmla="*/ 19 h 23"/>
                  <a:gd name="T26" fmla="*/ 26 w 26"/>
                  <a:gd name="T27" fmla="*/ 17 h 23"/>
                  <a:gd name="T28" fmla="*/ 26 w 26"/>
                  <a:gd name="T29" fmla="*/ 15 h 23"/>
                  <a:gd name="T30" fmla="*/ 26 w 26"/>
                  <a:gd name="T31" fmla="*/ 13 h 23"/>
                  <a:gd name="T32" fmla="*/ 26 w 26"/>
                  <a:gd name="T33" fmla="*/ 11 h 23"/>
                  <a:gd name="T34" fmla="*/ 26 w 26"/>
                  <a:gd name="T35" fmla="*/ 9 h 23"/>
                  <a:gd name="T36" fmla="*/ 25 w 26"/>
                  <a:gd name="T37" fmla="*/ 8 h 23"/>
                  <a:gd name="T38" fmla="*/ 25 w 26"/>
                  <a:gd name="T39" fmla="*/ 8 h 23"/>
                  <a:gd name="T40" fmla="*/ 24 w 26"/>
                  <a:gd name="T41" fmla="*/ 7 h 23"/>
                  <a:gd name="T42" fmla="*/ 23 w 26"/>
                  <a:gd name="T43" fmla="*/ 6 h 23"/>
                  <a:gd name="T44" fmla="*/ 23 w 26"/>
                  <a:gd name="T45" fmla="*/ 5 h 23"/>
                  <a:gd name="T46" fmla="*/ 21 w 26"/>
                  <a:gd name="T47" fmla="*/ 4 h 23"/>
                  <a:gd name="T48" fmla="*/ 20 w 26"/>
                  <a:gd name="T49" fmla="*/ 3 h 23"/>
                  <a:gd name="T50" fmla="*/ 20 w 26"/>
                  <a:gd name="T51" fmla="*/ 3 h 23"/>
                  <a:gd name="T52" fmla="*/ 19 w 26"/>
                  <a:gd name="T53" fmla="*/ 3 h 23"/>
                  <a:gd name="T54" fmla="*/ 19 w 26"/>
                  <a:gd name="T55" fmla="*/ 3 h 23"/>
                  <a:gd name="T56" fmla="*/ 19 w 26"/>
                  <a:gd name="T57" fmla="*/ 2 h 23"/>
                  <a:gd name="T58" fmla="*/ 18 w 26"/>
                  <a:gd name="T59" fmla="*/ 2 h 23"/>
                  <a:gd name="T60" fmla="*/ 18 w 26"/>
                  <a:gd name="T61" fmla="*/ 1 h 23"/>
                  <a:gd name="T62" fmla="*/ 18 w 26"/>
                  <a:gd name="T63" fmla="*/ 1 h 23"/>
                  <a:gd name="T64" fmla="*/ 18 w 26"/>
                  <a:gd name="T65" fmla="*/ 1 h 23"/>
                  <a:gd name="T66" fmla="*/ 15 w 26"/>
                  <a:gd name="T67" fmla="*/ 0 h 23"/>
                  <a:gd name="T68" fmla="*/ 12 w 26"/>
                  <a:gd name="T69" fmla="*/ 0 h 23"/>
                  <a:gd name="T70" fmla="*/ 9 w 26"/>
                  <a:gd name="T71" fmla="*/ 0 h 23"/>
                  <a:gd name="T72" fmla="*/ 7 w 26"/>
                  <a:gd name="T73" fmla="*/ 1 h 23"/>
                  <a:gd name="T74" fmla="*/ 5 w 26"/>
                  <a:gd name="T75" fmla="*/ 1 h 23"/>
                  <a:gd name="T76" fmla="*/ 3 w 26"/>
                  <a:gd name="T77" fmla="*/ 2 h 23"/>
                  <a:gd name="T78" fmla="*/ 1 w 26"/>
                  <a:gd name="T79" fmla="*/ 3 h 23"/>
                  <a:gd name="T80" fmla="*/ 0 w 26"/>
                  <a:gd name="T81" fmla="*/ 5 h 2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6"/>
                  <a:gd name="T124" fmla="*/ 0 h 23"/>
                  <a:gd name="T125" fmla="*/ 26 w 26"/>
                  <a:gd name="T126" fmla="*/ 23 h 2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6" h="23">
                    <a:moveTo>
                      <a:pt x="0" y="5"/>
                    </a:moveTo>
                    <a:lnTo>
                      <a:pt x="0" y="8"/>
                    </a:lnTo>
                    <a:lnTo>
                      <a:pt x="0" y="12"/>
                    </a:lnTo>
                    <a:lnTo>
                      <a:pt x="1" y="15"/>
                    </a:lnTo>
                    <a:lnTo>
                      <a:pt x="2" y="17"/>
                    </a:lnTo>
                    <a:lnTo>
                      <a:pt x="5" y="19"/>
                    </a:lnTo>
                    <a:lnTo>
                      <a:pt x="8" y="21"/>
                    </a:lnTo>
                    <a:lnTo>
                      <a:pt x="12" y="23"/>
                    </a:lnTo>
                    <a:lnTo>
                      <a:pt x="15" y="23"/>
                    </a:lnTo>
                    <a:lnTo>
                      <a:pt x="18" y="23"/>
                    </a:lnTo>
                    <a:lnTo>
                      <a:pt x="20" y="22"/>
                    </a:lnTo>
                    <a:lnTo>
                      <a:pt x="23" y="20"/>
                    </a:lnTo>
                    <a:lnTo>
                      <a:pt x="25" y="19"/>
                    </a:lnTo>
                    <a:lnTo>
                      <a:pt x="26" y="17"/>
                    </a:lnTo>
                    <a:lnTo>
                      <a:pt x="26" y="15"/>
                    </a:lnTo>
                    <a:lnTo>
                      <a:pt x="26" y="13"/>
                    </a:lnTo>
                    <a:lnTo>
                      <a:pt x="26" y="11"/>
                    </a:lnTo>
                    <a:lnTo>
                      <a:pt x="26" y="9"/>
                    </a:lnTo>
                    <a:lnTo>
                      <a:pt x="25" y="8"/>
                    </a:lnTo>
                    <a:lnTo>
                      <a:pt x="24" y="7"/>
                    </a:lnTo>
                    <a:lnTo>
                      <a:pt x="23" y="6"/>
                    </a:lnTo>
                    <a:lnTo>
                      <a:pt x="23" y="5"/>
                    </a:lnTo>
                    <a:lnTo>
                      <a:pt x="21" y="4"/>
                    </a:lnTo>
                    <a:lnTo>
                      <a:pt x="20" y="3"/>
                    </a:lnTo>
                    <a:lnTo>
                      <a:pt x="19" y="3"/>
                    </a:lnTo>
                    <a:lnTo>
                      <a:pt x="19" y="2"/>
                    </a:lnTo>
                    <a:lnTo>
                      <a:pt x="18" y="2"/>
                    </a:lnTo>
                    <a:lnTo>
                      <a:pt x="18" y="1"/>
                    </a:lnTo>
                    <a:lnTo>
                      <a:pt x="15" y="0"/>
                    </a:lnTo>
                    <a:lnTo>
                      <a:pt x="12" y="0"/>
                    </a:lnTo>
                    <a:lnTo>
                      <a:pt x="9" y="0"/>
                    </a:lnTo>
                    <a:lnTo>
                      <a:pt x="7" y="1"/>
                    </a:lnTo>
                    <a:lnTo>
                      <a:pt x="5" y="1"/>
                    </a:lnTo>
                    <a:lnTo>
                      <a:pt x="3" y="2"/>
                    </a:lnTo>
                    <a:lnTo>
                      <a:pt x="1" y="3"/>
                    </a:lnTo>
                    <a:lnTo>
                      <a:pt x="0" y="5"/>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76" name="Freeform 106"/>
              <p:cNvSpPr>
                <a:spLocks/>
              </p:cNvSpPr>
              <p:nvPr/>
            </p:nvSpPr>
            <p:spPr bwMode="auto">
              <a:xfrm>
                <a:off x="2067" y="3383"/>
                <a:ext cx="60" cy="50"/>
              </a:xfrm>
              <a:custGeom>
                <a:avLst/>
                <a:gdLst>
                  <a:gd name="T0" fmla="*/ 60 w 60"/>
                  <a:gd name="T1" fmla="*/ 22 h 50"/>
                  <a:gd name="T2" fmla="*/ 58 w 60"/>
                  <a:gd name="T3" fmla="*/ 17 h 50"/>
                  <a:gd name="T4" fmla="*/ 54 w 60"/>
                  <a:gd name="T5" fmla="*/ 11 h 50"/>
                  <a:gd name="T6" fmla="*/ 49 w 60"/>
                  <a:gd name="T7" fmla="*/ 7 h 50"/>
                  <a:gd name="T8" fmla="*/ 35 w 60"/>
                  <a:gd name="T9" fmla="*/ 14 h 50"/>
                  <a:gd name="T10" fmla="*/ 35 w 60"/>
                  <a:gd name="T11" fmla="*/ 14 h 50"/>
                  <a:gd name="T12" fmla="*/ 36 w 60"/>
                  <a:gd name="T13" fmla="*/ 15 h 50"/>
                  <a:gd name="T14" fmla="*/ 36 w 60"/>
                  <a:gd name="T15" fmla="*/ 16 h 50"/>
                  <a:gd name="T16" fmla="*/ 37 w 60"/>
                  <a:gd name="T17" fmla="*/ 16 h 50"/>
                  <a:gd name="T18" fmla="*/ 40 w 60"/>
                  <a:gd name="T19" fmla="*/ 18 h 50"/>
                  <a:gd name="T20" fmla="*/ 41 w 60"/>
                  <a:gd name="T21" fmla="*/ 20 h 50"/>
                  <a:gd name="T22" fmla="*/ 42 w 60"/>
                  <a:gd name="T23" fmla="*/ 21 h 50"/>
                  <a:gd name="T24" fmla="*/ 43 w 60"/>
                  <a:gd name="T25" fmla="*/ 24 h 50"/>
                  <a:gd name="T26" fmla="*/ 43 w 60"/>
                  <a:gd name="T27" fmla="*/ 28 h 50"/>
                  <a:gd name="T28" fmla="*/ 42 w 60"/>
                  <a:gd name="T29" fmla="*/ 32 h 50"/>
                  <a:gd name="T30" fmla="*/ 37 w 60"/>
                  <a:gd name="T31" fmla="*/ 35 h 50"/>
                  <a:gd name="T32" fmla="*/ 32 w 60"/>
                  <a:gd name="T33" fmla="*/ 36 h 50"/>
                  <a:gd name="T34" fmla="*/ 25 w 60"/>
                  <a:gd name="T35" fmla="*/ 34 h 50"/>
                  <a:gd name="T36" fmla="*/ 19 w 60"/>
                  <a:gd name="T37" fmla="*/ 30 h 50"/>
                  <a:gd name="T38" fmla="*/ 17 w 60"/>
                  <a:gd name="T39" fmla="*/ 25 h 50"/>
                  <a:gd name="T40" fmla="*/ 17 w 60"/>
                  <a:gd name="T41" fmla="*/ 18 h 50"/>
                  <a:gd name="T42" fmla="*/ 20 w 60"/>
                  <a:gd name="T43" fmla="*/ 15 h 50"/>
                  <a:gd name="T44" fmla="*/ 24 w 60"/>
                  <a:gd name="T45" fmla="*/ 14 h 50"/>
                  <a:gd name="T46" fmla="*/ 29 w 60"/>
                  <a:gd name="T47" fmla="*/ 13 h 50"/>
                  <a:gd name="T48" fmla="*/ 35 w 60"/>
                  <a:gd name="T49" fmla="*/ 14 h 50"/>
                  <a:gd name="T50" fmla="*/ 47 w 60"/>
                  <a:gd name="T51" fmla="*/ 5 h 50"/>
                  <a:gd name="T52" fmla="*/ 46 w 60"/>
                  <a:gd name="T53" fmla="*/ 5 h 50"/>
                  <a:gd name="T54" fmla="*/ 46 w 60"/>
                  <a:gd name="T55" fmla="*/ 5 h 50"/>
                  <a:gd name="T56" fmla="*/ 44 w 60"/>
                  <a:gd name="T57" fmla="*/ 4 h 50"/>
                  <a:gd name="T58" fmla="*/ 44 w 60"/>
                  <a:gd name="T59" fmla="*/ 4 h 50"/>
                  <a:gd name="T60" fmla="*/ 43 w 60"/>
                  <a:gd name="T61" fmla="*/ 2 h 50"/>
                  <a:gd name="T62" fmla="*/ 42 w 60"/>
                  <a:gd name="T63" fmla="*/ 1 h 50"/>
                  <a:gd name="T64" fmla="*/ 40 w 60"/>
                  <a:gd name="T65" fmla="*/ 1 h 50"/>
                  <a:gd name="T66" fmla="*/ 34 w 60"/>
                  <a:gd name="T67" fmla="*/ 0 h 50"/>
                  <a:gd name="T68" fmla="*/ 22 w 60"/>
                  <a:gd name="T69" fmla="*/ 0 h 50"/>
                  <a:gd name="T70" fmla="*/ 11 w 60"/>
                  <a:gd name="T71" fmla="*/ 3 h 50"/>
                  <a:gd name="T72" fmla="*/ 4 w 60"/>
                  <a:gd name="T73" fmla="*/ 10 h 50"/>
                  <a:gd name="T74" fmla="*/ 0 w 60"/>
                  <a:gd name="T75" fmla="*/ 21 h 50"/>
                  <a:gd name="T76" fmla="*/ 2 w 60"/>
                  <a:gd name="T77" fmla="*/ 32 h 50"/>
                  <a:gd name="T78" fmla="*/ 11 w 60"/>
                  <a:gd name="T79" fmla="*/ 42 h 50"/>
                  <a:gd name="T80" fmla="*/ 23 w 60"/>
                  <a:gd name="T81" fmla="*/ 49 h 50"/>
                  <a:gd name="T82" fmla="*/ 36 w 60"/>
                  <a:gd name="T83" fmla="*/ 49 h 50"/>
                  <a:gd name="T84" fmla="*/ 48 w 60"/>
                  <a:gd name="T85" fmla="*/ 46 h 50"/>
                  <a:gd name="T86" fmla="*/ 56 w 60"/>
                  <a:gd name="T87" fmla="*/ 39 h 50"/>
                  <a:gd name="T88" fmla="*/ 60 w 60"/>
                  <a:gd name="T89" fmla="*/ 29 h 5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0"/>
                  <a:gd name="T136" fmla="*/ 0 h 50"/>
                  <a:gd name="T137" fmla="*/ 60 w 60"/>
                  <a:gd name="T138" fmla="*/ 50 h 5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0" h="50">
                    <a:moveTo>
                      <a:pt x="60" y="25"/>
                    </a:moveTo>
                    <a:lnTo>
                      <a:pt x="60" y="22"/>
                    </a:lnTo>
                    <a:lnTo>
                      <a:pt x="59" y="19"/>
                    </a:lnTo>
                    <a:lnTo>
                      <a:pt x="58" y="17"/>
                    </a:lnTo>
                    <a:lnTo>
                      <a:pt x="56" y="14"/>
                    </a:lnTo>
                    <a:lnTo>
                      <a:pt x="54" y="11"/>
                    </a:lnTo>
                    <a:lnTo>
                      <a:pt x="53" y="9"/>
                    </a:lnTo>
                    <a:lnTo>
                      <a:pt x="49" y="7"/>
                    </a:lnTo>
                    <a:lnTo>
                      <a:pt x="47" y="5"/>
                    </a:lnTo>
                    <a:lnTo>
                      <a:pt x="35" y="14"/>
                    </a:lnTo>
                    <a:lnTo>
                      <a:pt x="35" y="15"/>
                    </a:lnTo>
                    <a:lnTo>
                      <a:pt x="36" y="15"/>
                    </a:lnTo>
                    <a:lnTo>
                      <a:pt x="36" y="16"/>
                    </a:lnTo>
                    <a:lnTo>
                      <a:pt x="37" y="16"/>
                    </a:lnTo>
                    <a:lnTo>
                      <a:pt x="38" y="17"/>
                    </a:lnTo>
                    <a:lnTo>
                      <a:pt x="40" y="18"/>
                    </a:lnTo>
                    <a:lnTo>
                      <a:pt x="40" y="19"/>
                    </a:lnTo>
                    <a:lnTo>
                      <a:pt x="41" y="20"/>
                    </a:lnTo>
                    <a:lnTo>
                      <a:pt x="42" y="21"/>
                    </a:lnTo>
                    <a:lnTo>
                      <a:pt x="43" y="22"/>
                    </a:lnTo>
                    <a:lnTo>
                      <a:pt x="43" y="24"/>
                    </a:lnTo>
                    <a:lnTo>
                      <a:pt x="43" y="26"/>
                    </a:lnTo>
                    <a:lnTo>
                      <a:pt x="43" y="28"/>
                    </a:lnTo>
                    <a:lnTo>
                      <a:pt x="43" y="30"/>
                    </a:lnTo>
                    <a:lnTo>
                      <a:pt x="42" y="32"/>
                    </a:lnTo>
                    <a:lnTo>
                      <a:pt x="40" y="33"/>
                    </a:lnTo>
                    <a:lnTo>
                      <a:pt x="37" y="35"/>
                    </a:lnTo>
                    <a:lnTo>
                      <a:pt x="35" y="36"/>
                    </a:lnTo>
                    <a:lnTo>
                      <a:pt x="32" y="36"/>
                    </a:lnTo>
                    <a:lnTo>
                      <a:pt x="29" y="36"/>
                    </a:lnTo>
                    <a:lnTo>
                      <a:pt x="25" y="34"/>
                    </a:lnTo>
                    <a:lnTo>
                      <a:pt x="22" y="32"/>
                    </a:lnTo>
                    <a:lnTo>
                      <a:pt x="19" y="30"/>
                    </a:lnTo>
                    <a:lnTo>
                      <a:pt x="18" y="28"/>
                    </a:lnTo>
                    <a:lnTo>
                      <a:pt x="17" y="25"/>
                    </a:lnTo>
                    <a:lnTo>
                      <a:pt x="17" y="21"/>
                    </a:lnTo>
                    <a:lnTo>
                      <a:pt x="17" y="18"/>
                    </a:lnTo>
                    <a:lnTo>
                      <a:pt x="18" y="16"/>
                    </a:lnTo>
                    <a:lnTo>
                      <a:pt x="20" y="15"/>
                    </a:lnTo>
                    <a:lnTo>
                      <a:pt x="22" y="14"/>
                    </a:lnTo>
                    <a:lnTo>
                      <a:pt x="24" y="14"/>
                    </a:lnTo>
                    <a:lnTo>
                      <a:pt x="26" y="13"/>
                    </a:lnTo>
                    <a:lnTo>
                      <a:pt x="29" y="13"/>
                    </a:lnTo>
                    <a:lnTo>
                      <a:pt x="32" y="13"/>
                    </a:lnTo>
                    <a:lnTo>
                      <a:pt x="35" y="14"/>
                    </a:lnTo>
                    <a:lnTo>
                      <a:pt x="47" y="5"/>
                    </a:lnTo>
                    <a:lnTo>
                      <a:pt x="46" y="5"/>
                    </a:lnTo>
                    <a:lnTo>
                      <a:pt x="44" y="4"/>
                    </a:lnTo>
                    <a:lnTo>
                      <a:pt x="43" y="3"/>
                    </a:lnTo>
                    <a:lnTo>
                      <a:pt x="43" y="2"/>
                    </a:lnTo>
                    <a:lnTo>
                      <a:pt x="42" y="2"/>
                    </a:lnTo>
                    <a:lnTo>
                      <a:pt x="42" y="1"/>
                    </a:lnTo>
                    <a:lnTo>
                      <a:pt x="41" y="1"/>
                    </a:lnTo>
                    <a:lnTo>
                      <a:pt x="40" y="1"/>
                    </a:lnTo>
                    <a:lnTo>
                      <a:pt x="38" y="0"/>
                    </a:lnTo>
                    <a:lnTo>
                      <a:pt x="34" y="0"/>
                    </a:lnTo>
                    <a:lnTo>
                      <a:pt x="28" y="0"/>
                    </a:lnTo>
                    <a:lnTo>
                      <a:pt x="22" y="0"/>
                    </a:lnTo>
                    <a:lnTo>
                      <a:pt x="16" y="1"/>
                    </a:lnTo>
                    <a:lnTo>
                      <a:pt x="11" y="3"/>
                    </a:lnTo>
                    <a:lnTo>
                      <a:pt x="7" y="6"/>
                    </a:lnTo>
                    <a:lnTo>
                      <a:pt x="4" y="10"/>
                    </a:lnTo>
                    <a:lnTo>
                      <a:pt x="1" y="14"/>
                    </a:lnTo>
                    <a:lnTo>
                      <a:pt x="0" y="21"/>
                    </a:lnTo>
                    <a:lnTo>
                      <a:pt x="1" y="27"/>
                    </a:lnTo>
                    <a:lnTo>
                      <a:pt x="2" y="32"/>
                    </a:lnTo>
                    <a:lnTo>
                      <a:pt x="6" y="38"/>
                    </a:lnTo>
                    <a:lnTo>
                      <a:pt x="11" y="42"/>
                    </a:lnTo>
                    <a:lnTo>
                      <a:pt x="17" y="46"/>
                    </a:lnTo>
                    <a:lnTo>
                      <a:pt x="23" y="49"/>
                    </a:lnTo>
                    <a:lnTo>
                      <a:pt x="30" y="50"/>
                    </a:lnTo>
                    <a:lnTo>
                      <a:pt x="36" y="49"/>
                    </a:lnTo>
                    <a:lnTo>
                      <a:pt x="42" y="48"/>
                    </a:lnTo>
                    <a:lnTo>
                      <a:pt x="48" y="46"/>
                    </a:lnTo>
                    <a:lnTo>
                      <a:pt x="53" y="42"/>
                    </a:lnTo>
                    <a:lnTo>
                      <a:pt x="56" y="39"/>
                    </a:lnTo>
                    <a:lnTo>
                      <a:pt x="59" y="34"/>
                    </a:lnTo>
                    <a:lnTo>
                      <a:pt x="60" y="29"/>
                    </a:lnTo>
                    <a:lnTo>
                      <a:pt x="60" y="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77" name="Freeform 107"/>
              <p:cNvSpPr>
                <a:spLocks/>
              </p:cNvSpPr>
              <p:nvPr/>
            </p:nvSpPr>
            <p:spPr bwMode="auto">
              <a:xfrm>
                <a:off x="1976" y="3466"/>
                <a:ext cx="295" cy="100"/>
              </a:xfrm>
              <a:custGeom>
                <a:avLst/>
                <a:gdLst>
                  <a:gd name="T0" fmla="*/ 288 w 295"/>
                  <a:gd name="T1" fmla="*/ 19 h 100"/>
                  <a:gd name="T2" fmla="*/ 278 w 295"/>
                  <a:gd name="T3" fmla="*/ 11 h 100"/>
                  <a:gd name="T4" fmla="*/ 266 w 295"/>
                  <a:gd name="T5" fmla="*/ 5 h 100"/>
                  <a:gd name="T6" fmla="*/ 266 w 295"/>
                  <a:gd name="T7" fmla="*/ 6 h 100"/>
                  <a:gd name="T8" fmla="*/ 266 w 295"/>
                  <a:gd name="T9" fmla="*/ 8 h 100"/>
                  <a:gd name="T10" fmla="*/ 266 w 295"/>
                  <a:gd name="T11" fmla="*/ 10 h 100"/>
                  <a:gd name="T12" fmla="*/ 265 w 295"/>
                  <a:gd name="T13" fmla="*/ 13 h 100"/>
                  <a:gd name="T14" fmla="*/ 265 w 295"/>
                  <a:gd name="T15" fmla="*/ 16 h 100"/>
                  <a:gd name="T16" fmla="*/ 266 w 295"/>
                  <a:gd name="T17" fmla="*/ 18 h 100"/>
                  <a:gd name="T18" fmla="*/ 270 w 295"/>
                  <a:gd name="T19" fmla="*/ 21 h 100"/>
                  <a:gd name="T20" fmla="*/ 274 w 295"/>
                  <a:gd name="T21" fmla="*/ 23 h 100"/>
                  <a:gd name="T22" fmla="*/ 281 w 295"/>
                  <a:gd name="T23" fmla="*/ 42 h 100"/>
                  <a:gd name="T24" fmla="*/ 277 w 295"/>
                  <a:gd name="T25" fmla="*/ 60 h 100"/>
                  <a:gd name="T26" fmla="*/ 265 w 295"/>
                  <a:gd name="T27" fmla="*/ 75 h 100"/>
                  <a:gd name="T28" fmla="*/ 248 w 295"/>
                  <a:gd name="T29" fmla="*/ 81 h 100"/>
                  <a:gd name="T30" fmla="*/ 232 w 295"/>
                  <a:gd name="T31" fmla="*/ 85 h 100"/>
                  <a:gd name="T32" fmla="*/ 181 w 295"/>
                  <a:gd name="T33" fmla="*/ 86 h 100"/>
                  <a:gd name="T34" fmla="*/ 115 w 295"/>
                  <a:gd name="T35" fmla="*/ 85 h 100"/>
                  <a:gd name="T36" fmla="*/ 50 w 295"/>
                  <a:gd name="T37" fmla="*/ 79 h 100"/>
                  <a:gd name="T38" fmla="*/ 39 w 295"/>
                  <a:gd name="T39" fmla="*/ 76 h 100"/>
                  <a:gd name="T40" fmla="*/ 30 w 295"/>
                  <a:gd name="T41" fmla="*/ 70 h 100"/>
                  <a:gd name="T42" fmla="*/ 20 w 295"/>
                  <a:gd name="T43" fmla="*/ 61 h 100"/>
                  <a:gd name="T44" fmla="*/ 15 w 295"/>
                  <a:gd name="T45" fmla="*/ 48 h 100"/>
                  <a:gd name="T46" fmla="*/ 15 w 295"/>
                  <a:gd name="T47" fmla="*/ 34 h 100"/>
                  <a:gd name="T48" fmla="*/ 19 w 295"/>
                  <a:gd name="T49" fmla="*/ 24 h 100"/>
                  <a:gd name="T50" fmla="*/ 26 w 295"/>
                  <a:gd name="T51" fmla="*/ 17 h 100"/>
                  <a:gd name="T52" fmla="*/ 34 w 295"/>
                  <a:gd name="T53" fmla="*/ 13 h 100"/>
                  <a:gd name="T54" fmla="*/ 34 w 295"/>
                  <a:gd name="T55" fmla="*/ 13 h 100"/>
                  <a:gd name="T56" fmla="*/ 33 w 295"/>
                  <a:gd name="T57" fmla="*/ 12 h 100"/>
                  <a:gd name="T58" fmla="*/ 33 w 295"/>
                  <a:gd name="T59" fmla="*/ 11 h 100"/>
                  <a:gd name="T60" fmla="*/ 33 w 295"/>
                  <a:gd name="T61" fmla="*/ 8 h 100"/>
                  <a:gd name="T62" fmla="*/ 33 w 295"/>
                  <a:gd name="T63" fmla="*/ 6 h 100"/>
                  <a:gd name="T64" fmla="*/ 33 w 295"/>
                  <a:gd name="T65" fmla="*/ 4 h 100"/>
                  <a:gd name="T66" fmla="*/ 33 w 295"/>
                  <a:gd name="T67" fmla="*/ 2 h 100"/>
                  <a:gd name="T68" fmla="*/ 33 w 295"/>
                  <a:gd name="T69" fmla="*/ 0 h 100"/>
                  <a:gd name="T70" fmla="*/ 26 w 295"/>
                  <a:gd name="T71" fmla="*/ 3 h 100"/>
                  <a:gd name="T72" fmla="*/ 18 w 295"/>
                  <a:gd name="T73" fmla="*/ 7 h 100"/>
                  <a:gd name="T74" fmla="*/ 10 w 295"/>
                  <a:gd name="T75" fmla="*/ 13 h 100"/>
                  <a:gd name="T76" fmla="*/ 3 w 295"/>
                  <a:gd name="T77" fmla="*/ 24 h 100"/>
                  <a:gd name="T78" fmla="*/ 0 w 295"/>
                  <a:gd name="T79" fmla="*/ 38 h 100"/>
                  <a:gd name="T80" fmla="*/ 1 w 295"/>
                  <a:gd name="T81" fmla="*/ 50 h 100"/>
                  <a:gd name="T82" fmla="*/ 4 w 295"/>
                  <a:gd name="T83" fmla="*/ 62 h 100"/>
                  <a:gd name="T84" fmla="*/ 12 w 295"/>
                  <a:gd name="T85" fmla="*/ 72 h 100"/>
                  <a:gd name="T86" fmla="*/ 30 w 295"/>
                  <a:gd name="T87" fmla="*/ 85 h 100"/>
                  <a:gd name="T88" fmla="*/ 66 w 295"/>
                  <a:gd name="T89" fmla="*/ 95 h 100"/>
                  <a:gd name="T90" fmla="*/ 113 w 295"/>
                  <a:gd name="T91" fmla="*/ 98 h 100"/>
                  <a:gd name="T92" fmla="*/ 165 w 295"/>
                  <a:gd name="T93" fmla="*/ 99 h 100"/>
                  <a:gd name="T94" fmla="*/ 215 w 295"/>
                  <a:gd name="T95" fmla="*/ 100 h 100"/>
                  <a:gd name="T96" fmla="*/ 244 w 295"/>
                  <a:gd name="T97" fmla="*/ 96 h 100"/>
                  <a:gd name="T98" fmla="*/ 269 w 295"/>
                  <a:gd name="T99" fmla="*/ 86 h 100"/>
                  <a:gd name="T100" fmla="*/ 288 w 295"/>
                  <a:gd name="T101" fmla="*/ 70 h 100"/>
                  <a:gd name="T102" fmla="*/ 295 w 295"/>
                  <a:gd name="T103" fmla="*/ 49 h 100"/>
                  <a:gd name="T104" fmla="*/ 292 w 295"/>
                  <a:gd name="T105" fmla="*/ 27 h 1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95"/>
                  <a:gd name="T160" fmla="*/ 0 h 100"/>
                  <a:gd name="T161" fmla="*/ 295 w 295"/>
                  <a:gd name="T162" fmla="*/ 100 h 1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95" h="100">
                    <a:moveTo>
                      <a:pt x="292" y="27"/>
                    </a:moveTo>
                    <a:lnTo>
                      <a:pt x="290" y="23"/>
                    </a:lnTo>
                    <a:lnTo>
                      <a:pt x="288" y="19"/>
                    </a:lnTo>
                    <a:lnTo>
                      <a:pt x="286" y="16"/>
                    </a:lnTo>
                    <a:lnTo>
                      <a:pt x="282" y="13"/>
                    </a:lnTo>
                    <a:lnTo>
                      <a:pt x="278" y="11"/>
                    </a:lnTo>
                    <a:lnTo>
                      <a:pt x="275" y="8"/>
                    </a:lnTo>
                    <a:lnTo>
                      <a:pt x="271" y="6"/>
                    </a:lnTo>
                    <a:lnTo>
                      <a:pt x="266" y="5"/>
                    </a:lnTo>
                    <a:lnTo>
                      <a:pt x="266" y="6"/>
                    </a:lnTo>
                    <a:lnTo>
                      <a:pt x="266" y="7"/>
                    </a:lnTo>
                    <a:lnTo>
                      <a:pt x="266" y="8"/>
                    </a:lnTo>
                    <a:lnTo>
                      <a:pt x="266" y="9"/>
                    </a:lnTo>
                    <a:lnTo>
                      <a:pt x="266" y="10"/>
                    </a:lnTo>
                    <a:lnTo>
                      <a:pt x="266" y="11"/>
                    </a:lnTo>
                    <a:lnTo>
                      <a:pt x="265" y="12"/>
                    </a:lnTo>
                    <a:lnTo>
                      <a:pt x="265" y="13"/>
                    </a:lnTo>
                    <a:lnTo>
                      <a:pt x="265" y="14"/>
                    </a:lnTo>
                    <a:lnTo>
                      <a:pt x="265" y="15"/>
                    </a:lnTo>
                    <a:lnTo>
                      <a:pt x="265" y="16"/>
                    </a:lnTo>
                    <a:lnTo>
                      <a:pt x="264" y="17"/>
                    </a:lnTo>
                    <a:lnTo>
                      <a:pt x="265" y="18"/>
                    </a:lnTo>
                    <a:lnTo>
                      <a:pt x="266" y="18"/>
                    </a:lnTo>
                    <a:lnTo>
                      <a:pt x="268" y="19"/>
                    </a:lnTo>
                    <a:lnTo>
                      <a:pt x="269" y="20"/>
                    </a:lnTo>
                    <a:lnTo>
                      <a:pt x="270" y="21"/>
                    </a:lnTo>
                    <a:lnTo>
                      <a:pt x="271" y="21"/>
                    </a:lnTo>
                    <a:lnTo>
                      <a:pt x="272" y="22"/>
                    </a:lnTo>
                    <a:lnTo>
                      <a:pt x="274" y="23"/>
                    </a:lnTo>
                    <a:lnTo>
                      <a:pt x="277" y="29"/>
                    </a:lnTo>
                    <a:lnTo>
                      <a:pt x="280" y="35"/>
                    </a:lnTo>
                    <a:lnTo>
                      <a:pt x="281" y="42"/>
                    </a:lnTo>
                    <a:lnTo>
                      <a:pt x="281" y="47"/>
                    </a:lnTo>
                    <a:lnTo>
                      <a:pt x="280" y="54"/>
                    </a:lnTo>
                    <a:lnTo>
                      <a:pt x="277" y="60"/>
                    </a:lnTo>
                    <a:lnTo>
                      <a:pt x="274" y="66"/>
                    </a:lnTo>
                    <a:lnTo>
                      <a:pt x="269" y="71"/>
                    </a:lnTo>
                    <a:lnTo>
                      <a:pt x="265" y="75"/>
                    </a:lnTo>
                    <a:lnTo>
                      <a:pt x="259" y="78"/>
                    </a:lnTo>
                    <a:lnTo>
                      <a:pt x="254" y="80"/>
                    </a:lnTo>
                    <a:lnTo>
                      <a:pt x="248" y="81"/>
                    </a:lnTo>
                    <a:lnTo>
                      <a:pt x="242" y="83"/>
                    </a:lnTo>
                    <a:lnTo>
                      <a:pt x="238" y="84"/>
                    </a:lnTo>
                    <a:lnTo>
                      <a:pt x="232" y="85"/>
                    </a:lnTo>
                    <a:lnTo>
                      <a:pt x="226" y="86"/>
                    </a:lnTo>
                    <a:lnTo>
                      <a:pt x="203" y="86"/>
                    </a:lnTo>
                    <a:lnTo>
                      <a:pt x="181" y="86"/>
                    </a:lnTo>
                    <a:lnTo>
                      <a:pt x="159" y="86"/>
                    </a:lnTo>
                    <a:lnTo>
                      <a:pt x="138" y="86"/>
                    </a:lnTo>
                    <a:lnTo>
                      <a:pt x="115" y="85"/>
                    </a:lnTo>
                    <a:lnTo>
                      <a:pt x="93" y="84"/>
                    </a:lnTo>
                    <a:lnTo>
                      <a:pt x="72" y="82"/>
                    </a:lnTo>
                    <a:lnTo>
                      <a:pt x="50" y="79"/>
                    </a:lnTo>
                    <a:lnTo>
                      <a:pt x="46" y="79"/>
                    </a:lnTo>
                    <a:lnTo>
                      <a:pt x="43" y="77"/>
                    </a:lnTo>
                    <a:lnTo>
                      <a:pt x="39" y="76"/>
                    </a:lnTo>
                    <a:lnTo>
                      <a:pt x="36" y="74"/>
                    </a:lnTo>
                    <a:lnTo>
                      <a:pt x="32" y="72"/>
                    </a:lnTo>
                    <a:lnTo>
                      <a:pt x="30" y="70"/>
                    </a:lnTo>
                    <a:lnTo>
                      <a:pt x="26" y="67"/>
                    </a:lnTo>
                    <a:lnTo>
                      <a:pt x="24" y="65"/>
                    </a:lnTo>
                    <a:lnTo>
                      <a:pt x="20" y="61"/>
                    </a:lnTo>
                    <a:lnTo>
                      <a:pt x="18" y="57"/>
                    </a:lnTo>
                    <a:lnTo>
                      <a:pt x="16" y="52"/>
                    </a:lnTo>
                    <a:lnTo>
                      <a:pt x="15" y="48"/>
                    </a:lnTo>
                    <a:lnTo>
                      <a:pt x="14" y="44"/>
                    </a:lnTo>
                    <a:lnTo>
                      <a:pt x="14" y="39"/>
                    </a:lnTo>
                    <a:lnTo>
                      <a:pt x="15" y="34"/>
                    </a:lnTo>
                    <a:lnTo>
                      <a:pt x="16" y="30"/>
                    </a:lnTo>
                    <a:lnTo>
                      <a:pt x="18" y="26"/>
                    </a:lnTo>
                    <a:lnTo>
                      <a:pt x="19" y="24"/>
                    </a:lnTo>
                    <a:lnTo>
                      <a:pt x="21" y="21"/>
                    </a:lnTo>
                    <a:lnTo>
                      <a:pt x="24" y="19"/>
                    </a:lnTo>
                    <a:lnTo>
                      <a:pt x="26" y="17"/>
                    </a:lnTo>
                    <a:lnTo>
                      <a:pt x="28" y="15"/>
                    </a:lnTo>
                    <a:lnTo>
                      <a:pt x="31" y="14"/>
                    </a:lnTo>
                    <a:lnTo>
                      <a:pt x="34" y="13"/>
                    </a:lnTo>
                    <a:lnTo>
                      <a:pt x="33" y="13"/>
                    </a:lnTo>
                    <a:lnTo>
                      <a:pt x="33" y="12"/>
                    </a:lnTo>
                    <a:lnTo>
                      <a:pt x="33" y="11"/>
                    </a:lnTo>
                    <a:lnTo>
                      <a:pt x="33" y="10"/>
                    </a:lnTo>
                    <a:lnTo>
                      <a:pt x="33" y="9"/>
                    </a:lnTo>
                    <a:lnTo>
                      <a:pt x="33" y="8"/>
                    </a:lnTo>
                    <a:lnTo>
                      <a:pt x="33" y="7"/>
                    </a:lnTo>
                    <a:lnTo>
                      <a:pt x="33" y="6"/>
                    </a:lnTo>
                    <a:lnTo>
                      <a:pt x="33" y="5"/>
                    </a:lnTo>
                    <a:lnTo>
                      <a:pt x="33" y="4"/>
                    </a:lnTo>
                    <a:lnTo>
                      <a:pt x="33" y="3"/>
                    </a:lnTo>
                    <a:lnTo>
                      <a:pt x="33" y="2"/>
                    </a:lnTo>
                    <a:lnTo>
                      <a:pt x="33" y="1"/>
                    </a:lnTo>
                    <a:lnTo>
                      <a:pt x="33" y="0"/>
                    </a:lnTo>
                    <a:lnTo>
                      <a:pt x="31" y="1"/>
                    </a:lnTo>
                    <a:lnTo>
                      <a:pt x="28" y="2"/>
                    </a:lnTo>
                    <a:lnTo>
                      <a:pt x="26" y="3"/>
                    </a:lnTo>
                    <a:lnTo>
                      <a:pt x="22" y="4"/>
                    </a:lnTo>
                    <a:lnTo>
                      <a:pt x="20" y="5"/>
                    </a:lnTo>
                    <a:lnTo>
                      <a:pt x="18" y="7"/>
                    </a:lnTo>
                    <a:lnTo>
                      <a:pt x="16" y="8"/>
                    </a:lnTo>
                    <a:lnTo>
                      <a:pt x="14" y="10"/>
                    </a:lnTo>
                    <a:lnTo>
                      <a:pt x="10" y="13"/>
                    </a:lnTo>
                    <a:lnTo>
                      <a:pt x="8" y="16"/>
                    </a:lnTo>
                    <a:lnTo>
                      <a:pt x="6" y="20"/>
                    </a:lnTo>
                    <a:lnTo>
                      <a:pt x="3" y="24"/>
                    </a:lnTo>
                    <a:lnTo>
                      <a:pt x="2" y="29"/>
                    </a:lnTo>
                    <a:lnTo>
                      <a:pt x="1" y="33"/>
                    </a:lnTo>
                    <a:lnTo>
                      <a:pt x="0" y="38"/>
                    </a:lnTo>
                    <a:lnTo>
                      <a:pt x="1" y="42"/>
                    </a:lnTo>
                    <a:lnTo>
                      <a:pt x="1" y="47"/>
                    </a:lnTo>
                    <a:lnTo>
                      <a:pt x="1" y="50"/>
                    </a:lnTo>
                    <a:lnTo>
                      <a:pt x="2" y="54"/>
                    </a:lnTo>
                    <a:lnTo>
                      <a:pt x="3" y="58"/>
                    </a:lnTo>
                    <a:lnTo>
                      <a:pt x="4" y="62"/>
                    </a:lnTo>
                    <a:lnTo>
                      <a:pt x="7" y="66"/>
                    </a:lnTo>
                    <a:lnTo>
                      <a:pt x="9" y="69"/>
                    </a:lnTo>
                    <a:lnTo>
                      <a:pt x="12" y="72"/>
                    </a:lnTo>
                    <a:lnTo>
                      <a:pt x="18" y="78"/>
                    </a:lnTo>
                    <a:lnTo>
                      <a:pt x="24" y="81"/>
                    </a:lnTo>
                    <a:lnTo>
                      <a:pt x="30" y="85"/>
                    </a:lnTo>
                    <a:lnTo>
                      <a:pt x="37" y="88"/>
                    </a:lnTo>
                    <a:lnTo>
                      <a:pt x="51" y="92"/>
                    </a:lnTo>
                    <a:lnTo>
                      <a:pt x="66" y="95"/>
                    </a:lnTo>
                    <a:lnTo>
                      <a:pt x="81" y="96"/>
                    </a:lnTo>
                    <a:lnTo>
                      <a:pt x="97" y="97"/>
                    </a:lnTo>
                    <a:lnTo>
                      <a:pt x="113" y="98"/>
                    </a:lnTo>
                    <a:lnTo>
                      <a:pt x="127" y="99"/>
                    </a:lnTo>
                    <a:lnTo>
                      <a:pt x="146" y="98"/>
                    </a:lnTo>
                    <a:lnTo>
                      <a:pt x="165" y="99"/>
                    </a:lnTo>
                    <a:lnTo>
                      <a:pt x="186" y="100"/>
                    </a:lnTo>
                    <a:lnTo>
                      <a:pt x="205" y="100"/>
                    </a:lnTo>
                    <a:lnTo>
                      <a:pt x="215" y="100"/>
                    </a:lnTo>
                    <a:lnTo>
                      <a:pt x="224" y="99"/>
                    </a:lnTo>
                    <a:lnTo>
                      <a:pt x="234" y="98"/>
                    </a:lnTo>
                    <a:lnTo>
                      <a:pt x="244" y="96"/>
                    </a:lnTo>
                    <a:lnTo>
                      <a:pt x="252" y="94"/>
                    </a:lnTo>
                    <a:lnTo>
                      <a:pt x="260" y="90"/>
                    </a:lnTo>
                    <a:lnTo>
                      <a:pt x="269" y="86"/>
                    </a:lnTo>
                    <a:lnTo>
                      <a:pt x="277" y="81"/>
                    </a:lnTo>
                    <a:lnTo>
                      <a:pt x="283" y="77"/>
                    </a:lnTo>
                    <a:lnTo>
                      <a:pt x="288" y="70"/>
                    </a:lnTo>
                    <a:lnTo>
                      <a:pt x="292" y="64"/>
                    </a:lnTo>
                    <a:lnTo>
                      <a:pt x="294" y="56"/>
                    </a:lnTo>
                    <a:lnTo>
                      <a:pt x="295" y="49"/>
                    </a:lnTo>
                    <a:lnTo>
                      <a:pt x="295" y="42"/>
                    </a:lnTo>
                    <a:lnTo>
                      <a:pt x="294" y="34"/>
                    </a:lnTo>
                    <a:lnTo>
                      <a:pt x="292"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78" name="Freeform 108"/>
              <p:cNvSpPr>
                <a:spLocks/>
              </p:cNvSpPr>
              <p:nvPr/>
            </p:nvSpPr>
            <p:spPr bwMode="auto">
              <a:xfrm>
                <a:off x="2009" y="3415"/>
                <a:ext cx="233" cy="86"/>
              </a:xfrm>
              <a:custGeom>
                <a:avLst/>
                <a:gdLst>
                  <a:gd name="T0" fmla="*/ 0 w 233"/>
                  <a:gd name="T1" fmla="*/ 61 h 86"/>
                  <a:gd name="T2" fmla="*/ 1 w 233"/>
                  <a:gd name="T3" fmla="*/ 64 h 86"/>
                  <a:gd name="T4" fmla="*/ 1 w 233"/>
                  <a:gd name="T5" fmla="*/ 66 h 86"/>
                  <a:gd name="T6" fmla="*/ 4 w 233"/>
                  <a:gd name="T7" fmla="*/ 73 h 86"/>
                  <a:gd name="T8" fmla="*/ 13 w 233"/>
                  <a:gd name="T9" fmla="*/ 84 h 86"/>
                  <a:gd name="T10" fmla="*/ 17 w 233"/>
                  <a:gd name="T11" fmla="*/ 85 h 86"/>
                  <a:gd name="T12" fmla="*/ 37 w 233"/>
                  <a:gd name="T13" fmla="*/ 82 h 86"/>
                  <a:gd name="T14" fmla="*/ 45 w 233"/>
                  <a:gd name="T15" fmla="*/ 77 h 86"/>
                  <a:gd name="T16" fmla="*/ 46 w 233"/>
                  <a:gd name="T17" fmla="*/ 71 h 86"/>
                  <a:gd name="T18" fmla="*/ 47 w 233"/>
                  <a:gd name="T19" fmla="*/ 55 h 86"/>
                  <a:gd name="T20" fmla="*/ 78 w 233"/>
                  <a:gd name="T21" fmla="*/ 39 h 86"/>
                  <a:gd name="T22" fmla="*/ 170 w 233"/>
                  <a:gd name="T23" fmla="*/ 39 h 86"/>
                  <a:gd name="T24" fmla="*/ 181 w 233"/>
                  <a:gd name="T25" fmla="*/ 40 h 86"/>
                  <a:gd name="T26" fmla="*/ 185 w 233"/>
                  <a:gd name="T27" fmla="*/ 60 h 86"/>
                  <a:gd name="T28" fmla="*/ 185 w 233"/>
                  <a:gd name="T29" fmla="*/ 72 h 86"/>
                  <a:gd name="T30" fmla="*/ 191 w 233"/>
                  <a:gd name="T31" fmla="*/ 81 h 86"/>
                  <a:gd name="T32" fmla="*/ 219 w 233"/>
                  <a:gd name="T33" fmla="*/ 85 h 86"/>
                  <a:gd name="T34" fmla="*/ 223 w 233"/>
                  <a:gd name="T35" fmla="*/ 83 h 86"/>
                  <a:gd name="T36" fmla="*/ 229 w 233"/>
                  <a:gd name="T37" fmla="*/ 74 h 86"/>
                  <a:gd name="T38" fmla="*/ 231 w 233"/>
                  <a:gd name="T39" fmla="*/ 70 h 86"/>
                  <a:gd name="T40" fmla="*/ 232 w 233"/>
                  <a:gd name="T41" fmla="*/ 65 h 86"/>
                  <a:gd name="T42" fmla="*/ 233 w 233"/>
                  <a:gd name="T43" fmla="*/ 59 h 86"/>
                  <a:gd name="T44" fmla="*/ 233 w 233"/>
                  <a:gd name="T45" fmla="*/ 53 h 86"/>
                  <a:gd name="T46" fmla="*/ 231 w 233"/>
                  <a:gd name="T47" fmla="*/ 30 h 86"/>
                  <a:gd name="T48" fmla="*/ 230 w 233"/>
                  <a:gd name="T49" fmla="*/ 25 h 86"/>
                  <a:gd name="T50" fmla="*/ 226 w 233"/>
                  <a:gd name="T51" fmla="*/ 20 h 86"/>
                  <a:gd name="T52" fmla="*/ 223 w 233"/>
                  <a:gd name="T53" fmla="*/ 15 h 86"/>
                  <a:gd name="T54" fmla="*/ 197 w 233"/>
                  <a:gd name="T55" fmla="*/ 3 h 86"/>
                  <a:gd name="T56" fmla="*/ 169 w 233"/>
                  <a:gd name="T57" fmla="*/ 5 h 86"/>
                  <a:gd name="T58" fmla="*/ 161 w 233"/>
                  <a:gd name="T59" fmla="*/ 12 h 86"/>
                  <a:gd name="T60" fmla="*/ 171 w 233"/>
                  <a:gd name="T61" fmla="*/ 13 h 86"/>
                  <a:gd name="T62" fmla="*/ 211 w 233"/>
                  <a:gd name="T63" fmla="*/ 23 h 86"/>
                  <a:gd name="T64" fmla="*/ 217 w 233"/>
                  <a:gd name="T65" fmla="*/ 34 h 86"/>
                  <a:gd name="T66" fmla="*/ 218 w 233"/>
                  <a:gd name="T67" fmla="*/ 61 h 86"/>
                  <a:gd name="T68" fmla="*/ 205 w 233"/>
                  <a:gd name="T69" fmla="*/ 74 h 86"/>
                  <a:gd name="T70" fmla="*/ 197 w 233"/>
                  <a:gd name="T71" fmla="*/ 64 h 86"/>
                  <a:gd name="T72" fmla="*/ 195 w 233"/>
                  <a:gd name="T73" fmla="*/ 36 h 86"/>
                  <a:gd name="T74" fmla="*/ 178 w 233"/>
                  <a:gd name="T75" fmla="*/ 28 h 86"/>
                  <a:gd name="T76" fmla="*/ 105 w 233"/>
                  <a:gd name="T77" fmla="*/ 27 h 86"/>
                  <a:gd name="T78" fmla="*/ 56 w 233"/>
                  <a:gd name="T79" fmla="*/ 28 h 86"/>
                  <a:gd name="T80" fmla="*/ 43 w 233"/>
                  <a:gd name="T81" fmla="*/ 32 h 86"/>
                  <a:gd name="T82" fmla="*/ 31 w 233"/>
                  <a:gd name="T83" fmla="*/ 66 h 86"/>
                  <a:gd name="T84" fmla="*/ 31 w 233"/>
                  <a:gd name="T85" fmla="*/ 66 h 86"/>
                  <a:gd name="T86" fmla="*/ 30 w 233"/>
                  <a:gd name="T87" fmla="*/ 71 h 86"/>
                  <a:gd name="T88" fmla="*/ 15 w 233"/>
                  <a:gd name="T89" fmla="*/ 60 h 86"/>
                  <a:gd name="T90" fmla="*/ 22 w 233"/>
                  <a:gd name="T91" fmla="*/ 27 h 86"/>
                  <a:gd name="T92" fmla="*/ 41 w 233"/>
                  <a:gd name="T93" fmla="*/ 15 h 86"/>
                  <a:gd name="T94" fmla="*/ 71 w 233"/>
                  <a:gd name="T95" fmla="*/ 13 h 86"/>
                  <a:gd name="T96" fmla="*/ 76 w 233"/>
                  <a:gd name="T97" fmla="*/ 12 h 86"/>
                  <a:gd name="T98" fmla="*/ 69 w 233"/>
                  <a:gd name="T99" fmla="*/ 4 h 86"/>
                  <a:gd name="T100" fmla="*/ 42 w 233"/>
                  <a:gd name="T101" fmla="*/ 3 h 86"/>
                  <a:gd name="T102" fmla="*/ 13 w 233"/>
                  <a:gd name="T103" fmla="*/ 15 h 86"/>
                  <a:gd name="T104" fmla="*/ 3 w 233"/>
                  <a:gd name="T105" fmla="*/ 38 h 86"/>
                  <a:gd name="T106" fmla="*/ 0 w 233"/>
                  <a:gd name="T107" fmla="*/ 52 h 8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3"/>
                  <a:gd name="T163" fmla="*/ 0 h 86"/>
                  <a:gd name="T164" fmla="*/ 233 w 233"/>
                  <a:gd name="T165" fmla="*/ 86 h 8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3" h="86">
                    <a:moveTo>
                      <a:pt x="0" y="56"/>
                    </a:moveTo>
                    <a:lnTo>
                      <a:pt x="0" y="57"/>
                    </a:lnTo>
                    <a:lnTo>
                      <a:pt x="0" y="58"/>
                    </a:lnTo>
                    <a:lnTo>
                      <a:pt x="0" y="59"/>
                    </a:lnTo>
                    <a:lnTo>
                      <a:pt x="0" y="60"/>
                    </a:lnTo>
                    <a:lnTo>
                      <a:pt x="0" y="61"/>
                    </a:lnTo>
                    <a:lnTo>
                      <a:pt x="0" y="62"/>
                    </a:lnTo>
                    <a:lnTo>
                      <a:pt x="0" y="63"/>
                    </a:lnTo>
                    <a:lnTo>
                      <a:pt x="0" y="64"/>
                    </a:lnTo>
                    <a:lnTo>
                      <a:pt x="1" y="64"/>
                    </a:lnTo>
                    <a:lnTo>
                      <a:pt x="1" y="65"/>
                    </a:lnTo>
                    <a:lnTo>
                      <a:pt x="1" y="66"/>
                    </a:lnTo>
                    <a:lnTo>
                      <a:pt x="1" y="67"/>
                    </a:lnTo>
                    <a:lnTo>
                      <a:pt x="3" y="69"/>
                    </a:lnTo>
                    <a:lnTo>
                      <a:pt x="3" y="71"/>
                    </a:lnTo>
                    <a:lnTo>
                      <a:pt x="4" y="73"/>
                    </a:lnTo>
                    <a:lnTo>
                      <a:pt x="5" y="75"/>
                    </a:lnTo>
                    <a:lnTo>
                      <a:pt x="6" y="76"/>
                    </a:lnTo>
                    <a:lnTo>
                      <a:pt x="7" y="78"/>
                    </a:lnTo>
                    <a:lnTo>
                      <a:pt x="9" y="80"/>
                    </a:lnTo>
                    <a:lnTo>
                      <a:pt x="10" y="81"/>
                    </a:lnTo>
                    <a:lnTo>
                      <a:pt x="12" y="83"/>
                    </a:lnTo>
                    <a:lnTo>
                      <a:pt x="13" y="84"/>
                    </a:lnTo>
                    <a:lnTo>
                      <a:pt x="15" y="84"/>
                    </a:lnTo>
                    <a:lnTo>
                      <a:pt x="15" y="85"/>
                    </a:lnTo>
                    <a:lnTo>
                      <a:pt x="16" y="85"/>
                    </a:lnTo>
                    <a:lnTo>
                      <a:pt x="17" y="85"/>
                    </a:lnTo>
                    <a:lnTo>
                      <a:pt x="19" y="85"/>
                    </a:lnTo>
                    <a:lnTo>
                      <a:pt x="22" y="85"/>
                    </a:lnTo>
                    <a:lnTo>
                      <a:pt x="24" y="85"/>
                    </a:lnTo>
                    <a:lnTo>
                      <a:pt x="28" y="85"/>
                    </a:lnTo>
                    <a:lnTo>
                      <a:pt x="31" y="84"/>
                    </a:lnTo>
                    <a:lnTo>
                      <a:pt x="34" y="83"/>
                    </a:lnTo>
                    <a:lnTo>
                      <a:pt x="37" y="82"/>
                    </a:lnTo>
                    <a:lnTo>
                      <a:pt x="40" y="81"/>
                    </a:lnTo>
                    <a:lnTo>
                      <a:pt x="42" y="80"/>
                    </a:lnTo>
                    <a:lnTo>
                      <a:pt x="42" y="79"/>
                    </a:lnTo>
                    <a:lnTo>
                      <a:pt x="43" y="79"/>
                    </a:lnTo>
                    <a:lnTo>
                      <a:pt x="43" y="78"/>
                    </a:lnTo>
                    <a:lnTo>
                      <a:pt x="45" y="77"/>
                    </a:lnTo>
                    <a:lnTo>
                      <a:pt x="45" y="76"/>
                    </a:lnTo>
                    <a:lnTo>
                      <a:pt x="45" y="75"/>
                    </a:lnTo>
                    <a:lnTo>
                      <a:pt x="45" y="74"/>
                    </a:lnTo>
                    <a:lnTo>
                      <a:pt x="46" y="73"/>
                    </a:lnTo>
                    <a:lnTo>
                      <a:pt x="46" y="72"/>
                    </a:lnTo>
                    <a:lnTo>
                      <a:pt x="46" y="71"/>
                    </a:lnTo>
                    <a:lnTo>
                      <a:pt x="47" y="70"/>
                    </a:lnTo>
                    <a:lnTo>
                      <a:pt x="47" y="68"/>
                    </a:lnTo>
                    <a:lnTo>
                      <a:pt x="47" y="67"/>
                    </a:lnTo>
                    <a:lnTo>
                      <a:pt x="47" y="66"/>
                    </a:lnTo>
                    <a:lnTo>
                      <a:pt x="47" y="63"/>
                    </a:lnTo>
                    <a:lnTo>
                      <a:pt x="47" y="59"/>
                    </a:lnTo>
                    <a:lnTo>
                      <a:pt x="47" y="55"/>
                    </a:lnTo>
                    <a:lnTo>
                      <a:pt x="47" y="52"/>
                    </a:lnTo>
                    <a:lnTo>
                      <a:pt x="48" y="49"/>
                    </a:lnTo>
                    <a:lnTo>
                      <a:pt x="51" y="46"/>
                    </a:lnTo>
                    <a:lnTo>
                      <a:pt x="56" y="44"/>
                    </a:lnTo>
                    <a:lnTo>
                      <a:pt x="60" y="41"/>
                    </a:lnTo>
                    <a:lnTo>
                      <a:pt x="64" y="39"/>
                    </a:lnTo>
                    <a:lnTo>
                      <a:pt x="78" y="39"/>
                    </a:lnTo>
                    <a:lnTo>
                      <a:pt x="92" y="39"/>
                    </a:lnTo>
                    <a:lnTo>
                      <a:pt x="105" y="39"/>
                    </a:lnTo>
                    <a:lnTo>
                      <a:pt x="117" y="39"/>
                    </a:lnTo>
                    <a:lnTo>
                      <a:pt x="129" y="39"/>
                    </a:lnTo>
                    <a:lnTo>
                      <a:pt x="141" y="39"/>
                    </a:lnTo>
                    <a:lnTo>
                      <a:pt x="154" y="39"/>
                    </a:lnTo>
                    <a:lnTo>
                      <a:pt x="170" y="39"/>
                    </a:lnTo>
                    <a:lnTo>
                      <a:pt x="172" y="39"/>
                    </a:lnTo>
                    <a:lnTo>
                      <a:pt x="173" y="39"/>
                    </a:lnTo>
                    <a:lnTo>
                      <a:pt x="175" y="39"/>
                    </a:lnTo>
                    <a:lnTo>
                      <a:pt x="176" y="39"/>
                    </a:lnTo>
                    <a:lnTo>
                      <a:pt x="177" y="39"/>
                    </a:lnTo>
                    <a:lnTo>
                      <a:pt x="178" y="39"/>
                    </a:lnTo>
                    <a:lnTo>
                      <a:pt x="181" y="40"/>
                    </a:lnTo>
                    <a:lnTo>
                      <a:pt x="182" y="41"/>
                    </a:lnTo>
                    <a:lnTo>
                      <a:pt x="184" y="45"/>
                    </a:lnTo>
                    <a:lnTo>
                      <a:pt x="184" y="49"/>
                    </a:lnTo>
                    <a:lnTo>
                      <a:pt x="185" y="52"/>
                    </a:lnTo>
                    <a:lnTo>
                      <a:pt x="185" y="55"/>
                    </a:lnTo>
                    <a:lnTo>
                      <a:pt x="185" y="57"/>
                    </a:lnTo>
                    <a:lnTo>
                      <a:pt x="185" y="60"/>
                    </a:lnTo>
                    <a:lnTo>
                      <a:pt x="185" y="64"/>
                    </a:lnTo>
                    <a:lnTo>
                      <a:pt x="185" y="68"/>
                    </a:lnTo>
                    <a:lnTo>
                      <a:pt x="185" y="71"/>
                    </a:lnTo>
                    <a:lnTo>
                      <a:pt x="185" y="72"/>
                    </a:lnTo>
                    <a:lnTo>
                      <a:pt x="185" y="73"/>
                    </a:lnTo>
                    <a:lnTo>
                      <a:pt x="187" y="74"/>
                    </a:lnTo>
                    <a:lnTo>
                      <a:pt x="188" y="76"/>
                    </a:lnTo>
                    <a:lnTo>
                      <a:pt x="189" y="79"/>
                    </a:lnTo>
                    <a:lnTo>
                      <a:pt x="191" y="81"/>
                    </a:lnTo>
                    <a:lnTo>
                      <a:pt x="195" y="83"/>
                    </a:lnTo>
                    <a:lnTo>
                      <a:pt x="200" y="85"/>
                    </a:lnTo>
                    <a:lnTo>
                      <a:pt x="205" y="85"/>
                    </a:lnTo>
                    <a:lnTo>
                      <a:pt x="209" y="86"/>
                    </a:lnTo>
                    <a:lnTo>
                      <a:pt x="213" y="86"/>
                    </a:lnTo>
                    <a:lnTo>
                      <a:pt x="217" y="85"/>
                    </a:lnTo>
                    <a:lnTo>
                      <a:pt x="219" y="85"/>
                    </a:lnTo>
                    <a:lnTo>
                      <a:pt x="220" y="85"/>
                    </a:lnTo>
                    <a:lnTo>
                      <a:pt x="221" y="84"/>
                    </a:lnTo>
                    <a:lnTo>
                      <a:pt x="223" y="83"/>
                    </a:lnTo>
                    <a:lnTo>
                      <a:pt x="224" y="83"/>
                    </a:lnTo>
                    <a:lnTo>
                      <a:pt x="225" y="80"/>
                    </a:lnTo>
                    <a:lnTo>
                      <a:pt x="226" y="79"/>
                    </a:lnTo>
                    <a:lnTo>
                      <a:pt x="227" y="78"/>
                    </a:lnTo>
                    <a:lnTo>
                      <a:pt x="227" y="77"/>
                    </a:lnTo>
                    <a:lnTo>
                      <a:pt x="229" y="76"/>
                    </a:lnTo>
                    <a:lnTo>
                      <a:pt x="229" y="74"/>
                    </a:lnTo>
                    <a:lnTo>
                      <a:pt x="230" y="73"/>
                    </a:lnTo>
                    <a:lnTo>
                      <a:pt x="230" y="72"/>
                    </a:lnTo>
                    <a:lnTo>
                      <a:pt x="230" y="71"/>
                    </a:lnTo>
                    <a:lnTo>
                      <a:pt x="231" y="70"/>
                    </a:lnTo>
                    <a:lnTo>
                      <a:pt x="231" y="69"/>
                    </a:lnTo>
                    <a:lnTo>
                      <a:pt x="231" y="68"/>
                    </a:lnTo>
                    <a:lnTo>
                      <a:pt x="232" y="67"/>
                    </a:lnTo>
                    <a:lnTo>
                      <a:pt x="232" y="66"/>
                    </a:lnTo>
                    <a:lnTo>
                      <a:pt x="232" y="65"/>
                    </a:lnTo>
                    <a:lnTo>
                      <a:pt x="232" y="64"/>
                    </a:lnTo>
                    <a:lnTo>
                      <a:pt x="232" y="63"/>
                    </a:lnTo>
                    <a:lnTo>
                      <a:pt x="233" y="62"/>
                    </a:lnTo>
                    <a:lnTo>
                      <a:pt x="233" y="61"/>
                    </a:lnTo>
                    <a:lnTo>
                      <a:pt x="233" y="60"/>
                    </a:lnTo>
                    <a:lnTo>
                      <a:pt x="233" y="59"/>
                    </a:lnTo>
                    <a:lnTo>
                      <a:pt x="233" y="58"/>
                    </a:lnTo>
                    <a:lnTo>
                      <a:pt x="233" y="57"/>
                    </a:lnTo>
                    <a:lnTo>
                      <a:pt x="233" y="56"/>
                    </a:lnTo>
                    <a:lnTo>
                      <a:pt x="233" y="53"/>
                    </a:lnTo>
                    <a:lnTo>
                      <a:pt x="233" y="50"/>
                    </a:lnTo>
                    <a:lnTo>
                      <a:pt x="233" y="47"/>
                    </a:lnTo>
                    <a:lnTo>
                      <a:pt x="232" y="43"/>
                    </a:lnTo>
                    <a:lnTo>
                      <a:pt x="232" y="40"/>
                    </a:lnTo>
                    <a:lnTo>
                      <a:pt x="232" y="37"/>
                    </a:lnTo>
                    <a:lnTo>
                      <a:pt x="231" y="33"/>
                    </a:lnTo>
                    <a:lnTo>
                      <a:pt x="231" y="30"/>
                    </a:lnTo>
                    <a:lnTo>
                      <a:pt x="231" y="29"/>
                    </a:lnTo>
                    <a:lnTo>
                      <a:pt x="231" y="28"/>
                    </a:lnTo>
                    <a:lnTo>
                      <a:pt x="230" y="27"/>
                    </a:lnTo>
                    <a:lnTo>
                      <a:pt x="230" y="26"/>
                    </a:lnTo>
                    <a:lnTo>
                      <a:pt x="230" y="25"/>
                    </a:lnTo>
                    <a:lnTo>
                      <a:pt x="230" y="24"/>
                    </a:lnTo>
                    <a:lnTo>
                      <a:pt x="229" y="24"/>
                    </a:lnTo>
                    <a:lnTo>
                      <a:pt x="229" y="23"/>
                    </a:lnTo>
                    <a:lnTo>
                      <a:pt x="229" y="22"/>
                    </a:lnTo>
                    <a:lnTo>
                      <a:pt x="227" y="21"/>
                    </a:lnTo>
                    <a:lnTo>
                      <a:pt x="226" y="20"/>
                    </a:lnTo>
                    <a:lnTo>
                      <a:pt x="226" y="19"/>
                    </a:lnTo>
                    <a:lnTo>
                      <a:pt x="226" y="18"/>
                    </a:lnTo>
                    <a:lnTo>
                      <a:pt x="225" y="18"/>
                    </a:lnTo>
                    <a:lnTo>
                      <a:pt x="225" y="17"/>
                    </a:lnTo>
                    <a:lnTo>
                      <a:pt x="224" y="17"/>
                    </a:lnTo>
                    <a:lnTo>
                      <a:pt x="224" y="16"/>
                    </a:lnTo>
                    <a:lnTo>
                      <a:pt x="223" y="15"/>
                    </a:lnTo>
                    <a:lnTo>
                      <a:pt x="221" y="14"/>
                    </a:lnTo>
                    <a:lnTo>
                      <a:pt x="215" y="10"/>
                    </a:lnTo>
                    <a:lnTo>
                      <a:pt x="209" y="7"/>
                    </a:lnTo>
                    <a:lnTo>
                      <a:pt x="203" y="5"/>
                    </a:lnTo>
                    <a:lnTo>
                      <a:pt x="197" y="3"/>
                    </a:lnTo>
                    <a:lnTo>
                      <a:pt x="191" y="2"/>
                    </a:lnTo>
                    <a:lnTo>
                      <a:pt x="184" y="1"/>
                    </a:lnTo>
                    <a:lnTo>
                      <a:pt x="177" y="0"/>
                    </a:lnTo>
                    <a:lnTo>
                      <a:pt x="171" y="0"/>
                    </a:lnTo>
                    <a:lnTo>
                      <a:pt x="170" y="2"/>
                    </a:lnTo>
                    <a:lnTo>
                      <a:pt x="170" y="3"/>
                    </a:lnTo>
                    <a:lnTo>
                      <a:pt x="169" y="5"/>
                    </a:lnTo>
                    <a:lnTo>
                      <a:pt x="167" y="6"/>
                    </a:lnTo>
                    <a:lnTo>
                      <a:pt x="165" y="8"/>
                    </a:lnTo>
                    <a:lnTo>
                      <a:pt x="164" y="9"/>
                    </a:lnTo>
                    <a:lnTo>
                      <a:pt x="163" y="10"/>
                    </a:lnTo>
                    <a:lnTo>
                      <a:pt x="160" y="11"/>
                    </a:lnTo>
                    <a:lnTo>
                      <a:pt x="161" y="12"/>
                    </a:lnTo>
                    <a:lnTo>
                      <a:pt x="163" y="12"/>
                    </a:lnTo>
                    <a:lnTo>
                      <a:pt x="164" y="12"/>
                    </a:lnTo>
                    <a:lnTo>
                      <a:pt x="165" y="12"/>
                    </a:lnTo>
                    <a:lnTo>
                      <a:pt x="171" y="13"/>
                    </a:lnTo>
                    <a:lnTo>
                      <a:pt x="177" y="13"/>
                    </a:lnTo>
                    <a:lnTo>
                      <a:pt x="184" y="13"/>
                    </a:lnTo>
                    <a:lnTo>
                      <a:pt x="190" y="13"/>
                    </a:lnTo>
                    <a:lnTo>
                      <a:pt x="196" y="14"/>
                    </a:lnTo>
                    <a:lnTo>
                      <a:pt x="201" y="16"/>
                    </a:lnTo>
                    <a:lnTo>
                      <a:pt x="206" y="19"/>
                    </a:lnTo>
                    <a:lnTo>
                      <a:pt x="211" y="23"/>
                    </a:lnTo>
                    <a:lnTo>
                      <a:pt x="212" y="24"/>
                    </a:lnTo>
                    <a:lnTo>
                      <a:pt x="213" y="26"/>
                    </a:lnTo>
                    <a:lnTo>
                      <a:pt x="214" y="28"/>
                    </a:lnTo>
                    <a:lnTo>
                      <a:pt x="215" y="30"/>
                    </a:lnTo>
                    <a:lnTo>
                      <a:pt x="217" y="32"/>
                    </a:lnTo>
                    <a:lnTo>
                      <a:pt x="217" y="34"/>
                    </a:lnTo>
                    <a:lnTo>
                      <a:pt x="217" y="36"/>
                    </a:lnTo>
                    <a:lnTo>
                      <a:pt x="218" y="41"/>
                    </a:lnTo>
                    <a:lnTo>
                      <a:pt x="218" y="45"/>
                    </a:lnTo>
                    <a:lnTo>
                      <a:pt x="218" y="49"/>
                    </a:lnTo>
                    <a:lnTo>
                      <a:pt x="218" y="53"/>
                    </a:lnTo>
                    <a:lnTo>
                      <a:pt x="218" y="57"/>
                    </a:lnTo>
                    <a:lnTo>
                      <a:pt x="218" y="61"/>
                    </a:lnTo>
                    <a:lnTo>
                      <a:pt x="217" y="65"/>
                    </a:lnTo>
                    <a:lnTo>
                      <a:pt x="215" y="70"/>
                    </a:lnTo>
                    <a:lnTo>
                      <a:pt x="213" y="74"/>
                    </a:lnTo>
                    <a:lnTo>
                      <a:pt x="206" y="74"/>
                    </a:lnTo>
                    <a:lnTo>
                      <a:pt x="205" y="74"/>
                    </a:lnTo>
                    <a:lnTo>
                      <a:pt x="203" y="74"/>
                    </a:lnTo>
                    <a:lnTo>
                      <a:pt x="202" y="74"/>
                    </a:lnTo>
                    <a:lnTo>
                      <a:pt x="197" y="68"/>
                    </a:lnTo>
                    <a:lnTo>
                      <a:pt x="197" y="64"/>
                    </a:lnTo>
                    <a:lnTo>
                      <a:pt x="197" y="59"/>
                    </a:lnTo>
                    <a:lnTo>
                      <a:pt x="197" y="54"/>
                    </a:lnTo>
                    <a:lnTo>
                      <a:pt x="199" y="50"/>
                    </a:lnTo>
                    <a:lnTo>
                      <a:pt x="200" y="47"/>
                    </a:lnTo>
                    <a:lnTo>
                      <a:pt x="200" y="43"/>
                    </a:lnTo>
                    <a:lnTo>
                      <a:pt x="199" y="40"/>
                    </a:lnTo>
                    <a:lnTo>
                      <a:pt x="195" y="36"/>
                    </a:lnTo>
                    <a:lnTo>
                      <a:pt x="190" y="31"/>
                    </a:lnTo>
                    <a:lnTo>
                      <a:pt x="188" y="30"/>
                    </a:lnTo>
                    <a:lnTo>
                      <a:pt x="187" y="29"/>
                    </a:lnTo>
                    <a:lnTo>
                      <a:pt x="184" y="28"/>
                    </a:lnTo>
                    <a:lnTo>
                      <a:pt x="182" y="28"/>
                    </a:lnTo>
                    <a:lnTo>
                      <a:pt x="181" y="28"/>
                    </a:lnTo>
                    <a:lnTo>
                      <a:pt x="178" y="28"/>
                    </a:lnTo>
                    <a:lnTo>
                      <a:pt x="176" y="28"/>
                    </a:lnTo>
                    <a:lnTo>
                      <a:pt x="172" y="28"/>
                    </a:lnTo>
                    <a:lnTo>
                      <a:pt x="158" y="28"/>
                    </a:lnTo>
                    <a:lnTo>
                      <a:pt x="143" y="28"/>
                    </a:lnTo>
                    <a:lnTo>
                      <a:pt x="130" y="28"/>
                    </a:lnTo>
                    <a:lnTo>
                      <a:pt x="118" y="27"/>
                    </a:lnTo>
                    <a:lnTo>
                      <a:pt x="105" y="27"/>
                    </a:lnTo>
                    <a:lnTo>
                      <a:pt x="93" y="27"/>
                    </a:lnTo>
                    <a:lnTo>
                      <a:pt x="78" y="27"/>
                    </a:lnTo>
                    <a:lnTo>
                      <a:pt x="63" y="28"/>
                    </a:lnTo>
                    <a:lnTo>
                      <a:pt x="59" y="28"/>
                    </a:lnTo>
                    <a:lnTo>
                      <a:pt x="58" y="28"/>
                    </a:lnTo>
                    <a:lnTo>
                      <a:pt x="57" y="28"/>
                    </a:lnTo>
                    <a:lnTo>
                      <a:pt x="56" y="28"/>
                    </a:lnTo>
                    <a:lnTo>
                      <a:pt x="54" y="29"/>
                    </a:lnTo>
                    <a:lnTo>
                      <a:pt x="53" y="29"/>
                    </a:lnTo>
                    <a:lnTo>
                      <a:pt x="52" y="29"/>
                    </a:lnTo>
                    <a:lnTo>
                      <a:pt x="51" y="29"/>
                    </a:lnTo>
                    <a:lnTo>
                      <a:pt x="51" y="30"/>
                    </a:lnTo>
                    <a:lnTo>
                      <a:pt x="49" y="30"/>
                    </a:lnTo>
                    <a:lnTo>
                      <a:pt x="43" y="32"/>
                    </a:lnTo>
                    <a:lnTo>
                      <a:pt x="39" y="35"/>
                    </a:lnTo>
                    <a:lnTo>
                      <a:pt x="36" y="39"/>
                    </a:lnTo>
                    <a:lnTo>
                      <a:pt x="34" y="43"/>
                    </a:lnTo>
                    <a:lnTo>
                      <a:pt x="33" y="48"/>
                    </a:lnTo>
                    <a:lnTo>
                      <a:pt x="33" y="53"/>
                    </a:lnTo>
                    <a:lnTo>
                      <a:pt x="31" y="60"/>
                    </a:lnTo>
                    <a:lnTo>
                      <a:pt x="31" y="66"/>
                    </a:lnTo>
                    <a:lnTo>
                      <a:pt x="31" y="67"/>
                    </a:lnTo>
                    <a:lnTo>
                      <a:pt x="31" y="68"/>
                    </a:lnTo>
                    <a:lnTo>
                      <a:pt x="31" y="69"/>
                    </a:lnTo>
                    <a:lnTo>
                      <a:pt x="30" y="70"/>
                    </a:lnTo>
                    <a:lnTo>
                      <a:pt x="30" y="71"/>
                    </a:lnTo>
                    <a:lnTo>
                      <a:pt x="30" y="72"/>
                    </a:lnTo>
                    <a:lnTo>
                      <a:pt x="30" y="73"/>
                    </a:lnTo>
                    <a:lnTo>
                      <a:pt x="21" y="72"/>
                    </a:lnTo>
                    <a:lnTo>
                      <a:pt x="19" y="71"/>
                    </a:lnTo>
                    <a:lnTo>
                      <a:pt x="17" y="68"/>
                    </a:lnTo>
                    <a:lnTo>
                      <a:pt x="16" y="64"/>
                    </a:lnTo>
                    <a:lnTo>
                      <a:pt x="15" y="60"/>
                    </a:lnTo>
                    <a:lnTo>
                      <a:pt x="15" y="55"/>
                    </a:lnTo>
                    <a:lnTo>
                      <a:pt x="16" y="49"/>
                    </a:lnTo>
                    <a:lnTo>
                      <a:pt x="17" y="43"/>
                    </a:lnTo>
                    <a:lnTo>
                      <a:pt x="18" y="36"/>
                    </a:lnTo>
                    <a:lnTo>
                      <a:pt x="19" y="30"/>
                    </a:lnTo>
                    <a:lnTo>
                      <a:pt x="21" y="29"/>
                    </a:lnTo>
                    <a:lnTo>
                      <a:pt x="22" y="27"/>
                    </a:lnTo>
                    <a:lnTo>
                      <a:pt x="23" y="25"/>
                    </a:lnTo>
                    <a:lnTo>
                      <a:pt x="25" y="23"/>
                    </a:lnTo>
                    <a:lnTo>
                      <a:pt x="28" y="21"/>
                    </a:lnTo>
                    <a:lnTo>
                      <a:pt x="30" y="19"/>
                    </a:lnTo>
                    <a:lnTo>
                      <a:pt x="33" y="18"/>
                    </a:lnTo>
                    <a:lnTo>
                      <a:pt x="36" y="17"/>
                    </a:lnTo>
                    <a:lnTo>
                      <a:pt x="41" y="15"/>
                    </a:lnTo>
                    <a:lnTo>
                      <a:pt x="46" y="14"/>
                    </a:lnTo>
                    <a:lnTo>
                      <a:pt x="49" y="13"/>
                    </a:lnTo>
                    <a:lnTo>
                      <a:pt x="53" y="13"/>
                    </a:lnTo>
                    <a:lnTo>
                      <a:pt x="57" y="13"/>
                    </a:lnTo>
                    <a:lnTo>
                      <a:pt x="60" y="13"/>
                    </a:lnTo>
                    <a:lnTo>
                      <a:pt x="65" y="13"/>
                    </a:lnTo>
                    <a:lnTo>
                      <a:pt x="71" y="13"/>
                    </a:lnTo>
                    <a:lnTo>
                      <a:pt x="72" y="13"/>
                    </a:lnTo>
                    <a:lnTo>
                      <a:pt x="74" y="13"/>
                    </a:lnTo>
                    <a:lnTo>
                      <a:pt x="75" y="13"/>
                    </a:lnTo>
                    <a:lnTo>
                      <a:pt x="75" y="12"/>
                    </a:lnTo>
                    <a:lnTo>
                      <a:pt x="76" y="12"/>
                    </a:lnTo>
                    <a:lnTo>
                      <a:pt x="77" y="11"/>
                    </a:lnTo>
                    <a:lnTo>
                      <a:pt x="75" y="10"/>
                    </a:lnTo>
                    <a:lnTo>
                      <a:pt x="74" y="9"/>
                    </a:lnTo>
                    <a:lnTo>
                      <a:pt x="72" y="8"/>
                    </a:lnTo>
                    <a:lnTo>
                      <a:pt x="71" y="7"/>
                    </a:lnTo>
                    <a:lnTo>
                      <a:pt x="70" y="5"/>
                    </a:lnTo>
                    <a:lnTo>
                      <a:pt x="69" y="4"/>
                    </a:lnTo>
                    <a:lnTo>
                      <a:pt x="68" y="2"/>
                    </a:lnTo>
                    <a:lnTo>
                      <a:pt x="66" y="1"/>
                    </a:lnTo>
                    <a:lnTo>
                      <a:pt x="60" y="1"/>
                    </a:lnTo>
                    <a:lnTo>
                      <a:pt x="56" y="1"/>
                    </a:lnTo>
                    <a:lnTo>
                      <a:pt x="51" y="2"/>
                    </a:lnTo>
                    <a:lnTo>
                      <a:pt x="46" y="2"/>
                    </a:lnTo>
                    <a:lnTo>
                      <a:pt x="42" y="3"/>
                    </a:lnTo>
                    <a:lnTo>
                      <a:pt x="37" y="4"/>
                    </a:lnTo>
                    <a:lnTo>
                      <a:pt x="33" y="5"/>
                    </a:lnTo>
                    <a:lnTo>
                      <a:pt x="28" y="7"/>
                    </a:lnTo>
                    <a:lnTo>
                      <a:pt x="24" y="9"/>
                    </a:lnTo>
                    <a:lnTo>
                      <a:pt x="21" y="11"/>
                    </a:lnTo>
                    <a:lnTo>
                      <a:pt x="17" y="13"/>
                    </a:lnTo>
                    <a:lnTo>
                      <a:pt x="13" y="15"/>
                    </a:lnTo>
                    <a:lnTo>
                      <a:pt x="11" y="18"/>
                    </a:lnTo>
                    <a:lnTo>
                      <a:pt x="9" y="21"/>
                    </a:lnTo>
                    <a:lnTo>
                      <a:pt x="6" y="25"/>
                    </a:lnTo>
                    <a:lnTo>
                      <a:pt x="5" y="29"/>
                    </a:lnTo>
                    <a:lnTo>
                      <a:pt x="4" y="32"/>
                    </a:lnTo>
                    <a:lnTo>
                      <a:pt x="3" y="35"/>
                    </a:lnTo>
                    <a:lnTo>
                      <a:pt x="3" y="38"/>
                    </a:lnTo>
                    <a:lnTo>
                      <a:pt x="1" y="41"/>
                    </a:lnTo>
                    <a:lnTo>
                      <a:pt x="1" y="44"/>
                    </a:lnTo>
                    <a:lnTo>
                      <a:pt x="0" y="46"/>
                    </a:lnTo>
                    <a:lnTo>
                      <a:pt x="0" y="49"/>
                    </a:lnTo>
                    <a:lnTo>
                      <a:pt x="0" y="51"/>
                    </a:lnTo>
                    <a:lnTo>
                      <a:pt x="0" y="52"/>
                    </a:lnTo>
                    <a:lnTo>
                      <a:pt x="0" y="53"/>
                    </a:lnTo>
                    <a:lnTo>
                      <a:pt x="0" y="54"/>
                    </a:lnTo>
                    <a:lnTo>
                      <a:pt x="0" y="55"/>
                    </a:lnTo>
                    <a:lnTo>
                      <a:pt x="0" y="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79" name="Freeform 109"/>
              <p:cNvSpPr>
                <a:spLocks/>
              </p:cNvSpPr>
              <p:nvPr/>
            </p:nvSpPr>
            <p:spPr bwMode="auto">
              <a:xfrm>
                <a:off x="1990" y="3454"/>
                <a:ext cx="267" cy="98"/>
              </a:xfrm>
              <a:custGeom>
                <a:avLst/>
                <a:gdLst>
                  <a:gd name="T0" fmla="*/ 245 w 267"/>
                  <a:gd name="T1" fmla="*/ 90 h 98"/>
                  <a:gd name="T2" fmla="*/ 228 w 267"/>
                  <a:gd name="T3" fmla="*/ 95 h 98"/>
                  <a:gd name="T4" fmla="*/ 212 w 267"/>
                  <a:gd name="T5" fmla="*/ 98 h 98"/>
                  <a:gd name="T6" fmla="*/ 145 w 267"/>
                  <a:gd name="T7" fmla="*/ 98 h 98"/>
                  <a:gd name="T8" fmla="*/ 79 w 267"/>
                  <a:gd name="T9" fmla="*/ 96 h 98"/>
                  <a:gd name="T10" fmla="*/ 32 w 267"/>
                  <a:gd name="T11" fmla="*/ 91 h 98"/>
                  <a:gd name="T12" fmla="*/ 22 w 267"/>
                  <a:gd name="T13" fmla="*/ 86 h 98"/>
                  <a:gd name="T14" fmla="*/ 12 w 267"/>
                  <a:gd name="T15" fmla="*/ 79 h 98"/>
                  <a:gd name="T16" fmla="*/ 4 w 267"/>
                  <a:gd name="T17" fmla="*/ 69 h 98"/>
                  <a:gd name="T18" fmla="*/ 0 w 267"/>
                  <a:gd name="T19" fmla="*/ 56 h 98"/>
                  <a:gd name="T20" fmla="*/ 2 w 267"/>
                  <a:gd name="T21" fmla="*/ 42 h 98"/>
                  <a:gd name="T22" fmla="*/ 7 w 267"/>
                  <a:gd name="T23" fmla="*/ 33 h 98"/>
                  <a:gd name="T24" fmla="*/ 14 w 267"/>
                  <a:gd name="T25" fmla="*/ 27 h 98"/>
                  <a:gd name="T26" fmla="*/ 20 w 267"/>
                  <a:gd name="T27" fmla="*/ 25 h 98"/>
                  <a:gd name="T28" fmla="*/ 20 w 267"/>
                  <a:gd name="T29" fmla="*/ 27 h 98"/>
                  <a:gd name="T30" fmla="*/ 20 w 267"/>
                  <a:gd name="T31" fmla="*/ 28 h 98"/>
                  <a:gd name="T32" fmla="*/ 22 w 267"/>
                  <a:gd name="T33" fmla="*/ 32 h 98"/>
                  <a:gd name="T34" fmla="*/ 25 w 267"/>
                  <a:gd name="T35" fmla="*/ 37 h 98"/>
                  <a:gd name="T36" fmla="*/ 29 w 267"/>
                  <a:gd name="T37" fmla="*/ 42 h 98"/>
                  <a:gd name="T38" fmla="*/ 32 w 267"/>
                  <a:gd name="T39" fmla="*/ 45 h 98"/>
                  <a:gd name="T40" fmla="*/ 34 w 267"/>
                  <a:gd name="T41" fmla="*/ 46 h 98"/>
                  <a:gd name="T42" fmla="*/ 36 w 267"/>
                  <a:gd name="T43" fmla="*/ 46 h 98"/>
                  <a:gd name="T44" fmla="*/ 43 w 267"/>
                  <a:gd name="T45" fmla="*/ 46 h 98"/>
                  <a:gd name="T46" fmla="*/ 53 w 267"/>
                  <a:gd name="T47" fmla="*/ 44 h 98"/>
                  <a:gd name="T48" fmla="*/ 61 w 267"/>
                  <a:gd name="T49" fmla="*/ 41 h 98"/>
                  <a:gd name="T50" fmla="*/ 62 w 267"/>
                  <a:gd name="T51" fmla="*/ 39 h 98"/>
                  <a:gd name="T52" fmla="*/ 64 w 267"/>
                  <a:gd name="T53" fmla="*/ 37 h 98"/>
                  <a:gd name="T54" fmla="*/ 64 w 267"/>
                  <a:gd name="T55" fmla="*/ 35 h 98"/>
                  <a:gd name="T56" fmla="*/ 65 w 267"/>
                  <a:gd name="T57" fmla="*/ 32 h 98"/>
                  <a:gd name="T58" fmla="*/ 66 w 267"/>
                  <a:gd name="T59" fmla="*/ 28 h 98"/>
                  <a:gd name="T60" fmla="*/ 66 w 267"/>
                  <a:gd name="T61" fmla="*/ 20 h 98"/>
                  <a:gd name="T62" fmla="*/ 67 w 267"/>
                  <a:gd name="T63" fmla="*/ 10 h 98"/>
                  <a:gd name="T64" fmla="*/ 79 w 267"/>
                  <a:gd name="T65" fmla="*/ 2 h 98"/>
                  <a:gd name="T66" fmla="*/ 111 w 267"/>
                  <a:gd name="T67" fmla="*/ 0 h 98"/>
                  <a:gd name="T68" fmla="*/ 148 w 267"/>
                  <a:gd name="T69" fmla="*/ 0 h 98"/>
                  <a:gd name="T70" fmla="*/ 189 w 267"/>
                  <a:gd name="T71" fmla="*/ 0 h 98"/>
                  <a:gd name="T72" fmla="*/ 194 w 267"/>
                  <a:gd name="T73" fmla="*/ 0 h 98"/>
                  <a:gd name="T74" fmla="*/ 197 w 267"/>
                  <a:gd name="T75" fmla="*/ 0 h 98"/>
                  <a:gd name="T76" fmla="*/ 203 w 267"/>
                  <a:gd name="T77" fmla="*/ 6 h 98"/>
                  <a:gd name="T78" fmla="*/ 204 w 267"/>
                  <a:gd name="T79" fmla="*/ 16 h 98"/>
                  <a:gd name="T80" fmla="*/ 204 w 267"/>
                  <a:gd name="T81" fmla="*/ 25 h 98"/>
                  <a:gd name="T82" fmla="*/ 204 w 267"/>
                  <a:gd name="T83" fmla="*/ 32 h 98"/>
                  <a:gd name="T84" fmla="*/ 204 w 267"/>
                  <a:gd name="T85" fmla="*/ 33 h 98"/>
                  <a:gd name="T86" fmla="*/ 206 w 267"/>
                  <a:gd name="T87" fmla="*/ 35 h 98"/>
                  <a:gd name="T88" fmla="*/ 208 w 267"/>
                  <a:gd name="T89" fmla="*/ 40 h 98"/>
                  <a:gd name="T90" fmla="*/ 219 w 267"/>
                  <a:gd name="T91" fmla="*/ 46 h 98"/>
                  <a:gd name="T92" fmla="*/ 232 w 267"/>
                  <a:gd name="T93" fmla="*/ 47 h 98"/>
                  <a:gd name="T94" fmla="*/ 239 w 267"/>
                  <a:gd name="T95" fmla="*/ 46 h 98"/>
                  <a:gd name="T96" fmla="*/ 240 w 267"/>
                  <a:gd name="T97" fmla="*/ 45 h 98"/>
                  <a:gd name="T98" fmla="*/ 242 w 267"/>
                  <a:gd name="T99" fmla="*/ 44 h 98"/>
                  <a:gd name="T100" fmla="*/ 245 w 267"/>
                  <a:gd name="T101" fmla="*/ 40 h 98"/>
                  <a:gd name="T102" fmla="*/ 248 w 267"/>
                  <a:gd name="T103" fmla="*/ 37 h 98"/>
                  <a:gd name="T104" fmla="*/ 249 w 267"/>
                  <a:gd name="T105" fmla="*/ 33 h 98"/>
                  <a:gd name="T106" fmla="*/ 250 w 267"/>
                  <a:gd name="T107" fmla="*/ 31 h 98"/>
                  <a:gd name="T108" fmla="*/ 250 w 267"/>
                  <a:gd name="T109" fmla="*/ 30 h 98"/>
                  <a:gd name="T110" fmla="*/ 250 w 267"/>
                  <a:gd name="T111" fmla="*/ 29 h 98"/>
                  <a:gd name="T112" fmla="*/ 254 w 267"/>
                  <a:gd name="T113" fmla="*/ 31 h 98"/>
                  <a:gd name="T114" fmla="*/ 257 w 267"/>
                  <a:gd name="T115" fmla="*/ 33 h 98"/>
                  <a:gd name="T116" fmla="*/ 263 w 267"/>
                  <a:gd name="T117" fmla="*/ 41 h 98"/>
                  <a:gd name="T118" fmla="*/ 267 w 267"/>
                  <a:gd name="T119" fmla="*/ 59 h 98"/>
                  <a:gd name="T120" fmla="*/ 260 w 267"/>
                  <a:gd name="T121" fmla="*/ 78 h 9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67"/>
                  <a:gd name="T184" fmla="*/ 0 h 98"/>
                  <a:gd name="T185" fmla="*/ 267 w 267"/>
                  <a:gd name="T186" fmla="*/ 98 h 9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67" h="98">
                    <a:moveTo>
                      <a:pt x="255" y="83"/>
                    </a:moveTo>
                    <a:lnTo>
                      <a:pt x="251" y="87"/>
                    </a:lnTo>
                    <a:lnTo>
                      <a:pt x="245" y="90"/>
                    </a:lnTo>
                    <a:lnTo>
                      <a:pt x="240" y="92"/>
                    </a:lnTo>
                    <a:lnTo>
                      <a:pt x="234" y="93"/>
                    </a:lnTo>
                    <a:lnTo>
                      <a:pt x="228" y="95"/>
                    </a:lnTo>
                    <a:lnTo>
                      <a:pt x="224" y="96"/>
                    </a:lnTo>
                    <a:lnTo>
                      <a:pt x="218" y="97"/>
                    </a:lnTo>
                    <a:lnTo>
                      <a:pt x="212" y="98"/>
                    </a:lnTo>
                    <a:lnTo>
                      <a:pt x="189" y="98"/>
                    </a:lnTo>
                    <a:lnTo>
                      <a:pt x="167" y="98"/>
                    </a:lnTo>
                    <a:lnTo>
                      <a:pt x="145" y="98"/>
                    </a:lnTo>
                    <a:lnTo>
                      <a:pt x="124" y="98"/>
                    </a:lnTo>
                    <a:lnTo>
                      <a:pt x="101" y="97"/>
                    </a:lnTo>
                    <a:lnTo>
                      <a:pt x="79" y="96"/>
                    </a:lnTo>
                    <a:lnTo>
                      <a:pt x="58" y="94"/>
                    </a:lnTo>
                    <a:lnTo>
                      <a:pt x="36" y="91"/>
                    </a:lnTo>
                    <a:lnTo>
                      <a:pt x="32" y="91"/>
                    </a:lnTo>
                    <a:lnTo>
                      <a:pt x="29" y="89"/>
                    </a:lnTo>
                    <a:lnTo>
                      <a:pt x="25" y="88"/>
                    </a:lnTo>
                    <a:lnTo>
                      <a:pt x="22" y="86"/>
                    </a:lnTo>
                    <a:lnTo>
                      <a:pt x="18" y="84"/>
                    </a:lnTo>
                    <a:lnTo>
                      <a:pt x="16" y="82"/>
                    </a:lnTo>
                    <a:lnTo>
                      <a:pt x="12" y="79"/>
                    </a:lnTo>
                    <a:lnTo>
                      <a:pt x="10" y="77"/>
                    </a:lnTo>
                    <a:lnTo>
                      <a:pt x="6" y="73"/>
                    </a:lnTo>
                    <a:lnTo>
                      <a:pt x="4" y="69"/>
                    </a:lnTo>
                    <a:lnTo>
                      <a:pt x="2" y="64"/>
                    </a:lnTo>
                    <a:lnTo>
                      <a:pt x="1" y="60"/>
                    </a:lnTo>
                    <a:lnTo>
                      <a:pt x="0" y="56"/>
                    </a:lnTo>
                    <a:lnTo>
                      <a:pt x="0" y="51"/>
                    </a:lnTo>
                    <a:lnTo>
                      <a:pt x="1" y="46"/>
                    </a:lnTo>
                    <a:lnTo>
                      <a:pt x="2" y="42"/>
                    </a:lnTo>
                    <a:lnTo>
                      <a:pt x="4" y="38"/>
                    </a:lnTo>
                    <a:lnTo>
                      <a:pt x="5" y="36"/>
                    </a:lnTo>
                    <a:lnTo>
                      <a:pt x="7" y="33"/>
                    </a:lnTo>
                    <a:lnTo>
                      <a:pt x="10" y="31"/>
                    </a:lnTo>
                    <a:lnTo>
                      <a:pt x="12" y="29"/>
                    </a:lnTo>
                    <a:lnTo>
                      <a:pt x="14" y="27"/>
                    </a:lnTo>
                    <a:lnTo>
                      <a:pt x="17" y="26"/>
                    </a:lnTo>
                    <a:lnTo>
                      <a:pt x="20" y="25"/>
                    </a:lnTo>
                    <a:lnTo>
                      <a:pt x="20" y="26"/>
                    </a:lnTo>
                    <a:lnTo>
                      <a:pt x="20" y="27"/>
                    </a:lnTo>
                    <a:lnTo>
                      <a:pt x="20" y="28"/>
                    </a:lnTo>
                    <a:lnTo>
                      <a:pt x="22" y="30"/>
                    </a:lnTo>
                    <a:lnTo>
                      <a:pt x="22" y="32"/>
                    </a:lnTo>
                    <a:lnTo>
                      <a:pt x="23" y="34"/>
                    </a:lnTo>
                    <a:lnTo>
                      <a:pt x="24" y="36"/>
                    </a:lnTo>
                    <a:lnTo>
                      <a:pt x="25" y="37"/>
                    </a:lnTo>
                    <a:lnTo>
                      <a:pt x="26" y="39"/>
                    </a:lnTo>
                    <a:lnTo>
                      <a:pt x="28" y="41"/>
                    </a:lnTo>
                    <a:lnTo>
                      <a:pt x="29" y="42"/>
                    </a:lnTo>
                    <a:lnTo>
                      <a:pt x="31" y="44"/>
                    </a:lnTo>
                    <a:lnTo>
                      <a:pt x="32" y="45"/>
                    </a:lnTo>
                    <a:lnTo>
                      <a:pt x="34" y="45"/>
                    </a:lnTo>
                    <a:lnTo>
                      <a:pt x="34" y="46"/>
                    </a:lnTo>
                    <a:lnTo>
                      <a:pt x="35" y="46"/>
                    </a:lnTo>
                    <a:lnTo>
                      <a:pt x="36" y="46"/>
                    </a:lnTo>
                    <a:lnTo>
                      <a:pt x="38" y="46"/>
                    </a:lnTo>
                    <a:lnTo>
                      <a:pt x="41" y="46"/>
                    </a:lnTo>
                    <a:lnTo>
                      <a:pt x="43" y="46"/>
                    </a:lnTo>
                    <a:lnTo>
                      <a:pt x="47" y="46"/>
                    </a:lnTo>
                    <a:lnTo>
                      <a:pt x="50" y="45"/>
                    </a:lnTo>
                    <a:lnTo>
                      <a:pt x="53" y="44"/>
                    </a:lnTo>
                    <a:lnTo>
                      <a:pt x="56" y="43"/>
                    </a:lnTo>
                    <a:lnTo>
                      <a:pt x="59" y="42"/>
                    </a:lnTo>
                    <a:lnTo>
                      <a:pt x="61" y="41"/>
                    </a:lnTo>
                    <a:lnTo>
                      <a:pt x="61" y="40"/>
                    </a:lnTo>
                    <a:lnTo>
                      <a:pt x="62" y="40"/>
                    </a:lnTo>
                    <a:lnTo>
                      <a:pt x="62" y="39"/>
                    </a:lnTo>
                    <a:lnTo>
                      <a:pt x="64" y="38"/>
                    </a:lnTo>
                    <a:lnTo>
                      <a:pt x="64" y="37"/>
                    </a:lnTo>
                    <a:lnTo>
                      <a:pt x="64" y="36"/>
                    </a:lnTo>
                    <a:lnTo>
                      <a:pt x="64" y="35"/>
                    </a:lnTo>
                    <a:lnTo>
                      <a:pt x="65" y="34"/>
                    </a:lnTo>
                    <a:lnTo>
                      <a:pt x="65" y="33"/>
                    </a:lnTo>
                    <a:lnTo>
                      <a:pt x="65" y="32"/>
                    </a:lnTo>
                    <a:lnTo>
                      <a:pt x="66" y="31"/>
                    </a:lnTo>
                    <a:lnTo>
                      <a:pt x="66" y="29"/>
                    </a:lnTo>
                    <a:lnTo>
                      <a:pt x="66" y="28"/>
                    </a:lnTo>
                    <a:lnTo>
                      <a:pt x="66" y="27"/>
                    </a:lnTo>
                    <a:lnTo>
                      <a:pt x="66" y="24"/>
                    </a:lnTo>
                    <a:lnTo>
                      <a:pt x="66" y="20"/>
                    </a:lnTo>
                    <a:lnTo>
                      <a:pt x="66" y="16"/>
                    </a:lnTo>
                    <a:lnTo>
                      <a:pt x="66" y="13"/>
                    </a:lnTo>
                    <a:lnTo>
                      <a:pt x="67" y="10"/>
                    </a:lnTo>
                    <a:lnTo>
                      <a:pt x="70" y="7"/>
                    </a:lnTo>
                    <a:lnTo>
                      <a:pt x="75" y="5"/>
                    </a:lnTo>
                    <a:lnTo>
                      <a:pt x="79" y="2"/>
                    </a:lnTo>
                    <a:lnTo>
                      <a:pt x="83" y="0"/>
                    </a:lnTo>
                    <a:lnTo>
                      <a:pt x="97" y="0"/>
                    </a:lnTo>
                    <a:lnTo>
                      <a:pt x="111" y="0"/>
                    </a:lnTo>
                    <a:lnTo>
                      <a:pt x="124" y="0"/>
                    </a:lnTo>
                    <a:lnTo>
                      <a:pt x="136" y="0"/>
                    </a:lnTo>
                    <a:lnTo>
                      <a:pt x="148" y="0"/>
                    </a:lnTo>
                    <a:lnTo>
                      <a:pt x="160" y="0"/>
                    </a:lnTo>
                    <a:lnTo>
                      <a:pt x="173" y="0"/>
                    </a:lnTo>
                    <a:lnTo>
                      <a:pt x="189" y="0"/>
                    </a:lnTo>
                    <a:lnTo>
                      <a:pt x="191" y="0"/>
                    </a:lnTo>
                    <a:lnTo>
                      <a:pt x="192" y="0"/>
                    </a:lnTo>
                    <a:lnTo>
                      <a:pt x="194" y="0"/>
                    </a:lnTo>
                    <a:lnTo>
                      <a:pt x="195" y="0"/>
                    </a:lnTo>
                    <a:lnTo>
                      <a:pt x="196" y="0"/>
                    </a:lnTo>
                    <a:lnTo>
                      <a:pt x="197" y="0"/>
                    </a:lnTo>
                    <a:lnTo>
                      <a:pt x="200" y="1"/>
                    </a:lnTo>
                    <a:lnTo>
                      <a:pt x="201" y="2"/>
                    </a:lnTo>
                    <a:lnTo>
                      <a:pt x="203" y="6"/>
                    </a:lnTo>
                    <a:lnTo>
                      <a:pt x="203" y="10"/>
                    </a:lnTo>
                    <a:lnTo>
                      <a:pt x="204" y="13"/>
                    </a:lnTo>
                    <a:lnTo>
                      <a:pt x="204" y="16"/>
                    </a:lnTo>
                    <a:lnTo>
                      <a:pt x="204" y="18"/>
                    </a:lnTo>
                    <a:lnTo>
                      <a:pt x="204" y="21"/>
                    </a:lnTo>
                    <a:lnTo>
                      <a:pt x="204" y="25"/>
                    </a:lnTo>
                    <a:lnTo>
                      <a:pt x="204" y="29"/>
                    </a:lnTo>
                    <a:lnTo>
                      <a:pt x="204" y="32"/>
                    </a:lnTo>
                    <a:lnTo>
                      <a:pt x="204" y="33"/>
                    </a:lnTo>
                    <a:lnTo>
                      <a:pt x="204" y="34"/>
                    </a:lnTo>
                    <a:lnTo>
                      <a:pt x="206" y="35"/>
                    </a:lnTo>
                    <a:lnTo>
                      <a:pt x="207" y="37"/>
                    </a:lnTo>
                    <a:lnTo>
                      <a:pt x="208" y="40"/>
                    </a:lnTo>
                    <a:lnTo>
                      <a:pt x="210" y="42"/>
                    </a:lnTo>
                    <a:lnTo>
                      <a:pt x="214" y="44"/>
                    </a:lnTo>
                    <a:lnTo>
                      <a:pt x="219" y="46"/>
                    </a:lnTo>
                    <a:lnTo>
                      <a:pt x="224" y="46"/>
                    </a:lnTo>
                    <a:lnTo>
                      <a:pt x="228" y="47"/>
                    </a:lnTo>
                    <a:lnTo>
                      <a:pt x="232" y="47"/>
                    </a:lnTo>
                    <a:lnTo>
                      <a:pt x="236" y="46"/>
                    </a:lnTo>
                    <a:lnTo>
                      <a:pt x="238" y="46"/>
                    </a:lnTo>
                    <a:lnTo>
                      <a:pt x="239" y="46"/>
                    </a:lnTo>
                    <a:lnTo>
                      <a:pt x="240" y="45"/>
                    </a:lnTo>
                    <a:lnTo>
                      <a:pt x="242" y="44"/>
                    </a:lnTo>
                    <a:lnTo>
                      <a:pt x="243" y="44"/>
                    </a:lnTo>
                    <a:lnTo>
                      <a:pt x="244" y="41"/>
                    </a:lnTo>
                    <a:lnTo>
                      <a:pt x="245" y="40"/>
                    </a:lnTo>
                    <a:lnTo>
                      <a:pt x="246" y="39"/>
                    </a:lnTo>
                    <a:lnTo>
                      <a:pt x="246" y="38"/>
                    </a:lnTo>
                    <a:lnTo>
                      <a:pt x="248" y="37"/>
                    </a:lnTo>
                    <a:lnTo>
                      <a:pt x="248" y="35"/>
                    </a:lnTo>
                    <a:lnTo>
                      <a:pt x="249" y="34"/>
                    </a:lnTo>
                    <a:lnTo>
                      <a:pt x="249" y="33"/>
                    </a:lnTo>
                    <a:lnTo>
                      <a:pt x="249" y="32"/>
                    </a:lnTo>
                    <a:lnTo>
                      <a:pt x="250" y="31"/>
                    </a:lnTo>
                    <a:lnTo>
                      <a:pt x="250" y="30"/>
                    </a:lnTo>
                    <a:lnTo>
                      <a:pt x="250" y="29"/>
                    </a:lnTo>
                    <a:lnTo>
                      <a:pt x="251" y="30"/>
                    </a:lnTo>
                    <a:lnTo>
                      <a:pt x="252" y="30"/>
                    </a:lnTo>
                    <a:lnTo>
                      <a:pt x="254" y="31"/>
                    </a:lnTo>
                    <a:lnTo>
                      <a:pt x="255" y="32"/>
                    </a:lnTo>
                    <a:lnTo>
                      <a:pt x="256" y="33"/>
                    </a:lnTo>
                    <a:lnTo>
                      <a:pt x="257" y="33"/>
                    </a:lnTo>
                    <a:lnTo>
                      <a:pt x="258" y="34"/>
                    </a:lnTo>
                    <a:lnTo>
                      <a:pt x="260" y="35"/>
                    </a:lnTo>
                    <a:lnTo>
                      <a:pt x="263" y="41"/>
                    </a:lnTo>
                    <a:lnTo>
                      <a:pt x="266" y="47"/>
                    </a:lnTo>
                    <a:lnTo>
                      <a:pt x="267" y="54"/>
                    </a:lnTo>
                    <a:lnTo>
                      <a:pt x="267" y="59"/>
                    </a:lnTo>
                    <a:lnTo>
                      <a:pt x="266" y="66"/>
                    </a:lnTo>
                    <a:lnTo>
                      <a:pt x="263" y="72"/>
                    </a:lnTo>
                    <a:lnTo>
                      <a:pt x="260" y="78"/>
                    </a:lnTo>
                    <a:lnTo>
                      <a:pt x="255" y="8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80" name="Freeform 110"/>
              <p:cNvSpPr>
                <a:spLocks/>
              </p:cNvSpPr>
              <p:nvPr/>
            </p:nvSpPr>
            <p:spPr bwMode="auto">
              <a:xfrm>
                <a:off x="2055" y="3305"/>
                <a:ext cx="46" cy="21"/>
              </a:xfrm>
              <a:custGeom>
                <a:avLst/>
                <a:gdLst>
                  <a:gd name="T0" fmla="*/ 7 w 46"/>
                  <a:gd name="T1" fmla="*/ 0 h 21"/>
                  <a:gd name="T2" fmla="*/ 5 w 46"/>
                  <a:gd name="T3" fmla="*/ 1 h 21"/>
                  <a:gd name="T4" fmla="*/ 2 w 46"/>
                  <a:gd name="T5" fmla="*/ 2 h 21"/>
                  <a:gd name="T6" fmla="*/ 1 w 46"/>
                  <a:gd name="T7" fmla="*/ 3 h 21"/>
                  <a:gd name="T8" fmla="*/ 0 w 46"/>
                  <a:gd name="T9" fmla="*/ 4 h 21"/>
                  <a:gd name="T10" fmla="*/ 0 w 46"/>
                  <a:gd name="T11" fmla="*/ 4 h 21"/>
                  <a:gd name="T12" fmla="*/ 0 w 46"/>
                  <a:gd name="T13" fmla="*/ 6 h 21"/>
                  <a:gd name="T14" fmla="*/ 0 w 46"/>
                  <a:gd name="T15" fmla="*/ 7 h 21"/>
                  <a:gd name="T16" fmla="*/ 1 w 46"/>
                  <a:gd name="T17" fmla="*/ 9 h 21"/>
                  <a:gd name="T18" fmla="*/ 5 w 46"/>
                  <a:gd name="T19" fmla="*/ 12 h 21"/>
                  <a:gd name="T20" fmla="*/ 10 w 46"/>
                  <a:gd name="T21" fmla="*/ 16 h 21"/>
                  <a:gd name="T22" fmla="*/ 14 w 46"/>
                  <a:gd name="T23" fmla="*/ 18 h 21"/>
                  <a:gd name="T24" fmla="*/ 20 w 46"/>
                  <a:gd name="T25" fmla="*/ 20 h 21"/>
                  <a:gd name="T26" fmla="*/ 26 w 46"/>
                  <a:gd name="T27" fmla="*/ 21 h 21"/>
                  <a:gd name="T28" fmla="*/ 32 w 46"/>
                  <a:gd name="T29" fmla="*/ 21 h 21"/>
                  <a:gd name="T30" fmla="*/ 38 w 46"/>
                  <a:gd name="T31" fmla="*/ 21 h 21"/>
                  <a:gd name="T32" fmla="*/ 44 w 46"/>
                  <a:gd name="T33" fmla="*/ 20 h 21"/>
                  <a:gd name="T34" fmla="*/ 44 w 46"/>
                  <a:gd name="T35" fmla="*/ 20 h 21"/>
                  <a:gd name="T36" fmla="*/ 46 w 46"/>
                  <a:gd name="T37" fmla="*/ 19 h 21"/>
                  <a:gd name="T38" fmla="*/ 46 w 46"/>
                  <a:gd name="T39" fmla="*/ 18 h 21"/>
                  <a:gd name="T40" fmla="*/ 46 w 46"/>
                  <a:gd name="T41" fmla="*/ 17 h 21"/>
                  <a:gd name="T42" fmla="*/ 46 w 46"/>
                  <a:gd name="T43" fmla="*/ 16 h 21"/>
                  <a:gd name="T44" fmla="*/ 46 w 46"/>
                  <a:gd name="T45" fmla="*/ 15 h 21"/>
                  <a:gd name="T46" fmla="*/ 46 w 46"/>
                  <a:gd name="T47" fmla="*/ 14 h 21"/>
                  <a:gd name="T48" fmla="*/ 44 w 46"/>
                  <a:gd name="T49" fmla="*/ 13 h 21"/>
                  <a:gd name="T50" fmla="*/ 44 w 46"/>
                  <a:gd name="T51" fmla="*/ 13 h 21"/>
                  <a:gd name="T52" fmla="*/ 43 w 46"/>
                  <a:gd name="T53" fmla="*/ 12 h 21"/>
                  <a:gd name="T54" fmla="*/ 43 w 46"/>
                  <a:gd name="T55" fmla="*/ 12 h 21"/>
                  <a:gd name="T56" fmla="*/ 43 w 46"/>
                  <a:gd name="T57" fmla="*/ 12 h 21"/>
                  <a:gd name="T58" fmla="*/ 43 w 46"/>
                  <a:gd name="T59" fmla="*/ 11 h 21"/>
                  <a:gd name="T60" fmla="*/ 42 w 46"/>
                  <a:gd name="T61" fmla="*/ 11 h 21"/>
                  <a:gd name="T62" fmla="*/ 42 w 46"/>
                  <a:gd name="T63" fmla="*/ 10 h 21"/>
                  <a:gd name="T64" fmla="*/ 42 w 46"/>
                  <a:gd name="T65" fmla="*/ 10 h 21"/>
                  <a:gd name="T66" fmla="*/ 42 w 46"/>
                  <a:gd name="T67" fmla="*/ 10 h 21"/>
                  <a:gd name="T68" fmla="*/ 42 w 46"/>
                  <a:gd name="T69" fmla="*/ 9 h 21"/>
                  <a:gd name="T70" fmla="*/ 38 w 46"/>
                  <a:gd name="T71" fmla="*/ 7 h 21"/>
                  <a:gd name="T72" fmla="*/ 35 w 46"/>
                  <a:gd name="T73" fmla="*/ 5 h 21"/>
                  <a:gd name="T74" fmla="*/ 30 w 46"/>
                  <a:gd name="T75" fmla="*/ 4 h 21"/>
                  <a:gd name="T76" fmla="*/ 25 w 46"/>
                  <a:gd name="T77" fmla="*/ 2 h 21"/>
                  <a:gd name="T78" fmla="*/ 22 w 46"/>
                  <a:gd name="T79" fmla="*/ 1 h 21"/>
                  <a:gd name="T80" fmla="*/ 17 w 46"/>
                  <a:gd name="T81" fmla="*/ 0 h 21"/>
                  <a:gd name="T82" fmla="*/ 12 w 46"/>
                  <a:gd name="T83" fmla="*/ 0 h 21"/>
                  <a:gd name="T84" fmla="*/ 7 w 46"/>
                  <a:gd name="T85" fmla="*/ 0 h 2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6"/>
                  <a:gd name="T130" fmla="*/ 0 h 21"/>
                  <a:gd name="T131" fmla="*/ 46 w 46"/>
                  <a:gd name="T132" fmla="*/ 21 h 2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6" h="21">
                    <a:moveTo>
                      <a:pt x="7" y="0"/>
                    </a:moveTo>
                    <a:lnTo>
                      <a:pt x="5" y="1"/>
                    </a:lnTo>
                    <a:lnTo>
                      <a:pt x="2" y="2"/>
                    </a:lnTo>
                    <a:lnTo>
                      <a:pt x="1" y="3"/>
                    </a:lnTo>
                    <a:lnTo>
                      <a:pt x="0" y="4"/>
                    </a:lnTo>
                    <a:lnTo>
                      <a:pt x="0" y="6"/>
                    </a:lnTo>
                    <a:lnTo>
                      <a:pt x="0" y="7"/>
                    </a:lnTo>
                    <a:lnTo>
                      <a:pt x="1" y="9"/>
                    </a:lnTo>
                    <a:lnTo>
                      <a:pt x="5" y="12"/>
                    </a:lnTo>
                    <a:lnTo>
                      <a:pt x="10" y="16"/>
                    </a:lnTo>
                    <a:lnTo>
                      <a:pt x="14" y="18"/>
                    </a:lnTo>
                    <a:lnTo>
                      <a:pt x="20" y="20"/>
                    </a:lnTo>
                    <a:lnTo>
                      <a:pt x="26" y="21"/>
                    </a:lnTo>
                    <a:lnTo>
                      <a:pt x="32" y="21"/>
                    </a:lnTo>
                    <a:lnTo>
                      <a:pt x="38" y="21"/>
                    </a:lnTo>
                    <a:lnTo>
                      <a:pt x="44" y="20"/>
                    </a:lnTo>
                    <a:lnTo>
                      <a:pt x="46" y="19"/>
                    </a:lnTo>
                    <a:lnTo>
                      <a:pt x="46" y="18"/>
                    </a:lnTo>
                    <a:lnTo>
                      <a:pt x="46" y="17"/>
                    </a:lnTo>
                    <a:lnTo>
                      <a:pt x="46" y="16"/>
                    </a:lnTo>
                    <a:lnTo>
                      <a:pt x="46" y="15"/>
                    </a:lnTo>
                    <a:lnTo>
                      <a:pt x="46" y="14"/>
                    </a:lnTo>
                    <a:lnTo>
                      <a:pt x="44" y="13"/>
                    </a:lnTo>
                    <a:lnTo>
                      <a:pt x="43" y="12"/>
                    </a:lnTo>
                    <a:lnTo>
                      <a:pt x="43" y="11"/>
                    </a:lnTo>
                    <a:lnTo>
                      <a:pt x="42" y="11"/>
                    </a:lnTo>
                    <a:lnTo>
                      <a:pt x="42" y="10"/>
                    </a:lnTo>
                    <a:lnTo>
                      <a:pt x="42" y="9"/>
                    </a:lnTo>
                    <a:lnTo>
                      <a:pt x="38" y="7"/>
                    </a:lnTo>
                    <a:lnTo>
                      <a:pt x="35" y="5"/>
                    </a:lnTo>
                    <a:lnTo>
                      <a:pt x="30" y="4"/>
                    </a:lnTo>
                    <a:lnTo>
                      <a:pt x="25" y="2"/>
                    </a:lnTo>
                    <a:lnTo>
                      <a:pt x="22" y="1"/>
                    </a:lnTo>
                    <a:lnTo>
                      <a:pt x="17" y="0"/>
                    </a:lnTo>
                    <a:lnTo>
                      <a:pt x="12" y="0"/>
                    </a:lnTo>
                    <a:lnTo>
                      <a:pt x="7"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81" name="Freeform 111"/>
              <p:cNvSpPr>
                <a:spLocks/>
              </p:cNvSpPr>
              <p:nvPr/>
            </p:nvSpPr>
            <p:spPr bwMode="auto">
              <a:xfrm>
                <a:off x="2039" y="3292"/>
                <a:ext cx="77" cy="47"/>
              </a:xfrm>
              <a:custGeom>
                <a:avLst/>
                <a:gdLst>
                  <a:gd name="T0" fmla="*/ 72 w 77"/>
                  <a:gd name="T1" fmla="*/ 19 h 47"/>
                  <a:gd name="T2" fmla="*/ 71 w 77"/>
                  <a:gd name="T3" fmla="*/ 18 h 47"/>
                  <a:gd name="T4" fmla="*/ 71 w 77"/>
                  <a:gd name="T5" fmla="*/ 18 h 47"/>
                  <a:gd name="T6" fmla="*/ 71 w 77"/>
                  <a:gd name="T7" fmla="*/ 18 h 47"/>
                  <a:gd name="T8" fmla="*/ 59 w 77"/>
                  <a:gd name="T9" fmla="*/ 25 h 47"/>
                  <a:gd name="T10" fmla="*/ 60 w 77"/>
                  <a:gd name="T11" fmla="*/ 26 h 47"/>
                  <a:gd name="T12" fmla="*/ 62 w 77"/>
                  <a:gd name="T13" fmla="*/ 28 h 47"/>
                  <a:gd name="T14" fmla="*/ 62 w 77"/>
                  <a:gd name="T15" fmla="*/ 30 h 47"/>
                  <a:gd name="T16" fmla="*/ 62 w 77"/>
                  <a:gd name="T17" fmla="*/ 32 h 47"/>
                  <a:gd name="T18" fmla="*/ 60 w 77"/>
                  <a:gd name="T19" fmla="*/ 33 h 47"/>
                  <a:gd name="T20" fmla="*/ 48 w 77"/>
                  <a:gd name="T21" fmla="*/ 34 h 47"/>
                  <a:gd name="T22" fmla="*/ 36 w 77"/>
                  <a:gd name="T23" fmla="*/ 33 h 47"/>
                  <a:gd name="T24" fmla="*/ 26 w 77"/>
                  <a:gd name="T25" fmla="*/ 29 h 47"/>
                  <a:gd name="T26" fmla="*/ 17 w 77"/>
                  <a:gd name="T27" fmla="*/ 22 h 47"/>
                  <a:gd name="T28" fmla="*/ 16 w 77"/>
                  <a:gd name="T29" fmla="*/ 19 h 47"/>
                  <a:gd name="T30" fmla="*/ 16 w 77"/>
                  <a:gd name="T31" fmla="*/ 17 h 47"/>
                  <a:gd name="T32" fmla="*/ 18 w 77"/>
                  <a:gd name="T33" fmla="*/ 15 h 47"/>
                  <a:gd name="T34" fmla="*/ 23 w 77"/>
                  <a:gd name="T35" fmla="*/ 13 h 47"/>
                  <a:gd name="T36" fmla="*/ 33 w 77"/>
                  <a:gd name="T37" fmla="*/ 13 h 47"/>
                  <a:gd name="T38" fmla="*/ 41 w 77"/>
                  <a:gd name="T39" fmla="*/ 15 h 47"/>
                  <a:gd name="T40" fmla="*/ 51 w 77"/>
                  <a:gd name="T41" fmla="*/ 18 h 47"/>
                  <a:gd name="T42" fmla="*/ 58 w 77"/>
                  <a:gd name="T43" fmla="*/ 22 h 47"/>
                  <a:gd name="T44" fmla="*/ 58 w 77"/>
                  <a:gd name="T45" fmla="*/ 23 h 47"/>
                  <a:gd name="T46" fmla="*/ 58 w 77"/>
                  <a:gd name="T47" fmla="*/ 24 h 47"/>
                  <a:gd name="T48" fmla="*/ 59 w 77"/>
                  <a:gd name="T49" fmla="*/ 25 h 47"/>
                  <a:gd name="T50" fmla="*/ 59 w 77"/>
                  <a:gd name="T51" fmla="*/ 25 h 47"/>
                  <a:gd name="T52" fmla="*/ 71 w 77"/>
                  <a:gd name="T53" fmla="*/ 17 h 47"/>
                  <a:gd name="T54" fmla="*/ 70 w 77"/>
                  <a:gd name="T55" fmla="*/ 16 h 47"/>
                  <a:gd name="T56" fmla="*/ 70 w 77"/>
                  <a:gd name="T57" fmla="*/ 15 h 47"/>
                  <a:gd name="T58" fmla="*/ 69 w 77"/>
                  <a:gd name="T59" fmla="*/ 14 h 47"/>
                  <a:gd name="T60" fmla="*/ 63 w 77"/>
                  <a:gd name="T61" fmla="*/ 10 h 47"/>
                  <a:gd name="T62" fmla="*/ 52 w 77"/>
                  <a:gd name="T63" fmla="*/ 5 h 47"/>
                  <a:gd name="T64" fmla="*/ 40 w 77"/>
                  <a:gd name="T65" fmla="*/ 2 h 47"/>
                  <a:gd name="T66" fmla="*/ 28 w 77"/>
                  <a:gd name="T67" fmla="*/ 0 h 47"/>
                  <a:gd name="T68" fmla="*/ 17 w 77"/>
                  <a:gd name="T69" fmla="*/ 1 h 47"/>
                  <a:gd name="T70" fmla="*/ 10 w 77"/>
                  <a:gd name="T71" fmla="*/ 4 h 47"/>
                  <a:gd name="T72" fmla="*/ 5 w 77"/>
                  <a:gd name="T73" fmla="*/ 9 h 47"/>
                  <a:gd name="T74" fmla="*/ 1 w 77"/>
                  <a:gd name="T75" fmla="*/ 15 h 47"/>
                  <a:gd name="T76" fmla="*/ 0 w 77"/>
                  <a:gd name="T77" fmla="*/ 20 h 47"/>
                  <a:gd name="T78" fmla="*/ 1 w 77"/>
                  <a:gd name="T79" fmla="*/ 24 h 47"/>
                  <a:gd name="T80" fmla="*/ 3 w 77"/>
                  <a:gd name="T81" fmla="*/ 28 h 47"/>
                  <a:gd name="T82" fmla="*/ 6 w 77"/>
                  <a:gd name="T83" fmla="*/ 32 h 47"/>
                  <a:gd name="T84" fmla="*/ 15 w 77"/>
                  <a:gd name="T85" fmla="*/ 37 h 47"/>
                  <a:gd name="T86" fmla="*/ 28 w 77"/>
                  <a:gd name="T87" fmla="*/ 44 h 47"/>
                  <a:gd name="T88" fmla="*/ 44 w 77"/>
                  <a:gd name="T89" fmla="*/ 47 h 47"/>
                  <a:gd name="T90" fmla="*/ 59 w 77"/>
                  <a:gd name="T91" fmla="*/ 46 h 47"/>
                  <a:gd name="T92" fmla="*/ 70 w 77"/>
                  <a:gd name="T93" fmla="*/ 43 h 47"/>
                  <a:gd name="T94" fmla="*/ 71 w 77"/>
                  <a:gd name="T95" fmla="*/ 43 h 47"/>
                  <a:gd name="T96" fmla="*/ 72 w 77"/>
                  <a:gd name="T97" fmla="*/ 42 h 47"/>
                  <a:gd name="T98" fmla="*/ 74 w 77"/>
                  <a:gd name="T99" fmla="*/ 41 h 47"/>
                  <a:gd name="T100" fmla="*/ 74 w 77"/>
                  <a:gd name="T101" fmla="*/ 40 h 47"/>
                  <a:gd name="T102" fmla="*/ 76 w 77"/>
                  <a:gd name="T103" fmla="*/ 35 h 47"/>
                  <a:gd name="T104" fmla="*/ 77 w 77"/>
                  <a:gd name="T105" fmla="*/ 30 h 47"/>
                  <a:gd name="T106" fmla="*/ 76 w 77"/>
                  <a:gd name="T107" fmla="*/ 25 h 47"/>
                  <a:gd name="T108" fmla="*/ 74 w 77"/>
                  <a:gd name="T109" fmla="*/ 21 h 4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7"/>
                  <a:gd name="T166" fmla="*/ 0 h 47"/>
                  <a:gd name="T167" fmla="*/ 77 w 77"/>
                  <a:gd name="T168" fmla="*/ 47 h 4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7" h="47">
                    <a:moveTo>
                      <a:pt x="72" y="19"/>
                    </a:moveTo>
                    <a:lnTo>
                      <a:pt x="72" y="19"/>
                    </a:lnTo>
                    <a:lnTo>
                      <a:pt x="71" y="18"/>
                    </a:lnTo>
                    <a:lnTo>
                      <a:pt x="59" y="25"/>
                    </a:lnTo>
                    <a:lnTo>
                      <a:pt x="60" y="26"/>
                    </a:lnTo>
                    <a:lnTo>
                      <a:pt x="62" y="27"/>
                    </a:lnTo>
                    <a:lnTo>
                      <a:pt x="62" y="28"/>
                    </a:lnTo>
                    <a:lnTo>
                      <a:pt x="62" y="29"/>
                    </a:lnTo>
                    <a:lnTo>
                      <a:pt x="62" y="30"/>
                    </a:lnTo>
                    <a:lnTo>
                      <a:pt x="62" y="31"/>
                    </a:lnTo>
                    <a:lnTo>
                      <a:pt x="62" y="32"/>
                    </a:lnTo>
                    <a:lnTo>
                      <a:pt x="60" y="33"/>
                    </a:lnTo>
                    <a:lnTo>
                      <a:pt x="54" y="34"/>
                    </a:lnTo>
                    <a:lnTo>
                      <a:pt x="48" y="34"/>
                    </a:lnTo>
                    <a:lnTo>
                      <a:pt x="42" y="34"/>
                    </a:lnTo>
                    <a:lnTo>
                      <a:pt x="36" y="33"/>
                    </a:lnTo>
                    <a:lnTo>
                      <a:pt x="30" y="31"/>
                    </a:lnTo>
                    <a:lnTo>
                      <a:pt x="26" y="29"/>
                    </a:lnTo>
                    <a:lnTo>
                      <a:pt x="21" y="25"/>
                    </a:lnTo>
                    <a:lnTo>
                      <a:pt x="17" y="22"/>
                    </a:lnTo>
                    <a:lnTo>
                      <a:pt x="16" y="20"/>
                    </a:lnTo>
                    <a:lnTo>
                      <a:pt x="16" y="19"/>
                    </a:lnTo>
                    <a:lnTo>
                      <a:pt x="16" y="17"/>
                    </a:lnTo>
                    <a:lnTo>
                      <a:pt x="17" y="16"/>
                    </a:lnTo>
                    <a:lnTo>
                      <a:pt x="18" y="15"/>
                    </a:lnTo>
                    <a:lnTo>
                      <a:pt x="21" y="14"/>
                    </a:lnTo>
                    <a:lnTo>
                      <a:pt x="23" y="13"/>
                    </a:lnTo>
                    <a:lnTo>
                      <a:pt x="28" y="13"/>
                    </a:lnTo>
                    <a:lnTo>
                      <a:pt x="33" y="13"/>
                    </a:lnTo>
                    <a:lnTo>
                      <a:pt x="38" y="14"/>
                    </a:lnTo>
                    <a:lnTo>
                      <a:pt x="41" y="15"/>
                    </a:lnTo>
                    <a:lnTo>
                      <a:pt x="46" y="17"/>
                    </a:lnTo>
                    <a:lnTo>
                      <a:pt x="51" y="18"/>
                    </a:lnTo>
                    <a:lnTo>
                      <a:pt x="54" y="20"/>
                    </a:lnTo>
                    <a:lnTo>
                      <a:pt x="58" y="22"/>
                    </a:lnTo>
                    <a:lnTo>
                      <a:pt x="58" y="23"/>
                    </a:lnTo>
                    <a:lnTo>
                      <a:pt x="58" y="24"/>
                    </a:lnTo>
                    <a:lnTo>
                      <a:pt x="59" y="24"/>
                    </a:lnTo>
                    <a:lnTo>
                      <a:pt x="59" y="25"/>
                    </a:lnTo>
                    <a:lnTo>
                      <a:pt x="71" y="18"/>
                    </a:lnTo>
                    <a:lnTo>
                      <a:pt x="71" y="17"/>
                    </a:lnTo>
                    <a:lnTo>
                      <a:pt x="70" y="17"/>
                    </a:lnTo>
                    <a:lnTo>
                      <a:pt x="70" y="16"/>
                    </a:lnTo>
                    <a:lnTo>
                      <a:pt x="70" y="15"/>
                    </a:lnTo>
                    <a:lnTo>
                      <a:pt x="69" y="15"/>
                    </a:lnTo>
                    <a:lnTo>
                      <a:pt x="69" y="14"/>
                    </a:lnTo>
                    <a:lnTo>
                      <a:pt x="68" y="14"/>
                    </a:lnTo>
                    <a:lnTo>
                      <a:pt x="63" y="10"/>
                    </a:lnTo>
                    <a:lnTo>
                      <a:pt x="58" y="8"/>
                    </a:lnTo>
                    <a:lnTo>
                      <a:pt x="52" y="5"/>
                    </a:lnTo>
                    <a:lnTo>
                      <a:pt x="46" y="3"/>
                    </a:lnTo>
                    <a:lnTo>
                      <a:pt x="40" y="2"/>
                    </a:lnTo>
                    <a:lnTo>
                      <a:pt x="34" y="1"/>
                    </a:lnTo>
                    <a:lnTo>
                      <a:pt x="28" y="0"/>
                    </a:lnTo>
                    <a:lnTo>
                      <a:pt x="22" y="1"/>
                    </a:lnTo>
                    <a:lnTo>
                      <a:pt x="17" y="1"/>
                    </a:lnTo>
                    <a:lnTo>
                      <a:pt x="13" y="3"/>
                    </a:lnTo>
                    <a:lnTo>
                      <a:pt x="10" y="4"/>
                    </a:lnTo>
                    <a:lnTo>
                      <a:pt x="7" y="6"/>
                    </a:lnTo>
                    <a:lnTo>
                      <a:pt x="5" y="9"/>
                    </a:lnTo>
                    <a:lnTo>
                      <a:pt x="3" y="12"/>
                    </a:lnTo>
                    <a:lnTo>
                      <a:pt x="1" y="15"/>
                    </a:lnTo>
                    <a:lnTo>
                      <a:pt x="0" y="17"/>
                    </a:lnTo>
                    <a:lnTo>
                      <a:pt x="0" y="20"/>
                    </a:lnTo>
                    <a:lnTo>
                      <a:pt x="0" y="22"/>
                    </a:lnTo>
                    <a:lnTo>
                      <a:pt x="1" y="24"/>
                    </a:lnTo>
                    <a:lnTo>
                      <a:pt x="1" y="26"/>
                    </a:lnTo>
                    <a:lnTo>
                      <a:pt x="3" y="28"/>
                    </a:lnTo>
                    <a:lnTo>
                      <a:pt x="5" y="30"/>
                    </a:lnTo>
                    <a:lnTo>
                      <a:pt x="6" y="32"/>
                    </a:lnTo>
                    <a:lnTo>
                      <a:pt x="9" y="33"/>
                    </a:lnTo>
                    <a:lnTo>
                      <a:pt x="15" y="37"/>
                    </a:lnTo>
                    <a:lnTo>
                      <a:pt x="21" y="41"/>
                    </a:lnTo>
                    <a:lnTo>
                      <a:pt x="28" y="44"/>
                    </a:lnTo>
                    <a:lnTo>
                      <a:pt x="36" y="46"/>
                    </a:lnTo>
                    <a:lnTo>
                      <a:pt x="44" y="47"/>
                    </a:lnTo>
                    <a:lnTo>
                      <a:pt x="51" y="47"/>
                    </a:lnTo>
                    <a:lnTo>
                      <a:pt x="59" y="46"/>
                    </a:lnTo>
                    <a:lnTo>
                      <a:pt x="66" y="45"/>
                    </a:lnTo>
                    <a:lnTo>
                      <a:pt x="70" y="43"/>
                    </a:lnTo>
                    <a:lnTo>
                      <a:pt x="71" y="43"/>
                    </a:lnTo>
                    <a:lnTo>
                      <a:pt x="72" y="42"/>
                    </a:lnTo>
                    <a:lnTo>
                      <a:pt x="74" y="41"/>
                    </a:lnTo>
                    <a:lnTo>
                      <a:pt x="74" y="40"/>
                    </a:lnTo>
                    <a:lnTo>
                      <a:pt x="75" y="37"/>
                    </a:lnTo>
                    <a:lnTo>
                      <a:pt x="76" y="35"/>
                    </a:lnTo>
                    <a:lnTo>
                      <a:pt x="76" y="33"/>
                    </a:lnTo>
                    <a:lnTo>
                      <a:pt x="77" y="30"/>
                    </a:lnTo>
                    <a:lnTo>
                      <a:pt x="76" y="28"/>
                    </a:lnTo>
                    <a:lnTo>
                      <a:pt x="76" y="25"/>
                    </a:lnTo>
                    <a:lnTo>
                      <a:pt x="75" y="23"/>
                    </a:lnTo>
                    <a:lnTo>
                      <a:pt x="74" y="21"/>
                    </a:lnTo>
                    <a:lnTo>
                      <a:pt x="72"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82" name="Freeform 112"/>
              <p:cNvSpPr>
                <a:spLocks/>
              </p:cNvSpPr>
              <p:nvPr/>
            </p:nvSpPr>
            <p:spPr bwMode="auto">
              <a:xfrm>
                <a:off x="1989" y="3370"/>
                <a:ext cx="32" cy="34"/>
              </a:xfrm>
              <a:custGeom>
                <a:avLst/>
                <a:gdLst>
                  <a:gd name="T0" fmla="*/ 0 w 32"/>
                  <a:gd name="T1" fmla="*/ 27 h 34"/>
                  <a:gd name="T2" fmla="*/ 0 w 32"/>
                  <a:gd name="T3" fmla="*/ 29 h 34"/>
                  <a:gd name="T4" fmla="*/ 0 w 32"/>
                  <a:gd name="T5" fmla="*/ 31 h 34"/>
                  <a:gd name="T6" fmla="*/ 1 w 32"/>
                  <a:gd name="T7" fmla="*/ 32 h 34"/>
                  <a:gd name="T8" fmla="*/ 2 w 32"/>
                  <a:gd name="T9" fmla="*/ 33 h 34"/>
                  <a:gd name="T10" fmla="*/ 3 w 32"/>
                  <a:gd name="T11" fmla="*/ 34 h 34"/>
                  <a:gd name="T12" fmla="*/ 6 w 32"/>
                  <a:gd name="T13" fmla="*/ 34 h 34"/>
                  <a:gd name="T14" fmla="*/ 7 w 32"/>
                  <a:gd name="T15" fmla="*/ 34 h 34"/>
                  <a:gd name="T16" fmla="*/ 9 w 32"/>
                  <a:gd name="T17" fmla="*/ 34 h 34"/>
                  <a:gd name="T18" fmla="*/ 14 w 32"/>
                  <a:gd name="T19" fmla="*/ 32 h 34"/>
                  <a:gd name="T20" fmla="*/ 19 w 32"/>
                  <a:gd name="T21" fmla="*/ 29 h 34"/>
                  <a:gd name="T22" fmla="*/ 23 w 32"/>
                  <a:gd name="T23" fmla="*/ 25 h 34"/>
                  <a:gd name="T24" fmla="*/ 26 w 32"/>
                  <a:gd name="T25" fmla="*/ 20 h 34"/>
                  <a:gd name="T26" fmla="*/ 29 w 32"/>
                  <a:gd name="T27" fmla="*/ 16 h 34"/>
                  <a:gd name="T28" fmla="*/ 31 w 32"/>
                  <a:gd name="T29" fmla="*/ 11 h 34"/>
                  <a:gd name="T30" fmla="*/ 32 w 32"/>
                  <a:gd name="T31" fmla="*/ 6 h 34"/>
                  <a:gd name="T32" fmla="*/ 32 w 32"/>
                  <a:gd name="T33" fmla="*/ 2 h 34"/>
                  <a:gd name="T34" fmla="*/ 32 w 32"/>
                  <a:gd name="T35" fmla="*/ 1 h 34"/>
                  <a:gd name="T36" fmla="*/ 31 w 32"/>
                  <a:gd name="T37" fmla="*/ 1 h 34"/>
                  <a:gd name="T38" fmla="*/ 29 w 32"/>
                  <a:gd name="T39" fmla="*/ 0 h 34"/>
                  <a:gd name="T40" fmla="*/ 29 w 32"/>
                  <a:gd name="T41" fmla="*/ 0 h 34"/>
                  <a:gd name="T42" fmla="*/ 27 w 32"/>
                  <a:gd name="T43" fmla="*/ 0 h 34"/>
                  <a:gd name="T44" fmla="*/ 26 w 32"/>
                  <a:gd name="T45" fmla="*/ 0 h 34"/>
                  <a:gd name="T46" fmla="*/ 25 w 32"/>
                  <a:gd name="T47" fmla="*/ 0 h 34"/>
                  <a:gd name="T48" fmla="*/ 24 w 32"/>
                  <a:gd name="T49" fmla="*/ 0 h 34"/>
                  <a:gd name="T50" fmla="*/ 23 w 32"/>
                  <a:gd name="T51" fmla="*/ 1 h 34"/>
                  <a:gd name="T52" fmla="*/ 23 w 32"/>
                  <a:gd name="T53" fmla="*/ 1 h 34"/>
                  <a:gd name="T54" fmla="*/ 21 w 32"/>
                  <a:gd name="T55" fmla="*/ 1 h 34"/>
                  <a:gd name="T56" fmla="*/ 21 w 32"/>
                  <a:gd name="T57" fmla="*/ 1 h 34"/>
                  <a:gd name="T58" fmla="*/ 21 w 32"/>
                  <a:gd name="T59" fmla="*/ 1 h 34"/>
                  <a:gd name="T60" fmla="*/ 20 w 32"/>
                  <a:gd name="T61" fmla="*/ 1 h 34"/>
                  <a:gd name="T62" fmla="*/ 20 w 32"/>
                  <a:gd name="T63" fmla="*/ 1 h 34"/>
                  <a:gd name="T64" fmla="*/ 19 w 32"/>
                  <a:gd name="T65" fmla="*/ 1 h 34"/>
                  <a:gd name="T66" fmla="*/ 19 w 32"/>
                  <a:gd name="T67" fmla="*/ 1 h 34"/>
                  <a:gd name="T68" fmla="*/ 19 w 32"/>
                  <a:gd name="T69" fmla="*/ 1 h 34"/>
                  <a:gd name="T70" fmla="*/ 15 w 32"/>
                  <a:gd name="T71" fmla="*/ 4 h 34"/>
                  <a:gd name="T72" fmla="*/ 12 w 32"/>
                  <a:gd name="T73" fmla="*/ 7 h 34"/>
                  <a:gd name="T74" fmla="*/ 8 w 32"/>
                  <a:gd name="T75" fmla="*/ 9 h 34"/>
                  <a:gd name="T76" fmla="*/ 6 w 32"/>
                  <a:gd name="T77" fmla="*/ 12 h 34"/>
                  <a:gd name="T78" fmla="*/ 3 w 32"/>
                  <a:gd name="T79" fmla="*/ 15 h 34"/>
                  <a:gd name="T80" fmla="*/ 1 w 32"/>
                  <a:gd name="T81" fmla="*/ 19 h 34"/>
                  <a:gd name="T82" fmla="*/ 0 w 32"/>
                  <a:gd name="T83" fmla="*/ 23 h 34"/>
                  <a:gd name="T84" fmla="*/ 0 w 32"/>
                  <a:gd name="T85" fmla="*/ 27 h 3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
                  <a:gd name="T130" fmla="*/ 0 h 34"/>
                  <a:gd name="T131" fmla="*/ 32 w 32"/>
                  <a:gd name="T132" fmla="*/ 34 h 3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 h="34">
                    <a:moveTo>
                      <a:pt x="0" y="27"/>
                    </a:moveTo>
                    <a:lnTo>
                      <a:pt x="0" y="29"/>
                    </a:lnTo>
                    <a:lnTo>
                      <a:pt x="0" y="31"/>
                    </a:lnTo>
                    <a:lnTo>
                      <a:pt x="1" y="32"/>
                    </a:lnTo>
                    <a:lnTo>
                      <a:pt x="2" y="33"/>
                    </a:lnTo>
                    <a:lnTo>
                      <a:pt x="3" y="34"/>
                    </a:lnTo>
                    <a:lnTo>
                      <a:pt x="6" y="34"/>
                    </a:lnTo>
                    <a:lnTo>
                      <a:pt x="7" y="34"/>
                    </a:lnTo>
                    <a:lnTo>
                      <a:pt x="9" y="34"/>
                    </a:lnTo>
                    <a:lnTo>
                      <a:pt x="14" y="32"/>
                    </a:lnTo>
                    <a:lnTo>
                      <a:pt x="19" y="29"/>
                    </a:lnTo>
                    <a:lnTo>
                      <a:pt x="23" y="25"/>
                    </a:lnTo>
                    <a:lnTo>
                      <a:pt x="26" y="20"/>
                    </a:lnTo>
                    <a:lnTo>
                      <a:pt x="29" y="16"/>
                    </a:lnTo>
                    <a:lnTo>
                      <a:pt x="31" y="11"/>
                    </a:lnTo>
                    <a:lnTo>
                      <a:pt x="32" y="6"/>
                    </a:lnTo>
                    <a:lnTo>
                      <a:pt x="32" y="2"/>
                    </a:lnTo>
                    <a:lnTo>
                      <a:pt x="32" y="1"/>
                    </a:lnTo>
                    <a:lnTo>
                      <a:pt x="31" y="1"/>
                    </a:lnTo>
                    <a:lnTo>
                      <a:pt x="29" y="0"/>
                    </a:lnTo>
                    <a:lnTo>
                      <a:pt x="27" y="0"/>
                    </a:lnTo>
                    <a:lnTo>
                      <a:pt x="26" y="0"/>
                    </a:lnTo>
                    <a:lnTo>
                      <a:pt x="25" y="0"/>
                    </a:lnTo>
                    <a:lnTo>
                      <a:pt x="24" y="0"/>
                    </a:lnTo>
                    <a:lnTo>
                      <a:pt x="23" y="1"/>
                    </a:lnTo>
                    <a:lnTo>
                      <a:pt x="21" y="1"/>
                    </a:lnTo>
                    <a:lnTo>
                      <a:pt x="20" y="1"/>
                    </a:lnTo>
                    <a:lnTo>
                      <a:pt x="19" y="1"/>
                    </a:lnTo>
                    <a:lnTo>
                      <a:pt x="15" y="4"/>
                    </a:lnTo>
                    <a:lnTo>
                      <a:pt x="12" y="7"/>
                    </a:lnTo>
                    <a:lnTo>
                      <a:pt x="8" y="9"/>
                    </a:lnTo>
                    <a:lnTo>
                      <a:pt x="6" y="12"/>
                    </a:lnTo>
                    <a:lnTo>
                      <a:pt x="3" y="15"/>
                    </a:lnTo>
                    <a:lnTo>
                      <a:pt x="1" y="19"/>
                    </a:lnTo>
                    <a:lnTo>
                      <a:pt x="0" y="23"/>
                    </a:lnTo>
                    <a:lnTo>
                      <a:pt x="0" y="27"/>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83" name="Freeform 113"/>
              <p:cNvSpPr>
                <a:spLocks/>
              </p:cNvSpPr>
              <p:nvPr/>
            </p:nvSpPr>
            <p:spPr bwMode="auto">
              <a:xfrm>
                <a:off x="1973" y="3358"/>
                <a:ext cx="63" cy="58"/>
              </a:xfrm>
              <a:custGeom>
                <a:avLst/>
                <a:gdLst>
                  <a:gd name="T0" fmla="*/ 34 w 63"/>
                  <a:gd name="T1" fmla="*/ 1 h 58"/>
                  <a:gd name="T2" fmla="*/ 33 w 63"/>
                  <a:gd name="T3" fmla="*/ 1 h 58"/>
                  <a:gd name="T4" fmla="*/ 33 w 63"/>
                  <a:gd name="T5" fmla="*/ 2 h 58"/>
                  <a:gd name="T6" fmla="*/ 31 w 63"/>
                  <a:gd name="T7" fmla="*/ 2 h 58"/>
                  <a:gd name="T8" fmla="*/ 39 w 63"/>
                  <a:gd name="T9" fmla="*/ 13 h 58"/>
                  <a:gd name="T10" fmla="*/ 40 w 63"/>
                  <a:gd name="T11" fmla="*/ 12 h 58"/>
                  <a:gd name="T12" fmla="*/ 42 w 63"/>
                  <a:gd name="T13" fmla="*/ 12 h 58"/>
                  <a:gd name="T14" fmla="*/ 45 w 63"/>
                  <a:gd name="T15" fmla="*/ 12 h 58"/>
                  <a:gd name="T16" fmla="*/ 47 w 63"/>
                  <a:gd name="T17" fmla="*/ 13 h 58"/>
                  <a:gd name="T18" fmla="*/ 48 w 63"/>
                  <a:gd name="T19" fmla="*/ 14 h 58"/>
                  <a:gd name="T20" fmla="*/ 47 w 63"/>
                  <a:gd name="T21" fmla="*/ 23 h 58"/>
                  <a:gd name="T22" fmla="*/ 42 w 63"/>
                  <a:gd name="T23" fmla="*/ 32 h 58"/>
                  <a:gd name="T24" fmla="*/ 35 w 63"/>
                  <a:gd name="T25" fmla="*/ 41 h 58"/>
                  <a:gd name="T26" fmla="*/ 25 w 63"/>
                  <a:gd name="T27" fmla="*/ 46 h 58"/>
                  <a:gd name="T28" fmla="*/ 22 w 63"/>
                  <a:gd name="T29" fmla="*/ 46 h 58"/>
                  <a:gd name="T30" fmla="*/ 18 w 63"/>
                  <a:gd name="T31" fmla="*/ 45 h 58"/>
                  <a:gd name="T32" fmla="*/ 16 w 63"/>
                  <a:gd name="T33" fmla="*/ 43 h 58"/>
                  <a:gd name="T34" fmla="*/ 16 w 63"/>
                  <a:gd name="T35" fmla="*/ 39 h 58"/>
                  <a:gd name="T36" fmla="*/ 17 w 63"/>
                  <a:gd name="T37" fmla="*/ 31 h 58"/>
                  <a:gd name="T38" fmla="*/ 22 w 63"/>
                  <a:gd name="T39" fmla="*/ 24 h 58"/>
                  <a:gd name="T40" fmla="*/ 28 w 63"/>
                  <a:gd name="T41" fmla="*/ 19 h 58"/>
                  <a:gd name="T42" fmla="*/ 35 w 63"/>
                  <a:gd name="T43" fmla="*/ 13 h 58"/>
                  <a:gd name="T44" fmla="*/ 35 w 63"/>
                  <a:gd name="T45" fmla="*/ 13 h 58"/>
                  <a:gd name="T46" fmla="*/ 36 w 63"/>
                  <a:gd name="T47" fmla="*/ 13 h 58"/>
                  <a:gd name="T48" fmla="*/ 37 w 63"/>
                  <a:gd name="T49" fmla="*/ 13 h 58"/>
                  <a:gd name="T50" fmla="*/ 39 w 63"/>
                  <a:gd name="T51" fmla="*/ 13 h 58"/>
                  <a:gd name="T52" fmla="*/ 30 w 63"/>
                  <a:gd name="T53" fmla="*/ 2 h 58"/>
                  <a:gd name="T54" fmla="*/ 29 w 63"/>
                  <a:gd name="T55" fmla="*/ 2 h 58"/>
                  <a:gd name="T56" fmla="*/ 28 w 63"/>
                  <a:gd name="T57" fmla="*/ 2 h 58"/>
                  <a:gd name="T58" fmla="*/ 27 w 63"/>
                  <a:gd name="T59" fmla="*/ 3 h 58"/>
                  <a:gd name="T60" fmla="*/ 21 w 63"/>
                  <a:gd name="T61" fmla="*/ 7 h 58"/>
                  <a:gd name="T62" fmla="*/ 12 w 63"/>
                  <a:gd name="T63" fmla="*/ 14 h 58"/>
                  <a:gd name="T64" fmla="*/ 5 w 63"/>
                  <a:gd name="T65" fmla="*/ 22 h 58"/>
                  <a:gd name="T66" fmla="*/ 1 w 63"/>
                  <a:gd name="T67" fmla="*/ 32 h 58"/>
                  <a:gd name="T68" fmla="*/ 0 w 63"/>
                  <a:gd name="T69" fmla="*/ 41 h 58"/>
                  <a:gd name="T70" fmla="*/ 3 w 63"/>
                  <a:gd name="T71" fmla="*/ 47 h 58"/>
                  <a:gd name="T72" fmla="*/ 6 w 63"/>
                  <a:gd name="T73" fmla="*/ 53 h 58"/>
                  <a:gd name="T74" fmla="*/ 12 w 63"/>
                  <a:gd name="T75" fmla="*/ 56 h 58"/>
                  <a:gd name="T76" fmla="*/ 19 w 63"/>
                  <a:gd name="T77" fmla="*/ 58 h 58"/>
                  <a:gd name="T78" fmla="*/ 24 w 63"/>
                  <a:gd name="T79" fmla="*/ 58 h 58"/>
                  <a:gd name="T80" fmla="*/ 30 w 63"/>
                  <a:gd name="T81" fmla="*/ 57 h 58"/>
                  <a:gd name="T82" fmla="*/ 35 w 63"/>
                  <a:gd name="T83" fmla="*/ 55 h 58"/>
                  <a:gd name="T84" fmla="*/ 43 w 63"/>
                  <a:gd name="T85" fmla="*/ 51 h 58"/>
                  <a:gd name="T86" fmla="*/ 53 w 63"/>
                  <a:gd name="T87" fmla="*/ 41 h 58"/>
                  <a:gd name="T88" fmla="*/ 60 w 63"/>
                  <a:gd name="T89" fmla="*/ 29 h 58"/>
                  <a:gd name="T90" fmla="*/ 63 w 63"/>
                  <a:gd name="T91" fmla="*/ 18 h 58"/>
                  <a:gd name="T92" fmla="*/ 61 w 63"/>
                  <a:gd name="T93" fmla="*/ 8 h 58"/>
                  <a:gd name="T94" fmla="*/ 61 w 63"/>
                  <a:gd name="T95" fmla="*/ 7 h 58"/>
                  <a:gd name="T96" fmla="*/ 60 w 63"/>
                  <a:gd name="T97" fmla="*/ 6 h 58"/>
                  <a:gd name="T98" fmla="*/ 60 w 63"/>
                  <a:gd name="T99" fmla="*/ 5 h 58"/>
                  <a:gd name="T100" fmla="*/ 59 w 63"/>
                  <a:gd name="T101" fmla="*/ 4 h 58"/>
                  <a:gd name="T102" fmla="*/ 53 w 63"/>
                  <a:gd name="T103" fmla="*/ 2 h 58"/>
                  <a:gd name="T104" fmla="*/ 48 w 63"/>
                  <a:gd name="T105" fmla="*/ 0 h 58"/>
                  <a:gd name="T106" fmla="*/ 42 w 63"/>
                  <a:gd name="T107" fmla="*/ 0 h 58"/>
                  <a:gd name="T108" fmla="*/ 36 w 63"/>
                  <a:gd name="T109" fmla="*/ 0 h 5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3"/>
                  <a:gd name="T166" fmla="*/ 0 h 58"/>
                  <a:gd name="T167" fmla="*/ 63 w 63"/>
                  <a:gd name="T168" fmla="*/ 58 h 5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3" h="58">
                    <a:moveTo>
                      <a:pt x="34" y="1"/>
                    </a:moveTo>
                    <a:lnTo>
                      <a:pt x="34" y="1"/>
                    </a:lnTo>
                    <a:lnTo>
                      <a:pt x="33" y="1"/>
                    </a:lnTo>
                    <a:lnTo>
                      <a:pt x="33" y="2"/>
                    </a:lnTo>
                    <a:lnTo>
                      <a:pt x="31" y="2"/>
                    </a:lnTo>
                    <a:lnTo>
                      <a:pt x="39" y="13"/>
                    </a:lnTo>
                    <a:lnTo>
                      <a:pt x="40" y="12"/>
                    </a:lnTo>
                    <a:lnTo>
                      <a:pt x="41" y="12"/>
                    </a:lnTo>
                    <a:lnTo>
                      <a:pt x="42" y="12"/>
                    </a:lnTo>
                    <a:lnTo>
                      <a:pt x="43" y="12"/>
                    </a:lnTo>
                    <a:lnTo>
                      <a:pt x="45" y="12"/>
                    </a:lnTo>
                    <a:lnTo>
                      <a:pt x="47" y="13"/>
                    </a:lnTo>
                    <a:lnTo>
                      <a:pt x="48" y="13"/>
                    </a:lnTo>
                    <a:lnTo>
                      <a:pt x="48" y="14"/>
                    </a:lnTo>
                    <a:lnTo>
                      <a:pt x="48" y="18"/>
                    </a:lnTo>
                    <a:lnTo>
                      <a:pt x="47" y="23"/>
                    </a:lnTo>
                    <a:lnTo>
                      <a:pt x="45" y="28"/>
                    </a:lnTo>
                    <a:lnTo>
                      <a:pt x="42" y="32"/>
                    </a:lnTo>
                    <a:lnTo>
                      <a:pt x="39" y="37"/>
                    </a:lnTo>
                    <a:lnTo>
                      <a:pt x="35" y="41"/>
                    </a:lnTo>
                    <a:lnTo>
                      <a:pt x="30" y="44"/>
                    </a:lnTo>
                    <a:lnTo>
                      <a:pt x="25" y="46"/>
                    </a:lnTo>
                    <a:lnTo>
                      <a:pt x="23" y="46"/>
                    </a:lnTo>
                    <a:lnTo>
                      <a:pt x="22" y="46"/>
                    </a:lnTo>
                    <a:lnTo>
                      <a:pt x="19" y="46"/>
                    </a:lnTo>
                    <a:lnTo>
                      <a:pt x="18" y="45"/>
                    </a:lnTo>
                    <a:lnTo>
                      <a:pt x="17" y="44"/>
                    </a:lnTo>
                    <a:lnTo>
                      <a:pt x="16" y="43"/>
                    </a:lnTo>
                    <a:lnTo>
                      <a:pt x="16" y="41"/>
                    </a:lnTo>
                    <a:lnTo>
                      <a:pt x="16" y="39"/>
                    </a:lnTo>
                    <a:lnTo>
                      <a:pt x="16" y="35"/>
                    </a:lnTo>
                    <a:lnTo>
                      <a:pt x="17" y="31"/>
                    </a:lnTo>
                    <a:lnTo>
                      <a:pt x="19" y="27"/>
                    </a:lnTo>
                    <a:lnTo>
                      <a:pt x="22" y="24"/>
                    </a:lnTo>
                    <a:lnTo>
                      <a:pt x="24" y="21"/>
                    </a:lnTo>
                    <a:lnTo>
                      <a:pt x="28" y="19"/>
                    </a:lnTo>
                    <a:lnTo>
                      <a:pt x="31" y="16"/>
                    </a:lnTo>
                    <a:lnTo>
                      <a:pt x="35" y="13"/>
                    </a:lnTo>
                    <a:lnTo>
                      <a:pt x="36" y="13"/>
                    </a:lnTo>
                    <a:lnTo>
                      <a:pt x="37" y="13"/>
                    </a:lnTo>
                    <a:lnTo>
                      <a:pt x="39" y="13"/>
                    </a:lnTo>
                    <a:lnTo>
                      <a:pt x="31" y="2"/>
                    </a:lnTo>
                    <a:lnTo>
                      <a:pt x="30" y="2"/>
                    </a:lnTo>
                    <a:lnTo>
                      <a:pt x="29" y="2"/>
                    </a:lnTo>
                    <a:lnTo>
                      <a:pt x="28" y="2"/>
                    </a:lnTo>
                    <a:lnTo>
                      <a:pt x="27" y="3"/>
                    </a:lnTo>
                    <a:lnTo>
                      <a:pt x="25" y="3"/>
                    </a:lnTo>
                    <a:lnTo>
                      <a:pt x="21" y="7"/>
                    </a:lnTo>
                    <a:lnTo>
                      <a:pt x="16" y="10"/>
                    </a:lnTo>
                    <a:lnTo>
                      <a:pt x="12" y="14"/>
                    </a:lnTo>
                    <a:lnTo>
                      <a:pt x="9" y="19"/>
                    </a:lnTo>
                    <a:lnTo>
                      <a:pt x="5" y="22"/>
                    </a:lnTo>
                    <a:lnTo>
                      <a:pt x="3" y="27"/>
                    </a:lnTo>
                    <a:lnTo>
                      <a:pt x="1" y="32"/>
                    </a:lnTo>
                    <a:lnTo>
                      <a:pt x="0" y="37"/>
                    </a:lnTo>
                    <a:lnTo>
                      <a:pt x="0" y="41"/>
                    </a:lnTo>
                    <a:lnTo>
                      <a:pt x="1" y="44"/>
                    </a:lnTo>
                    <a:lnTo>
                      <a:pt x="3" y="47"/>
                    </a:lnTo>
                    <a:lnTo>
                      <a:pt x="4" y="50"/>
                    </a:lnTo>
                    <a:lnTo>
                      <a:pt x="6" y="53"/>
                    </a:lnTo>
                    <a:lnTo>
                      <a:pt x="10" y="54"/>
                    </a:lnTo>
                    <a:lnTo>
                      <a:pt x="12" y="56"/>
                    </a:lnTo>
                    <a:lnTo>
                      <a:pt x="16" y="57"/>
                    </a:lnTo>
                    <a:lnTo>
                      <a:pt x="19" y="58"/>
                    </a:lnTo>
                    <a:lnTo>
                      <a:pt x="22" y="58"/>
                    </a:lnTo>
                    <a:lnTo>
                      <a:pt x="24" y="58"/>
                    </a:lnTo>
                    <a:lnTo>
                      <a:pt x="27" y="58"/>
                    </a:lnTo>
                    <a:lnTo>
                      <a:pt x="30" y="57"/>
                    </a:lnTo>
                    <a:lnTo>
                      <a:pt x="33" y="56"/>
                    </a:lnTo>
                    <a:lnTo>
                      <a:pt x="35" y="55"/>
                    </a:lnTo>
                    <a:lnTo>
                      <a:pt x="37" y="54"/>
                    </a:lnTo>
                    <a:lnTo>
                      <a:pt x="43" y="51"/>
                    </a:lnTo>
                    <a:lnTo>
                      <a:pt x="48" y="46"/>
                    </a:lnTo>
                    <a:lnTo>
                      <a:pt x="53" y="41"/>
                    </a:lnTo>
                    <a:lnTo>
                      <a:pt x="58" y="35"/>
                    </a:lnTo>
                    <a:lnTo>
                      <a:pt x="60" y="29"/>
                    </a:lnTo>
                    <a:lnTo>
                      <a:pt x="63" y="23"/>
                    </a:lnTo>
                    <a:lnTo>
                      <a:pt x="63" y="18"/>
                    </a:lnTo>
                    <a:lnTo>
                      <a:pt x="63" y="11"/>
                    </a:lnTo>
                    <a:lnTo>
                      <a:pt x="61" y="8"/>
                    </a:lnTo>
                    <a:lnTo>
                      <a:pt x="61" y="7"/>
                    </a:lnTo>
                    <a:lnTo>
                      <a:pt x="61" y="6"/>
                    </a:lnTo>
                    <a:lnTo>
                      <a:pt x="60" y="6"/>
                    </a:lnTo>
                    <a:lnTo>
                      <a:pt x="60" y="5"/>
                    </a:lnTo>
                    <a:lnTo>
                      <a:pt x="59" y="5"/>
                    </a:lnTo>
                    <a:lnTo>
                      <a:pt x="59" y="4"/>
                    </a:lnTo>
                    <a:lnTo>
                      <a:pt x="55" y="3"/>
                    </a:lnTo>
                    <a:lnTo>
                      <a:pt x="53" y="2"/>
                    </a:lnTo>
                    <a:lnTo>
                      <a:pt x="51" y="1"/>
                    </a:lnTo>
                    <a:lnTo>
                      <a:pt x="48" y="0"/>
                    </a:lnTo>
                    <a:lnTo>
                      <a:pt x="45" y="0"/>
                    </a:lnTo>
                    <a:lnTo>
                      <a:pt x="42" y="0"/>
                    </a:lnTo>
                    <a:lnTo>
                      <a:pt x="39" y="0"/>
                    </a:lnTo>
                    <a:lnTo>
                      <a:pt x="36" y="0"/>
                    </a:lnTo>
                    <a:lnTo>
                      <a:pt x="34"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84" name="Freeform 114"/>
              <p:cNvSpPr>
                <a:spLocks/>
              </p:cNvSpPr>
              <p:nvPr/>
            </p:nvSpPr>
            <p:spPr bwMode="auto">
              <a:xfrm>
                <a:off x="1990" y="3344"/>
                <a:ext cx="37" cy="32"/>
              </a:xfrm>
              <a:custGeom>
                <a:avLst/>
                <a:gdLst>
                  <a:gd name="T0" fmla="*/ 14 w 37"/>
                  <a:gd name="T1" fmla="*/ 5 h 32"/>
                  <a:gd name="T2" fmla="*/ 14 w 37"/>
                  <a:gd name="T3" fmla="*/ 6 h 32"/>
                  <a:gd name="T4" fmla="*/ 14 w 37"/>
                  <a:gd name="T5" fmla="*/ 6 h 32"/>
                  <a:gd name="T6" fmla="*/ 13 w 37"/>
                  <a:gd name="T7" fmla="*/ 6 h 32"/>
                  <a:gd name="T8" fmla="*/ 13 w 37"/>
                  <a:gd name="T9" fmla="*/ 6 h 32"/>
                  <a:gd name="T10" fmla="*/ 13 w 37"/>
                  <a:gd name="T11" fmla="*/ 6 h 32"/>
                  <a:gd name="T12" fmla="*/ 13 w 37"/>
                  <a:gd name="T13" fmla="*/ 6 h 32"/>
                  <a:gd name="T14" fmla="*/ 12 w 37"/>
                  <a:gd name="T15" fmla="*/ 6 h 32"/>
                  <a:gd name="T16" fmla="*/ 12 w 37"/>
                  <a:gd name="T17" fmla="*/ 6 h 32"/>
                  <a:gd name="T18" fmla="*/ 10 w 37"/>
                  <a:gd name="T19" fmla="*/ 8 h 32"/>
                  <a:gd name="T20" fmla="*/ 8 w 37"/>
                  <a:gd name="T21" fmla="*/ 9 h 32"/>
                  <a:gd name="T22" fmla="*/ 6 w 37"/>
                  <a:gd name="T23" fmla="*/ 11 h 32"/>
                  <a:gd name="T24" fmla="*/ 5 w 37"/>
                  <a:gd name="T25" fmla="*/ 12 h 32"/>
                  <a:gd name="T26" fmla="*/ 2 w 37"/>
                  <a:gd name="T27" fmla="*/ 14 h 32"/>
                  <a:gd name="T28" fmla="*/ 1 w 37"/>
                  <a:gd name="T29" fmla="*/ 15 h 32"/>
                  <a:gd name="T30" fmla="*/ 0 w 37"/>
                  <a:gd name="T31" fmla="*/ 17 h 32"/>
                  <a:gd name="T32" fmla="*/ 0 w 37"/>
                  <a:gd name="T33" fmla="*/ 19 h 32"/>
                  <a:gd name="T34" fmla="*/ 0 w 37"/>
                  <a:gd name="T35" fmla="*/ 21 h 32"/>
                  <a:gd name="T36" fmla="*/ 0 w 37"/>
                  <a:gd name="T37" fmla="*/ 23 h 32"/>
                  <a:gd name="T38" fmla="*/ 0 w 37"/>
                  <a:gd name="T39" fmla="*/ 24 h 32"/>
                  <a:gd name="T40" fmla="*/ 0 w 37"/>
                  <a:gd name="T41" fmla="*/ 26 h 32"/>
                  <a:gd name="T42" fmla="*/ 1 w 37"/>
                  <a:gd name="T43" fmla="*/ 27 h 32"/>
                  <a:gd name="T44" fmla="*/ 1 w 37"/>
                  <a:gd name="T45" fmla="*/ 29 h 32"/>
                  <a:gd name="T46" fmla="*/ 2 w 37"/>
                  <a:gd name="T47" fmla="*/ 31 h 32"/>
                  <a:gd name="T48" fmla="*/ 4 w 37"/>
                  <a:gd name="T49" fmla="*/ 32 h 32"/>
                  <a:gd name="T50" fmla="*/ 10 w 37"/>
                  <a:gd name="T51" fmla="*/ 32 h 32"/>
                  <a:gd name="T52" fmla="*/ 16 w 37"/>
                  <a:gd name="T53" fmla="*/ 31 h 32"/>
                  <a:gd name="T54" fmla="*/ 20 w 37"/>
                  <a:gd name="T55" fmla="*/ 29 h 32"/>
                  <a:gd name="T56" fmla="*/ 24 w 37"/>
                  <a:gd name="T57" fmla="*/ 26 h 32"/>
                  <a:gd name="T58" fmla="*/ 29 w 37"/>
                  <a:gd name="T59" fmla="*/ 23 h 32"/>
                  <a:gd name="T60" fmla="*/ 31 w 37"/>
                  <a:gd name="T61" fmla="*/ 19 h 32"/>
                  <a:gd name="T62" fmla="*/ 35 w 37"/>
                  <a:gd name="T63" fmla="*/ 14 h 32"/>
                  <a:gd name="T64" fmla="*/ 37 w 37"/>
                  <a:gd name="T65" fmla="*/ 10 h 32"/>
                  <a:gd name="T66" fmla="*/ 37 w 37"/>
                  <a:gd name="T67" fmla="*/ 8 h 32"/>
                  <a:gd name="T68" fmla="*/ 37 w 37"/>
                  <a:gd name="T69" fmla="*/ 7 h 32"/>
                  <a:gd name="T70" fmla="*/ 37 w 37"/>
                  <a:gd name="T71" fmla="*/ 6 h 32"/>
                  <a:gd name="T72" fmla="*/ 36 w 37"/>
                  <a:gd name="T73" fmla="*/ 4 h 32"/>
                  <a:gd name="T74" fmla="*/ 36 w 37"/>
                  <a:gd name="T75" fmla="*/ 3 h 32"/>
                  <a:gd name="T76" fmla="*/ 35 w 37"/>
                  <a:gd name="T77" fmla="*/ 2 h 32"/>
                  <a:gd name="T78" fmla="*/ 32 w 37"/>
                  <a:gd name="T79" fmla="*/ 1 h 32"/>
                  <a:gd name="T80" fmla="*/ 31 w 37"/>
                  <a:gd name="T81" fmla="*/ 1 h 32"/>
                  <a:gd name="T82" fmla="*/ 29 w 37"/>
                  <a:gd name="T83" fmla="*/ 0 h 32"/>
                  <a:gd name="T84" fmla="*/ 26 w 37"/>
                  <a:gd name="T85" fmla="*/ 0 h 32"/>
                  <a:gd name="T86" fmla="*/ 24 w 37"/>
                  <a:gd name="T87" fmla="*/ 1 h 32"/>
                  <a:gd name="T88" fmla="*/ 23 w 37"/>
                  <a:gd name="T89" fmla="*/ 1 h 32"/>
                  <a:gd name="T90" fmla="*/ 20 w 37"/>
                  <a:gd name="T91" fmla="*/ 2 h 32"/>
                  <a:gd name="T92" fmla="*/ 18 w 37"/>
                  <a:gd name="T93" fmla="*/ 3 h 32"/>
                  <a:gd name="T94" fmla="*/ 17 w 37"/>
                  <a:gd name="T95" fmla="*/ 4 h 32"/>
                  <a:gd name="T96" fmla="*/ 14 w 37"/>
                  <a:gd name="T97" fmla="*/ 5 h 3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
                  <a:gd name="T148" fmla="*/ 0 h 32"/>
                  <a:gd name="T149" fmla="*/ 37 w 37"/>
                  <a:gd name="T150" fmla="*/ 32 h 3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 h="32">
                    <a:moveTo>
                      <a:pt x="14" y="5"/>
                    </a:moveTo>
                    <a:lnTo>
                      <a:pt x="14" y="6"/>
                    </a:lnTo>
                    <a:lnTo>
                      <a:pt x="13" y="6"/>
                    </a:lnTo>
                    <a:lnTo>
                      <a:pt x="12" y="6"/>
                    </a:lnTo>
                    <a:lnTo>
                      <a:pt x="10" y="8"/>
                    </a:lnTo>
                    <a:lnTo>
                      <a:pt x="8" y="9"/>
                    </a:lnTo>
                    <a:lnTo>
                      <a:pt x="6" y="11"/>
                    </a:lnTo>
                    <a:lnTo>
                      <a:pt x="5" y="12"/>
                    </a:lnTo>
                    <a:lnTo>
                      <a:pt x="2" y="14"/>
                    </a:lnTo>
                    <a:lnTo>
                      <a:pt x="1" y="15"/>
                    </a:lnTo>
                    <a:lnTo>
                      <a:pt x="0" y="17"/>
                    </a:lnTo>
                    <a:lnTo>
                      <a:pt x="0" y="19"/>
                    </a:lnTo>
                    <a:lnTo>
                      <a:pt x="0" y="21"/>
                    </a:lnTo>
                    <a:lnTo>
                      <a:pt x="0" y="23"/>
                    </a:lnTo>
                    <a:lnTo>
                      <a:pt x="0" y="24"/>
                    </a:lnTo>
                    <a:lnTo>
                      <a:pt x="0" y="26"/>
                    </a:lnTo>
                    <a:lnTo>
                      <a:pt x="1" y="27"/>
                    </a:lnTo>
                    <a:lnTo>
                      <a:pt x="1" y="29"/>
                    </a:lnTo>
                    <a:lnTo>
                      <a:pt x="2" y="31"/>
                    </a:lnTo>
                    <a:lnTo>
                      <a:pt x="4" y="32"/>
                    </a:lnTo>
                    <a:lnTo>
                      <a:pt x="10" y="32"/>
                    </a:lnTo>
                    <a:lnTo>
                      <a:pt x="16" y="31"/>
                    </a:lnTo>
                    <a:lnTo>
                      <a:pt x="20" y="29"/>
                    </a:lnTo>
                    <a:lnTo>
                      <a:pt x="24" y="26"/>
                    </a:lnTo>
                    <a:lnTo>
                      <a:pt x="29" y="23"/>
                    </a:lnTo>
                    <a:lnTo>
                      <a:pt x="31" y="19"/>
                    </a:lnTo>
                    <a:lnTo>
                      <a:pt x="35" y="14"/>
                    </a:lnTo>
                    <a:lnTo>
                      <a:pt x="37" y="10"/>
                    </a:lnTo>
                    <a:lnTo>
                      <a:pt x="37" y="8"/>
                    </a:lnTo>
                    <a:lnTo>
                      <a:pt x="37" y="7"/>
                    </a:lnTo>
                    <a:lnTo>
                      <a:pt x="37" y="6"/>
                    </a:lnTo>
                    <a:lnTo>
                      <a:pt x="36" y="4"/>
                    </a:lnTo>
                    <a:lnTo>
                      <a:pt x="36" y="3"/>
                    </a:lnTo>
                    <a:lnTo>
                      <a:pt x="35" y="2"/>
                    </a:lnTo>
                    <a:lnTo>
                      <a:pt x="32" y="1"/>
                    </a:lnTo>
                    <a:lnTo>
                      <a:pt x="31" y="1"/>
                    </a:lnTo>
                    <a:lnTo>
                      <a:pt x="29" y="0"/>
                    </a:lnTo>
                    <a:lnTo>
                      <a:pt x="26" y="0"/>
                    </a:lnTo>
                    <a:lnTo>
                      <a:pt x="24" y="1"/>
                    </a:lnTo>
                    <a:lnTo>
                      <a:pt x="23" y="1"/>
                    </a:lnTo>
                    <a:lnTo>
                      <a:pt x="20" y="2"/>
                    </a:lnTo>
                    <a:lnTo>
                      <a:pt x="18" y="3"/>
                    </a:lnTo>
                    <a:lnTo>
                      <a:pt x="17" y="4"/>
                    </a:lnTo>
                    <a:lnTo>
                      <a:pt x="14" y="5"/>
                    </a:lnTo>
                    <a:close/>
                  </a:path>
                </a:pathLst>
              </a:custGeom>
              <a:solidFill>
                <a:srgbClr val="BF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85" name="Freeform 115"/>
              <p:cNvSpPr>
                <a:spLocks/>
              </p:cNvSpPr>
              <p:nvPr/>
            </p:nvSpPr>
            <p:spPr bwMode="auto">
              <a:xfrm>
                <a:off x="1974" y="3333"/>
                <a:ext cx="69" cy="55"/>
              </a:xfrm>
              <a:custGeom>
                <a:avLst/>
                <a:gdLst>
                  <a:gd name="T0" fmla="*/ 48 w 69"/>
                  <a:gd name="T1" fmla="*/ 12 h 55"/>
                  <a:gd name="T2" fmla="*/ 52 w 69"/>
                  <a:gd name="T3" fmla="*/ 15 h 55"/>
                  <a:gd name="T4" fmla="*/ 53 w 69"/>
                  <a:gd name="T5" fmla="*/ 19 h 55"/>
                  <a:gd name="T6" fmla="*/ 47 w 69"/>
                  <a:gd name="T7" fmla="*/ 30 h 55"/>
                  <a:gd name="T8" fmla="*/ 36 w 69"/>
                  <a:gd name="T9" fmla="*/ 40 h 55"/>
                  <a:gd name="T10" fmla="*/ 20 w 69"/>
                  <a:gd name="T11" fmla="*/ 43 h 55"/>
                  <a:gd name="T12" fmla="*/ 17 w 69"/>
                  <a:gd name="T13" fmla="*/ 38 h 55"/>
                  <a:gd name="T14" fmla="*/ 16 w 69"/>
                  <a:gd name="T15" fmla="*/ 34 h 55"/>
                  <a:gd name="T16" fmla="*/ 16 w 69"/>
                  <a:gd name="T17" fmla="*/ 28 h 55"/>
                  <a:gd name="T18" fmla="*/ 21 w 69"/>
                  <a:gd name="T19" fmla="*/ 23 h 55"/>
                  <a:gd name="T20" fmla="*/ 26 w 69"/>
                  <a:gd name="T21" fmla="*/ 19 h 55"/>
                  <a:gd name="T22" fmla="*/ 29 w 69"/>
                  <a:gd name="T23" fmla="*/ 17 h 55"/>
                  <a:gd name="T24" fmla="*/ 29 w 69"/>
                  <a:gd name="T25" fmla="*/ 17 h 55"/>
                  <a:gd name="T26" fmla="*/ 30 w 69"/>
                  <a:gd name="T27" fmla="*/ 16 h 55"/>
                  <a:gd name="T28" fmla="*/ 36 w 69"/>
                  <a:gd name="T29" fmla="*/ 13 h 55"/>
                  <a:gd name="T30" fmla="*/ 42 w 69"/>
                  <a:gd name="T31" fmla="*/ 11 h 55"/>
                  <a:gd name="T32" fmla="*/ 53 w 69"/>
                  <a:gd name="T33" fmla="*/ 1 h 55"/>
                  <a:gd name="T34" fmla="*/ 41 w 69"/>
                  <a:gd name="T35" fmla="*/ 0 h 55"/>
                  <a:gd name="T36" fmla="*/ 29 w 69"/>
                  <a:gd name="T37" fmla="*/ 3 h 55"/>
                  <a:gd name="T38" fmla="*/ 22 w 69"/>
                  <a:gd name="T39" fmla="*/ 7 h 55"/>
                  <a:gd name="T40" fmla="*/ 21 w 69"/>
                  <a:gd name="T41" fmla="*/ 7 h 55"/>
                  <a:gd name="T42" fmla="*/ 21 w 69"/>
                  <a:gd name="T43" fmla="*/ 8 h 55"/>
                  <a:gd name="T44" fmla="*/ 9 w 69"/>
                  <a:gd name="T45" fmla="*/ 15 h 55"/>
                  <a:gd name="T46" fmla="*/ 0 w 69"/>
                  <a:gd name="T47" fmla="*/ 33 h 55"/>
                  <a:gd name="T48" fmla="*/ 9 w 69"/>
                  <a:gd name="T49" fmla="*/ 49 h 55"/>
                  <a:gd name="T50" fmla="*/ 10 w 69"/>
                  <a:gd name="T51" fmla="*/ 51 h 55"/>
                  <a:gd name="T52" fmla="*/ 11 w 69"/>
                  <a:gd name="T53" fmla="*/ 52 h 55"/>
                  <a:gd name="T54" fmla="*/ 14 w 69"/>
                  <a:gd name="T55" fmla="*/ 53 h 55"/>
                  <a:gd name="T56" fmla="*/ 17 w 69"/>
                  <a:gd name="T57" fmla="*/ 55 h 55"/>
                  <a:gd name="T58" fmla="*/ 22 w 69"/>
                  <a:gd name="T59" fmla="*/ 55 h 55"/>
                  <a:gd name="T60" fmla="*/ 24 w 69"/>
                  <a:gd name="T61" fmla="*/ 55 h 55"/>
                  <a:gd name="T62" fmla="*/ 28 w 69"/>
                  <a:gd name="T63" fmla="*/ 54 h 55"/>
                  <a:gd name="T64" fmla="*/ 30 w 69"/>
                  <a:gd name="T65" fmla="*/ 54 h 55"/>
                  <a:gd name="T66" fmla="*/ 36 w 69"/>
                  <a:gd name="T67" fmla="*/ 53 h 55"/>
                  <a:gd name="T68" fmla="*/ 41 w 69"/>
                  <a:gd name="T69" fmla="*/ 52 h 55"/>
                  <a:gd name="T70" fmla="*/ 45 w 69"/>
                  <a:gd name="T71" fmla="*/ 49 h 55"/>
                  <a:gd name="T72" fmla="*/ 50 w 69"/>
                  <a:gd name="T73" fmla="*/ 47 h 55"/>
                  <a:gd name="T74" fmla="*/ 53 w 69"/>
                  <a:gd name="T75" fmla="*/ 44 h 55"/>
                  <a:gd name="T76" fmla="*/ 58 w 69"/>
                  <a:gd name="T77" fmla="*/ 40 h 55"/>
                  <a:gd name="T78" fmla="*/ 63 w 69"/>
                  <a:gd name="T79" fmla="*/ 33 h 55"/>
                  <a:gd name="T80" fmla="*/ 66 w 69"/>
                  <a:gd name="T81" fmla="*/ 26 h 55"/>
                  <a:gd name="T82" fmla="*/ 68 w 69"/>
                  <a:gd name="T83" fmla="*/ 15 h 55"/>
                  <a:gd name="T84" fmla="*/ 62 w 69"/>
                  <a:gd name="T85" fmla="*/ 6 h 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9"/>
                  <a:gd name="T130" fmla="*/ 0 h 55"/>
                  <a:gd name="T131" fmla="*/ 69 w 69"/>
                  <a:gd name="T132" fmla="*/ 55 h 5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9" h="55">
                    <a:moveTo>
                      <a:pt x="53" y="1"/>
                    </a:moveTo>
                    <a:lnTo>
                      <a:pt x="47" y="12"/>
                    </a:lnTo>
                    <a:lnTo>
                      <a:pt x="48" y="12"/>
                    </a:lnTo>
                    <a:lnTo>
                      <a:pt x="51" y="13"/>
                    </a:lnTo>
                    <a:lnTo>
                      <a:pt x="52" y="14"/>
                    </a:lnTo>
                    <a:lnTo>
                      <a:pt x="52" y="15"/>
                    </a:lnTo>
                    <a:lnTo>
                      <a:pt x="53" y="17"/>
                    </a:lnTo>
                    <a:lnTo>
                      <a:pt x="53" y="18"/>
                    </a:lnTo>
                    <a:lnTo>
                      <a:pt x="53" y="19"/>
                    </a:lnTo>
                    <a:lnTo>
                      <a:pt x="53" y="21"/>
                    </a:lnTo>
                    <a:lnTo>
                      <a:pt x="51" y="25"/>
                    </a:lnTo>
                    <a:lnTo>
                      <a:pt x="47" y="30"/>
                    </a:lnTo>
                    <a:lnTo>
                      <a:pt x="45" y="34"/>
                    </a:lnTo>
                    <a:lnTo>
                      <a:pt x="40" y="37"/>
                    </a:lnTo>
                    <a:lnTo>
                      <a:pt x="36" y="40"/>
                    </a:lnTo>
                    <a:lnTo>
                      <a:pt x="32" y="42"/>
                    </a:lnTo>
                    <a:lnTo>
                      <a:pt x="26" y="43"/>
                    </a:lnTo>
                    <a:lnTo>
                      <a:pt x="20" y="43"/>
                    </a:lnTo>
                    <a:lnTo>
                      <a:pt x="18" y="42"/>
                    </a:lnTo>
                    <a:lnTo>
                      <a:pt x="17" y="40"/>
                    </a:lnTo>
                    <a:lnTo>
                      <a:pt x="17" y="38"/>
                    </a:lnTo>
                    <a:lnTo>
                      <a:pt x="16" y="37"/>
                    </a:lnTo>
                    <a:lnTo>
                      <a:pt x="16" y="35"/>
                    </a:lnTo>
                    <a:lnTo>
                      <a:pt x="16" y="34"/>
                    </a:lnTo>
                    <a:lnTo>
                      <a:pt x="16" y="32"/>
                    </a:lnTo>
                    <a:lnTo>
                      <a:pt x="16" y="30"/>
                    </a:lnTo>
                    <a:lnTo>
                      <a:pt x="16" y="28"/>
                    </a:lnTo>
                    <a:lnTo>
                      <a:pt x="17" y="26"/>
                    </a:lnTo>
                    <a:lnTo>
                      <a:pt x="18" y="25"/>
                    </a:lnTo>
                    <a:lnTo>
                      <a:pt x="21" y="23"/>
                    </a:lnTo>
                    <a:lnTo>
                      <a:pt x="22" y="22"/>
                    </a:lnTo>
                    <a:lnTo>
                      <a:pt x="24" y="20"/>
                    </a:lnTo>
                    <a:lnTo>
                      <a:pt x="26" y="19"/>
                    </a:lnTo>
                    <a:lnTo>
                      <a:pt x="28" y="17"/>
                    </a:lnTo>
                    <a:lnTo>
                      <a:pt x="29" y="17"/>
                    </a:lnTo>
                    <a:lnTo>
                      <a:pt x="30" y="17"/>
                    </a:lnTo>
                    <a:lnTo>
                      <a:pt x="30" y="16"/>
                    </a:lnTo>
                    <a:lnTo>
                      <a:pt x="33" y="15"/>
                    </a:lnTo>
                    <a:lnTo>
                      <a:pt x="34" y="14"/>
                    </a:lnTo>
                    <a:lnTo>
                      <a:pt x="36" y="13"/>
                    </a:lnTo>
                    <a:lnTo>
                      <a:pt x="39" y="12"/>
                    </a:lnTo>
                    <a:lnTo>
                      <a:pt x="40" y="12"/>
                    </a:lnTo>
                    <a:lnTo>
                      <a:pt x="42" y="11"/>
                    </a:lnTo>
                    <a:lnTo>
                      <a:pt x="45" y="11"/>
                    </a:lnTo>
                    <a:lnTo>
                      <a:pt x="47" y="12"/>
                    </a:lnTo>
                    <a:lnTo>
                      <a:pt x="53" y="1"/>
                    </a:lnTo>
                    <a:lnTo>
                      <a:pt x="50" y="0"/>
                    </a:lnTo>
                    <a:lnTo>
                      <a:pt x="45" y="0"/>
                    </a:lnTo>
                    <a:lnTo>
                      <a:pt x="41" y="0"/>
                    </a:lnTo>
                    <a:lnTo>
                      <a:pt x="36" y="1"/>
                    </a:lnTo>
                    <a:lnTo>
                      <a:pt x="33" y="2"/>
                    </a:lnTo>
                    <a:lnTo>
                      <a:pt x="29" y="3"/>
                    </a:lnTo>
                    <a:lnTo>
                      <a:pt x="26" y="5"/>
                    </a:lnTo>
                    <a:lnTo>
                      <a:pt x="22" y="7"/>
                    </a:lnTo>
                    <a:lnTo>
                      <a:pt x="21" y="7"/>
                    </a:lnTo>
                    <a:lnTo>
                      <a:pt x="21" y="8"/>
                    </a:lnTo>
                    <a:lnTo>
                      <a:pt x="14" y="11"/>
                    </a:lnTo>
                    <a:lnTo>
                      <a:pt x="9" y="15"/>
                    </a:lnTo>
                    <a:lnTo>
                      <a:pt x="4" y="21"/>
                    </a:lnTo>
                    <a:lnTo>
                      <a:pt x="2" y="27"/>
                    </a:lnTo>
                    <a:lnTo>
                      <a:pt x="0" y="33"/>
                    </a:lnTo>
                    <a:lnTo>
                      <a:pt x="2" y="39"/>
                    </a:lnTo>
                    <a:lnTo>
                      <a:pt x="4" y="44"/>
                    </a:lnTo>
                    <a:lnTo>
                      <a:pt x="9" y="49"/>
                    </a:lnTo>
                    <a:lnTo>
                      <a:pt x="9" y="50"/>
                    </a:lnTo>
                    <a:lnTo>
                      <a:pt x="10" y="51"/>
                    </a:lnTo>
                    <a:lnTo>
                      <a:pt x="11" y="51"/>
                    </a:lnTo>
                    <a:lnTo>
                      <a:pt x="11" y="52"/>
                    </a:lnTo>
                    <a:lnTo>
                      <a:pt x="12" y="52"/>
                    </a:lnTo>
                    <a:lnTo>
                      <a:pt x="14" y="53"/>
                    </a:lnTo>
                    <a:lnTo>
                      <a:pt x="15" y="54"/>
                    </a:lnTo>
                    <a:lnTo>
                      <a:pt x="16" y="54"/>
                    </a:lnTo>
                    <a:lnTo>
                      <a:pt x="17" y="55"/>
                    </a:lnTo>
                    <a:lnTo>
                      <a:pt x="18" y="55"/>
                    </a:lnTo>
                    <a:lnTo>
                      <a:pt x="20" y="55"/>
                    </a:lnTo>
                    <a:lnTo>
                      <a:pt x="22" y="55"/>
                    </a:lnTo>
                    <a:lnTo>
                      <a:pt x="23" y="55"/>
                    </a:lnTo>
                    <a:lnTo>
                      <a:pt x="24" y="55"/>
                    </a:lnTo>
                    <a:lnTo>
                      <a:pt x="26" y="55"/>
                    </a:lnTo>
                    <a:lnTo>
                      <a:pt x="27" y="54"/>
                    </a:lnTo>
                    <a:lnTo>
                      <a:pt x="28" y="54"/>
                    </a:lnTo>
                    <a:lnTo>
                      <a:pt x="29" y="54"/>
                    </a:lnTo>
                    <a:lnTo>
                      <a:pt x="30" y="54"/>
                    </a:lnTo>
                    <a:lnTo>
                      <a:pt x="33" y="54"/>
                    </a:lnTo>
                    <a:lnTo>
                      <a:pt x="34" y="53"/>
                    </a:lnTo>
                    <a:lnTo>
                      <a:pt x="36" y="53"/>
                    </a:lnTo>
                    <a:lnTo>
                      <a:pt x="38" y="53"/>
                    </a:lnTo>
                    <a:lnTo>
                      <a:pt x="39" y="52"/>
                    </a:lnTo>
                    <a:lnTo>
                      <a:pt x="41" y="52"/>
                    </a:lnTo>
                    <a:lnTo>
                      <a:pt x="42" y="51"/>
                    </a:lnTo>
                    <a:lnTo>
                      <a:pt x="44" y="50"/>
                    </a:lnTo>
                    <a:lnTo>
                      <a:pt x="45" y="49"/>
                    </a:lnTo>
                    <a:lnTo>
                      <a:pt x="46" y="49"/>
                    </a:lnTo>
                    <a:lnTo>
                      <a:pt x="48" y="48"/>
                    </a:lnTo>
                    <a:lnTo>
                      <a:pt x="50" y="47"/>
                    </a:lnTo>
                    <a:lnTo>
                      <a:pt x="51" y="46"/>
                    </a:lnTo>
                    <a:lnTo>
                      <a:pt x="52" y="45"/>
                    </a:lnTo>
                    <a:lnTo>
                      <a:pt x="53" y="44"/>
                    </a:lnTo>
                    <a:lnTo>
                      <a:pt x="56" y="42"/>
                    </a:lnTo>
                    <a:lnTo>
                      <a:pt x="58" y="40"/>
                    </a:lnTo>
                    <a:lnTo>
                      <a:pt x="59" y="38"/>
                    </a:lnTo>
                    <a:lnTo>
                      <a:pt x="60" y="36"/>
                    </a:lnTo>
                    <a:lnTo>
                      <a:pt x="63" y="33"/>
                    </a:lnTo>
                    <a:lnTo>
                      <a:pt x="64" y="31"/>
                    </a:lnTo>
                    <a:lnTo>
                      <a:pt x="65" y="28"/>
                    </a:lnTo>
                    <a:lnTo>
                      <a:pt x="66" y="26"/>
                    </a:lnTo>
                    <a:lnTo>
                      <a:pt x="68" y="22"/>
                    </a:lnTo>
                    <a:lnTo>
                      <a:pt x="69" y="18"/>
                    </a:lnTo>
                    <a:lnTo>
                      <a:pt x="68" y="15"/>
                    </a:lnTo>
                    <a:lnTo>
                      <a:pt x="66" y="11"/>
                    </a:lnTo>
                    <a:lnTo>
                      <a:pt x="65" y="9"/>
                    </a:lnTo>
                    <a:lnTo>
                      <a:pt x="62" y="6"/>
                    </a:lnTo>
                    <a:lnTo>
                      <a:pt x="58" y="3"/>
                    </a:lnTo>
                    <a:lnTo>
                      <a:pt x="5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grpSp>
        <p:sp>
          <p:nvSpPr>
            <p:cNvPr id="90123" name="Freeform 137"/>
            <p:cNvSpPr>
              <a:spLocks noEditPoints="1"/>
            </p:cNvSpPr>
            <p:nvPr/>
          </p:nvSpPr>
          <p:spPr bwMode="auto">
            <a:xfrm rot="-479821">
              <a:off x="4689475" y="2003425"/>
              <a:ext cx="368300" cy="1298575"/>
            </a:xfrm>
            <a:custGeom>
              <a:avLst/>
              <a:gdLst>
                <a:gd name="T0" fmla="*/ 0 w 1700"/>
                <a:gd name="T1" fmla="*/ 0 h 5862"/>
                <a:gd name="T2" fmla="*/ 0 w 1700"/>
                <a:gd name="T3" fmla="*/ 0 h 5862"/>
                <a:gd name="T4" fmla="*/ 0 w 1700"/>
                <a:gd name="T5" fmla="*/ 0 h 5862"/>
                <a:gd name="T6" fmla="*/ 0 w 1700"/>
                <a:gd name="T7" fmla="*/ 0 h 5862"/>
                <a:gd name="T8" fmla="*/ 0 w 1700"/>
                <a:gd name="T9" fmla="*/ 0 h 5862"/>
                <a:gd name="T10" fmla="*/ 0 w 1700"/>
                <a:gd name="T11" fmla="*/ 0 h 5862"/>
                <a:gd name="T12" fmla="*/ 0 w 1700"/>
                <a:gd name="T13" fmla="*/ 0 h 5862"/>
                <a:gd name="T14" fmla="*/ 0 w 1700"/>
                <a:gd name="T15" fmla="*/ 0 h 5862"/>
                <a:gd name="T16" fmla="*/ 0 w 1700"/>
                <a:gd name="T17" fmla="*/ 0 h 5862"/>
                <a:gd name="T18" fmla="*/ 0 w 1700"/>
                <a:gd name="T19" fmla="*/ 0 h 5862"/>
                <a:gd name="T20" fmla="*/ 0 w 1700"/>
                <a:gd name="T21" fmla="*/ 0 h 58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00"/>
                <a:gd name="T34" fmla="*/ 0 h 5862"/>
                <a:gd name="T35" fmla="*/ 1700 w 1700"/>
                <a:gd name="T36" fmla="*/ 5862 h 58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00" h="5862">
                  <a:moveTo>
                    <a:pt x="208" y="313"/>
                  </a:moveTo>
                  <a:lnTo>
                    <a:pt x="1696" y="5816"/>
                  </a:lnTo>
                  <a:cubicBezTo>
                    <a:pt x="1700" y="5834"/>
                    <a:pt x="1690" y="5852"/>
                    <a:pt x="1672" y="5857"/>
                  </a:cubicBezTo>
                  <a:cubicBezTo>
                    <a:pt x="1654" y="5862"/>
                    <a:pt x="1636" y="5851"/>
                    <a:pt x="1631" y="5834"/>
                  </a:cubicBezTo>
                  <a:lnTo>
                    <a:pt x="143" y="330"/>
                  </a:lnTo>
                  <a:cubicBezTo>
                    <a:pt x="138" y="313"/>
                    <a:pt x="149" y="294"/>
                    <a:pt x="167" y="289"/>
                  </a:cubicBezTo>
                  <a:cubicBezTo>
                    <a:pt x="185" y="285"/>
                    <a:pt x="203" y="295"/>
                    <a:pt x="208" y="313"/>
                  </a:cubicBezTo>
                  <a:close/>
                  <a:moveTo>
                    <a:pt x="0" y="438"/>
                  </a:moveTo>
                  <a:lnTo>
                    <a:pt x="88" y="0"/>
                  </a:lnTo>
                  <a:lnTo>
                    <a:pt x="386" y="334"/>
                  </a:lnTo>
                  <a:lnTo>
                    <a:pt x="0" y="438"/>
                  </a:lnTo>
                  <a:close/>
                </a:path>
              </a:pathLst>
            </a:custGeom>
            <a:solidFill>
              <a:srgbClr val="0000FF"/>
            </a:solidFill>
            <a:ln w="1588">
              <a:solidFill>
                <a:srgbClr val="0000FF"/>
              </a:solidFill>
              <a:bevel/>
              <a:headEnd/>
              <a:tailEnd/>
            </a:ln>
          </p:spPr>
          <p:txBody>
            <a:bodyPr/>
            <a:lstStyle/>
            <a:p>
              <a:endParaRPr lang="ja-JP" altLang="en-US" smtClean="0">
                <a:solidFill>
                  <a:srgbClr val="000000"/>
                </a:solidFill>
              </a:endParaRPr>
            </a:p>
          </p:txBody>
        </p:sp>
        <p:sp>
          <p:nvSpPr>
            <p:cNvPr id="90124" name="Freeform 139"/>
            <p:cNvSpPr>
              <a:spLocks noEditPoints="1"/>
            </p:cNvSpPr>
            <p:nvPr/>
          </p:nvSpPr>
          <p:spPr bwMode="auto">
            <a:xfrm>
              <a:off x="1979613" y="2016125"/>
              <a:ext cx="3125788" cy="1284287"/>
            </a:xfrm>
            <a:custGeom>
              <a:avLst/>
              <a:gdLst>
                <a:gd name="T0" fmla="*/ 0 w 14363"/>
                <a:gd name="T1" fmla="*/ 0 h 5808"/>
                <a:gd name="T2" fmla="*/ 0 w 14363"/>
                <a:gd name="T3" fmla="*/ 0 h 5808"/>
                <a:gd name="T4" fmla="*/ 0 w 14363"/>
                <a:gd name="T5" fmla="*/ 0 h 5808"/>
                <a:gd name="T6" fmla="*/ 0 w 14363"/>
                <a:gd name="T7" fmla="*/ 0 h 5808"/>
                <a:gd name="T8" fmla="*/ 0 w 14363"/>
                <a:gd name="T9" fmla="*/ 0 h 5808"/>
                <a:gd name="T10" fmla="*/ 0 w 14363"/>
                <a:gd name="T11" fmla="*/ 0 h 5808"/>
                <a:gd name="T12" fmla="*/ 0 w 14363"/>
                <a:gd name="T13" fmla="*/ 0 h 5808"/>
                <a:gd name="T14" fmla="*/ 0 w 14363"/>
                <a:gd name="T15" fmla="*/ 0 h 5808"/>
                <a:gd name="T16" fmla="*/ 0 w 14363"/>
                <a:gd name="T17" fmla="*/ 0 h 5808"/>
                <a:gd name="T18" fmla="*/ 0 w 14363"/>
                <a:gd name="T19" fmla="*/ 0 h 5808"/>
                <a:gd name="T20" fmla="*/ 0 w 14363"/>
                <a:gd name="T21" fmla="*/ 0 h 580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363"/>
                <a:gd name="T34" fmla="*/ 0 h 5808"/>
                <a:gd name="T35" fmla="*/ 14363 w 14363"/>
                <a:gd name="T36" fmla="*/ 5808 h 580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363" h="5808">
                  <a:moveTo>
                    <a:pt x="322" y="130"/>
                  </a:moveTo>
                  <a:lnTo>
                    <a:pt x="14337" y="5739"/>
                  </a:lnTo>
                  <a:cubicBezTo>
                    <a:pt x="14354" y="5746"/>
                    <a:pt x="14363" y="5765"/>
                    <a:pt x="14356" y="5783"/>
                  </a:cubicBezTo>
                  <a:cubicBezTo>
                    <a:pt x="14349" y="5800"/>
                    <a:pt x="14330" y="5808"/>
                    <a:pt x="14312" y="5801"/>
                  </a:cubicBezTo>
                  <a:lnTo>
                    <a:pt x="297" y="192"/>
                  </a:lnTo>
                  <a:cubicBezTo>
                    <a:pt x="280" y="185"/>
                    <a:pt x="271" y="165"/>
                    <a:pt x="278" y="148"/>
                  </a:cubicBezTo>
                  <a:cubicBezTo>
                    <a:pt x="285" y="131"/>
                    <a:pt x="305" y="123"/>
                    <a:pt x="322" y="130"/>
                  </a:cubicBezTo>
                  <a:close/>
                  <a:moveTo>
                    <a:pt x="297" y="371"/>
                  </a:moveTo>
                  <a:lnTo>
                    <a:pt x="0" y="37"/>
                  </a:lnTo>
                  <a:lnTo>
                    <a:pt x="445" y="0"/>
                  </a:lnTo>
                  <a:lnTo>
                    <a:pt x="297" y="371"/>
                  </a:lnTo>
                  <a:close/>
                </a:path>
              </a:pathLst>
            </a:custGeom>
            <a:solidFill>
              <a:srgbClr val="0000FF"/>
            </a:solidFill>
            <a:ln w="1588">
              <a:solidFill>
                <a:srgbClr val="0000FF"/>
              </a:solidFill>
              <a:bevel/>
              <a:headEnd/>
              <a:tailEnd/>
            </a:ln>
          </p:spPr>
          <p:txBody>
            <a:bodyPr/>
            <a:lstStyle/>
            <a:p>
              <a:endParaRPr lang="ja-JP" altLang="en-US" smtClean="0">
                <a:solidFill>
                  <a:srgbClr val="000000"/>
                </a:solidFill>
              </a:endParaRPr>
            </a:p>
          </p:txBody>
        </p:sp>
        <p:sp>
          <p:nvSpPr>
            <p:cNvPr id="90125" name="Freeform 140"/>
            <p:cNvSpPr>
              <a:spLocks noEditPoints="1"/>
            </p:cNvSpPr>
            <p:nvPr/>
          </p:nvSpPr>
          <p:spPr bwMode="auto">
            <a:xfrm>
              <a:off x="2600325" y="3921125"/>
              <a:ext cx="857250" cy="1135062"/>
            </a:xfrm>
            <a:custGeom>
              <a:avLst/>
              <a:gdLst>
                <a:gd name="T0" fmla="*/ 2147483647 w 390"/>
                <a:gd name="T1" fmla="*/ 0 h 400"/>
                <a:gd name="T2" fmla="*/ 2147483647 w 390"/>
                <a:gd name="T3" fmla="*/ 2147483647 h 400"/>
                <a:gd name="T4" fmla="*/ 2147483647 w 390"/>
                <a:gd name="T5" fmla="*/ 2147483647 h 400"/>
                <a:gd name="T6" fmla="*/ 0 w 390"/>
                <a:gd name="T7" fmla="*/ 2147483647 h 400"/>
                <a:gd name="T8" fmla="*/ 2147483647 w 390"/>
                <a:gd name="T9" fmla="*/ 0 h 400"/>
                <a:gd name="T10" fmla="*/ 2147483647 w 390"/>
                <a:gd name="T11" fmla="*/ 2147483647 h 400"/>
                <a:gd name="T12" fmla="*/ 2147483647 w 390"/>
                <a:gd name="T13" fmla="*/ 2147483647 h 400"/>
                <a:gd name="T14" fmla="*/ 2147483647 w 390"/>
                <a:gd name="T15" fmla="*/ 2147483647 h 400"/>
                <a:gd name="T16" fmla="*/ 2147483647 w 390"/>
                <a:gd name="T17" fmla="*/ 2147483647 h 4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0"/>
                <a:gd name="T28" fmla="*/ 0 h 400"/>
                <a:gd name="T29" fmla="*/ 390 w 390"/>
                <a:gd name="T30" fmla="*/ 400 h 4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0" h="400">
                  <a:moveTo>
                    <a:pt x="28" y="0"/>
                  </a:moveTo>
                  <a:lnTo>
                    <a:pt x="353" y="339"/>
                  </a:lnTo>
                  <a:lnTo>
                    <a:pt x="325" y="354"/>
                  </a:lnTo>
                  <a:lnTo>
                    <a:pt x="0" y="16"/>
                  </a:lnTo>
                  <a:lnTo>
                    <a:pt x="28" y="0"/>
                  </a:lnTo>
                  <a:close/>
                  <a:moveTo>
                    <a:pt x="370" y="313"/>
                  </a:moveTo>
                  <a:lnTo>
                    <a:pt x="390" y="400"/>
                  </a:lnTo>
                  <a:lnTo>
                    <a:pt x="286" y="359"/>
                  </a:lnTo>
                  <a:lnTo>
                    <a:pt x="370" y="313"/>
                  </a:lnTo>
                  <a:close/>
                </a:path>
              </a:pathLst>
            </a:custGeom>
            <a:solidFill>
              <a:srgbClr val="FF0000"/>
            </a:solidFill>
            <a:ln w="1588">
              <a:solidFill>
                <a:srgbClr val="FF0000"/>
              </a:solidFill>
              <a:bevel/>
              <a:headEnd/>
              <a:tailEnd/>
            </a:ln>
          </p:spPr>
          <p:txBody>
            <a:bodyPr/>
            <a:lstStyle/>
            <a:p>
              <a:endParaRPr lang="ja-JP" altLang="en-US" smtClean="0">
                <a:solidFill>
                  <a:srgbClr val="000000"/>
                </a:solidFill>
              </a:endParaRPr>
            </a:p>
          </p:txBody>
        </p:sp>
        <p:sp>
          <p:nvSpPr>
            <p:cNvPr id="90126" name="Freeform 141"/>
            <p:cNvSpPr>
              <a:spLocks noEditPoints="1"/>
            </p:cNvSpPr>
            <p:nvPr/>
          </p:nvSpPr>
          <p:spPr bwMode="auto">
            <a:xfrm>
              <a:off x="4100513" y="3890963"/>
              <a:ext cx="866775" cy="1236662"/>
            </a:xfrm>
            <a:custGeom>
              <a:avLst/>
              <a:gdLst>
                <a:gd name="T0" fmla="*/ 2147483647 w 394"/>
                <a:gd name="T1" fmla="*/ 2147483647 h 436"/>
                <a:gd name="T2" fmla="*/ 2147483647 w 394"/>
                <a:gd name="T3" fmla="*/ 2147483647 h 436"/>
                <a:gd name="T4" fmla="*/ 0 w 394"/>
                <a:gd name="T5" fmla="*/ 2147483647 h 436"/>
                <a:gd name="T6" fmla="*/ 2147483647 w 394"/>
                <a:gd name="T7" fmla="*/ 2147483647 h 436"/>
                <a:gd name="T8" fmla="*/ 2147483647 w 394"/>
                <a:gd name="T9" fmla="*/ 2147483647 h 436"/>
                <a:gd name="T10" fmla="*/ 2147483647 w 394"/>
                <a:gd name="T11" fmla="*/ 2147483647 h 436"/>
                <a:gd name="T12" fmla="*/ 2147483647 w 394"/>
                <a:gd name="T13" fmla="*/ 0 h 436"/>
                <a:gd name="T14" fmla="*/ 2147483647 w 394"/>
                <a:gd name="T15" fmla="*/ 2147483647 h 436"/>
                <a:gd name="T16" fmla="*/ 2147483647 w 394"/>
                <a:gd name="T17" fmla="*/ 2147483647 h 4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4"/>
                <a:gd name="T28" fmla="*/ 0 h 436"/>
                <a:gd name="T29" fmla="*/ 394 w 394"/>
                <a:gd name="T30" fmla="*/ 436 h 4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4" h="436">
                  <a:moveTo>
                    <a:pt x="360" y="62"/>
                  </a:moveTo>
                  <a:lnTo>
                    <a:pt x="28" y="436"/>
                  </a:lnTo>
                  <a:lnTo>
                    <a:pt x="0" y="421"/>
                  </a:lnTo>
                  <a:lnTo>
                    <a:pt x="331" y="47"/>
                  </a:lnTo>
                  <a:lnTo>
                    <a:pt x="360" y="62"/>
                  </a:lnTo>
                  <a:close/>
                  <a:moveTo>
                    <a:pt x="293" y="43"/>
                  </a:moveTo>
                  <a:lnTo>
                    <a:pt x="394" y="0"/>
                  </a:lnTo>
                  <a:lnTo>
                    <a:pt x="379" y="88"/>
                  </a:lnTo>
                  <a:lnTo>
                    <a:pt x="293" y="43"/>
                  </a:lnTo>
                  <a:close/>
                </a:path>
              </a:pathLst>
            </a:custGeom>
            <a:solidFill>
              <a:srgbClr val="0000FF"/>
            </a:solidFill>
            <a:ln w="1588">
              <a:solidFill>
                <a:srgbClr val="0000FF"/>
              </a:solidFill>
              <a:bevel/>
              <a:headEnd/>
              <a:tailEnd/>
            </a:ln>
          </p:spPr>
          <p:txBody>
            <a:bodyPr/>
            <a:lstStyle/>
            <a:p>
              <a:endParaRPr lang="ja-JP" altLang="en-US" smtClean="0">
                <a:solidFill>
                  <a:srgbClr val="000000"/>
                </a:solidFill>
              </a:endParaRPr>
            </a:p>
          </p:txBody>
        </p:sp>
        <p:grpSp>
          <p:nvGrpSpPr>
            <p:cNvPr id="90127" name="Group 144"/>
            <p:cNvGrpSpPr>
              <a:grpSpLocks/>
            </p:cNvGrpSpPr>
            <p:nvPr/>
          </p:nvGrpSpPr>
          <p:grpSpPr bwMode="auto">
            <a:xfrm>
              <a:off x="2600325" y="5065713"/>
              <a:ext cx="2073275" cy="633412"/>
              <a:chOff x="2341" y="3908"/>
              <a:chExt cx="974" cy="181"/>
            </a:xfrm>
          </p:grpSpPr>
          <p:sp>
            <p:nvSpPr>
              <p:cNvPr id="90266" name="Oval 142"/>
              <p:cNvSpPr>
                <a:spLocks noChangeArrowheads="1"/>
              </p:cNvSpPr>
              <p:nvPr/>
            </p:nvSpPr>
            <p:spPr bwMode="auto">
              <a:xfrm>
                <a:off x="2341" y="3908"/>
                <a:ext cx="974" cy="181"/>
              </a:xfrm>
              <a:prstGeom prst="ellipse">
                <a:avLst/>
              </a:prstGeom>
              <a:solidFill>
                <a:srgbClr val="BBE0E3"/>
              </a:solidFill>
              <a:ln w="0">
                <a:solidFill>
                  <a:srgbClr val="000000"/>
                </a:solidFill>
                <a:round/>
                <a:headEnd/>
                <a:tailEnd/>
              </a:ln>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smtClean="0">
                  <a:solidFill>
                    <a:srgbClr val="000000"/>
                  </a:solidFill>
                  <a:latin typeface="Times"/>
                  <a:ea typeface="Osaka"/>
                  <a:cs typeface="Osaka"/>
                </a:endParaRPr>
              </a:p>
            </p:txBody>
          </p:sp>
          <p:sp>
            <p:nvSpPr>
              <p:cNvPr id="90267" name="Oval 143"/>
              <p:cNvSpPr>
                <a:spLocks noChangeArrowheads="1"/>
              </p:cNvSpPr>
              <p:nvPr/>
            </p:nvSpPr>
            <p:spPr bwMode="auto">
              <a:xfrm>
                <a:off x="2341" y="3908"/>
                <a:ext cx="974" cy="181"/>
              </a:xfrm>
              <a:prstGeom prst="ellipse">
                <a:avLst/>
              </a:prstGeom>
              <a:noFill/>
              <a:ln w="793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smtClean="0">
                  <a:solidFill>
                    <a:srgbClr val="000000"/>
                  </a:solidFill>
                  <a:latin typeface="Times"/>
                  <a:ea typeface="Osaka"/>
                  <a:cs typeface="Osaka"/>
                </a:endParaRPr>
              </a:p>
            </p:txBody>
          </p:sp>
        </p:grpSp>
        <p:sp>
          <p:nvSpPr>
            <p:cNvPr id="90128" name="Rectangle 162"/>
            <p:cNvSpPr>
              <a:spLocks noChangeArrowheads="1"/>
            </p:cNvSpPr>
            <p:nvPr/>
          </p:nvSpPr>
          <p:spPr bwMode="auto">
            <a:xfrm>
              <a:off x="1862138" y="4410075"/>
              <a:ext cx="571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smtClean="0">
                  <a:solidFill>
                    <a:srgbClr val="000000"/>
                  </a:solidFill>
                  <a:latin typeface="HGP創英角ｺﾞｼｯｸUB" pitchFamily="50" charset="-128"/>
                  <a:ea typeface="HGP創英角ｺﾞｼｯｸUB" pitchFamily="50" charset="-128"/>
                  <a:cs typeface="Osaka"/>
                </a:rPr>
                <a:t>発注</a:t>
              </a:r>
              <a:endParaRPr lang="ja-JP" altLang="en-US" sz="4800" smtClean="0">
                <a:solidFill>
                  <a:srgbClr val="000000"/>
                </a:solidFill>
                <a:latin typeface="Times"/>
                <a:ea typeface="HGP創英角ｺﾞｼｯｸUB" pitchFamily="50" charset="-128"/>
                <a:cs typeface="Osaka"/>
              </a:endParaRPr>
            </a:p>
          </p:txBody>
        </p:sp>
        <p:sp>
          <p:nvSpPr>
            <p:cNvPr id="90129" name="Rectangle 163"/>
            <p:cNvSpPr>
              <a:spLocks noChangeArrowheads="1"/>
            </p:cNvSpPr>
            <p:nvPr/>
          </p:nvSpPr>
          <p:spPr bwMode="auto">
            <a:xfrm>
              <a:off x="4676775" y="4397375"/>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smtClean="0">
                  <a:solidFill>
                    <a:srgbClr val="000000"/>
                  </a:solidFill>
                  <a:latin typeface="HGP創英角ｺﾞｼｯｸUB" pitchFamily="50" charset="-128"/>
                  <a:ea typeface="HGP創英角ｺﾞｼｯｸUB" pitchFamily="50" charset="-128"/>
                  <a:cs typeface="Osaka"/>
                </a:rPr>
                <a:t>納品</a:t>
              </a:r>
              <a:endParaRPr lang="ja-JP" altLang="en-US" sz="2400" smtClean="0">
                <a:solidFill>
                  <a:srgbClr val="000000"/>
                </a:solidFill>
                <a:latin typeface="Times"/>
                <a:ea typeface="HGP創英角ｺﾞｼｯｸUB" pitchFamily="50" charset="-128"/>
                <a:cs typeface="Osaka"/>
              </a:endParaRPr>
            </a:p>
          </p:txBody>
        </p:sp>
        <p:sp>
          <p:nvSpPr>
            <p:cNvPr id="90130" name="Rectangle 166"/>
            <p:cNvSpPr>
              <a:spLocks noChangeArrowheads="1"/>
            </p:cNvSpPr>
            <p:nvPr/>
          </p:nvSpPr>
          <p:spPr bwMode="auto">
            <a:xfrm>
              <a:off x="4284663" y="2270125"/>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smtClean="0">
                  <a:solidFill>
                    <a:srgbClr val="0070C0"/>
                  </a:solidFill>
                  <a:latin typeface="HGP創英角ｺﾞｼｯｸUB" pitchFamily="50" charset="-128"/>
                  <a:ea typeface="HGP創英角ｺﾞｼｯｸUB" pitchFamily="50" charset="-128"/>
                  <a:cs typeface="Osaka"/>
                </a:rPr>
                <a:t>納品</a:t>
              </a:r>
              <a:endParaRPr lang="ja-JP" altLang="en-US" sz="4800" smtClean="0">
                <a:solidFill>
                  <a:srgbClr val="0070C0"/>
                </a:solidFill>
                <a:latin typeface="Times"/>
                <a:ea typeface="HGP創英角ｺﾞｼｯｸUB" pitchFamily="50" charset="-128"/>
                <a:cs typeface="Osaka"/>
              </a:endParaRPr>
            </a:p>
          </p:txBody>
        </p:sp>
        <p:grpSp>
          <p:nvGrpSpPr>
            <p:cNvPr id="90131" name="Group 251"/>
            <p:cNvGrpSpPr>
              <a:grpSpLocks/>
            </p:cNvGrpSpPr>
            <p:nvPr/>
          </p:nvGrpSpPr>
          <p:grpSpPr bwMode="auto">
            <a:xfrm>
              <a:off x="5022850" y="3386138"/>
              <a:ext cx="542925" cy="542925"/>
              <a:chOff x="3433" y="3310"/>
              <a:chExt cx="289" cy="216"/>
            </a:xfrm>
          </p:grpSpPr>
          <p:sp>
            <p:nvSpPr>
              <p:cNvPr id="90182" name="Freeform 167"/>
              <p:cNvSpPr>
                <a:spLocks/>
              </p:cNvSpPr>
              <p:nvPr/>
            </p:nvSpPr>
            <p:spPr bwMode="auto">
              <a:xfrm>
                <a:off x="3433" y="3343"/>
                <a:ext cx="249" cy="183"/>
              </a:xfrm>
              <a:custGeom>
                <a:avLst/>
                <a:gdLst>
                  <a:gd name="T0" fmla="*/ 31 w 249"/>
                  <a:gd name="T1" fmla="*/ 16 h 183"/>
                  <a:gd name="T2" fmla="*/ 39 w 249"/>
                  <a:gd name="T3" fmla="*/ 11 h 183"/>
                  <a:gd name="T4" fmla="*/ 48 w 249"/>
                  <a:gd name="T5" fmla="*/ 6 h 183"/>
                  <a:gd name="T6" fmla="*/ 57 w 249"/>
                  <a:gd name="T7" fmla="*/ 3 h 183"/>
                  <a:gd name="T8" fmla="*/ 67 w 249"/>
                  <a:gd name="T9" fmla="*/ 1 h 183"/>
                  <a:gd name="T10" fmla="*/ 80 w 249"/>
                  <a:gd name="T11" fmla="*/ 0 h 183"/>
                  <a:gd name="T12" fmla="*/ 101 w 249"/>
                  <a:gd name="T13" fmla="*/ 1 h 183"/>
                  <a:gd name="T14" fmla="*/ 121 w 249"/>
                  <a:gd name="T15" fmla="*/ 3 h 183"/>
                  <a:gd name="T16" fmla="*/ 140 w 249"/>
                  <a:gd name="T17" fmla="*/ 8 h 183"/>
                  <a:gd name="T18" fmla="*/ 158 w 249"/>
                  <a:gd name="T19" fmla="*/ 13 h 183"/>
                  <a:gd name="T20" fmla="*/ 176 w 249"/>
                  <a:gd name="T21" fmla="*/ 21 h 183"/>
                  <a:gd name="T22" fmla="*/ 193 w 249"/>
                  <a:gd name="T23" fmla="*/ 30 h 183"/>
                  <a:gd name="T24" fmla="*/ 208 w 249"/>
                  <a:gd name="T25" fmla="*/ 41 h 183"/>
                  <a:gd name="T26" fmla="*/ 221 w 249"/>
                  <a:gd name="T27" fmla="*/ 54 h 183"/>
                  <a:gd name="T28" fmla="*/ 232 w 249"/>
                  <a:gd name="T29" fmla="*/ 68 h 183"/>
                  <a:gd name="T30" fmla="*/ 241 w 249"/>
                  <a:gd name="T31" fmla="*/ 82 h 183"/>
                  <a:gd name="T32" fmla="*/ 247 w 249"/>
                  <a:gd name="T33" fmla="*/ 97 h 183"/>
                  <a:gd name="T34" fmla="*/ 249 w 249"/>
                  <a:gd name="T35" fmla="*/ 113 h 183"/>
                  <a:gd name="T36" fmla="*/ 247 w 249"/>
                  <a:gd name="T37" fmla="*/ 129 h 183"/>
                  <a:gd name="T38" fmla="*/ 240 w 249"/>
                  <a:gd name="T39" fmla="*/ 144 h 183"/>
                  <a:gd name="T40" fmla="*/ 230 w 249"/>
                  <a:gd name="T41" fmla="*/ 157 h 183"/>
                  <a:gd name="T42" fmla="*/ 217 w 249"/>
                  <a:gd name="T43" fmla="*/ 167 h 183"/>
                  <a:gd name="T44" fmla="*/ 206 w 249"/>
                  <a:gd name="T45" fmla="*/ 173 h 183"/>
                  <a:gd name="T46" fmla="*/ 194 w 249"/>
                  <a:gd name="T47" fmla="*/ 178 h 183"/>
                  <a:gd name="T48" fmla="*/ 182 w 249"/>
                  <a:gd name="T49" fmla="*/ 181 h 183"/>
                  <a:gd name="T50" fmla="*/ 169 w 249"/>
                  <a:gd name="T51" fmla="*/ 183 h 183"/>
                  <a:gd name="T52" fmla="*/ 157 w 249"/>
                  <a:gd name="T53" fmla="*/ 183 h 183"/>
                  <a:gd name="T54" fmla="*/ 144 w 249"/>
                  <a:gd name="T55" fmla="*/ 183 h 183"/>
                  <a:gd name="T56" fmla="*/ 131 w 249"/>
                  <a:gd name="T57" fmla="*/ 181 h 183"/>
                  <a:gd name="T58" fmla="*/ 118 w 249"/>
                  <a:gd name="T59" fmla="*/ 179 h 183"/>
                  <a:gd name="T60" fmla="*/ 105 w 249"/>
                  <a:gd name="T61" fmla="*/ 175 h 183"/>
                  <a:gd name="T62" fmla="*/ 94 w 249"/>
                  <a:gd name="T63" fmla="*/ 171 h 183"/>
                  <a:gd name="T64" fmla="*/ 78 w 249"/>
                  <a:gd name="T65" fmla="*/ 165 h 183"/>
                  <a:gd name="T66" fmla="*/ 62 w 249"/>
                  <a:gd name="T67" fmla="*/ 157 h 183"/>
                  <a:gd name="T68" fmla="*/ 46 w 249"/>
                  <a:gd name="T69" fmla="*/ 146 h 183"/>
                  <a:gd name="T70" fmla="*/ 32 w 249"/>
                  <a:gd name="T71" fmla="*/ 135 h 183"/>
                  <a:gd name="T72" fmla="*/ 21 w 249"/>
                  <a:gd name="T73" fmla="*/ 122 h 183"/>
                  <a:gd name="T74" fmla="*/ 10 w 249"/>
                  <a:gd name="T75" fmla="*/ 106 h 183"/>
                  <a:gd name="T76" fmla="*/ 1 w 249"/>
                  <a:gd name="T77" fmla="*/ 83 h 183"/>
                  <a:gd name="T78" fmla="*/ 1 w 249"/>
                  <a:gd name="T79" fmla="*/ 58 h 183"/>
                  <a:gd name="T80" fmla="*/ 6 w 249"/>
                  <a:gd name="T81" fmla="*/ 41 h 183"/>
                  <a:gd name="T82" fmla="*/ 14 w 249"/>
                  <a:gd name="T83" fmla="*/ 30 h 183"/>
                  <a:gd name="T84" fmla="*/ 25 w 249"/>
                  <a:gd name="T85" fmla="*/ 20 h 1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9"/>
                  <a:gd name="T130" fmla="*/ 0 h 183"/>
                  <a:gd name="T131" fmla="*/ 249 w 249"/>
                  <a:gd name="T132" fmla="*/ 183 h 18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9" h="183">
                    <a:moveTo>
                      <a:pt x="25" y="20"/>
                    </a:moveTo>
                    <a:lnTo>
                      <a:pt x="28" y="18"/>
                    </a:lnTo>
                    <a:lnTo>
                      <a:pt x="31" y="16"/>
                    </a:lnTo>
                    <a:lnTo>
                      <a:pt x="33" y="14"/>
                    </a:lnTo>
                    <a:lnTo>
                      <a:pt x="36" y="12"/>
                    </a:lnTo>
                    <a:lnTo>
                      <a:pt x="39" y="11"/>
                    </a:lnTo>
                    <a:lnTo>
                      <a:pt x="42" y="9"/>
                    </a:lnTo>
                    <a:lnTo>
                      <a:pt x="45" y="8"/>
                    </a:lnTo>
                    <a:lnTo>
                      <a:pt x="48" y="6"/>
                    </a:lnTo>
                    <a:lnTo>
                      <a:pt x="51" y="5"/>
                    </a:lnTo>
                    <a:lnTo>
                      <a:pt x="54" y="4"/>
                    </a:lnTo>
                    <a:lnTo>
                      <a:pt x="57" y="3"/>
                    </a:lnTo>
                    <a:lnTo>
                      <a:pt x="60" y="2"/>
                    </a:lnTo>
                    <a:lnTo>
                      <a:pt x="63" y="1"/>
                    </a:lnTo>
                    <a:lnTo>
                      <a:pt x="67" y="1"/>
                    </a:lnTo>
                    <a:lnTo>
                      <a:pt x="70" y="0"/>
                    </a:lnTo>
                    <a:lnTo>
                      <a:pt x="74" y="0"/>
                    </a:lnTo>
                    <a:lnTo>
                      <a:pt x="80" y="0"/>
                    </a:lnTo>
                    <a:lnTo>
                      <a:pt x="87" y="0"/>
                    </a:lnTo>
                    <a:lnTo>
                      <a:pt x="94" y="0"/>
                    </a:lnTo>
                    <a:lnTo>
                      <a:pt x="101" y="1"/>
                    </a:lnTo>
                    <a:lnTo>
                      <a:pt x="107" y="1"/>
                    </a:lnTo>
                    <a:lnTo>
                      <a:pt x="114" y="2"/>
                    </a:lnTo>
                    <a:lnTo>
                      <a:pt x="121" y="3"/>
                    </a:lnTo>
                    <a:lnTo>
                      <a:pt x="127" y="5"/>
                    </a:lnTo>
                    <a:lnTo>
                      <a:pt x="134" y="6"/>
                    </a:lnTo>
                    <a:lnTo>
                      <a:pt x="140" y="8"/>
                    </a:lnTo>
                    <a:lnTo>
                      <a:pt x="146" y="9"/>
                    </a:lnTo>
                    <a:lnTo>
                      <a:pt x="152" y="11"/>
                    </a:lnTo>
                    <a:lnTo>
                      <a:pt x="158" y="13"/>
                    </a:lnTo>
                    <a:lnTo>
                      <a:pt x="165" y="16"/>
                    </a:lnTo>
                    <a:lnTo>
                      <a:pt x="170" y="18"/>
                    </a:lnTo>
                    <a:lnTo>
                      <a:pt x="176" y="21"/>
                    </a:lnTo>
                    <a:lnTo>
                      <a:pt x="182" y="24"/>
                    </a:lnTo>
                    <a:lnTo>
                      <a:pt x="188" y="27"/>
                    </a:lnTo>
                    <a:lnTo>
                      <a:pt x="193" y="30"/>
                    </a:lnTo>
                    <a:lnTo>
                      <a:pt x="198" y="34"/>
                    </a:lnTo>
                    <a:lnTo>
                      <a:pt x="203" y="37"/>
                    </a:lnTo>
                    <a:lnTo>
                      <a:pt x="208" y="41"/>
                    </a:lnTo>
                    <a:lnTo>
                      <a:pt x="212" y="45"/>
                    </a:lnTo>
                    <a:lnTo>
                      <a:pt x="216" y="50"/>
                    </a:lnTo>
                    <a:lnTo>
                      <a:pt x="221" y="54"/>
                    </a:lnTo>
                    <a:lnTo>
                      <a:pt x="225" y="58"/>
                    </a:lnTo>
                    <a:lnTo>
                      <a:pt x="228" y="63"/>
                    </a:lnTo>
                    <a:lnTo>
                      <a:pt x="232" y="68"/>
                    </a:lnTo>
                    <a:lnTo>
                      <a:pt x="235" y="72"/>
                    </a:lnTo>
                    <a:lnTo>
                      <a:pt x="238" y="77"/>
                    </a:lnTo>
                    <a:lnTo>
                      <a:pt x="241" y="82"/>
                    </a:lnTo>
                    <a:lnTo>
                      <a:pt x="244" y="86"/>
                    </a:lnTo>
                    <a:lnTo>
                      <a:pt x="246" y="92"/>
                    </a:lnTo>
                    <a:lnTo>
                      <a:pt x="247" y="97"/>
                    </a:lnTo>
                    <a:lnTo>
                      <a:pt x="248" y="102"/>
                    </a:lnTo>
                    <a:lnTo>
                      <a:pt x="249" y="108"/>
                    </a:lnTo>
                    <a:lnTo>
                      <a:pt x="249" y="113"/>
                    </a:lnTo>
                    <a:lnTo>
                      <a:pt x="249" y="118"/>
                    </a:lnTo>
                    <a:lnTo>
                      <a:pt x="248" y="124"/>
                    </a:lnTo>
                    <a:lnTo>
                      <a:pt x="247" y="129"/>
                    </a:lnTo>
                    <a:lnTo>
                      <a:pt x="245" y="134"/>
                    </a:lnTo>
                    <a:lnTo>
                      <a:pt x="243" y="139"/>
                    </a:lnTo>
                    <a:lnTo>
                      <a:pt x="240" y="144"/>
                    </a:lnTo>
                    <a:lnTo>
                      <a:pt x="237" y="149"/>
                    </a:lnTo>
                    <a:lnTo>
                      <a:pt x="234" y="153"/>
                    </a:lnTo>
                    <a:lnTo>
                      <a:pt x="230" y="157"/>
                    </a:lnTo>
                    <a:lnTo>
                      <a:pt x="225" y="161"/>
                    </a:lnTo>
                    <a:lnTo>
                      <a:pt x="220" y="165"/>
                    </a:lnTo>
                    <a:lnTo>
                      <a:pt x="217" y="167"/>
                    </a:lnTo>
                    <a:lnTo>
                      <a:pt x="213" y="170"/>
                    </a:lnTo>
                    <a:lnTo>
                      <a:pt x="210" y="172"/>
                    </a:lnTo>
                    <a:lnTo>
                      <a:pt x="206" y="173"/>
                    </a:lnTo>
                    <a:lnTo>
                      <a:pt x="202" y="175"/>
                    </a:lnTo>
                    <a:lnTo>
                      <a:pt x="198" y="176"/>
                    </a:lnTo>
                    <a:lnTo>
                      <a:pt x="194" y="178"/>
                    </a:lnTo>
                    <a:lnTo>
                      <a:pt x="190" y="179"/>
                    </a:lnTo>
                    <a:lnTo>
                      <a:pt x="186" y="180"/>
                    </a:lnTo>
                    <a:lnTo>
                      <a:pt x="182" y="181"/>
                    </a:lnTo>
                    <a:lnTo>
                      <a:pt x="178" y="182"/>
                    </a:lnTo>
                    <a:lnTo>
                      <a:pt x="174" y="182"/>
                    </a:lnTo>
                    <a:lnTo>
                      <a:pt x="169" y="183"/>
                    </a:lnTo>
                    <a:lnTo>
                      <a:pt x="165" y="183"/>
                    </a:lnTo>
                    <a:lnTo>
                      <a:pt x="161" y="183"/>
                    </a:lnTo>
                    <a:lnTo>
                      <a:pt x="157" y="183"/>
                    </a:lnTo>
                    <a:lnTo>
                      <a:pt x="152" y="183"/>
                    </a:lnTo>
                    <a:lnTo>
                      <a:pt x="148" y="183"/>
                    </a:lnTo>
                    <a:lnTo>
                      <a:pt x="144" y="183"/>
                    </a:lnTo>
                    <a:lnTo>
                      <a:pt x="139" y="182"/>
                    </a:lnTo>
                    <a:lnTo>
                      <a:pt x="135" y="182"/>
                    </a:lnTo>
                    <a:lnTo>
                      <a:pt x="131" y="181"/>
                    </a:lnTo>
                    <a:lnTo>
                      <a:pt x="126" y="180"/>
                    </a:lnTo>
                    <a:lnTo>
                      <a:pt x="122" y="180"/>
                    </a:lnTo>
                    <a:lnTo>
                      <a:pt x="118" y="179"/>
                    </a:lnTo>
                    <a:lnTo>
                      <a:pt x="114" y="178"/>
                    </a:lnTo>
                    <a:lnTo>
                      <a:pt x="110" y="177"/>
                    </a:lnTo>
                    <a:lnTo>
                      <a:pt x="105" y="175"/>
                    </a:lnTo>
                    <a:lnTo>
                      <a:pt x="102" y="174"/>
                    </a:lnTo>
                    <a:lnTo>
                      <a:pt x="97" y="173"/>
                    </a:lnTo>
                    <a:lnTo>
                      <a:pt x="94" y="171"/>
                    </a:lnTo>
                    <a:lnTo>
                      <a:pt x="90" y="170"/>
                    </a:lnTo>
                    <a:lnTo>
                      <a:pt x="84" y="168"/>
                    </a:lnTo>
                    <a:lnTo>
                      <a:pt x="78" y="165"/>
                    </a:lnTo>
                    <a:lnTo>
                      <a:pt x="73" y="163"/>
                    </a:lnTo>
                    <a:lnTo>
                      <a:pt x="67" y="160"/>
                    </a:lnTo>
                    <a:lnTo>
                      <a:pt x="62" y="157"/>
                    </a:lnTo>
                    <a:lnTo>
                      <a:pt x="56" y="153"/>
                    </a:lnTo>
                    <a:lnTo>
                      <a:pt x="51" y="150"/>
                    </a:lnTo>
                    <a:lnTo>
                      <a:pt x="46" y="146"/>
                    </a:lnTo>
                    <a:lnTo>
                      <a:pt x="42" y="143"/>
                    </a:lnTo>
                    <a:lnTo>
                      <a:pt x="37" y="139"/>
                    </a:lnTo>
                    <a:lnTo>
                      <a:pt x="32" y="135"/>
                    </a:lnTo>
                    <a:lnTo>
                      <a:pt x="28" y="131"/>
                    </a:lnTo>
                    <a:lnTo>
                      <a:pt x="25" y="126"/>
                    </a:lnTo>
                    <a:lnTo>
                      <a:pt x="21" y="122"/>
                    </a:lnTo>
                    <a:lnTo>
                      <a:pt x="18" y="118"/>
                    </a:lnTo>
                    <a:lnTo>
                      <a:pt x="15" y="113"/>
                    </a:lnTo>
                    <a:lnTo>
                      <a:pt x="10" y="106"/>
                    </a:lnTo>
                    <a:lnTo>
                      <a:pt x="6" y="98"/>
                    </a:lnTo>
                    <a:lnTo>
                      <a:pt x="3" y="91"/>
                    </a:lnTo>
                    <a:lnTo>
                      <a:pt x="1" y="83"/>
                    </a:lnTo>
                    <a:lnTo>
                      <a:pt x="0" y="74"/>
                    </a:lnTo>
                    <a:lnTo>
                      <a:pt x="0" y="66"/>
                    </a:lnTo>
                    <a:lnTo>
                      <a:pt x="1" y="58"/>
                    </a:lnTo>
                    <a:lnTo>
                      <a:pt x="3" y="50"/>
                    </a:lnTo>
                    <a:lnTo>
                      <a:pt x="5" y="45"/>
                    </a:lnTo>
                    <a:lnTo>
                      <a:pt x="6" y="41"/>
                    </a:lnTo>
                    <a:lnTo>
                      <a:pt x="9" y="37"/>
                    </a:lnTo>
                    <a:lnTo>
                      <a:pt x="11" y="33"/>
                    </a:lnTo>
                    <a:lnTo>
                      <a:pt x="14" y="30"/>
                    </a:lnTo>
                    <a:lnTo>
                      <a:pt x="17" y="26"/>
                    </a:lnTo>
                    <a:lnTo>
                      <a:pt x="21" y="23"/>
                    </a:lnTo>
                    <a:lnTo>
                      <a:pt x="25"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83" name="Freeform 168"/>
              <p:cNvSpPr>
                <a:spLocks/>
              </p:cNvSpPr>
              <p:nvPr/>
            </p:nvSpPr>
            <p:spPr bwMode="auto">
              <a:xfrm>
                <a:off x="3436" y="3345"/>
                <a:ext cx="242" cy="179"/>
              </a:xfrm>
              <a:custGeom>
                <a:avLst/>
                <a:gdLst>
                  <a:gd name="T0" fmla="*/ 53 w 242"/>
                  <a:gd name="T1" fmla="*/ 5 h 179"/>
                  <a:gd name="T2" fmla="*/ 63 w 242"/>
                  <a:gd name="T3" fmla="*/ 2 h 179"/>
                  <a:gd name="T4" fmla="*/ 74 w 242"/>
                  <a:gd name="T5" fmla="*/ 1 h 179"/>
                  <a:gd name="T6" fmla="*/ 84 w 242"/>
                  <a:gd name="T7" fmla="*/ 0 h 179"/>
                  <a:gd name="T8" fmla="*/ 95 w 242"/>
                  <a:gd name="T9" fmla="*/ 1 h 179"/>
                  <a:gd name="T10" fmla="*/ 105 w 242"/>
                  <a:gd name="T11" fmla="*/ 2 h 179"/>
                  <a:gd name="T12" fmla="*/ 116 w 242"/>
                  <a:gd name="T13" fmla="*/ 4 h 179"/>
                  <a:gd name="T14" fmla="*/ 126 w 242"/>
                  <a:gd name="T15" fmla="*/ 6 h 179"/>
                  <a:gd name="T16" fmla="*/ 136 w 242"/>
                  <a:gd name="T17" fmla="*/ 9 h 179"/>
                  <a:gd name="T18" fmla="*/ 147 w 242"/>
                  <a:gd name="T19" fmla="*/ 11 h 179"/>
                  <a:gd name="T20" fmla="*/ 157 w 242"/>
                  <a:gd name="T21" fmla="*/ 14 h 179"/>
                  <a:gd name="T22" fmla="*/ 162 w 242"/>
                  <a:gd name="T23" fmla="*/ 17 h 179"/>
                  <a:gd name="T24" fmla="*/ 167 w 242"/>
                  <a:gd name="T25" fmla="*/ 18 h 179"/>
                  <a:gd name="T26" fmla="*/ 175 w 242"/>
                  <a:gd name="T27" fmla="*/ 23 h 179"/>
                  <a:gd name="T28" fmla="*/ 189 w 242"/>
                  <a:gd name="T29" fmla="*/ 31 h 179"/>
                  <a:gd name="T30" fmla="*/ 202 w 242"/>
                  <a:gd name="T31" fmla="*/ 41 h 179"/>
                  <a:gd name="T32" fmla="*/ 214 w 242"/>
                  <a:gd name="T33" fmla="*/ 52 h 179"/>
                  <a:gd name="T34" fmla="*/ 224 w 242"/>
                  <a:gd name="T35" fmla="*/ 64 h 179"/>
                  <a:gd name="T36" fmla="*/ 233 w 242"/>
                  <a:gd name="T37" fmla="*/ 75 h 179"/>
                  <a:gd name="T38" fmla="*/ 242 w 242"/>
                  <a:gd name="T39" fmla="*/ 105 h 179"/>
                  <a:gd name="T40" fmla="*/ 237 w 242"/>
                  <a:gd name="T41" fmla="*/ 136 h 179"/>
                  <a:gd name="T42" fmla="*/ 222 w 242"/>
                  <a:gd name="T43" fmla="*/ 156 h 179"/>
                  <a:gd name="T44" fmla="*/ 215 w 242"/>
                  <a:gd name="T45" fmla="*/ 161 h 179"/>
                  <a:gd name="T46" fmla="*/ 208 w 242"/>
                  <a:gd name="T47" fmla="*/ 165 h 179"/>
                  <a:gd name="T48" fmla="*/ 200 w 242"/>
                  <a:gd name="T49" fmla="*/ 169 h 179"/>
                  <a:gd name="T50" fmla="*/ 192 w 242"/>
                  <a:gd name="T51" fmla="*/ 172 h 179"/>
                  <a:gd name="T52" fmla="*/ 184 w 242"/>
                  <a:gd name="T53" fmla="*/ 176 h 179"/>
                  <a:gd name="T54" fmla="*/ 171 w 242"/>
                  <a:gd name="T55" fmla="*/ 178 h 179"/>
                  <a:gd name="T56" fmla="*/ 159 w 242"/>
                  <a:gd name="T57" fmla="*/ 179 h 179"/>
                  <a:gd name="T58" fmla="*/ 147 w 242"/>
                  <a:gd name="T59" fmla="*/ 179 h 179"/>
                  <a:gd name="T60" fmla="*/ 135 w 242"/>
                  <a:gd name="T61" fmla="*/ 178 h 179"/>
                  <a:gd name="T62" fmla="*/ 123 w 242"/>
                  <a:gd name="T63" fmla="*/ 176 h 179"/>
                  <a:gd name="T64" fmla="*/ 112 w 242"/>
                  <a:gd name="T65" fmla="*/ 173 h 179"/>
                  <a:gd name="T66" fmla="*/ 100 w 242"/>
                  <a:gd name="T67" fmla="*/ 170 h 179"/>
                  <a:gd name="T68" fmla="*/ 89 w 242"/>
                  <a:gd name="T69" fmla="*/ 166 h 179"/>
                  <a:gd name="T70" fmla="*/ 78 w 242"/>
                  <a:gd name="T71" fmla="*/ 161 h 179"/>
                  <a:gd name="T72" fmla="*/ 68 w 242"/>
                  <a:gd name="T73" fmla="*/ 156 h 179"/>
                  <a:gd name="T74" fmla="*/ 57 w 242"/>
                  <a:gd name="T75" fmla="*/ 150 h 179"/>
                  <a:gd name="T76" fmla="*/ 46 w 242"/>
                  <a:gd name="T77" fmla="*/ 143 h 179"/>
                  <a:gd name="T78" fmla="*/ 36 w 242"/>
                  <a:gd name="T79" fmla="*/ 135 h 179"/>
                  <a:gd name="T80" fmla="*/ 27 w 242"/>
                  <a:gd name="T81" fmla="*/ 126 h 179"/>
                  <a:gd name="T82" fmla="*/ 20 w 242"/>
                  <a:gd name="T83" fmla="*/ 117 h 179"/>
                  <a:gd name="T84" fmla="*/ 13 w 242"/>
                  <a:gd name="T85" fmla="*/ 107 h 179"/>
                  <a:gd name="T86" fmla="*/ 2 w 242"/>
                  <a:gd name="T87" fmla="*/ 81 h 179"/>
                  <a:gd name="T88" fmla="*/ 2 w 242"/>
                  <a:gd name="T89" fmla="*/ 53 h 179"/>
                  <a:gd name="T90" fmla="*/ 11 w 242"/>
                  <a:gd name="T91" fmla="*/ 33 h 179"/>
                  <a:gd name="T92" fmla="*/ 16 w 242"/>
                  <a:gd name="T93" fmla="*/ 27 h 179"/>
                  <a:gd name="T94" fmla="*/ 23 w 242"/>
                  <a:gd name="T95" fmla="*/ 21 h 179"/>
                  <a:gd name="T96" fmla="*/ 30 w 242"/>
                  <a:gd name="T97" fmla="*/ 16 h 179"/>
                  <a:gd name="T98" fmla="*/ 38 w 242"/>
                  <a:gd name="T99" fmla="*/ 12 h 179"/>
                  <a:gd name="T100" fmla="*/ 46 w 242"/>
                  <a:gd name="T101" fmla="*/ 7 h 17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2"/>
                  <a:gd name="T154" fmla="*/ 0 h 179"/>
                  <a:gd name="T155" fmla="*/ 242 w 242"/>
                  <a:gd name="T156" fmla="*/ 179 h 17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2" h="179">
                    <a:moveTo>
                      <a:pt x="46" y="7"/>
                    </a:moveTo>
                    <a:lnTo>
                      <a:pt x="49" y="6"/>
                    </a:lnTo>
                    <a:lnTo>
                      <a:pt x="53" y="5"/>
                    </a:lnTo>
                    <a:lnTo>
                      <a:pt x="56" y="4"/>
                    </a:lnTo>
                    <a:lnTo>
                      <a:pt x="60" y="3"/>
                    </a:lnTo>
                    <a:lnTo>
                      <a:pt x="63" y="2"/>
                    </a:lnTo>
                    <a:lnTo>
                      <a:pt x="67" y="2"/>
                    </a:lnTo>
                    <a:lnTo>
                      <a:pt x="70" y="1"/>
                    </a:lnTo>
                    <a:lnTo>
                      <a:pt x="74" y="1"/>
                    </a:lnTo>
                    <a:lnTo>
                      <a:pt x="77" y="1"/>
                    </a:lnTo>
                    <a:lnTo>
                      <a:pt x="81" y="0"/>
                    </a:lnTo>
                    <a:lnTo>
                      <a:pt x="84" y="0"/>
                    </a:lnTo>
                    <a:lnTo>
                      <a:pt x="88" y="0"/>
                    </a:lnTo>
                    <a:lnTo>
                      <a:pt x="91" y="1"/>
                    </a:lnTo>
                    <a:lnTo>
                      <a:pt x="95" y="1"/>
                    </a:lnTo>
                    <a:lnTo>
                      <a:pt x="98" y="1"/>
                    </a:lnTo>
                    <a:lnTo>
                      <a:pt x="102" y="1"/>
                    </a:lnTo>
                    <a:lnTo>
                      <a:pt x="105" y="2"/>
                    </a:lnTo>
                    <a:lnTo>
                      <a:pt x="109" y="2"/>
                    </a:lnTo>
                    <a:lnTo>
                      <a:pt x="112" y="3"/>
                    </a:lnTo>
                    <a:lnTo>
                      <a:pt x="116" y="4"/>
                    </a:lnTo>
                    <a:lnTo>
                      <a:pt x="119" y="4"/>
                    </a:lnTo>
                    <a:lnTo>
                      <a:pt x="123" y="5"/>
                    </a:lnTo>
                    <a:lnTo>
                      <a:pt x="126" y="6"/>
                    </a:lnTo>
                    <a:lnTo>
                      <a:pt x="130" y="7"/>
                    </a:lnTo>
                    <a:lnTo>
                      <a:pt x="133" y="8"/>
                    </a:lnTo>
                    <a:lnTo>
                      <a:pt x="136" y="9"/>
                    </a:lnTo>
                    <a:lnTo>
                      <a:pt x="140" y="10"/>
                    </a:lnTo>
                    <a:lnTo>
                      <a:pt x="143" y="10"/>
                    </a:lnTo>
                    <a:lnTo>
                      <a:pt x="147" y="11"/>
                    </a:lnTo>
                    <a:lnTo>
                      <a:pt x="150" y="12"/>
                    </a:lnTo>
                    <a:lnTo>
                      <a:pt x="153" y="13"/>
                    </a:lnTo>
                    <a:lnTo>
                      <a:pt x="157" y="14"/>
                    </a:lnTo>
                    <a:lnTo>
                      <a:pt x="158" y="15"/>
                    </a:lnTo>
                    <a:lnTo>
                      <a:pt x="160" y="16"/>
                    </a:lnTo>
                    <a:lnTo>
                      <a:pt x="162" y="17"/>
                    </a:lnTo>
                    <a:lnTo>
                      <a:pt x="163" y="17"/>
                    </a:lnTo>
                    <a:lnTo>
                      <a:pt x="165" y="18"/>
                    </a:lnTo>
                    <a:lnTo>
                      <a:pt x="167" y="18"/>
                    </a:lnTo>
                    <a:lnTo>
                      <a:pt x="169" y="19"/>
                    </a:lnTo>
                    <a:lnTo>
                      <a:pt x="170" y="20"/>
                    </a:lnTo>
                    <a:lnTo>
                      <a:pt x="175" y="23"/>
                    </a:lnTo>
                    <a:lnTo>
                      <a:pt x="180" y="25"/>
                    </a:lnTo>
                    <a:lnTo>
                      <a:pt x="185" y="28"/>
                    </a:lnTo>
                    <a:lnTo>
                      <a:pt x="189" y="31"/>
                    </a:lnTo>
                    <a:lnTo>
                      <a:pt x="194" y="34"/>
                    </a:lnTo>
                    <a:lnTo>
                      <a:pt x="198" y="38"/>
                    </a:lnTo>
                    <a:lnTo>
                      <a:pt x="202" y="41"/>
                    </a:lnTo>
                    <a:lnTo>
                      <a:pt x="206" y="45"/>
                    </a:lnTo>
                    <a:lnTo>
                      <a:pt x="210" y="48"/>
                    </a:lnTo>
                    <a:lnTo>
                      <a:pt x="214" y="52"/>
                    </a:lnTo>
                    <a:lnTo>
                      <a:pt x="217" y="56"/>
                    </a:lnTo>
                    <a:lnTo>
                      <a:pt x="221" y="60"/>
                    </a:lnTo>
                    <a:lnTo>
                      <a:pt x="224" y="64"/>
                    </a:lnTo>
                    <a:lnTo>
                      <a:pt x="227" y="68"/>
                    </a:lnTo>
                    <a:lnTo>
                      <a:pt x="230" y="71"/>
                    </a:lnTo>
                    <a:lnTo>
                      <a:pt x="233" y="75"/>
                    </a:lnTo>
                    <a:lnTo>
                      <a:pt x="237" y="85"/>
                    </a:lnTo>
                    <a:lnTo>
                      <a:pt x="240" y="95"/>
                    </a:lnTo>
                    <a:lnTo>
                      <a:pt x="242" y="105"/>
                    </a:lnTo>
                    <a:lnTo>
                      <a:pt x="242" y="116"/>
                    </a:lnTo>
                    <a:lnTo>
                      <a:pt x="240" y="126"/>
                    </a:lnTo>
                    <a:lnTo>
                      <a:pt x="237" y="136"/>
                    </a:lnTo>
                    <a:lnTo>
                      <a:pt x="232" y="145"/>
                    </a:lnTo>
                    <a:lnTo>
                      <a:pt x="224" y="154"/>
                    </a:lnTo>
                    <a:lnTo>
                      <a:pt x="222" y="156"/>
                    </a:lnTo>
                    <a:lnTo>
                      <a:pt x="220" y="157"/>
                    </a:lnTo>
                    <a:lnTo>
                      <a:pt x="218" y="159"/>
                    </a:lnTo>
                    <a:lnTo>
                      <a:pt x="215" y="161"/>
                    </a:lnTo>
                    <a:lnTo>
                      <a:pt x="213" y="162"/>
                    </a:lnTo>
                    <a:lnTo>
                      <a:pt x="210" y="164"/>
                    </a:lnTo>
                    <a:lnTo>
                      <a:pt x="208" y="165"/>
                    </a:lnTo>
                    <a:lnTo>
                      <a:pt x="205" y="166"/>
                    </a:lnTo>
                    <a:lnTo>
                      <a:pt x="203" y="168"/>
                    </a:lnTo>
                    <a:lnTo>
                      <a:pt x="200" y="169"/>
                    </a:lnTo>
                    <a:lnTo>
                      <a:pt x="197" y="170"/>
                    </a:lnTo>
                    <a:lnTo>
                      <a:pt x="195" y="171"/>
                    </a:lnTo>
                    <a:lnTo>
                      <a:pt x="192" y="172"/>
                    </a:lnTo>
                    <a:lnTo>
                      <a:pt x="189" y="173"/>
                    </a:lnTo>
                    <a:lnTo>
                      <a:pt x="186" y="174"/>
                    </a:lnTo>
                    <a:lnTo>
                      <a:pt x="184" y="176"/>
                    </a:lnTo>
                    <a:lnTo>
                      <a:pt x="180" y="176"/>
                    </a:lnTo>
                    <a:lnTo>
                      <a:pt x="175" y="177"/>
                    </a:lnTo>
                    <a:lnTo>
                      <a:pt x="171" y="178"/>
                    </a:lnTo>
                    <a:lnTo>
                      <a:pt x="167" y="178"/>
                    </a:lnTo>
                    <a:lnTo>
                      <a:pt x="163" y="179"/>
                    </a:lnTo>
                    <a:lnTo>
                      <a:pt x="159" y="179"/>
                    </a:lnTo>
                    <a:lnTo>
                      <a:pt x="155" y="179"/>
                    </a:lnTo>
                    <a:lnTo>
                      <a:pt x="151" y="179"/>
                    </a:lnTo>
                    <a:lnTo>
                      <a:pt x="147" y="179"/>
                    </a:lnTo>
                    <a:lnTo>
                      <a:pt x="143" y="179"/>
                    </a:lnTo>
                    <a:lnTo>
                      <a:pt x="139" y="178"/>
                    </a:lnTo>
                    <a:lnTo>
                      <a:pt x="135" y="178"/>
                    </a:lnTo>
                    <a:lnTo>
                      <a:pt x="131" y="177"/>
                    </a:lnTo>
                    <a:lnTo>
                      <a:pt x="127" y="177"/>
                    </a:lnTo>
                    <a:lnTo>
                      <a:pt x="123" y="176"/>
                    </a:lnTo>
                    <a:lnTo>
                      <a:pt x="119" y="175"/>
                    </a:lnTo>
                    <a:lnTo>
                      <a:pt x="115" y="174"/>
                    </a:lnTo>
                    <a:lnTo>
                      <a:pt x="112" y="173"/>
                    </a:lnTo>
                    <a:lnTo>
                      <a:pt x="108" y="172"/>
                    </a:lnTo>
                    <a:lnTo>
                      <a:pt x="104" y="171"/>
                    </a:lnTo>
                    <a:lnTo>
                      <a:pt x="100" y="170"/>
                    </a:lnTo>
                    <a:lnTo>
                      <a:pt x="96" y="169"/>
                    </a:lnTo>
                    <a:lnTo>
                      <a:pt x="93" y="167"/>
                    </a:lnTo>
                    <a:lnTo>
                      <a:pt x="89" y="166"/>
                    </a:lnTo>
                    <a:lnTo>
                      <a:pt x="85" y="164"/>
                    </a:lnTo>
                    <a:lnTo>
                      <a:pt x="82" y="163"/>
                    </a:lnTo>
                    <a:lnTo>
                      <a:pt x="78" y="161"/>
                    </a:lnTo>
                    <a:lnTo>
                      <a:pt x="75" y="160"/>
                    </a:lnTo>
                    <a:lnTo>
                      <a:pt x="71" y="158"/>
                    </a:lnTo>
                    <a:lnTo>
                      <a:pt x="68" y="156"/>
                    </a:lnTo>
                    <a:lnTo>
                      <a:pt x="64" y="155"/>
                    </a:lnTo>
                    <a:lnTo>
                      <a:pt x="61" y="153"/>
                    </a:lnTo>
                    <a:lnTo>
                      <a:pt x="57" y="150"/>
                    </a:lnTo>
                    <a:lnTo>
                      <a:pt x="53" y="148"/>
                    </a:lnTo>
                    <a:lnTo>
                      <a:pt x="50" y="146"/>
                    </a:lnTo>
                    <a:lnTo>
                      <a:pt x="46" y="143"/>
                    </a:lnTo>
                    <a:lnTo>
                      <a:pt x="43" y="140"/>
                    </a:lnTo>
                    <a:lnTo>
                      <a:pt x="39" y="137"/>
                    </a:lnTo>
                    <a:lnTo>
                      <a:pt x="36" y="135"/>
                    </a:lnTo>
                    <a:lnTo>
                      <a:pt x="33" y="132"/>
                    </a:lnTo>
                    <a:lnTo>
                      <a:pt x="30" y="129"/>
                    </a:lnTo>
                    <a:lnTo>
                      <a:pt x="27" y="126"/>
                    </a:lnTo>
                    <a:lnTo>
                      <a:pt x="25" y="123"/>
                    </a:lnTo>
                    <a:lnTo>
                      <a:pt x="22" y="120"/>
                    </a:lnTo>
                    <a:lnTo>
                      <a:pt x="20" y="117"/>
                    </a:lnTo>
                    <a:lnTo>
                      <a:pt x="17" y="113"/>
                    </a:lnTo>
                    <a:lnTo>
                      <a:pt x="15" y="110"/>
                    </a:lnTo>
                    <a:lnTo>
                      <a:pt x="13" y="107"/>
                    </a:lnTo>
                    <a:lnTo>
                      <a:pt x="8" y="99"/>
                    </a:lnTo>
                    <a:lnTo>
                      <a:pt x="4" y="90"/>
                    </a:lnTo>
                    <a:lnTo>
                      <a:pt x="2" y="81"/>
                    </a:lnTo>
                    <a:lnTo>
                      <a:pt x="0" y="72"/>
                    </a:lnTo>
                    <a:lnTo>
                      <a:pt x="1" y="62"/>
                    </a:lnTo>
                    <a:lnTo>
                      <a:pt x="2" y="53"/>
                    </a:lnTo>
                    <a:lnTo>
                      <a:pt x="5" y="44"/>
                    </a:lnTo>
                    <a:lnTo>
                      <a:pt x="9" y="36"/>
                    </a:lnTo>
                    <a:lnTo>
                      <a:pt x="11" y="33"/>
                    </a:lnTo>
                    <a:lnTo>
                      <a:pt x="13" y="31"/>
                    </a:lnTo>
                    <a:lnTo>
                      <a:pt x="14" y="29"/>
                    </a:lnTo>
                    <a:lnTo>
                      <a:pt x="16" y="27"/>
                    </a:lnTo>
                    <a:lnTo>
                      <a:pt x="18" y="25"/>
                    </a:lnTo>
                    <a:lnTo>
                      <a:pt x="21" y="23"/>
                    </a:lnTo>
                    <a:lnTo>
                      <a:pt x="23" y="21"/>
                    </a:lnTo>
                    <a:lnTo>
                      <a:pt x="25" y="20"/>
                    </a:lnTo>
                    <a:lnTo>
                      <a:pt x="28" y="18"/>
                    </a:lnTo>
                    <a:lnTo>
                      <a:pt x="30" y="16"/>
                    </a:lnTo>
                    <a:lnTo>
                      <a:pt x="32" y="15"/>
                    </a:lnTo>
                    <a:lnTo>
                      <a:pt x="35" y="13"/>
                    </a:lnTo>
                    <a:lnTo>
                      <a:pt x="38" y="12"/>
                    </a:lnTo>
                    <a:lnTo>
                      <a:pt x="40" y="10"/>
                    </a:lnTo>
                    <a:lnTo>
                      <a:pt x="43" y="9"/>
                    </a:lnTo>
                    <a:lnTo>
                      <a:pt x="46"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84" name="Freeform 169"/>
              <p:cNvSpPr>
                <a:spLocks/>
              </p:cNvSpPr>
              <p:nvPr/>
            </p:nvSpPr>
            <p:spPr bwMode="auto">
              <a:xfrm>
                <a:off x="3446" y="3382"/>
                <a:ext cx="12" cy="42"/>
              </a:xfrm>
              <a:custGeom>
                <a:avLst/>
                <a:gdLst>
                  <a:gd name="T0" fmla="*/ 11 w 12"/>
                  <a:gd name="T1" fmla="*/ 0 h 42"/>
                  <a:gd name="T2" fmla="*/ 12 w 12"/>
                  <a:gd name="T3" fmla="*/ 0 h 42"/>
                  <a:gd name="T4" fmla="*/ 11 w 12"/>
                  <a:gd name="T5" fmla="*/ 1 h 42"/>
                  <a:gd name="T6" fmla="*/ 10 w 12"/>
                  <a:gd name="T7" fmla="*/ 3 h 42"/>
                  <a:gd name="T8" fmla="*/ 9 w 12"/>
                  <a:gd name="T9" fmla="*/ 4 h 42"/>
                  <a:gd name="T10" fmla="*/ 8 w 12"/>
                  <a:gd name="T11" fmla="*/ 6 h 42"/>
                  <a:gd name="T12" fmla="*/ 6 w 12"/>
                  <a:gd name="T13" fmla="*/ 10 h 42"/>
                  <a:gd name="T14" fmla="*/ 4 w 12"/>
                  <a:gd name="T15" fmla="*/ 14 h 42"/>
                  <a:gd name="T16" fmla="*/ 3 w 12"/>
                  <a:gd name="T17" fmla="*/ 19 h 42"/>
                  <a:gd name="T18" fmla="*/ 2 w 12"/>
                  <a:gd name="T19" fmla="*/ 23 h 42"/>
                  <a:gd name="T20" fmla="*/ 1 w 12"/>
                  <a:gd name="T21" fmla="*/ 28 h 42"/>
                  <a:gd name="T22" fmla="*/ 1 w 12"/>
                  <a:gd name="T23" fmla="*/ 33 h 42"/>
                  <a:gd name="T24" fmla="*/ 1 w 12"/>
                  <a:gd name="T25" fmla="*/ 37 h 42"/>
                  <a:gd name="T26" fmla="*/ 2 w 12"/>
                  <a:gd name="T27" fmla="*/ 42 h 42"/>
                  <a:gd name="T28" fmla="*/ 0 w 12"/>
                  <a:gd name="T29" fmla="*/ 36 h 42"/>
                  <a:gd name="T30" fmla="*/ 0 w 12"/>
                  <a:gd name="T31" fmla="*/ 29 h 42"/>
                  <a:gd name="T32" fmla="*/ 1 w 12"/>
                  <a:gd name="T33" fmla="*/ 22 h 42"/>
                  <a:gd name="T34" fmla="*/ 2 w 12"/>
                  <a:gd name="T35" fmla="*/ 15 h 42"/>
                  <a:gd name="T36" fmla="*/ 3 w 12"/>
                  <a:gd name="T37" fmla="*/ 13 h 42"/>
                  <a:gd name="T38" fmla="*/ 4 w 12"/>
                  <a:gd name="T39" fmla="*/ 11 h 42"/>
                  <a:gd name="T40" fmla="*/ 5 w 12"/>
                  <a:gd name="T41" fmla="*/ 9 h 42"/>
                  <a:gd name="T42" fmla="*/ 6 w 12"/>
                  <a:gd name="T43" fmla="*/ 8 h 42"/>
                  <a:gd name="T44" fmla="*/ 7 w 12"/>
                  <a:gd name="T45" fmla="*/ 6 h 42"/>
                  <a:gd name="T46" fmla="*/ 8 w 12"/>
                  <a:gd name="T47" fmla="*/ 4 h 42"/>
                  <a:gd name="T48" fmla="*/ 9 w 12"/>
                  <a:gd name="T49" fmla="*/ 2 h 42"/>
                  <a:gd name="T50" fmla="*/ 11 w 12"/>
                  <a:gd name="T51" fmla="*/ 0 h 4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2"/>
                  <a:gd name="T79" fmla="*/ 0 h 42"/>
                  <a:gd name="T80" fmla="*/ 12 w 12"/>
                  <a:gd name="T81" fmla="*/ 42 h 4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2" h="42">
                    <a:moveTo>
                      <a:pt x="11" y="0"/>
                    </a:moveTo>
                    <a:lnTo>
                      <a:pt x="12" y="0"/>
                    </a:lnTo>
                    <a:lnTo>
                      <a:pt x="11" y="1"/>
                    </a:lnTo>
                    <a:lnTo>
                      <a:pt x="10" y="3"/>
                    </a:lnTo>
                    <a:lnTo>
                      <a:pt x="9" y="4"/>
                    </a:lnTo>
                    <a:lnTo>
                      <a:pt x="8" y="6"/>
                    </a:lnTo>
                    <a:lnTo>
                      <a:pt x="6" y="10"/>
                    </a:lnTo>
                    <a:lnTo>
                      <a:pt x="4" y="14"/>
                    </a:lnTo>
                    <a:lnTo>
                      <a:pt x="3" y="19"/>
                    </a:lnTo>
                    <a:lnTo>
                      <a:pt x="2" y="23"/>
                    </a:lnTo>
                    <a:lnTo>
                      <a:pt x="1" y="28"/>
                    </a:lnTo>
                    <a:lnTo>
                      <a:pt x="1" y="33"/>
                    </a:lnTo>
                    <a:lnTo>
                      <a:pt x="1" y="37"/>
                    </a:lnTo>
                    <a:lnTo>
                      <a:pt x="2" y="42"/>
                    </a:lnTo>
                    <a:lnTo>
                      <a:pt x="0" y="36"/>
                    </a:lnTo>
                    <a:lnTo>
                      <a:pt x="0" y="29"/>
                    </a:lnTo>
                    <a:lnTo>
                      <a:pt x="1" y="22"/>
                    </a:lnTo>
                    <a:lnTo>
                      <a:pt x="2" y="15"/>
                    </a:lnTo>
                    <a:lnTo>
                      <a:pt x="3" y="13"/>
                    </a:lnTo>
                    <a:lnTo>
                      <a:pt x="4" y="11"/>
                    </a:lnTo>
                    <a:lnTo>
                      <a:pt x="5" y="9"/>
                    </a:lnTo>
                    <a:lnTo>
                      <a:pt x="6" y="8"/>
                    </a:lnTo>
                    <a:lnTo>
                      <a:pt x="7" y="6"/>
                    </a:lnTo>
                    <a:lnTo>
                      <a:pt x="8" y="4"/>
                    </a:lnTo>
                    <a:lnTo>
                      <a:pt x="9" y="2"/>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85" name="Freeform 170"/>
              <p:cNvSpPr>
                <a:spLocks/>
              </p:cNvSpPr>
              <p:nvPr/>
            </p:nvSpPr>
            <p:spPr bwMode="auto">
              <a:xfrm>
                <a:off x="3453" y="3348"/>
                <a:ext cx="104" cy="28"/>
              </a:xfrm>
              <a:custGeom>
                <a:avLst/>
                <a:gdLst>
                  <a:gd name="T0" fmla="*/ 30 w 104"/>
                  <a:gd name="T1" fmla="*/ 6 h 28"/>
                  <a:gd name="T2" fmla="*/ 38 w 104"/>
                  <a:gd name="T3" fmla="*/ 3 h 28"/>
                  <a:gd name="T4" fmla="*/ 47 w 104"/>
                  <a:gd name="T5" fmla="*/ 1 h 28"/>
                  <a:gd name="T6" fmla="*/ 57 w 104"/>
                  <a:gd name="T7" fmla="*/ 0 h 28"/>
                  <a:gd name="T8" fmla="*/ 66 w 104"/>
                  <a:gd name="T9" fmla="*/ 0 h 28"/>
                  <a:gd name="T10" fmla="*/ 76 w 104"/>
                  <a:gd name="T11" fmla="*/ 0 h 28"/>
                  <a:gd name="T12" fmla="*/ 86 w 104"/>
                  <a:gd name="T13" fmla="*/ 1 h 28"/>
                  <a:gd name="T14" fmla="*/ 95 w 104"/>
                  <a:gd name="T15" fmla="*/ 2 h 28"/>
                  <a:gd name="T16" fmla="*/ 100 w 104"/>
                  <a:gd name="T17" fmla="*/ 3 h 28"/>
                  <a:gd name="T18" fmla="*/ 103 w 104"/>
                  <a:gd name="T19" fmla="*/ 4 h 28"/>
                  <a:gd name="T20" fmla="*/ 103 w 104"/>
                  <a:gd name="T21" fmla="*/ 5 h 28"/>
                  <a:gd name="T22" fmla="*/ 102 w 104"/>
                  <a:gd name="T23" fmla="*/ 5 h 28"/>
                  <a:gd name="T24" fmla="*/ 98 w 104"/>
                  <a:gd name="T25" fmla="*/ 4 h 28"/>
                  <a:gd name="T26" fmla="*/ 91 w 104"/>
                  <a:gd name="T27" fmla="*/ 3 h 28"/>
                  <a:gd name="T28" fmla="*/ 84 w 104"/>
                  <a:gd name="T29" fmla="*/ 2 h 28"/>
                  <a:gd name="T30" fmla="*/ 77 w 104"/>
                  <a:gd name="T31" fmla="*/ 2 h 28"/>
                  <a:gd name="T32" fmla="*/ 70 w 104"/>
                  <a:gd name="T33" fmla="*/ 2 h 28"/>
                  <a:gd name="T34" fmla="*/ 63 w 104"/>
                  <a:gd name="T35" fmla="*/ 2 h 28"/>
                  <a:gd name="T36" fmla="*/ 56 w 104"/>
                  <a:gd name="T37" fmla="*/ 3 h 28"/>
                  <a:gd name="T38" fmla="*/ 50 w 104"/>
                  <a:gd name="T39" fmla="*/ 3 h 28"/>
                  <a:gd name="T40" fmla="*/ 45 w 104"/>
                  <a:gd name="T41" fmla="*/ 4 h 28"/>
                  <a:gd name="T42" fmla="*/ 40 w 104"/>
                  <a:gd name="T43" fmla="*/ 4 h 28"/>
                  <a:gd name="T44" fmla="*/ 36 w 104"/>
                  <a:gd name="T45" fmla="*/ 6 h 28"/>
                  <a:gd name="T46" fmla="*/ 32 w 104"/>
                  <a:gd name="T47" fmla="*/ 7 h 28"/>
                  <a:gd name="T48" fmla="*/ 28 w 104"/>
                  <a:gd name="T49" fmla="*/ 8 h 28"/>
                  <a:gd name="T50" fmla="*/ 24 w 104"/>
                  <a:gd name="T51" fmla="*/ 11 h 28"/>
                  <a:gd name="T52" fmla="*/ 20 w 104"/>
                  <a:gd name="T53" fmla="*/ 13 h 28"/>
                  <a:gd name="T54" fmla="*/ 16 w 104"/>
                  <a:gd name="T55" fmla="*/ 15 h 28"/>
                  <a:gd name="T56" fmla="*/ 12 w 104"/>
                  <a:gd name="T57" fmla="*/ 17 h 28"/>
                  <a:gd name="T58" fmla="*/ 8 w 104"/>
                  <a:gd name="T59" fmla="*/ 20 h 28"/>
                  <a:gd name="T60" fmla="*/ 5 w 104"/>
                  <a:gd name="T61" fmla="*/ 23 h 28"/>
                  <a:gd name="T62" fmla="*/ 2 w 104"/>
                  <a:gd name="T63" fmla="*/ 26 h 28"/>
                  <a:gd name="T64" fmla="*/ 2 w 104"/>
                  <a:gd name="T65" fmla="*/ 24 h 28"/>
                  <a:gd name="T66" fmla="*/ 8 w 104"/>
                  <a:gd name="T67" fmla="*/ 19 h 28"/>
                  <a:gd name="T68" fmla="*/ 14 w 104"/>
                  <a:gd name="T69" fmla="*/ 14 h 28"/>
                  <a:gd name="T70" fmla="*/ 22 w 104"/>
                  <a:gd name="T71" fmla="*/ 10 h 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4"/>
                  <a:gd name="T109" fmla="*/ 0 h 28"/>
                  <a:gd name="T110" fmla="*/ 104 w 104"/>
                  <a:gd name="T111" fmla="*/ 28 h 2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4" h="28">
                    <a:moveTo>
                      <a:pt x="25" y="8"/>
                    </a:moveTo>
                    <a:lnTo>
                      <a:pt x="30" y="6"/>
                    </a:lnTo>
                    <a:lnTo>
                      <a:pt x="34" y="5"/>
                    </a:lnTo>
                    <a:lnTo>
                      <a:pt x="38" y="3"/>
                    </a:lnTo>
                    <a:lnTo>
                      <a:pt x="43" y="2"/>
                    </a:lnTo>
                    <a:lnTo>
                      <a:pt x="47" y="1"/>
                    </a:lnTo>
                    <a:lnTo>
                      <a:pt x="52" y="1"/>
                    </a:lnTo>
                    <a:lnTo>
                      <a:pt x="57" y="0"/>
                    </a:lnTo>
                    <a:lnTo>
                      <a:pt x="62" y="0"/>
                    </a:lnTo>
                    <a:lnTo>
                      <a:pt x="66" y="0"/>
                    </a:lnTo>
                    <a:lnTo>
                      <a:pt x="71" y="0"/>
                    </a:lnTo>
                    <a:lnTo>
                      <a:pt x="76" y="0"/>
                    </a:lnTo>
                    <a:lnTo>
                      <a:pt x="81" y="0"/>
                    </a:lnTo>
                    <a:lnTo>
                      <a:pt x="86" y="1"/>
                    </a:lnTo>
                    <a:lnTo>
                      <a:pt x="90" y="1"/>
                    </a:lnTo>
                    <a:lnTo>
                      <a:pt x="95" y="2"/>
                    </a:lnTo>
                    <a:lnTo>
                      <a:pt x="99" y="3"/>
                    </a:lnTo>
                    <a:lnTo>
                      <a:pt x="100" y="3"/>
                    </a:lnTo>
                    <a:lnTo>
                      <a:pt x="102" y="3"/>
                    </a:lnTo>
                    <a:lnTo>
                      <a:pt x="103" y="4"/>
                    </a:lnTo>
                    <a:lnTo>
                      <a:pt x="104" y="4"/>
                    </a:lnTo>
                    <a:lnTo>
                      <a:pt x="103" y="5"/>
                    </a:lnTo>
                    <a:lnTo>
                      <a:pt x="102" y="5"/>
                    </a:lnTo>
                    <a:lnTo>
                      <a:pt x="101" y="5"/>
                    </a:lnTo>
                    <a:lnTo>
                      <a:pt x="98" y="4"/>
                    </a:lnTo>
                    <a:lnTo>
                      <a:pt x="95" y="3"/>
                    </a:lnTo>
                    <a:lnTo>
                      <a:pt x="91" y="3"/>
                    </a:lnTo>
                    <a:lnTo>
                      <a:pt x="88" y="2"/>
                    </a:lnTo>
                    <a:lnTo>
                      <a:pt x="84" y="2"/>
                    </a:lnTo>
                    <a:lnTo>
                      <a:pt x="81" y="2"/>
                    </a:lnTo>
                    <a:lnTo>
                      <a:pt x="77" y="2"/>
                    </a:lnTo>
                    <a:lnTo>
                      <a:pt x="74" y="2"/>
                    </a:lnTo>
                    <a:lnTo>
                      <a:pt x="70" y="2"/>
                    </a:lnTo>
                    <a:lnTo>
                      <a:pt x="67" y="2"/>
                    </a:lnTo>
                    <a:lnTo>
                      <a:pt x="63" y="2"/>
                    </a:lnTo>
                    <a:lnTo>
                      <a:pt x="60" y="2"/>
                    </a:lnTo>
                    <a:lnTo>
                      <a:pt x="56" y="3"/>
                    </a:lnTo>
                    <a:lnTo>
                      <a:pt x="53" y="3"/>
                    </a:lnTo>
                    <a:lnTo>
                      <a:pt x="50" y="3"/>
                    </a:lnTo>
                    <a:lnTo>
                      <a:pt x="47" y="3"/>
                    </a:lnTo>
                    <a:lnTo>
                      <a:pt x="45" y="4"/>
                    </a:lnTo>
                    <a:lnTo>
                      <a:pt x="43" y="4"/>
                    </a:lnTo>
                    <a:lnTo>
                      <a:pt x="40" y="4"/>
                    </a:lnTo>
                    <a:lnTo>
                      <a:pt x="38" y="5"/>
                    </a:lnTo>
                    <a:lnTo>
                      <a:pt x="36" y="6"/>
                    </a:lnTo>
                    <a:lnTo>
                      <a:pt x="34" y="6"/>
                    </a:lnTo>
                    <a:lnTo>
                      <a:pt x="32" y="7"/>
                    </a:lnTo>
                    <a:lnTo>
                      <a:pt x="30" y="7"/>
                    </a:lnTo>
                    <a:lnTo>
                      <a:pt x="28" y="8"/>
                    </a:lnTo>
                    <a:lnTo>
                      <a:pt x="26" y="9"/>
                    </a:lnTo>
                    <a:lnTo>
                      <a:pt x="24" y="11"/>
                    </a:lnTo>
                    <a:lnTo>
                      <a:pt x="22" y="12"/>
                    </a:lnTo>
                    <a:lnTo>
                      <a:pt x="20" y="13"/>
                    </a:lnTo>
                    <a:lnTo>
                      <a:pt x="18" y="14"/>
                    </a:lnTo>
                    <a:lnTo>
                      <a:pt x="16" y="15"/>
                    </a:lnTo>
                    <a:lnTo>
                      <a:pt x="14" y="16"/>
                    </a:lnTo>
                    <a:lnTo>
                      <a:pt x="12" y="17"/>
                    </a:lnTo>
                    <a:lnTo>
                      <a:pt x="10" y="19"/>
                    </a:lnTo>
                    <a:lnTo>
                      <a:pt x="8" y="20"/>
                    </a:lnTo>
                    <a:lnTo>
                      <a:pt x="7" y="22"/>
                    </a:lnTo>
                    <a:lnTo>
                      <a:pt x="5" y="23"/>
                    </a:lnTo>
                    <a:lnTo>
                      <a:pt x="3" y="25"/>
                    </a:lnTo>
                    <a:lnTo>
                      <a:pt x="2" y="26"/>
                    </a:lnTo>
                    <a:lnTo>
                      <a:pt x="0" y="28"/>
                    </a:lnTo>
                    <a:lnTo>
                      <a:pt x="2" y="24"/>
                    </a:lnTo>
                    <a:lnTo>
                      <a:pt x="5" y="21"/>
                    </a:lnTo>
                    <a:lnTo>
                      <a:pt x="8" y="19"/>
                    </a:lnTo>
                    <a:lnTo>
                      <a:pt x="11" y="16"/>
                    </a:lnTo>
                    <a:lnTo>
                      <a:pt x="14" y="14"/>
                    </a:lnTo>
                    <a:lnTo>
                      <a:pt x="18" y="12"/>
                    </a:lnTo>
                    <a:lnTo>
                      <a:pt x="22" y="10"/>
                    </a:lnTo>
                    <a:lnTo>
                      <a:pt x="25"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86" name="Freeform 171"/>
              <p:cNvSpPr>
                <a:spLocks/>
              </p:cNvSpPr>
              <p:nvPr/>
            </p:nvSpPr>
            <p:spPr bwMode="auto">
              <a:xfrm>
                <a:off x="3460" y="3387"/>
                <a:ext cx="11" cy="36"/>
              </a:xfrm>
              <a:custGeom>
                <a:avLst/>
                <a:gdLst>
                  <a:gd name="T0" fmla="*/ 10 w 11"/>
                  <a:gd name="T1" fmla="*/ 0 h 36"/>
                  <a:gd name="T2" fmla="*/ 11 w 11"/>
                  <a:gd name="T3" fmla="*/ 0 h 36"/>
                  <a:gd name="T4" fmla="*/ 10 w 11"/>
                  <a:gd name="T5" fmla="*/ 2 h 36"/>
                  <a:gd name="T6" fmla="*/ 9 w 11"/>
                  <a:gd name="T7" fmla="*/ 4 h 36"/>
                  <a:gd name="T8" fmla="*/ 8 w 11"/>
                  <a:gd name="T9" fmla="*/ 5 h 36"/>
                  <a:gd name="T10" fmla="*/ 7 w 11"/>
                  <a:gd name="T11" fmla="*/ 7 h 36"/>
                  <a:gd name="T12" fmla="*/ 5 w 11"/>
                  <a:gd name="T13" fmla="*/ 11 h 36"/>
                  <a:gd name="T14" fmla="*/ 4 w 11"/>
                  <a:gd name="T15" fmla="*/ 14 h 36"/>
                  <a:gd name="T16" fmla="*/ 3 w 11"/>
                  <a:gd name="T17" fmla="*/ 18 h 36"/>
                  <a:gd name="T18" fmla="*/ 2 w 11"/>
                  <a:gd name="T19" fmla="*/ 21 h 36"/>
                  <a:gd name="T20" fmla="*/ 2 w 11"/>
                  <a:gd name="T21" fmla="*/ 25 h 36"/>
                  <a:gd name="T22" fmla="*/ 1 w 11"/>
                  <a:gd name="T23" fmla="*/ 29 h 36"/>
                  <a:gd name="T24" fmla="*/ 2 w 11"/>
                  <a:gd name="T25" fmla="*/ 33 h 36"/>
                  <a:gd name="T26" fmla="*/ 3 w 11"/>
                  <a:gd name="T27" fmla="*/ 36 h 36"/>
                  <a:gd name="T28" fmla="*/ 2 w 11"/>
                  <a:gd name="T29" fmla="*/ 35 h 36"/>
                  <a:gd name="T30" fmla="*/ 1 w 11"/>
                  <a:gd name="T31" fmla="*/ 34 h 36"/>
                  <a:gd name="T32" fmla="*/ 1 w 11"/>
                  <a:gd name="T33" fmla="*/ 33 h 36"/>
                  <a:gd name="T34" fmla="*/ 0 w 11"/>
                  <a:gd name="T35" fmla="*/ 32 h 36"/>
                  <a:gd name="T36" fmla="*/ 0 w 11"/>
                  <a:gd name="T37" fmla="*/ 27 h 36"/>
                  <a:gd name="T38" fmla="*/ 1 w 11"/>
                  <a:gd name="T39" fmla="*/ 23 h 36"/>
                  <a:gd name="T40" fmla="*/ 1 w 11"/>
                  <a:gd name="T41" fmla="*/ 19 h 36"/>
                  <a:gd name="T42" fmla="*/ 2 w 11"/>
                  <a:gd name="T43" fmla="*/ 15 h 36"/>
                  <a:gd name="T44" fmla="*/ 4 w 11"/>
                  <a:gd name="T45" fmla="*/ 11 h 36"/>
                  <a:gd name="T46" fmla="*/ 5 w 11"/>
                  <a:gd name="T47" fmla="*/ 7 h 36"/>
                  <a:gd name="T48" fmla="*/ 8 w 11"/>
                  <a:gd name="T49" fmla="*/ 3 h 36"/>
                  <a:gd name="T50" fmla="*/ 10 w 11"/>
                  <a:gd name="T51" fmla="*/ 0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36"/>
                  <a:gd name="T80" fmla="*/ 11 w 11"/>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36">
                    <a:moveTo>
                      <a:pt x="10" y="0"/>
                    </a:moveTo>
                    <a:lnTo>
                      <a:pt x="11" y="0"/>
                    </a:lnTo>
                    <a:lnTo>
                      <a:pt x="10" y="2"/>
                    </a:lnTo>
                    <a:lnTo>
                      <a:pt x="9" y="4"/>
                    </a:lnTo>
                    <a:lnTo>
                      <a:pt x="8" y="5"/>
                    </a:lnTo>
                    <a:lnTo>
                      <a:pt x="7" y="7"/>
                    </a:lnTo>
                    <a:lnTo>
                      <a:pt x="5" y="11"/>
                    </a:lnTo>
                    <a:lnTo>
                      <a:pt x="4" y="14"/>
                    </a:lnTo>
                    <a:lnTo>
                      <a:pt x="3" y="18"/>
                    </a:lnTo>
                    <a:lnTo>
                      <a:pt x="2" y="21"/>
                    </a:lnTo>
                    <a:lnTo>
                      <a:pt x="2" y="25"/>
                    </a:lnTo>
                    <a:lnTo>
                      <a:pt x="1" y="29"/>
                    </a:lnTo>
                    <a:lnTo>
                      <a:pt x="2" y="33"/>
                    </a:lnTo>
                    <a:lnTo>
                      <a:pt x="3" y="36"/>
                    </a:lnTo>
                    <a:lnTo>
                      <a:pt x="2" y="35"/>
                    </a:lnTo>
                    <a:lnTo>
                      <a:pt x="1" y="34"/>
                    </a:lnTo>
                    <a:lnTo>
                      <a:pt x="1" y="33"/>
                    </a:lnTo>
                    <a:lnTo>
                      <a:pt x="0" y="32"/>
                    </a:lnTo>
                    <a:lnTo>
                      <a:pt x="0" y="27"/>
                    </a:lnTo>
                    <a:lnTo>
                      <a:pt x="1" y="23"/>
                    </a:lnTo>
                    <a:lnTo>
                      <a:pt x="1" y="19"/>
                    </a:lnTo>
                    <a:lnTo>
                      <a:pt x="2" y="15"/>
                    </a:lnTo>
                    <a:lnTo>
                      <a:pt x="4" y="11"/>
                    </a:lnTo>
                    <a:lnTo>
                      <a:pt x="5" y="7"/>
                    </a:lnTo>
                    <a:lnTo>
                      <a:pt x="8" y="3"/>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87" name="Freeform 172"/>
              <p:cNvSpPr>
                <a:spLocks/>
              </p:cNvSpPr>
              <p:nvPr/>
            </p:nvSpPr>
            <p:spPr bwMode="auto">
              <a:xfrm>
                <a:off x="3475" y="3394"/>
                <a:ext cx="11" cy="29"/>
              </a:xfrm>
              <a:custGeom>
                <a:avLst/>
                <a:gdLst>
                  <a:gd name="T0" fmla="*/ 9 w 11"/>
                  <a:gd name="T1" fmla="*/ 0 h 29"/>
                  <a:gd name="T2" fmla="*/ 9 w 11"/>
                  <a:gd name="T3" fmla="*/ 0 h 29"/>
                  <a:gd name="T4" fmla="*/ 10 w 11"/>
                  <a:gd name="T5" fmla="*/ 0 h 29"/>
                  <a:gd name="T6" fmla="*/ 10 w 11"/>
                  <a:gd name="T7" fmla="*/ 0 h 29"/>
                  <a:gd name="T8" fmla="*/ 11 w 11"/>
                  <a:gd name="T9" fmla="*/ 0 h 29"/>
                  <a:gd name="T10" fmla="*/ 10 w 11"/>
                  <a:gd name="T11" fmla="*/ 1 h 29"/>
                  <a:gd name="T12" fmla="*/ 8 w 11"/>
                  <a:gd name="T13" fmla="*/ 3 h 29"/>
                  <a:gd name="T14" fmla="*/ 7 w 11"/>
                  <a:gd name="T15" fmla="*/ 4 h 29"/>
                  <a:gd name="T16" fmla="*/ 6 w 11"/>
                  <a:gd name="T17" fmla="*/ 6 h 29"/>
                  <a:gd name="T18" fmla="*/ 5 w 11"/>
                  <a:gd name="T19" fmla="*/ 9 h 29"/>
                  <a:gd name="T20" fmla="*/ 3 w 11"/>
                  <a:gd name="T21" fmla="*/ 11 h 29"/>
                  <a:gd name="T22" fmla="*/ 2 w 11"/>
                  <a:gd name="T23" fmla="*/ 14 h 29"/>
                  <a:gd name="T24" fmla="*/ 2 w 11"/>
                  <a:gd name="T25" fmla="*/ 17 h 29"/>
                  <a:gd name="T26" fmla="*/ 1 w 11"/>
                  <a:gd name="T27" fmla="*/ 20 h 29"/>
                  <a:gd name="T28" fmla="*/ 1 w 11"/>
                  <a:gd name="T29" fmla="*/ 23 h 29"/>
                  <a:gd name="T30" fmla="*/ 1 w 11"/>
                  <a:gd name="T31" fmla="*/ 26 h 29"/>
                  <a:gd name="T32" fmla="*/ 2 w 11"/>
                  <a:gd name="T33" fmla="*/ 29 h 29"/>
                  <a:gd name="T34" fmla="*/ 1 w 11"/>
                  <a:gd name="T35" fmla="*/ 25 h 29"/>
                  <a:gd name="T36" fmla="*/ 0 w 11"/>
                  <a:gd name="T37" fmla="*/ 22 h 29"/>
                  <a:gd name="T38" fmla="*/ 0 w 11"/>
                  <a:gd name="T39" fmla="*/ 18 h 29"/>
                  <a:gd name="T40" fmla="*/ 1 w 11"/>
                  <a:gd name="T41" fmla="*/ 15 h 29"/>
                  <a:gd name="T42" fmla="*/ 1 w 11"/>
                  <a:gd name="T43" fmla="*/ 11 h 29"/>
                  <a:gd name="T44" fmla="*/ 3 w 11"/>
                  <a:gd name="T45" fmla="*/ 8 h 29"/>
                  <a:gd name="T46" fmla="*/ 5 w 11"/>
                  <a:gd name="T47" fmla="*/ 5 h 29"/>
                  <a:gd name="T48" fmla="*/ 7 w 11"/>
                  <a:gd name="T49" fmla="*/ 1 h 29"/>
                  <a:gd name="T50" fmla="*/ 9 w 11"/>
                  <a:gd name="T51" fmla="*/ 0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29"/>
                  <a:gd name="T80" fmla="*/ 11 w 11"/>
                  <a:gd name="T81" fmla="*/ 29 h 2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29">
                    <a:moveTo>
                      <a:pt x="9" y="0"/>
                    </a:moveTo>
                    <a:lnTo>
                      <a:pt x="9" y="0"/>
                    </a:lnTo>
                    <a:lnTo>
                      <a:pt x="10" y="0"/>
                    </a:lnTo>
                    <a:lnTo>
                      <a:pt x="11" y="0"/>
                    </a:lnTo>
                    <a:lnTo>
                      <a:pt x="10" y="1"/>
                    </a:lnTo>
                    <a:lnTo>
                      <a:pt x="8" y="3"/>
                    </a:lnTo>
                    <a:lnTo>
                      <a:pt x="7" y="4"/>
                    </a:lnTo>
                    <a:lnTo>
                      <a:pt x="6" y="6"/>
                    </a:lnTo>
                    <a:lnTo>
                      <a:pt x="5" y="9"/>
                    </a:lnTo>
                    <a:lnTo>
                      <a:pt x="3" y="11"/>
                    </a:lnTo>
                    <a:lnTo>
                      <a:pt x="2" y="14"/>
                    </a:lnTo>
                    <a:lnTo>
                      <a:pt x="2" y="17"/>
                    </a:lnTo>
                    <a:lnTo>
                      <a:pt x="1" y="20"/>
                    </a:lnTo>
                    <a:lnTo>
                      <a:pt x="1" y="23"/>
                    </a:lnTo>
                    <a:lnTo>
                      <a:pt x="1" y="26"/>
                    </a:lnTo>
                    <a:lnTo>
                      <a:pt x="2" y="29"/>
                    </a:lnTo>
                    <a:lnTo>
                      <a:pt x="1" y="25"/>
                    </a:lnTo>
                    <a:lnTo>
                      <a:pt x="0" y="22"/>
                    </a:lnTo>
                    <a:lnTo>
                      <a:pt x="0" y="18"/>
                    </a:lnTo>
                    <a:lnTo>
                      <a:pt x="1" y="15"/>
                    </a:lnTo>
                    <a:lnTo>
                      <a:pt x="1" y="11"/>
                    </a:lnTo>
                    <a:lnTo>
                      <a:pt x="3" y="8"/>
                    </a:lnTo>
                    <a:lnTo>
                      <a:pt x="5" y="5"/>
                    </a:lnTo>
                    <a:lnTo>
                      <a:pt x="7" y="1"/>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88" name="Freeform 173"/>
              <p:cNvSpPr>
                <a:spLocks/>
              </p:cNvSpPr>
              <p:nvPr/>
            </p:nvSpPr>
            <p:spPr bwMode="auto">
              <a:xfrm>
                <a:off x="3481" y="3382"/>
                <a:ext cx="196" cy="140"/>
              </a:xfrm>
              <a:custGeom>
                <a:avLst/>
                <a:gdLst>
                  <a:gd name="T0" fmla="*/ 4 w 196"/>
                  <a:gd name="T1" fmla="*/ 104 h 140"/>
                  <a:gd name="T2" fmla="*/ 9 w 196"/>
                  <a:gd name="T3" fmla="*/ 108 h 140"/>
                  <a:gd name="T4" fmla="*/ 15 w 196"/>
                  <a:gd name="T5" fmla="*/ 112 h 140"/>
                  <a:gd name="T6" fmla="*/ 29 w 196"/>
                  <a:gd name="T7" fmla="*/ 119 h 140"/>
                  <a:gd name="T8" fmla="*/ 43 w 196"/>
                  <a:gd name="T9" fmla="*/ 125 h 140"/>
                  <a:gd name="T10" fmla="*/ 57 w 196"/>
                  <a:gd name="T11" fmla="*/ 131 h 140"/>
                  <a:gd name="T12" fmla="*/ 72 w 196"/>
                  <a:gd name="T13" fmla="*/ 135 h 140"/>
                  <a:gd name="T14" fmla="*/ 88 w 196"/>
                  <a:gd name="T15" fmla="*/ 138 h 140"/>
                  <a:gd name="T16" fmla="*/ 107 w 196"/>
                  <a:gd name="T17" fmla="*/ 139 h 140"/>
                  <a:gd name="T18" fmla="*/ 127 w 196"/>
                  <a:gd name="T19" fmla="*/ 138 h 140"/>
                  <a:gd name="T20" fmla="*/ 145 w 196"/>
                  <a:gd name="T21" fmla="*/ 132 h 140"/>
                  <a:gd name="T22" fmla="*/ 162 w 196"/>
                  <a:gd name="T23" fmla="*/ 124 h 140"/>
                  <a:gd name="T24" fmla="*/ 176 w 196"/>
                  <a:gd name="T25" fmla="*/ 113 h 140"/>
                  <a:gd name="T26" fmla="*/ 184 w 196"/>
                  <a:gd name="T27" fmla="*/ 103 h 140"/>
                  <a:gd name="T28" fmla="*/ 186 w 196"/>
                  <a:gd name="T29" fmla="*/ 102 h 140"/>
                  <a:gd name="T30" fmla="*/ 193 w 196"/>
                  <a:gd name="T31" fmla="*/ 86 h 140"/>
                  <a:gd name="T32" fmla="*/ 194 w 196"/>
                  <a:gd name="T33" fmla="*/ 69 h 140"/>
                  <a:gd name="T34" fmla="*/ 190 w 196"/>
                  <a:gd name="T35" fmla="*/ 53 h 140"/>
                  <a:gd name="T36" fmla="*/ 182 w 196"/>
                  <a:gd name="T37" fmla="*/ 37 h 140"/>
                  <a:gd name="T38" fmla="*/ 172 w 196"/>
                  <a:gd name="T39" fmla="*/ 23 h 140"/>
                  <a:gd name="T40" fmla="*/ 163 w 196"/>
                  <a:gd name="T41" fmla="*/ 14 h 140"/>
                  <a:gd name="T42" fmla="*/ 155 w 196"/>
                  <a:gd name="T43" fmla="*/ 8 h 140"/>
                  <a:gd name="T44" fmla="*/ 147 w 196"/>
                  <a:gd name="T45" fmla="*/ 1 h 140"/>
                  <a:gd name="T46" fmla="*/ 147 w 196"/>
                  <a:gd name="T47" fmla="*/ 0 h 140"/>
                  <a:gd name="T48" fmla="*/ 154 w 196"/>
                  <a:gd name="T49" fmla="*/ 4 h 140"/>
                  <a:gd name="T50" fmla="*/ 162 w 196"/>
                  <a:gd name="T51" fmla="*/ 11 h 140"/>
                  <a:gd name="T52" fmla="*/ 169 w 196"/>
                  <a:gd name="T53" fmla="*/ 18 h 140"/>
                  <a:gd name="T54" fmla="*/ 175 w 196"/>
                  <a:gd name="T55" fmla="*/ 26 h 140"/>
                  <a:gd name="T56" fmla="*/ 182 w 196"/>
                  <a:gd name="T57" fmla="*/ 34 h 140"/>
                  <a:gd name="T58" fmla="*/ 189 w 196"/>
                  <a:gd name="T59" fmla="*/ 45 h 140"/>
                  <a:gd name="T60" fmla="*/ 195 w 196"/>
                  <a:gd name="T61" fmla="*/ 65 h 140"/>
                  <a:gd name="T62" fmla="*/ 195 w 196"/>
                  <a:gd name="T63" fmla="*/ 86 h 140"/>
                  <a:gd name="T64" fmla="*/ 188 w 196"/>
                  <a:gd name="T65" fmla="*/ 102 h 140"/>
                  <a:gd name="T66" fmla="*/ 177 w 196"/>
                  <a:gd name="T67" fmla="*/ 115 h 140"/>
                  <a:gd name="T68" fmla="*/ 163 w 196"/>
                  <a:gd name="T69" fmla="*/ 125 h 140"/>
                  <a:gd name="T70" fmla="*/ 146 w 196"/>
                  <a:gd name="T71" fmla="*/ 133 h 140"/>
                  <a:gd name="T72" fmla="*/ 128 w 196"/>
                  <a:gd name="T73" fmla="*/ 139 h 140"/>
                  <a:gd name="T74" fmla="*/ 110 w 196"/>
                  <a:gd name="T75" fmla="*/ 140 h 140"/>
                  <a:gd name="T76" fmla="*/ 93 w 196"/>
                  <a:gd name="T77" fmla="*/ 140 h 140"/>
                  <a:gd name="T78" fmla="*/ 78 w 196"/>
                  <a:gd name="T79" fmla="*/ 137 h 140"/>
                  <a:gd name="T80" fmla="*/ 62 w 196"/>
                  <a:gd name="T81" fmla="*/ 133 h 140"/>
                  <a:gd name="T82" fmla="*/ 47 w 196"/>
                  <a:gd name="T83" fmla="*/ 128 h 140"/>
                  <a:gd name="T84" fmla="*/ 33 w 196"/>
                  <a:gd name="T85" fmla="*/ 123 h 140"/>
                  <a:gd name="T86" fmla="*/ 26 w 196"/>
                  <a:gd name="T87" fmla="*/ 119 h 140"/>
                  <a:gd name="T88" fmla="*/ 20 w 196"/>
                  <a:gd name="T89" fmla="*/ 116 h 140"/>
                  <a:gd name="T90" fmla="*/ 13 w 196"/>
                  <a:gd name="T91" fmla="*/ 112 h 140"/>
                  <a:gd name="T92" fmla="*/ 7 w 196"/>
                  <a:gd name="T93" fmla="*/ 108 h 140"/>
                  <a:gd name="T94" fmla="*/ 2 w 196"/>
                  <a:gd name="T95" fmla="*/ 104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6"/>
                  <a:gd name="T145" fmla="*/ 0 h 140"/>
                  <a:gd name="T146" fmla="*/ 196 w 196"/>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6" h="140">
                    <a:moveTo>
                      <a:pt x="0" y="102"/>
                    </a:moveTo>
                    <a:lnTo>
                      <a:pt x="2" y="103"/>
                    </a:lnTo>
                    <a:lnTo>
                      <a:pt x="4" y="104"/>
                    </a:lnTo>
                    <a:lnTo>
                      <a:pt x="6" y="106"/>
                    </a:lnTo>
                    <a:lnTo>
                      <a:pt x="7" y="107"/>
                    </a:lnTo>
                    <a:lnTo>
                      <a:pt x="9" y="108"/>
                    </a:lnTo>
                    <a:lnTo>
                      <a:pt x="11" y="109"/>
                    </a:lnTo>
                    <a:lnTo>
                      <a:pt x="13" y="111"/>
                    </a:lnTo>
                    <a:lnTo>
                      <a:pt x="15" y="112"/>
                    </a:lnTo>
                    <a:lnTo>
                      <a:pt x="19" y="114"/>
                    </a:lnTo>
                    <a:lnTo>
                      <a:pt x="24" y="116"/>
                    </a:lnTo>
                    <a:lnTo>
                      <a:pt x="29" y="119"/>
                    </a:lnTo>
                    <a:lnTo>
                      <a:pt x="33" y="121"/>
                    </a:lnTo>
                    <a:lnTo>
                      <a:pt x="38" y="123"/>
                    </a:lnTo>
                    <a:lnTo>
                      <a:pt x="43" y="125"/>
                    </a:lnTo>
                    <a:lnTo>
                      <a:pt x="47" y="127"/>
                    </a:lnTo>
                    <a:lnTo>
                      <a:pt x="52" y="129"/>
                    </a:lnTo>
                    <a:lnTo>
                      <a:pt x="57" y="131"/>
                    </a:lnTo>
                    <a:lnTo>
                      <a:pt x="62" y="132"/>
                    </a:lnTo>
                    <a:lnTo>
                      <a:pt x="67" y="134"/>
                    </a:lnTo>
                    <a:lnTo>
                      <a:pt x="72" y="135"/>
                    </a:lnTo>
                    <a:lnTo>
                      <a:pt x="77" y="136"/>
                    </a:lnTo>
                    <a:lnTo>
                      <a:pt x="83" y="137"/>
                    </a:lnTo>
                    <a:lnTo>
                      <a:pt x="88" y="138"/>
                    </a:lnTo>
                    <a:lnTo>
                      <a:pt x="93" y="138"/>
                    </a:lnTo>
                    <a:lnTo>
                      <a:pt x="100" y="139"/>
                    </a:lnTo>
                    <a:lnTo>
                      <a:pt x="107" y="139"/>
                    </a:lnTo>
                    <a:lnTo>
                      <a:pt x="114" y="139"/>
                    </a:lnTo>
                    <a:lnTo>
                      <a:pt x="120" y="139"/>
                    </a:lnTo>
                    <a:lnTo>
                      <a:pt x="127" y="138"/>
                    </a:lnTo>
                    <a:lnTo>
                      <a:pt x="133" y="136"/>
                    </a:lnTo>
                    <a:lnTo>
                      <a:pt x="139" y="135"/>
                    </a:lnTo>
                    <a:lnTo>
                      <a:pt x="145" y="132"/>
                    </a:lnTo>
                    <a:lnTo>
                      <a:pt x="151" y="130"/>
                    </a:lnTo>
                    <a:lnTo>
                      <a:pt x="157" y="127"/>
                    </a:lnTo>
                    <a:lnTo>
                      <a:pt x="162" y="124"/>
                    </a:lnTo>
                    <a:lnTo>
                      <a:pt x="167" y="120"/>
                    </a:lnTo>
                    <a:lnTo>
                      <a:pt x="172" y="117"/>
                    </a:lnTo>
                    <a:lnTo>
                      <a:pt x="176" y="113"/>
                    </a:lnTo>
                    <a:lnTo>
                      <a:pt x="180" y="109"/>
                    </a:lnTo>
                    <a:lnTo>
                      <a:pt x="184" y="104"/>
                    </a:lnTo>
                    <a:lnTo>
                      <a:pt x="184" y="103"/>
                    </a:lnTo>
                    <a:lnTo>
                      <a:pt x="185" y="103"/>
                    </a:lnTo>
                    <a:lnTo>
                      <a:pt x="185" y="102"/>
                    </a:lnTo>
                    <a:lnTo>
                      <a:pt x="186" y="102"/>
                    </a:lnTo>
                    <a:lnTo>
                      <a:pt x="189" y="97"/>
                    </a:lnTo>
                    <a:lnTo>
                      <a:pt x="191" y="91"/>
                    </a:lnTo>
                    <a:lnTo>
                      <a:pt x="193" y="86"/>
                    </a:lnTo>
                    <a:lnTo>
                      <a:pt x="194" y="80"/>
                    </a:lnTo>
                    <a:lnTo>
                      <a:pt x="195" y="75"/>
                    </a:lnTo>
                    <a:lnTo>
                      <a:pt x="194" y="69"/>
                    </a:lnTo>
                    <a:lnTo>
                      <a:pt x="194" y="64"/>
                    </a:lnTo>
                    <a:lnTo>
                      <a:pt x="192" y="58"/>
                    </a:lnTo>
                    <a:lnTo>
                      <a:pt x="190" y="53"/>
                    </a:lnTo>
                    <a:lnTo>
                      <a:pt x="188" y="48"/>
                    </a:lnTo>
                    <a:lnTo>
                      <a:pt x="186" y="42"/>
                    </a:lnTo>
                    <a:lnTo>
                      <a:pt x="182" y="37"/>
                    </a:lnTo>
                    <a:lnTo>
                      <a:pt x="179" y="32"/>
                    </a:lnTo>
                    <a:lnTo>
                      <a:pt x="176" y="28"/>
                    </a:lnTo>
                    <a:lnTo>
                      <a:pt x="172" y="23"/>
                    </a:lnTo>
                    <a:lnTo>
                      <a:pt x="168" y="19"/>
                    </a:lnTo>
                    <a:lnTo>
                      <a:pt x="166" y="16"/>
                    </a:lnTo>
                    <a:lnTo>
                      <a:pt x="163" y="14"/>
                    </a:lnTo>
                    <a:lnTo>
                      <a:pt x="161" y="12"/>
                    </a:lnTo>
                    <a:lnTo>
                      <a:pt x="158" y="10"/>
                    </a:lnTo>
                    <a:lnTo>
                      <a:pt x="155" y="8"/>
                    </a:lnTo>
                    <a:lnTo>
                      <a:pt x="153" y="6"/>
                    </a:lnTo>
                    <a:lnTo>
                      <a:pt x="150" y="3"/>
                    </a:lnTo>
                    <a:lnTo>
                      <a:pt x="147" y="1"/>
                    </a:lnTo>
                    <a:lnTo>
                      <a:pt x="147" y="0"/>
                    </a:lnTo>
                    <a:lnTo>
                      <a:pt x="148" y="0"/>
                    </a:lnTo>
                    <a:lnTo>
                      <a:pt x="151" y="2"/>
                    </a:lnTo>
                    <a:lnTo>
                      <a:pt x="154" y="4"/>
                    </a:lnTo>
                    <a:lnTo>
                      <a:pt x="156" y="7"/>
                    </a:lnTo>
                    <a:lnTo>
                      <a:pt x="159" y="9"/>
                    </a:lnTo>
                    <a:lnTo>
                      <a:pt x="162" y="11"/>
                    </a:lnTo>
                    <a:lnTo>
                      <a:pt x="164" y="14"/>
                    </a:lnTo>
                    <a:lnTo>
                      <a:pt x="166" y="16"/>
                    </a:lnTo>
                    <a:lnTo>
                      <a:pt x="169" y="18"/>
                    </a:lnTo>
                    <a:lnTo>
                      <a:pt x="171" y="21"/>
                    </a:lnTo>
                    <a:lnTo>
                      <a:pt x="173" y="23"/>
                    </a:lnTo>
                    <a:lnTo>
                      <a:pt x="175" y="26"/>
                    </a:lnTo>
                    <a:lnTo>
                      <a:pt x="177" y="29"/>
                    </a:lnTo>
                    <a:lnTo>
                      <a:pt x="180" y="31"/>
                    </a:lnTo>
                    <a:lnTo>
                      <a:pt x="182" y="34"/>
                    </a:lnTo>
                    <a:lnTo>
                      <a:pt x="184" y="36"/>
                    </a:lnTo>
                    <a:lnTo>
                      <a:pt x="186" y="39"/>
                    </a:lnTo>
                    <a:lnTo>
                      <a:pt x="189" y="45"/>
                    </a:lnTo>
                    <a:lnTo>
                      <a:pt x="191" y="52"/>
                    </a:lnTo>
                    <a:lnTo>
                      <a:pt x="193" y="58"/>
                    </a:lnTo>
                    <a:lnTo>
                      <a:pt x="195" y="65"/>
                    </a:lnTo>
                    <a:lnTo>
                      <a:pt x="196" y="72"/>
                    </a:lnTo>
                    <a:lnTo>
                      <a:pt x="196" y="79"/>
                    </a:lnTo>
                    <a:lnTo>
                      <a:pt x="195" y="86"/>
                    </a:lnTo>
                    <a:lnTo>
                      <a:pt x="193" y="92"/>
                    </a:lnTo>
                    <a:lnTo>
                      <a:pt x="191" y="97"/>
                    </a:lnTo>
                    <a:lnTo>
                      <a:pt x="188" y="102"/>
                    </a:lnTo>
                    <a:lnTo>
                      <a:pt x="185" y="106"/>
                    </a:lnTo>
                    <a:lnTo>
                      <a:pt x="181" y="111"/>
                    </a:lnTo>
                    <a:lnTo>
                      <a:pt x="177" y="115"/>
                    </a:lnTo>
                    <a:lnTo>
                      <a:pt x="173" y="118"/>
                    </a:lnTo>
                    <a:lnTo>
                      <a:pt x="168" y="122"/>
                    </a:lnTo>
                    <a:lnTo>
                      <a:pt x="163" y="125"/>
                    </a:lnTo>
                    <a:lnTo>
                      <a:pt x="158" y="128"/>
                    </a:lnTo>
                    <a:lnTo>
                      <a:pt x="152" y="131"/>
                    </a:lnTo>
                    <a:lnTo>
                      <a:pt x="146" y="133"/>
                    </a:lnTo>
                    <a:lnTo>
                      <a:pt x="140" y="135"/>
                    </a:lnTo>
                    <a:lnTo>
                      <a:pt x="134" y="137"/>
                    </a:lnTo>
                    <a:lnTo>
                      <a:pt x="128" y="139"/>
                    </a:lnTo>
                    <a:lnTo>
                      <a:pt x="122" y="140"/>
                    </a:lnTo>
                    <a:lnTo>
                      <a:pt x="116" y="140"/>
                    </a:lnTo>
                    <a:lnTo>
                      <a:pt x="110" y="140"/>
                    </a:lnTo>
                    <a:lnTo>
                      <a:pt x="104" y="140"/>
                    </a:lnTo>
                    <a:lnTo>
                      <a:pt x="99" y="140"/>
                    </a:lnTo>
                    <a:lnTo>
                      <a:pt x="93" y="140"/>
                    </a:lnTo>
                    <a:lnTo>
                      <a:pt x="88" y="139"/>
                    </a:lnTo>
                    <a:lnTo>
                      <a:pt x="83" y="138"/>
                    </a:lnTo>
                    <a:lnTo>
                      <a:pt x="78" y="137"/>
                    </a:lnTo>
                    <a:lnTo>
                      <a:pt x="72" y="136"/>
                    </a:lnTo>
                    <a:lnTo>
                      <a:pt x="67" y="135"/>
                    </a:lnTo>
                    <a:lnTo>
                      <a:pt x="62" y="133"/>
                    </a:lnTo>
                    <a:lnTo>
                      <a:pt x="57" y="132"/>
                    </a:lnTo>
                    <a:lnTo>
                      <a:pt x="52" y="130"/>
                    </a:lnTo>
                    <a:lnTo>
                      <a:pt x="47" y="128"/>
                    </a:lnTo>
                    <a:lnTo>
                      <a:pt x="43" y="126"/>
                    </a:lnTo>
                    <a:lnTo>
                      <a:pt x="38" y="125"/>
                    </a:lnTo>
                    <a:lnTo>
                      <a:pt x="33" y="123"/>
                    </a:lnTo>
                    <a:lnTo>
                      <a:pt x="31" y="122"/>
                    </a:lnTo>
                    <a:lnTo>
                      <a:pt x="28" y="120"/>
                    </a:lnTo>
                    <a:lnTo>
                      <a:pt x="26" y="119"/>
                    </a:lnTo>
                    <a:lnTo>
                      <a:pt x="24" y="118"/>
                    </a:lnTo>
                    <a:lnTo>
                      <a:pt x="22" y="117"/>
                    </a:lnTo>
                    <a:lnTo>
                      <a:pt x="20" y="116"/>
                    </a:lnTo>
                    <a:lnTo>
                      <a:pt x="18" y="115"/>
                    </a:lnTo>
                    <a:lnTo>
                      <a:pt x="16" y="114"/>
                    </a:lnTo>
                    <a:lnTo>
                      <a:pt x="13" y="112"/>
                    </a:lnTo>
                    <a:lnTo>
                      <a:pt x="11" y="111"/>
                    </a:lnTo>
                    <a:lnTo>
                      <a:pt x="9" y="110"/>
                    </a:lnTo>
                    <a:lnTo>
                      <a:pt x="7" y="108"/>
                    </a:lnTo>
                    <a:lnTo>
                      <a:pt x="6" y="107"/>
                    </a:lnTo>
                    <a:lnTo>
                      <a:pt x="4" y="106"/>
                    </a:lnTo>
                    <a:lnTo>
                      <a:pt x="2" y="104"/>
                    </a:lnTo>
                    <a:lnTo>
                      <a:pt x="0" y="103"/>
                    </a:lnTo>
                    <a:lnTo>
                      <a:pt x="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89" name="Freeform 174"/>
              <p:cNvSpPr>
                <a:spLocks/>
              </p:cNvSpPr>
              <p:nvPr/>
            </p:nvSpPr>
            <p:spPr bwMode="auto">
              <a:xfrm>
                <a:off x="3488" y="3399"/>
                <a:ext cx="8" cy="23"/>
              </a:xfrm>
              <a:custGeom>
                <a:avLst/>
                <a:gdLst>
                  <a:gd name="T0" fmla="*/ 7 w 8"/>
                  <a:gd name="T1" fmla="*/ 0 h 23"/>
                  <a:gd name="T2" fmla="*/ 7 w 8"/>
                  <a:gd name="T3" fmla="*/ 0 h 23"/>
                  <a:gd name="T4" fmla="*/ 8 w 8"/>
                  <a:gd name="T5" fmla="*/ 0 h 23"/>
                  <a:gd name="T6" fmla="*/ 8 w 8"/>
                  <a:gd name="T7" fmla="*/ 0 h 23"/>
                  <a:gd name="T8" fmla="*/ 8 w 8"/>
                  <a:gd name="T9" fmla="*/ 0 h 23"/>
                  <a:gd name="T10" fmla="*/ 6 w 8"/>
                  <a:gd name="T11" fmla="*/ 3 h 23"/>
                  <a:gd name="T12" fmla="*/ 5 w 8"/>
                  <a:gd name="T13" fmla="*/ 6 h 23"/>
                  <a:gd name="T14" fmla="*/ 3 w 8"/>
                  <a:gd name="T15" fmla="*/ 8 h 23"/>
                  <a:gd name="T16" fmla="*/ 2 w 8"/>
                  <a:gd name="T17" fmla="*/ 11 h 23"/>
                  <a:gd name="T18" fmla="*/ 2 w 8"/>
                  <a:gd name="T19" fmla="*/ 14 h 23"/>
                  <a:gd name="T20" fmla="*/ 1 w 8"/>
                  <a:gd name="T21" fmla="*/ 17 h 23"/>
                  <a:gd name="T22" fmla="*/ 1 w 8"/>
                  <a:gd name="T23" fmla="*/ 20 h 23"/>
                  <a:gd name="T24" fmla="*/ 1 w 8"/>
                  <a:gd name="T25" fmla="*/ 23 h 23"/>
                  <a:gd name="T26" fmla="*/ 0 w 8"/>
                  <a:gd name="T27" fmla="*/ 23 h 23"/>
                  <a:gd name="T28" fmla="*/ 0 w 8"/>
                  <a:gd name="T29" fmla="*/ 20 h 23"/>
                  <a:gd name="T30" fmla="*/ 0 w 8"/>
                  <a:gd name="T31" fmla="*/ 17 h 23"/>
                  <a:gd name="T32" fmla="*/ 0 w 8"/>
                  <a:gd name="T33" fmla="*/ 14 h 23"/>
                  <a:gd name="T34" fmla="*/ 1 w 8"/>
                  <a:gd name="T35" fmla="*/ 11 h 23"/>
                  <a:gd name="T36" fmla="*/ 2 w 8"/>
                  <a:gd name="T37" fmla="*/ 8 h 23"/>
                  <a:gd name="T38" fmla="*/ 3 w 8"/>
                  <a:gd name="T39" fmla="*/ 6 h 23"/>
                  <a:gd name="T40" fmla="*/ 5 w 8"/>
                  <a:gd name="T41" fmla="*/ 3 h 23"/>
                  <a:gd name="T42" fmla="*/ 7 w 8"/>
                  <a:gd name="T43" fmla="*/ 0 h 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
                  <a:gd name="T67" fmla="*/ 0 h 23"/>
                  <a:gd name="T68" fmla="*/ 8 w 8"/>
                  <a:gd name="T69" fmla="*/ 23 h 2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 h="23">
                    <a:moveTo>
                      <a:pt x="7" y="0"/>
                    </a:moveTo>
                    <a:lnTo>
                      <a:pt x="7" y="0"/>
                    </a:lnTo>
                    <a:lnTo>
                      <a:pt x="8" y="0"/>
                    </a:lnTo>
                    <a:lnTo>
                      <a:pt x="6" y="3"/>
                    </a:lnTo>
                    <a:lnTo>
                      <a:pt x="5" y="6"/>
                    </a:lnTo>
                    <a:lnTo>
                      <a:pt x="3" y="8"/>
                    </a:lnTo>
                    <a:lnTo>
                      <a:pt x="2" y="11"/>
                    </a:lnTo>
                    <a:lnTo>
                      <a:pt x="2" y="14"/>
                    </a:lnTo>
                    <a:lnTo>
                      <a:pt x="1" y="17"/>
                    </a:lnTo>
                    <a:lnTo>
                      <a:pt x="1" y="20"/>
                    </a:lnTo>
                    <a:lnTo>
                      <a:pt x="1" y="23"/>
                    </a:lnTo>
                    <a:lnTo>
                      <a:pt x="0" y="23"/>
                    </a:lnTo>
                    <a:lnTo>
                      <a:pt x="0" y="20"/>
                    </a:lnTo>
                    <a:lnTo>
                      <a:pt x="0" y="17"/>
                    </a:lnTo>
                    <a:lnTo>
                      <a:pt x="0" y="14"/>
                    </a:lnTo>
                    <a:lnTo>
                      <a:pt x="1" y="11"/>
                    </a:lnTo>
                    <a:lnTo>
                      <a:pt x="2" y="8"/>
                    </a:lnTo>
                    <a:lnTo>
                      <a:pt x="3" y="6"/>
                    </a:lnTo>
                    <a:lnTo>
                      <a:pt x="5" y="3"/>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90" name="Freeform 175"/>
              <p:cNvSpPr>
                <a:spLocks/>
              </p:cNvSpPr>
              <p:nvPr/>
            </p:nvSpPr>
            <p:spPr bwMode="auto">
              <a:xfrm>
                <a:off x="3500" y="3405"/>
                <a:ext cx="6" cy="17"/>
              </a:xfrm>
              <a:custGeom>
                <a:avLst/>
                <a:gdLst>
                  <a:gd name="T0" fmla="*/ 6 w 6"/>
                  <a:gd name="T1" fmla="*/ 0 h 17"/>
                  <a:gd name="T2" fmla="*/ 5 w 6"/>
                  <a:gd name="T3" fmla="*/ 2 h 17"/>
                  <a:gd name="T4" fmla="*/ 4 w 6"/>
                  <a:gd name="T5" fmla="*/ 4 h 17"/>
                  <a:gd name="T6" fmla="*/ 3 w 6"/>
                  <a:gd name="T7" fmla="*/ 6 h 17"/>
                  <a:gd name="T8" fmla="*/ 2 w 6"/>
                  <a:gd name="T9" fmla="*/ 9 h 17"/>
                  <a:gd name="T10" fmla="*/ 2 w 6"/>
                  <a:gd name="T11" fmla="*/ 11 h 17"/>
                  <a:gd name="T12" fmla="*/ 2 w 6"/>
                  <a:gd name="T13" fmla="*/ 13 h 17"/>
                  <a:gd name="T14" fmla="*/ 2 w 6"/>
                  <a:gd name="T15" fmla="*/ 15 h 17"/>
                  <a:gd name="T16" fmla="*/ 1 w 6"/>
                  <a:gd name="T17" fmla="*/ 17 h 17"/>
                  <a:gd name="T18" fmla="*/ 0 w 6"/>
                  <a:gd name="T19" fmla="*/ 15 h 17"/>
                  <a:gd name="T20" fmla="*/ 0 w 6"/>
                  <a:gd name="T21" fmla="*/ 13 h 17"/>
                  <a:gd name="T22" fmla="*/ 1 w 6"/>
                  <a:gd name="T23" fmla="*/ 11 h 17"/>
                  <a:gd name="T24" fmla="*/ 1 w 6"/>
                  <a:gd name="T25" fmla="*/ 8 h 17"/>
                  <a:gd name="T26" fmla="*/ 1 w 6"/>
                  <a:gd name="T27" fmla="*/ 7 h 17"/>
                  <a:gd name="T28" fmla="*/ 2 w 6"/>
                  <a:gd name="T29" fmla="*/ 6 h 17"/>
                  <a:gd name="T30" fmla="*/ 2 w 6"/>
                  <a:gd name="T31" fmla="*/ 5 h 17"/>
                  <a:gd name="T32" fmla="*/ 3 w 6"/>
                  <a:gd name="T33" fmla="*/ 4 h 17"/>
                  <a:gd name="T34" fmla="*/ 3 w 6"/>
                  <a:gd name="T35" fmla="*/ 2 h 17"/>
                  <a:gd name="T36" fmla="*/ 4 w 6"/>
                  <a:gd name="T37" fmla="*/ 1 h 17"/>
                  <a:gd name="T38" fmla="*/ 5 w 6"/>
                  <a:gd name="T39" fmla="*/ 1 h 17"/>
                  <a:gd name="T40" fmla="*/ 6 w 6"/>
                  <a:gd name="T41" fmla="*/ 0 h 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
                  <a:gd name="T64" fmla="*/ 0 h 17"/>
                  <a:gd name="T65" fmla="*/ 6 w 6"/>
                  <a:gd name="T66" fmla="*/ 17 h 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 h="17">
                    <a:moveTo>
                      <a:pt x="6" y="0"/>
                    </a:moveTo>
                    <a:lnTo>
                      <a:pt x="5" y="2"/>
                    </a:lnTo>
                    <a:lnTo>
                      <a:pt x="4" y="4"/>
                    </a:lnTo>
                    <a:lnTo>
                      <a:pt x="3" y="6"/>
                    </a:lnTo>
                    <a:lnTo>
                      <a:pt x="2" y="9"/>
                    </a:lnTo>
                    <a:lnTo>
                      <a:pt x="2" y="11"/>
                    </a:lnTo>
                    <a:lnTo>
                      <a:pt x="2" y="13"/>
                    </a:lnTo>
                    <a:lnTo>
                      <a:pt x="2" y="15"/>
                    </a:lnTo>
                    <a:lnTo>
                      <a:pt x="1" y="17"/>
                    </a:lnTo>
                    <a:lnTo>
                      <a:pt x="0" y="15"/>
                    </a:lnTo>
                    <a:lnTo>
                      <a:pt x="0" y="13"/>
                    </a:lnTo>
                    <a:lnTo>
                      <a:pt x="1" y="11"/>
                    </a:lnTo>
                    <a:lnTo>
                      <a:pt x="1" y="8"/>
                    </a:lnTo>
                    <a:lnTo>
                      <a:pt x="1" y="7"/>
                    </a:lnTo>
                    <a:lnTo>
                      <a:pt x="2" y="6"/>
                    </a:lnTo>
                    <a:lnTo>
                      <a:pt x="2" y="5"/>
                    </a:lnTo>
                    <a:lnTo>
                      <a:pt x="3" y="4"/>
                    </a:lnTo>
                    <a:lnTo>
                      <a:pt x="3" y="2"/>
                    </a:lnTo>
                    <a:lnTo>
                      <a:pt x="4" y="1"/>
                    </a:lnTo>
                    <a:lnTo>
                      <a:pt x="5" y="1"/>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91" name="Freeform 176"/>
              <p:cNvSpPr>
                <a:spLocks/>
              </p:cNvSpPr>
              <p:nvPr/>
            </p:nvSpPr>
            <p:spPr bwMode="auto">
              <a:xfrm>
                <a:off x="3508" y="3409"/>
                <a:ext cx="5" cy="15"/>
              </a:xfrm>
              <a:custGeom>
                <a:avLst/>
                <a:gdLst>
                  <a:gd name="T0" fmla="*/ 5 w 5"/>
                  <a:gd name="T1" fmla="*/ 0 h 15"/>
                  <a:gd name="T2" fmla="*/ 5 w 5"/>
                  <a:gd name="T3" fmla="*/ 0 h 15"/>
                  <a:gd name="T4" fmla="*/ 5 w 5"/>
                  <a:gd name="T5" fmla="*/ 0 h 15"/>
                  <a:gd name="T6" fmla="*/ 5 w 5"/>
                  <a:gd name="T7" fmla="*/ 0 h 15"/>
                  <a:gd name="T8" fmla="*/ 5 w 5"/>
                  <a:gd name="T9" fmla="*/ 0 h 15"/>
                  <a:gd name="T10" fmla="*/ 4 w 5"/>
                  <a:gd name="T11" fmla="*/ 4 h 15"/>
                  <a:gd name="T12" fmla="*/ 2 w 5"/>
                  <a:gd name="T13" fmla="*/ 7 h 15"/>
                  <a:gd name="T14" fmla="*/ 1 w 5"/>
                  <a:gd name="T15" fmla="*/ 11 h 15"/>
                  <a:gd name="T16" fmla="*/ 1 w 5"/>
                  <a:gd name="T17" fmla="*/ 15 h 15"/>
                  <a:gd name="T18" fmla="*/ 0 w 5"/>
                  <a:gd name="T19" fmla="*/ 14 h 15"/>
                  <a:gd name="T20" fmla="*/ 0 w 5"/>
                  <a:gd name="T21" fmla="*/ 12 h 15"/>
                  <a:gd name="T22" fmla="*/ 0 w 5"/>
                  <a:gd name="T23" fmla="*/ 10 h 15"/>
                  <a:gd name="T24" fmla="*/ 0 w 5"/>
                  <a:gd name="T25" fmla="*/ 8 h 15"/>
                  <a:gd name="T26" fmla="*/ 1 w 5"/>
                  <a:gd name="T27" fmla="*/ 6 h 15"/>
                  <a:gd name="T28" fmla="*/ 1 w 5"/>
                  <a:gd name="T29" fmla="*/ 4 h 15"/>
                  <a:gd name="T30" fmla="*/ 2 w 5"/>
                  <a:gd name="T31" fmla="*/ 3 h 15"/>
                  <a:gd name="T32" fmla="*/ 3 w 5"/>
                  <a:gd name="T33" fmla="*/ 1 h 15"/>
                  <a:gd name="T34" fmla="*/ 5 w 5"/>
                  <a:gd name="T35" fmla="*/ 0 h 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
                  <a:gd name="T55" fmla="*/ 0 h 15"/>
                  <a:gd name="T56" fmla="*/ 5 w 5"/>
                  <a:gd name="T57" fmla="*/ 15 h 1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 h="15">
                    <a:moveTo>
                      <a:pt x="5" y="0"/>
                    </a:moveTo>
                    <a:lnTo>
                      <a:pt x="5" y="0"/>
                    </a:lnTo>
                    <a:lnTo>
                      <a:pt x="4" y="4"/>
                    </a:lnTo>
                    <a:lnTo>
                      <a:pt x="2" y="7"/>
                    </a:lnTo>
                    <a:lnTo>
                      <a:pt x="1" y="11"/>
                    </a:lnTo>
                    <a:lnTo>
                      <a:pt x="1" y="15"/>
                    </a:lnTo>
                    <a:lnTo>
                      <a:pt x="0" y="14"/>
                    </a:lnTo>
                    <a:lnTo>
                      <a:pt x="0" y="12"/>
                    </a:lnTo>
                    <a:lnTo>
                      <a:pt x="0" y="10"/>
                    </a:lnTo>
                    <a:lnTo>
                      <a:pt x="0" y="8"/>
                    </a:lnTo>
                    <a:lnTo>
                      <a:pt x="1" y="6"/>
                    </a:lnTo>
                    <a:lnTo>
                      <a:pt x="1" y="4"/>
                    </a:lnTo>
                    <a:lnTo>
                      <a:pt x="2" y="3"/>
                    </a:lnTo>
                    <a:lnTo>
                      <a:pt x="3"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92" name="Freeform 177"/>
              <p:cNvSpPr>
                <a:spLocks/>
              </p:cNvSpPr>
              <p:nvPr/>
            </p:nvSpPr>
            <p:spPr bwMode="auto">
              <a:xfrm>
                <a:off x="3515" y="3411"/>
                <a:ext cx="5" cy="13"/>
              </a:xfrm>
              <a:custGeom>
                <a:avLst/>
                <a:gdLst>
                  <a:gd name="T0" fmla="*/ 4 w 5"/>
                  <a:gd name="T1" fmla="*/ 0 h 13"/>
                  <a:gd name="T2" fmla="*/ 5 w 5"/>
                  <a:gd name="T3" fmla="*/ 0 h 13"/>
                  <a:gd name="T4" fmla="*/ 4 w 5"/>
                  <a:gd name="T5" fmla="*/ 3 h 13"/>
                  <a:gd name="T6" fmla="*/ 2 w 5"/>
                  <a:gd name="T7" fmla="*/ 7 h 13"/>
                  <a:gd name="T8" fmla="*/ 2 w 5"/>
                  <a:gd name="T9" fmla="*/ 10 h 13"/>
                  <a:gd name="T10" fmla="*/ 1 w 5"/>
                  <a:gd name="T11" fmla="*/ 13 h 13"/>
                  <a:gd name="T12" fmla="*/ 0 w 5"/>
                  <a:gd name="T13" fmla="*/ 12 h 13"/>
                  <a:gd name="T14" fmla="*/ 0 w 5"/>
                  <a:gd name="T15" fmla="*/ 9 h 13"/>
                  <a:gd name="T16" fmla="*/ 1 w 5"/>
                  <a:gd name="T17" fmla="*/ 6 h 13"/>
                  <a:gd name="T18" fmla="*/ 2 w 5"/>
                  <a:gd name="T19" fmla="*/ 3 h 13"/>
                  <a:gd name="T20" fmla="*/ 4 w 5"/>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3"/>
                  <a:gd name="T35" fmla="*/ 5 w 5"/>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3">
                    <a:moveTo>
                      <a:pt x="4" y="0"/>
                    </a:moveTo>
                    <a:lnTo>
                      <a:pt x="5" y="0"/>
                    </a:lnTo>
                    <a:lnTo>
                      <a:pt x="4" y="3"/>
                    </a:lnTo>
                    <a:lnTo>
                      <a:pt x="2" y="7"/>
                    </a:lnTo>
                    <a:lnTo>
                      <a:pt x="2" y="10"/>
                    </a:lnTo>
                    <a:lnTo>
                      <a:pt x="1" y="13"/>
                    </a:lnTo>
                    <a:lnTo>
                      <a:pt x="0" y="12"/>
                    </a:lnTo>
                    <a:lnTo>
                      <a:pt x="0" y="9"/>
                    </a:lnTo>
                    <a:lnTo>
                      <a:pt x="1" y="6"/>
                    </a:lnTo>
                    <a:lnTo>
                      <a:pt x="2" y="3"/>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93" name="Freeform 178"/>
              <p:cNvSpPr>
                <a:spLocks/>
              </p:cNvSpPr>
              <p:nvPr/>
            </p:nvSpPr>
            <p:spPr bwMode="auto">
              <a:xfrm>
                <a:off x="3523" y="3406"/>
                <a:ext cx="72" cy="54"/>
              </a:xfrm>
              <a:custGeom>
                <a:avLst/>
                <a:gdLst>
                  <a:gd name="T0" fmla="*/ 7 w 72"/>
                  <a:gd name="T1" fmla="*/ 5 h 54"/>
                  <a:gd name="T2" fmla="*/ 11 w 72"/>
                  <a:gd name="T3" fmla="*/ 3 h 54"/>
                  <a:gd name="T4" fmla="*/ 14 w 72"/>
                  <a:gd name="T5" fmla="*/ 1 h 54"/>
                  <a:gd name="T6" fmla="*/ 18 w 72"/>
                  <a:gd name="T7" fmla="*/ 0 h 54"/>
                  <a:gd name="T8" fmla="*/ 22 w 72"/>
                  <a:gd name="T9" fmla="*/ 0 h 54"/>
                  <a:gd name="T10" fmla="*/ 26 w 72"/>
                  <a:gd name="T11" fmla="*/ 0 h 54"/>
                  <a:gd name="T12" fmla="*/ 31 w 72"/>
                  <a:gd name="T13" fmla="*/ 0 h 54"/>
                  <a:gd name="T14" fmla="*/ 35 w 72"/>
                  <a:gd name="T15" fmla="*/ 1 h 54"/>
                  <a:gd name="T16" fmla="*/ 39 w 72"/>
                  <a:gd name="T17" fmla="*/ 2 h 54"/>
                  <a:gd name="T18" fmla="*/ 46 w 72"/>
                  <a:gd name="T19" fmla="*/ 5 h 54"/>
                  <a:gd name="T20" fmla="*/ 52 w 72"/>
                  <a:gd name="T21" fmla="*/ 8 h 54"/>
                  <a:gd name="T22" fmla="*/ 58 w 72"/>
                  <a:gd name="T23" fmla="*/ 12 h 54"/>
                  <a:gd name="T24" fmla="*/ 63 w 72"/>
                  <a:gd name="T25" fmla="*/ 17 h 54"/>
                  <a:gd name="T26" fmla="*/ 67 w 72"/>
                  <a:gd name="T27" fmla="*/ 21 h 54"/>
                  <a:gd name="T28" fmla="*/ 70 w 72"/>
                  <a:gd name="T29" fmla="*/ 27 h 54"/>
                  <a:gd name="T30" fmla="*/ 72 w 72"/>
                  <a:gd name="T31" fmla="*/ 32 h 54"/>
                  <a:gd name="T32" fmla="*/ 71 w 72"/>
                  <a:gd name="T33" fmla="*/ 37 h 54"/>
                  <a:gd name="T34" fmla="*/ 70 w 72"/>
                  <a:gd name="T35" fmla="*/ 42 h 54"/>
                  <a:gd name="T36" fmla="*/ 67 w 72"/>
                  <a:gd name="T37" fmla="*/ 46 h 54"/>
                  <a:gd name="T38" fmla="*/ 63 w 72"/>
                  <a:gd name="T39" fmla="*/ 50 h 54"/>
                  <a:gd name="T40" fmla="*/ 59 w 72"/>
                  <a:gd name="T41" fmla="*/ 52 h 54"/>
                  <a:gd name="T42" fmla="*/ 53 w 72"/>
                  <a:gd name="T43" fmla="*/ 53 h 54"/>
                  <a:gd name="T44" fmla="*/ 47 w 72"/>
                  <a:gd name="T45" fmla="*/ 54 h 54"/>
                  <a:gd name="T46" fmla="*/ 41 w 72"/>
                  <a:gd name="T47" fmla="*/ 54 h 54"/>
                  <a:gd name="T48" fmla="*/ 36 w 72"/>
                  <a:gd name="T49" fmla="*/ 53 h 54"/>
                  <a:gd name="T50" fmla="*/ 30 w 72"/>
                  <a:gd name="T51" fmla="*/ 51 h 54"/>
                  <a:gd name="T52" fmla="*/ 25 w 72"/>
                  <a:gd name="T53" fmla="*/ 49 h 54"/>
                  <a:gd name="T54" fmla="*/ 20 w 72"/>
                  <a:gd name="T55" fmla="*/ 47 h 54"/>
                  <a:gd name="T56" fmla="*/ 14 w 72"/>
                  <a:gd name="T57" fmla="*/ 42 h 54"/>
                  <a:gd name="T58" fmla="*/ 8 w 72"/>
                  <a:gd name="T59" fmla="*/ 36 h 54"/>
                  <a:gd name="T60" fmla="*/ 4 w 72"/>
                  <a:gd name="T61" fmla="*/ 29 h 54"/>
                  <a:gd name="T62" fmla="*/ 1 w 72"/>
                  <a:gd name="T63" fmla="*/ 21 h 54"/>
                  <a:gd name="T64" fmla="*/ 1 w 72"/>
                  <a:gd name="T65" fmla="*/ 16 h 54"/>
                  <a:gd name="T66" fmla="*/ 1 w 72"/>
                  <a:gd name="T67" fmla="*/ 13 h 54"/>
                  <a:gd name="T68" fmla="*/ 3 w 72"/>
                  <a:gd name="T69" fmla="*/ 10 h 54"/>
                  <a:gd name="T70" fmla="*/ 5 w 72"/>
                  <a:gd name="T71" fmla="*/ 7 h 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
                  <a:gd name="T109" fmla="*/ 0 h 54"/>
                  <a:gd name="T110" fmla="*/ 72 w 72"/>
                  <a:gd name="T111" fmla="*/ 54 h 5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 h="54">
                    <a:moveTo>
                      <a:pt x="6" y="6"/>
                    </a:moveTo>
                    <a:lnTo>
                      <a:pt x="7" y="5"/>
                    </a:lnTo>
                    <a:lnTo>
                      <a:pt x="9" y="4"/>
                    </a:lnTo>
                    <a:lnTo>
                      <a:pt x="11" y="3"/>
                    </a:lnTo>
                    <a:lnTo>
                      <a:pt x="12" y="2"/>
                    </a:lnTo>
                    <a:lnTo>
                      <a:pt x="14" y="1"/>
                    </a:lnTo>
                    <a:lnTo>
                      <a:pt x="16" y="1"/>
                    </a:lnTo>
                    <a:lnTo>
                      <a:pt x="18" y="0"/>
                    </a:lnTo>
                    <a:lnTo>
                      <a:pt x="20" y="0"/>
                    </a:lnTo>
                    <a:lnTo>
                      <a:pt x="22" y="0"/>
                    </a:lnTo>
                    <a:lnTo>
                      <a:pt x="24" y="0"/>
                    </a:lnTo>
                    <a:lnTo>
                      <a:pt x="26" y="0"/>
                    </a:lnTo>
                    <a:lnTo>
                      <a:pt x="28" y="0"/>
                    </a:lnTo>
                    <a:lnTo>
                      <a:pt x="31" y="0"/>
                    </a:lnTo>
                    <a:lnTo>
                      <a:pt x="33" y="1"/>
                    </a:lnTo>
                    <a:lnTo>
                      <a:pt x="35" y="1"/>
                    </a:lnTo>
                    <a:lnTo>
                      <a:pt x="36" y="1"/>
                    </a:lnTo>
                    <a:lnTo>
                      <a:pt x="39" y="2"/>
                    </a:lnTo>
                    <a:lnTo>
                      <a:pt x="43" y="4"/>
                    </a:lnTo>
                    <a:lnTo>
                      <a:pt x="46" y="5"/>
                    </a:lnTo>
                    <a:lnTo>
                      <a:pt x="49" y="7"/>
                    </a:lnTo>
                    <a:lnTo>
                      <a:pt x="52" y="8"/>
                    </a:lnTo>
                    <a:lnTo>
                      <a:pt x="55" y="10"/>
                    </a:lnTo>
                    <a:lnTo>
                      <a:pt x="58" y="12"/>
                    </a:lnTo>
                    <a:lnTo>
                      <a:pt x="61" y="14"/>
                    </a:lnTo>
                    <a:lnTo>
                      <a:pt x="63" y="17"/>
                    </a:lnTo>
                    <a:lnTo>
                      <a:pt x="65" y="19"/>
                    </a:lnTo>
                    <a:lnTo>
                      <a:pt x="67" y="21"/>
                    </a:lnTo>
                    <a:lnTo>
                      <a:pt x="69" y="24"/>
                    </a:lnTo>
                    <a:lnTo>
                      <a:pt x="70" y="27"/>
                    </a:lnTo>
                    <a:lnTo>
                      <a:pt x="71" y="29"/>
                    </a:lnTo>
                    <a:lnTo>
                      <a:pt x="72" y="32"/>
                    </a:lnTo>
                    <a:lnTo>
                      <a:pt x="72" y="35"/>
                    </a:lnTo>
                    <a:lnTo>
                      <a:pt x="71" y="37"/>
                    </a:lnTo>
                    <a:lnTo>
                      <a:pt x="71" y="40"/>
                    </a:lnTo>
                    <a:lnTo>
                      <a:pt x="70" y="42"/>
                    </a:lnTo>
                    <a:lnTo>
                      <a:pt x="69" y="44"/>
                    </a:lnTo>
                    <a:lnTo>
                      <a:pt x="67" y="46"/>
                    </a:lnTo>
                    <a:lnTo>
                      <a:pt x="65" y="48"/>
                    </a:lnTo>
                    <a:lnTo>
                      <a:pt x="63" y="50"/>
                    </a:lnTo>
                    <a:lnTo>
                      <a:pt x="61" y="51"/>
                    </a:lnTo>
                    <a:lnTo>
                      <a:pt x="59" y="52"/>
                    </a:lnTo>
                    <a:lnTo>
                      <a:pt x="56" y="53"/>
                    </a:lnTo>
                    <a:lnTo>
                      <a:pt x="53" y="53"/>
                    </a:lnTo>
                    <a:lnTo>
                      <a:pt x="50" y="54"/>
                    </a:lnTo>
                    <a:lnTo>
                      <a:pt x="47" y="54"/>
                    </a:lnTo>
                    <a:lnTo>
                      <a:pt x="44" y="54"/>
                    </a:lnTo>
                    <a:lnTo>
                      <a:pt x="41" y="54"/>
                    </a:lnTo>
                    <a:lnTo>
                      <a:pt x="39" y="53"/>
                    </a:lnTo>
                    <a:lnTo>
                      <a:pt x="36" y="53"/>
                    </a:lnTo>
                    <a:lnTo>
                      <a:pt x="33" y="52"/>
                    </a:lnTo>
                    <a:lnTo>
                      <a:pt x="30" y="51"/>
                    </a:lnTo>
                    <a:lnTo>
                      <a:pt x="28" y="50"/>
                    </a:lnTo>
                    <a:lnTo>
                      <a:pt x="25" y="49"/>
                    </a:lnTo>
                    <a:lnTo>
                      <a:pt x="23" y="48"/>
                    </a:lnTo>
                    <a:lnTo>
                      <a:pt x="20" y="47"/>
                    </a:lnTo>
                    <a:lnTo>
                      <a:pt x="18" y="45"/>
                    </a:lnTo>
                    <a:lnTo>
                      <a:pt x="14" y="42"/>
                    </a:lnTo>
                    <a:lnTo>
                      <a:pt x="11" y="39"/>
                    </a:lnTo>
                    <a:lnTo>
                      <a:pt x="8" y="36"/>
                    </a:lnTo>
                    <a:lnTo>
                      <a:pt x="6" y="33"/>
                    </a:lnTo>
                    <a:lnTo>
                      <a:pt x="4" y="29"/>
                    </a:lnTo>
                    <a:lnTo>
                      <a:pt x="2" y="25"/>
                    </a:lnTo>
                    <a:lnTo>
                      <a:pt x="1" y="21"/>
                    </a:lnTo>
                    <a:lnTo>
                      <a:pt x="0" y="17"/>
                    </a:lnTo>
                    <a:lnTo>
                      <a:pt x="1" y="16"/>
                    </a:lnTo>
                    <a:lnTo>
                      <a:pt x="1" y="14"/>
                    </a:lnTo>
                    <a:lnTo>
                      <a:pt x="1" y="13"/>
                    </a:lnTo>
                    <a:lnTo>
                      <a:pt x="2" y="11"/>
                    </a:lnTo>
                    <a:lnTo>
                      <a:pt x="3" y="10"/>
                    </a:lnTo>
                    <a:lnTo>
                      <a:pt x="4" y="8"/>
                    </a:lnTo>
                    <a:lnTo>
                      <a:pt x="5" y="7"/>
                    </a:lnTo>
                    <a:lnTo>
                      <a:pt x="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94" name="Freeform 179"/>
              <p:cNvSpPr>
                <a:spLocks/>
              </p:cNvSpPr>
              <p:nvPr/>
            </p:nvSpPr>
            <p:spPr bwMode="auto">
              <a:xfrm>
                <a:off x="3527" y="3408"/>
                <a:ext cx="64" cy="50"/>
              </a:xfrm>
              <a:custGeom>
                <a:avLst/>
                <a:gdLst>
                  <a:gd name="T0" fmla="*/ 2 w 64"/>
                  <a:gd name="T1" fmla="*/ 8 h 50"/>
                  <a:gd name="T2" fmla="*/ 5 w 64"/>
                  <a:gd name="T3" fmla="*/ 6 h 50"/>
                  <a:gd name="T4" fmla="*/ 7 w 64"/>
                  <a:gd name="T5" fmla="*/ 5 h 50"/>
                  <a:gd name="T6" fmla="*/ 10 w 64"/>
                  <a:gd name="T7" fmla="*/ 3 h 50"/>
                  <a:gd name="T8" fmla="*/ 13 w 64"/>
                  <a:gd name="T9" fmla="*/ 2 h 50"/>
                  <a:gd name="T10" fmla="*/ 15 w 64"/>
                  <a:gd name="T11" fmla="*/ 1 h 50"/>
                  <a:gd name="T12" fmla="*/ 18 w 64"/>
                  <a:gd name="T13" fmla="*/ 0 h 50"/>
                  <a:gd name="T14" fmla="*/ 22 w 64"/>
                  <a:gd name="T15" fmla="*/ 0 h 50"/>
                  <a:gd name="T16" fmla="*/ 25 w 64"/>
                  <a:gd name="T17" fmla="*/ 1 h 50"/>
                  <a:gd name="T18" fmla="*/ 28 w 64"/>
                  <a:gd name="T19" fmla="*/ 2 h 50"/>
                  <a:gd name="T20" fmla="*/ 31 w 64"/>
                  <a:gd name="T21" fmla="*/ 3 h 50"/>
                  <a:gd name="T22" fmla="*/ 34 w 64"/>
                  <a:gd name="T23" fmla="*/ 4 h 50"/>
                  <a:gd name="T24" fmla="*/ 38 w 64"/>
                  <a:gd name="T25" fmla="*/ 5 h 50"/>
                  <a:gd name="T26" fmla="*/ 41 w 64"/>
                  <a:gd name="T27" fmla="*/ 6 h 50"/>
                  <a:gd name="T28" fmla="*/ 44 w 64"/>
                  <a:gd name="T29" fmla="*/ 8 h 50"/>
                  <a:gd name="T30" fmla="*/ 47 w 64"/>
                  <a:gd name="T31" fmla="*/ 10 h 50"/>
                  <a:gd name="T32" fmla="*/ 50 w 64"/>
                  <a:gd name="T33" fmla="*/ 11 h 50"/>
                  <a:gd name="T34" fmla="*/ 52 w 64"/>
                  <a:gd name="T35" fmla="*/ 13 h 50"/>
                  <a:gd name="T36" fmla="*/ 55 w 64"/>
                  <a:gd name="T37" fmla="*/ 15 h 50"/>
                  <a:gd name="T38" fmla="*/ 57 w 64"/>
                  <a:gd name="T39" fmla="*/ 18 h 50"/>
                  <a:gd name="T40" fmla="*/ 59 w 64"/>
                  <a:gd name="T41" fmla="*/ 20 h 50"/>
                  <a:gd name="T42" fmla="*/ 61 w 64"/>
                  <a:gd name="T43" fmla="*/ 23 h 50"/>
                  <a:gd name="T44" fmla="*/ 62 w 64"/>
                  <a:gd name="T45" fmla="*/ 25 h 50"/>
                  <a:gd name="T46" fmla="*/ 63 w 64"/>
                  <a:gd name="T47" fmla="*/ 28 h 50"/>
                  <a:gd name="T48" fmla="*/ 64 w 64"/>
                  <a:gd name="T49" fmla="*/ 31 h 50"/>
                  <a:gd name="T50" fmla="*/ 64 w 64"/>
                  <a:gd name="T51" fmla="*/ 33 h 50"/>
                  <a:gd name="T52" fmla="*/ 64 w 64"/>
                  <a:gd name="T53" fmla="*/ 35 h 50"/>
                  <a:gd name="T54" fmla="*/ 63 w 64"/>
                  <a:gd name="T55" fmla="*/ 38 h 50"/>
                  <a:gd name="T56" fmla="*/ 62 w 64"/>
                  <a:gd name="T57" fmla="*/ 40 h 50"/>
                  <a:gd name="T58" fmla="*/ 61 w 64"/>
                  <a:gd name="T59" fmla="*/ 42 h 50"/>
                  <a:gd name="T60" fmla="*/ 59 w 64"/>
                  <a:gd name="T61" fmla="*/ 44 h 50"/>
                  <a:gd name="T62" fmla="*/ 57 w 64"/>
                  <a:gd name="T63" fmla="*/ 45 h 50"/>
                  <a:gd name="T64" fmla="*/ 55 w 64"/>
                  <a:gd name="T65" fmla="*/ 46 h 50"/>
                  <a:gd name="T66" fmla="*/ 53 w 64"/>
                  <a:gd name="T67" fmla="*/ 47 h 50"/>
                  <a:gd name="T68" fmla="*/ 51 w 64"/>
                  <a:gd name="T69" fmla="*/ 48 h 50"/>
                  <a:gd name="T70" fmla="*/ 49 w 64"/>
                  <a:gd name="T71" fmla="*/ 48 h 50"/>
                  <a:gd name="T72" fmla="*/ 48 w 64"/>
                  <a:gd name="T73" fmla="*/ 49 h 50"/>
                  <a:gd name="T74" fmla="*/ 46 w 64"/>
                  <a:gd name="T75" fmla="*/ 49 h 50"/>
                  <a:gd name="T76" fmla="*/ 44 w 64"/>
                  <a:gd name="T77" fmla="*/ 49 h 50"/>
                  <a:gd name="T78" fmla="*/ 42 w 64"/>
                  <a:gd name="T79" fmla="*/ 49 h 50"/>
                  <a:gd name="T80" fmla="*/ 40 w 64"/>
                  <a:gd name="T81" fmla="*/ 50 h 50"/>
                  <a:gd name="T82" fmla="*/ 39 w 64"/>
                  <a:gd name="T83" fmla="*/ 50 h 50"/>
                  <a:gd name="T84" fmla="*/ 37 w 64"/>
                  <a:gd name="T85" fmla="*/ 50 h 50"/>
                  <a:gd name="T86" fmla="*/ 35 w 64"/>
                  <a:gd name="T87" fmla="*/ 49 h 50"/>
                  <a:gd name="T88" fmla="*/ 33 w 64"/>
                  <a:gd name="T89" fmla="*/ 49 h 50"/>
                  <a:gd name="T90" fmla="*/ 31 w 64"/>
                  <a:gd name="T91" fmla="*/ 49 h 50"/>
                  <a:gd name="T92" fmla="*/ 30 w 64"/>
                  <a:gd name="T93" fmla="*/ 48 h 50"/>
                  <a:gd name="T94" fmla="*/ 28 w 64"/>
                  <a:gd name="T95" fmla="*/ 48 h 50"/>
                  <a:gd name="T96" fmla="*/ 26 w 64"/>
                  <a:gd name="T97" fmla="*/ 47 h 50"/>
                  <a:gd name="T98" fmla="*/ 21 w 64"/>
                  <a:gd name="T99" fmla="*/ 44 h 50"/>
                  <a:gd name="T100" fmla="*/ 16 w 64"/>
                  <a:gd name="T101" fmla="*/ 41 h 50"/>
                  <a:gd name="T102" fmla="*/ 12 w 64"/>
                  <a:gd name="T103" fmla="*/ 38 h 50"/>
                  <a:gd name="T104" fmla="*/ 8 w 64"/>
                  <a:gd name="T105" fmla="*/ 34 h 50"/>
                  <a:gd name="T106" fmla="*/ 5 w 64"/>
                  <a:gd name="T107" fmla="*/ 30 h 50"/>
                  <a:gd name="T108" fmla="*/ 3 w 64"/>
                  <a:gd name="T109" fmla="*/ 26 h 50"/>
                  <a:gd name="T110" fmla="*/ 1 w 64"/>
                  <a:gd name="T111" fmla="*/ 21 h 50"/>
                  <a:gd name="T112" fmla="*/ 0 w 64"/>
                  <a:gd name="T113" fmla="*/ 16 h 50"/>
                  <a:gd name="T114" fmla="*/ 0 w 64"/>
                  <a:gd name="T115" fmla="*/ 14 h 50"/>
                  <a:gd name="T116" fmla="*/ 1 w 64"/>
                  <a:gd name="T117" fmla="*/ 12 h 50"/>
                  <a:gd name="T118" fmla="*/ 1 w 64"/>
                  <a:gd name="T119" fmla="*/ 10 h 50"/>
                  <a:gd name="T120" fmla="*/ 2 w 64"/>
                  <a:gd name="T121" fmla="*/ 8 h 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4"/>
                  <a:gd name="T184" fmla="*/ 0 h 50"/>
                  <a:gd name="T185" fmla="*/ 64 w 64"/>
                  <a:gd name="T186" fmla="*/ 50 h 5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4" h="50">
                    <a:moveTo>
                      <a:pt x="2" y="8"/>
                    </a:moveTo>
                    <a:lnTo>
                      <a:pt x="5" y="6"/>
                    </a:lnTo>
                    <a:lnTo>
                      <a:pt x="7" y="5"/>
                    </a:lnTo>
                    <a:lnTo>
                      <a:pt x="10" y="3"/>
                    </a:lnTo>
                    <a:lnTo>
                      <a:pt x="13" y="2"/>
                    </a:lnTo>
                    <a:lnTo>
                      <a:pt x="15" y="1"/>
                    </a:lnTo>
                    <a:lnTo>
                      <a:pt x="18" y="0"/>
                    </a:lnTo>
                    <a:lnTo>
                      <a:pt x="22" y="0"/>
                    </a:lnTo>
                    <a:lnTo>
                      <a:pt x="25" y="1"/>
                    </a:lnTo>
                    <a:lnTo>
                      <a:pt x="28" y="2"/>
                    </a:lnTo>
                    <a:lnTo>
                      <a:pt x="31" y="3"/>
                    </a:lnTo>
                    <a:lnTo>
                      <a:pt x="34" y="4"/>
                    </a:lnTo>
                    <a:lnTo>
                      <a:pt x="38" y="5"/>
                    </a:lnTo>
                    <a:lnTo>
                      <a:pt x="41" y="6"/>
                    </a:lnTo>
                    <a:lnTo>
                      <a:pt x="44" y="8"/>
                    </a:lnTo>
                    <a:lnTo>
                      <a:pt x="47" y="10"/>
                    </a:lnTo>
                    <a:lnTo>
                      <a:pt x="50" y="11"/>
                    </a:lnTo>
                    <a:lnTo>
                      <a:pt x="52" y="13"/>
                    </a:lnTo>
                    <a:lnTo>
                      <a:pt x="55" y="15"/>
                    </a:lnTo>
                    <a:lnTo>
                      <a:pt x="57" y="18"/>
                    </a:lnTo>
                    <a:lnTo>
                      <a:pt x="59" y="20"/>
                    </a:lnTo>
                    <a:lnTo>
                      <a:pt x="61" y="23"/>
                    </a:lnTo>
                    <a:lnTo>
                      <a:pt x="62" y="25"/>
                    </a:lnTo>
                    <a:lnTo>
                      <a:pt x="63" y="28"/>
                    </a:lnTo>
                    <a:lnTo>
                      <a:pt x="64" y="31"/>
                    </a:lnTo>
                    <a:lnTo>
                      <a:pt x="64" y="33"/>
                    </a:lnTo>
                    <a:lnTo>
                      <a:pt x="64" y="35"/>
                    </a:lnTo>
                    <a:lnTo>
                      <a:pt x="63" y="38"/>
                    </a:lnTo>
                    <a:lnTo>
                      <a:pt x="62" y="40"/>
                    </a:lnTo>
                    <a:lnTo>
                      <a:pt x="61" y="42"/>
                    </a:lnTo>
                    <a:lnTo>
                      <a:pt x="59" y="44"/>
                    </a:lnTo>
                    <a:lnTo>
                      <a:pt x="57" y="45"/>
                    </a:lnTo>
                    <a:lnTo>
                      <a:pt x="55" y="46"/>
                    </a:lnTo>
                    <a:lnTo>
                      <a:pt x="53" y="47"/>
                    </a:lnTo>
                    <a:lnTo>
                      <a:pt x="51" y="48"/>
                    </a:lnTo>
                    <a:lnTo>
                      <a:pt x="49" y="48"/>
                    </a:lnTo>
                    <a:lnTo>
                      <a:pt x="48" y="49"/>
                    </a:lnTo>
                    <a:lnTo>
                      <a:pt x="46" y="49"/>
                    </a:lnTo>
                    <a:lnTo>
                      <a:pt x="44" y="49"/>
                    </a:lnTo>
                    <a:lnTo>
                      <a:pt x="42" y="49"/>
                    </a:lnTo>
                    <a:lnTo>
                      <a:pt x="40" y="50"/>
                    </a:lnTo>
                    <a:lnTo>
                      <a:pt x="39" y="50"/>
                    </a:lnTo>
                    <a:lnTo>
                      <a:pt x="37" y="50"/>
                    </a:lnTo>
                    <a:lnTo>
                      <a:pt x="35" y="49"/>
                    </a:lnTo>
                    <a:lnTo>
                      <a:pt x="33" y="49"/>
                    </a:lnTo>
                    <a:lnTo>
                      <a:pt x="31" y="49"/>
                    </a:lnTo>
                    <a:lnTo>
                      <a:pt x="30" y="48"/>
                    </a:lnTo>
                    <a:lnTo>
                      <a:pt x="28" y="48"/>
                    </a:lnTo>
                    <a:lnTo>
                      <a:pt x="26" y="47"/>
                    </a:lnTo>
                    <a:lnTo>
                      <a:pt x="21" y="44"/>
                    </a:lnTo>
                    <a:lnTo>
                      <a:pt x="16" y="41"/>
                    </a:lnTo>
                    <a:lnTo>
                      <a:pt x="12" y="38"/>
                    </a:lnTo>
                    <a:lnTo>
                      <a:pt x="8" y="34"/>
                    </a:lnTo>
                    <a:lnTo>
                      <a:pt x="5" y="30"/>
                    </a:lnTo>
                    <a:lnTo>
                      <a:pt x="3" y="26"/>
                    </a:lnTo>
                    <a:lnTo>
                      <a:pt x="1" y="21"/>
                    </a:lnTo>
                    <a:lnTo>
                      <a:pt x="0" y="16"/>
                    </a:lnTo>
                    <a:lnTo>
                      <a:pt x="0" y="14"/>
                    </a:lnTo>
                    <a:lnTo>
                      <a:pt x="1" y="12"/>
                    </a:lnTo>
                    <a:lnTo>
                      <a:pt x="1" y="10"/>
                    </a:lnTo>
                    <a:lnTo>
                      <a:pt x="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95" name="Freeform 180"/>
              <p:cNvSpPr>
                <a:spLocks/>
              </p:cNvSpPr>
              <p:nvPr/>
            </p:nvSpPr>
            <p:spPr bwMode="auto">
              <a:xfrm>
                <a:off x="3534" y="3504"/>
                <a:ext cx="44" cy="12"/>
              </a:xfrm>
              <a:custGeom>
                <a:avLst/>
                <a:gdLst>
                  <a:gd name="T0" fmla="*/ 1 w 44"/>
                  <a:gd name="T1" fmla="*/ 0 h 12"/>
                  <a:gd name="T2" fmla="*/ 2 w 44"/>
                  <a:gd name="T3" fmla="*/ 0 h 12"/>
                  <a:gd name="T4" fmla="*/ 4 w 44"/>
                  <a:gd name="T5" fmla="*/ 1 h 12"/>
                  <a:gd name="T6" fmla="*/ 6 w 44"/>
                  <a:gd name="T7" fmla="*/ 2 h 12"/>
                  <a:gd name="T8" fmla="*/ 9 w 44"/>
                  <a:gd name="T9" fmla="*/ 4 h 12"/>
                  <a:gd name="T10" fmla="*/ 11 w 44"/>
                  <a:gd name="T11" fmla="*/ 5 h 12"/>
                  <a:gd name="T12" fmla="*/ 14 w 44"/>
                  <a:gd name="T13" fmla="*/ 6 h 12"/>
                  <a:gd name="T14" fmla="*/ 16 w 44"/>
                  <a:gd name="T15" fmla="*/ 7 h 12"/>
                  <a:gd name="T16" fmla="*/ 19 w 44"/>
                  <a:gd name="T17" fmla="*/ 7 h 12"/>
                  <a:gd name="T18" fmla="*/ 22 w 44"/>
                  <a:gd name="T19" fmla="*/ 8 h 12"/>
                  <a:gd name="T20" fmla="*/ 24 w 44"/>
                  <a:gd name="T21" fmla="*/ 9 h 12"/>
                  <a:gd name="T22" fmla="*/ 27 w 44"/>
                  <a:gd name="T23" fmla="*/ 9 h 12"/>
                  <a:gd name="T24" fmla="*/ 30 w 44"/>
                  <a:gd name="T25" fmla="*/ 10 h 12"/>
                  <a:gd name="T26" fmla="*/ 32 w 44"/>
                  <a:gd name="T27" fmla="*/ 10 h 12"/>
                  <a:gd name="T28" fmla="*/ 35 w 44"/>
                  <a:gd name="T29" fmla="*/ 10 h 12"/>
                  <a:gd name="T30" fmla="*/ 38 w 44"/>
                  <a:gd name="T31" fmla="*/ 11 h 12"/>
                  <a:gd name="T32" fmla="*/ 41 w 44"/>
                  <a:gd name="T33" fmla="*/ 11 h 12"/>
                  <a:gd name="T34" fmla="*/ 44 w 44"/>
                  <a:gd name="T35" fmla="*/ 11 h 12"/>
                  <a:gd name="T36" fmla="*/ 42 w 44"/>
                  <a:gd name="T37" fmla="*/ 11 h 12"/>
                  <a:gd name="T38" fmla="*/ 40 w 44"/>
                  <a:gd name="T39" fmla="*/ 12 h 12"/>
                  <a:gd name="T40" fmla="*/ 39 w 44"/>
                  <a:gd name="T41" fmla="*/ 12 h 12"/>
                  <a:gd name="T42" fmla="*/ 37 w 44"/>
                  <a:gd name="T43" fmla="*/ 12 h 12"/>
                  <a:gd name="T44" fmla="*/ 35 w 44"/>
                  <a:gd name="T45" fmla="*/ 11 h 12"/>
                  <a:gd name="T46" fmla="*/ 33 w 44"/>
                  <a:gd name="T47" fmla="*/ 11 h 12"/>
                  <a:gd name="T48" fmla="*/ 31 w 44"/>
                  <a:gd name="T49" fmla="*/ 11 h 12"/>
                  <a:gd name="T50" fmla="*/ 29 w 44"/>
                  <a:gd name="T51" fmla="*/ 11 h 12"/>
                  <a:gd name="T52" fmla="*/ 28 w 44"/>
                  <a:gd name="T53" fmla="*/ 11 h 12"/>
                  <a:gd name="T54" fmla="*/ 26 w 44"/>
                  <a:gd name="T55" fmla="*/ 10 h 12"/>
                  <a:gd name="T56" fmla="*/ 24 w 44"/>
                  <a:gd name="T57" fmla="*/ 10 h 12"/>
                  <a:gd name="T58" fmla="*/ 22 w 44"/>
                  <a:gd name="T59" fmla="*/ 10 h 12"/>
                  <a:gd name="T60" fmla="*/ 20 w 44"/>
                  <a:gd name="T61" fmla="*/ 9 h 12"/>
                  <a:gd name="T62" fmla="*/ 18 w 44"/>
                  <a:gd name="T63" fmla="*/ 9 h 12"/>
                  <a:gd name="T64" fmla="*/ 16 w 44"/>
                  <a:gd name="T65" fmla="*/ 8 h 12"/>
                  <a:gd name="T66" fmla="*/ 14 w 44"/>
                  <a:gd name="T67" fmla="*/ 8 h 12"/>
                  <a:gd name="T68" fmla="*/ 12 w 44"/>
                  <a:gd name="T69" fmla="*/ 7 h 12"/>
                  <a:gd name="T70" fmla="*/ 11 w 44"/>
                  <a:gd name="T71" fmla="*/ 6 h 12"/>
                  <a:gd name="T72" fmla="*/ 9 w 44"/>
                  <a:gd name="T73" fmla="*/ 6 h 12"/>
                  <a:gd name="T74" fmla="*/ 7 w 44"/>
                  <a:gd name="T75" fmla="*/ 5 h 12"/>
                  <a:gd name="T76" fmla="*/ 5 w 44"/>
                  <a:gd name="T77" fmla="*/ 4 h 12"/>
                  <a:gd name="T78" fmla="*/ 3 w 44"/>
                  <a:gd name="T79" fmla="*/ 3 h 12"/>
                  <a:gd name="T80" fmla="*/ 2 w 44"/>
                  <a:gd name="T81" fmla="*/ 2 h 12"/>
                  <a:gd name="T82" fmla="*/ 0 w 44"/>
                  <a:gd name="T83" fmla="*/ 1 h 12"/>
                  <a:gd name="T84" fmla="*/ 0 w 44"/>
                  <a:gd name="T85" fmla="*/ 0 h 12"/>
                  <a:gd name="T86" fmla="*/ 0 w 44"/>
                  <a:gd name="T87" fmla="*/ 0 h 12"/>
                  <a:gd name="T88" fmla="*/ 1 w 44"/>
                  <a:gd name="T89" fmla="*/ 0 h 12"/>
                  <a:gd name="T90" fmla="*/ 1 w 44"/>
                  <a:gd name="T91" fmla="*/ 0 h 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
                  <a:gd name="T139" fmla="*/ 0 h 12"/>
                  <a:gd name="T140" fmla="*/ 44 w 44"/>
                  <a:gd name="T141" fmla="*/ 12 h 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 h="12">
                    <a:moveTo>
                      <a:pt x="1" y="0"/>
                    </a:moveTo>
                    <a:lnTo>
                      <a:pt x="2" y="0"/>
                    </a:lnTo>
                    <a:lnTo>
                      <a:pt x="4" y="1"/>
                    </a:lnTo>
                    <a:lnTo>
                      <a:pt x="6" y="2"/>
                    </a:lnTo>
                    <a:lnTo>
                      <a:pt x="9" y="4"/>
                    </a:lnTo>
                    <a:lnTo>
                      <a:pt x="11" y="5"/>
                    </a:lnTo>
                    <a:lnTo>
                      <a:pt x="14" y="6"/>
                    </a:lnTo>
                    <a:lnTo>
                      <a:pt x="16" y="7"/>
                    </a:lnTo>
                    <a:lnTo>
                      <a:pt x="19" y="7"/>
                    </a:lnTo>
                    <a:lnTo>
                      <a:pt x="22" y="8"/>
                    </a:lnTo>
                    <a:lnTo>
                      <a:pt x="24" y="9"/>
                    </a:lnTo>
                    <a:lnTo>
                      <a:pt x="27" y="9"/>
                    </a:lnTo>
                    <a:lnTo>
                      <a:pt x="30" y="10"/>
                    </a:lnTo>
                    <a:lnTo>
                      <a:pt x="32" y="10"/>
                    </a:lnTo>
                    <a:lnTo>
                      <a:pt x="35" y="10"/>
                    </a:lnTo>
                    <a:lnTo>
                      <a:pt x="38" y="11"/>
                    </a:lnTo>
                    <a:lnTo>
                      <a:pt x="41" y="11"/>
                    </a:lnTo>
                    <a:lnTo>
                      <a:pt x="44" y="11"/>
                    </a:lnTo>
                    <a:lnTo>
                      <a:pt x="42" y="11"/>
                    </a:lnTo>
                    <a:lnTo>
                      <a:pt x="40" y="12"/>
                    </a:lnTo>
                    <a:lnTo>
                      <a:pt x="39" y="12"/>
                    </a:lnTo>
                    <a:lnTo>
                      <a:pt x="37" y="12"/>
                    </a:lnTo>
                    <a:lnTo>
                      <a:pt x="35" y="11"/>
                    </a:lnTo>
                    <a:lnTo>
                      <a:pt x="33" y="11"/>
                    </a:lnTo>
                    <a:lnTo>
                      <a:pt x="31" y="11"/>
                    </a:lnTo>
                    <a:lnTo>
                      <a:pt x="29" y="11"/>
                    </a:lnTo>
                    <a:lnTo>
                      <a:pt x="28" y="11"/>
                    </a:lnTo>
                    <a:lnTo>
                      <a:pt x="26" y="10"/>
                    </a:lnTo>
                    <a:lnTo>
                      <a:pt x="24" y="10"/>
                    </a:lnTo>
                    <a:lnTo>
                      <a:pt x="22" y="10"/>
                    </a:lnTo>
                    <a:lnTo>
                      <a:pt x="20" y="9"/>
                    </a:lnTo>
                    <a:lnTo>
                      <a:pt x="18" y="9"/>
                    </a:lnTo>
                    <a:lnTo>
                      <a:pt x="16" y="8"/>
                    </a:lnTo>
                    <a:lnTo>
                      <a:pt x="14" y="8"/>
                    </a:lnTo>
                    <a:lnTo>
                      <a:pt x="12" y="7"/>
                    </a:lnTo>
                    <a:lnTo>
                      <a:pt x="11" y="6"/>
                    </a:lnTo>
                    <a:lnTo>
                      <a:pt x="9" y="6"/>
                    </a:lnTo>
                    <a:lnTo>
                      <a:pt x="7" y="5"/>
                    </a:lnTo>
                    <a:lnTo>
                      <a:pt x="5" y="4"/>
                    </a:lnTo>
                    <a:lnTo>
                      <a:pt x="3" y="3"/>
                    </a:lnTo>
                    <a:lnTo>
                      <a:pt x="2" y="2"/>
                    </a:lnTo>
                    <a:lnTo>
                      <a:pt x="0"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96" name="Freeform 181"/>
              <p:cNvSpPr>
                <a:spLocks/>
              </p:cNvSpPr>
              <p:nvPr/>
            </p:nvSpPr>
            <p:spPr bwMode="auto">
              <a:xfrm>
                <a:off x="3539" y="3494"/>
                <a:ext cx="36" cy="8"/>
              </a:xfrm>
              <a:custGeom>
                <a:avLst/>
                <a:gdLst>
                  <a:gd name="T0" fmla="*/ 1 w 36"/>
                  <a:gd name="T1" fmla="*/ 0 h 8"/>
                  <a:gd name="T2" fmla="*/ 2 w 36"/>
                  <a:gd name="T3" fmla="*/ 0 h 8"/>
                  <a:gd name="T4" fmla="*/ 2 w 36"/>
                  <a:gd name="T5" fmla="*/ 0 h 8"/>
                  <a:gd name="T6" fmla="*/ 3 w 36"/>
                  <a:gd name="T7" fmla="*/ 0 h 8"/>
                  <a:gd name="T8" fmla="*/ 4 w 36"/>
                  <a:gd name="T9" fmla="*/ 1 h 8"/>
                  <a:gd name="T10" fmla="*/ 4 w 36"/>
                  <a:gd name="T11" fmla="*/ 1 h 8"/>
                  <a:gd name="T12" fmla="*/ 5 w 36"/>
                  <a:gd name="T13" fmla="*/ 2 h 8"/>
                  <a:gd name="T14" fmla="*/ 6 w 36"/>
                  <a:gd name="T15" fmla="*/ 2 h 8"/>
                  <a:gd name="T16" fmla="*/ 6 w 36"/>
                  <a:gd name="T17" fmla="*/ 2 h 8"/>
                  <a:gd name="T18" fmla="*/ 9 w 36"/>
                  <a:gd name="T19" fmla="*/ 4 h 8"/>
                  <a:gd name="T20" fmla="*/ 12 w 36"/>
                  <a:gd name="T21" fmla="*/ 4 h 8"/>
                  <a:gd name="T22" fmla="*/ 15 w 36"/>
                  <a:gd name="T23" fmla="*/ 5 h 8"/>
                  <a:gd name="T24" fmla="*/ 18 w 36"/>
                  <a:gd name="T25" fmla="*/ 6 h 8"/>
                  <a:gd name="T26" fmla="*/ 21 w 36"/>
                  <a:gd name="T27" fmla="*/ 6 h 8"/>
                  <a:gd name="T28" fmla="*/ 24 w 36"/>
                  <a:gd name="T29" fmla="*/ 6 h 8"/>
                  <a:gd name="T30" fmla="*/ 27 w 36"/>
                  <a:gd name="T31" fmla="*/ 7 h 8"/>
                  <a:gd name="T32" fmla="*/ 30 w 36"/>
                  <a:gd name="T33" fmla="*/ 7 h 8"/>
                  <a:gd name="T34" fmla="*/ 31 w 36"/>
                  <a:gd name="T35" fmla="*/ 7 h 8"/>
                  <a:gd name="T36" fmla="*/ 31 w 36"/>
                  <a:gd name="T37" fmla="*/ 7 h 8"/>
                  <a:gd name="T38" fmla="*/ 32 w 36"/>
                  <a:gd name="T39" fmla="*/ 7 h 8"/>
                  <a:gd name="T40" fmla="*/ 33 w 36"/>
                  <a:gd name="T41" fmla="*/ 7 h 8"/>
                  <a:gd name="T42" fmla="*/ 34 w 36"/>
                  <a:gd name="T43" fmla="*/ 7 h 8"/>
                  <a:gd name="T44" fmla="*/ 34 w 36"/>
                  <a:gd name="T45" fmla="*/ 7 h 8"/>
                  <a:gd name="T46" fmla="*/ 35 w 36"/>
                  <a:gd name="T47" fmla="*/ 7 h 8"/>
                  <a:gd name="T48" fmla="*/ 36 w 36"/>
                  <a:gd name="T49" fmla="*/ 8 h 8"/>
                  <a:gd name="T50" fmla="*/ 35 w 36"/>
                  <a:gd name="T51" fmla="*/ 8 h 8"/>
                  <a:gd name="T52" fmla="*/ 34 w 36"/>
                  <a:gd name="T53" fmla="*/ 8 h 8"/>
                  <a:gd name="T54" fmla="*/ 33 w 36"/>
                  <a:gd name="T55" fmla="*/ 8 h 8"/>
                  <a:gd name="T56" fmla="*/ 32 w 36"/>
                  <a:gd name="T57" fmla="*/ 8 h 8"/>
                  <a:gd name="T58" fmla="*/ 30 w 36"/>
                  <a:gd name="T59" fmla="*/ 8 h 8"/>
                  <a:gd name="T60" fmla="*/ 28 w 36"/>
                  <a:gd name="T61" fmla="*/ 8 h 8"/>
                  <a:gd name="T62" fmla="*/ 25 w 36"/>
                  <a:gd name="T63" fmla="*/ 8 h 8"/>
                  <a:gd name="T64" fmla="*/ 23 w 36"/>
                  <a:gd name="T65" fmla="*/ 8 h 8"/>
                  <a:gd name="T66" fmla="*/ 21 w 36"/>
                  <a:gd name="T67" fmla="*/ 7 h 8"/>
                  <a:gd name="T68" fmla="*/ 19 w 36"/>
                  <a:gd name="T69" fmla="*/ 7 h 8"/>
                  <a:gd name="T70" fmla="*/ 17 w 36"/>
                  <a:gd name="T71" fmla="*/ 7 h 8"/>
                  <a:gd name="T72" fmla="*/ 15 w 36"/>
                  <a:gd name="T73" fmla="*/ 6 h 8"/>
                  <a:gd name="T74" fmla="*/ 13 w 36"/>
                  <a:gd name="T75" fmla="*/ 6 h 8"/>
                  <a:gd name="T76" fmla="*/ 11 w 36"/>
                  <a:gd name="T77" fmla="*/ 5 h 8"/>
                  <a:gd name="T78" fmla="*/ 9 w 36"/>
                  <a:gd name="T79" fmla="*/ 5 h 8"/>
                  <a:gd name="T80" fmla="*/ 7 w 36"/>
                  <a:gd name="T81" fmla="*/ 4 h 8"/>
                  <a:gd name="T82" fmla="*/ 5 w 36"/>
                  <a:gd name="T83" fmla="*/ 3 h 8"/>
                  <a:gd name="T84" fmla="*/ 3 w 36"/>
                  <a:gd name="T85" fmla="*/ 2 h 8"/>
                  <a:gd name="T86" fmla="*/ 2 w 36"/>
                  <a:gd name="T87" fmla="*/ 1 h 8"/>
                  <a:gd name="T88" fmla="*/ 0 w 36"/>
                  <a:gd name="T89" fmla="*/ 0 h 8"/>
                  <a:gd name="T90" fmla="*/ 0 w 36"/>
                  <a:gd name="T91" fmla="*/ 0 h 8"/>
                  <a:gd name="T92" fmla="*/ 0 w 36"/>
                  <a:gd name="T93" fmla="*/ 0 h 8"/>
                  <a:gd name="T94" fmla="*/ 0 w 36"/>
                  <a:gd name="T95" fmla="*/ 0 h 8"/>
                  <a:gd name="T96" fmla="*/ 1 w 36"/>
                  <a:gd name="T97" fmla="*/ 0 h 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
                  <a:gd name="T148" fmla="*/ 0 h 8"/>
                  <a:gd name="T149" fmla="*/ 36 w 36"/>
                  <a:gd name="T150" fmla="*/ 8 h 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 h="8">
                    <a:moveTo>
                      <a:pt x="1" y="0"/>
                    </a:moveTo>
                    <a:lnTo>
                      <a:pt x="2" y="0"/>
                    </a:lnTo>
                    <a:lnTo>
                      <a:pt x="3" y="0"/>
                    </a:lnTo>
                    <a:lnTo>
                      <a:pt x="4" y="1"/>
                    </a:lnTo>
                    <a:lnTo>
                      <a:pt x="5" y="2"/>
                    </a:lnTo>
                    <a:lnTo>
                      <a:pt x="6" y="2"/>
                    </a:lnTo>
                    <a:lnTo>
                      <a:pt x="9" y="4"/>
                    </a:lnTo>
                    <a:lnTo>
                      <a:pt x="12" y="4"/>
                    </a:lnTo>
                    <a:lnTo>
                      <a:pt x="15" y="5"/>
                    </a:lnTo>
                    <a:lnTo>
                      <a:pt x="18" y="6"/>
                    </a:lnTo>
                    <a:lnTo>
                      <a:pt x="21" y="6"/>
                    </a:lnTo>
                    <a:lnTo>
                      <a:pt x="24" y="6"/>
                    </a:lnTo>
                    <a:lnTo>
                      <a:pt x="27" y="7"/>
                    </a:lnTo>
                    <a:lnTo>
                      <a:pt x="30" y="7"/>
                    </a:lnTo>
                    <a:lnTo>
                      <a:pt x="31" y="7"/>
                    </a:lnTo>
                    <a:lnTo>
                      <a:pt x="32" y="7"/>
                    </a:lnTo>
                    <a:lnTo>
                      <a:pt x="33" y="7"/>
                    </a:lnTo>
                    <a:lnTo>
                      <a:pt x="34" y="7"/>
                    </a:lnTo>
                    <a:lnTo>
                      <a:pt x="35" y="7"/>
                    </a:lnTo>
                    <a:lnTo>
                      <a:pt x="36" y="8"/>
                    </a:lnTo>
                    <a:lnTo>
                      <a:pt x="35" y="8"/>
                    </a:lnTo>
                    <a:lnTo>
                      <a:pt x="34" y="8"/>
                    </a:lnTo>
                    <a:lnTo>
                      <a:pt x="33" y="8"/>
                    </a:lnTo>
                    <a:lnTo>
                      <a:pt x="32" y="8"/>
                    </a:lnTo>
                    <a:lnTo>
                      <a:pt x="30" y="8"/>
                    </a:lnTo>
                    <a:lnTo>
                      <a:pt x="28" y="8"/>
                    </a:lnTo>
                    <a:lnTo>
                      <a:pt x="25" y="8"/>
                    </a:lnTo>
                    <a:lnTo>
                      <a:pt x="23" y="8"/>
                    </a:lnTo>
                    <a:lnTo>
                      <a:pt x="21" y="7"/>
                    </a:lnTo>
                    <a:lnTo>
                      <a:pt x="19" y="7"/>
                    </a:lnTo>
                    <a:lnTo>
                      <a:pt x="17" y="7"/>
                    </a:lnTo>
                    <a:lnTo>
                      <a:pt x="15" y="6"/>
                    </a:lnTo>
                    <a:lnTo>
                      <a:pt x="13" y="6"/>
                    </a:lnTo>
                    <a:lnTo>
                      <a:pt x="11" y="5"/>
                    </a:lnTo>
                    <a:lnTo>
                      <a:pt x="9" y="5"/>
                    </a:lnTo>
                    <a:lnTo>
                      <a:pt x="7" y="4"/>
                    </a:lnTo>
                    <a:lnTo>
                      <a:pt x="5" y="3"/>
                    </a:lnTo>
                    <a:lnTo>
                      <a:pt x="3" y="2"/>
                    </a:lnTo>
                    <a:lnTo>
                      <a:pt x="2"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97" name="Freeform 182"/>
              <p:cNvSpPr>
                <a:spLocks/>
              </p:cNvSpPr>
              <p:nvPr/>
            </p:nvSpPr>
            <p:spPr bwMode="auto">
              <a:xfrm>
                <a:off x="3543" y="3483"/>
                <a:ext cx="30" cy="8"/>
              </a:xfrm>
              <a:custGeom>
                <a:avLst/>
                <a:gdLst>
                  <a:gd name="T0" fmla="*/ 0 w 30"/>
                  <a:gd name="T1" fmla="*/ 0 h 8"/>
                  <a:gd name="T2" fmla="*/ 2 w 30"/>
                  <a:gd name="T3" fmla="*/ 1 h 8"/>
                  <a:gd name="T4" fmla="*/ 3 w 30"/>
                  <a:gd name="T5" fmla="*/ 2 h 8"/>
                  <a:gd name="T6" fmla="*/ 5 w 30"/>
                  <a:gd name="T7" fmla="*/ 3 h 8"/>
                  <a:gd name="T8" fmla="*/ 7 w 30"/>
                  <a:gd name="T9" fmla="*/ 4 h 8"/>
                  <a:gd name="T10" fmla="*/ 9 w 30"/>
                  <a:gd name="T11" fmla="*/ 4 h 8"/>
                  <a:gd name="T12" fmla="*/ 11 w 30"/>
                  <a:gd name="T13" fmla="*/ 5 h 8"/>
                  <a:gd name="T14" fmla="*/ 12 w 30"/>
                  <a:gd name="T15" fmla="*/ 5 h 8"/>
                  <a:gd name="T16" fmla="*/ 14 w 30"/>
                  <a:gd name="T17" fmla="*/ 5 h 8"/>
                  <a:gd name="T18" fmla="*/ 16 w 30"/>
                  <a:gd name="T19" fmla="*/ 6 h 8"/>
                  <a:gd name="T20" fmla="*/ 18 w 30"/>
                  <a:gd name="T21" fmla="*/ 6 h 8"/>
                  <a:gd name="T22" fmla="*/ 20 w 30"/>
                  <a:gd name="T23" fmla="*/ 6 h 8"/>
                  <a:gd name="T24" fmla="*/ 22 w 30"/>
                  <a:gd name="T25" fmla="*/ 6 h 8"/>
                  <a:gd name="T26" fmla="*/ 24 w 30"/>
                  <a:gd name="T27" fmla="*/ 7 h 8"/>
                  <a:gd name="T28" fmla="*/ 26 w 30"/>
                  <a:gd name="T29" fmla="*/ 7 h 8"/>
                  <a:gd name="T30" fmla="*/ 27 w 30"/>
                  <a:gd name="T31" fmla="*/ 7 h 8"/>
                  <a:gd name="T32" fmla="*/ 29 w 30"/>
                  <a:gd name="T33" fmla="*/ 7 h 8"/>
                  <a:gd name="T34" fmla="*/ 30 w 30"/>
                  <a:gd name="T35" fmla="*/ 8 h 8"/>
                  <a:gd name="T36" fmla="*/ 28 w 30"/>
                  <a:gd name="T37" fmla="*/ 8 h 8"/>
                  <a:gd name="T38" fmla="*/ 26 w 30"/>
                  <a:gd name="T39" fmla="*/ 8 h 8"/>
                  <a:gd name="T40" fmla="*/ 24 w 30"/>
                  <a:gd name="T41" fmla="*/ 8 h 8"/>
                  <a:gd name="T42" fmla="*/ 22 w 30"/>
                  <a:gd name="T43" fmla="*/ 7 h 8"/>
                  <a:gd name="T44" fmla="*/ 20 w 30"/>
                  <a:gd name="T45" fmla="*/ 7 h 8"/>
                  <a:gd name="T46" fmla="*/ 18 w 30"/>
                  <a:gd name="T47" fmla="*/ 7 h 8"/>
                  <a:gd name="T48" fmla="*/ 16 w 30"/>
                  <a:gd name="T49" fmla="*/ 7 h 8"/>
                  <a:gd name="T50" fmla="*/ 14 w 30"/>
                  <a:gd name="T51" fmla="*/ 7 h 8"/>
                  <a:gd name="T52" fmla="*/ 12 w 30"/>
                  <a:gd name="T53" fmla="*/ 6 h 8"/>
                  <a:gd name="T54" fmla="*/ 10 w 30"/>
                  <a:gd name="T55" fmla="*/ 6 h 8"/>
                  <a:gd name="T56" fmla="*/ 8 w 30"/>
                  <a:gd name="T57" fmla="*/ 5 h 8"/>
                  <a:gd name="T58" fmla="*/ 6 w 30"/>
                  <a:gd name="T59" fmla="*/ 5 h 8"/>
                  <a:gd name="T60" fmla="*/ 5 w 30"/>
                  <a:gd name="T61" fmla="*/ 4 h 8"/>
                  <a:gd name="T62" fmla="*/ 3 w 30"/>
                  <a:gd name="T63" fmla="*/ 3 h 8"/>
                  <a:gd name="T64" fmla="*/ 1 w 30"/>
                  <a:gd name="T65" fmla="*/ 2 h 8"/>
                  <a:gd name="T66" fmla="*/ 0 w 30"/>
                  <a:gd name="T67" fmla="*/ 1 h 8"/>
                  <a:gd name="T68" fmla="*/ 0 w 30"/>
                  <a:gd name="T69" fmla="*/ 1 h 8"/>
                  <a:gd name="T70" fmla="*/ 0 w 30"/>
                  <a:gd name="T71" fmla="*/ 1 h 8"/>
                  <a:gd name="T72" fmla="*/ 0 w 30"/>
                  <a:gd name="T73" fmla="*/ 0 h 8"/>
                  <a:gd name="T74" fmla="*/ 0 w 30"/>
                  <a:gd name="T75" fmla="*/ 0 h 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
                  <a:gd name="T115" fmla="*/ 0 h 8"/>
                  <a:gd name="T116" fmla="*/ 30 w 30"/>
                  <a:gd name="T117" fmla="*/ 8 h 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 h="8">
                    <a:moveTo>
                      <a:pt x="0" y="0"/>
                    </a:moveTo>
                    <a:lnTo>
                      <a:pt x="2" y="1"/>
                    </a:lnTo>
                    <a:lnTo>
                      <a:pt x="3" y="2"/>
                    </a:lnTo>
                    <a:lnTo>
                      <a:pt x="5" y="3"/>
                    </a:lnTo>
                    <a:lnTo>
                      <a:pt x="7" y="4"/>
                    </a:lnTo>
                    <a:lnTo>
                      <a:pt x="9" y="4"/>
                    </a:lnTo>
                    <a:lnTo>
                      <a:pt x="11" y="5"/>
                    </a:lnTo>
                    <a:lnTo>
                      <a:pt x="12" y="5"/>
                    </a:lnTo>
                    <a:lnTo>
                      <a:pt x="14" y="5"/>
                    </a:lnTo>
                    <a:lnTo>
                      <a:pt x="16" y="6"/>
                    </a:lnTo>
                    <a:lnTo>
                      <a:pt x="18" y="6"/>
                    </a:lnTo>
                    <a:lnTo>
                      <a:pt x="20" y="6"/>
                    </a:lnTo>
                    <a:lnTo>
                      <a:pt x="22" y="6"/>
                    </a:lnTo>
                    <a:lnTo>
                      <a:pt x="24" y="7"/>
                    </a:lnTo>
                    <a:lnTo>
                      <a:pt x="26" y="7"/>
                    </a:lnTo>
                    <a:lnTo>
                      <a:pt x="27" y="7"/>
                    </a:lnTo>
                    <a:lnTo>
                      <a:pt x="29" y="7"/>
                    </a:lnTo>
                    <a:lnTo>
                      <a:pt x="30" y="8"/>
                    </a:lnTo>
                    <a:lnTo>
                      <a:pt x="28" y="8"/>
                    </a:lnTo>
                    <a:lnTo>
                      <a:pt x="26" y="8"/>
                    </a:lnTo>
                    <a:lnTo>
                      <a:pt x="24" y="8"/>
                    </a:lnTo>
                    <a:lnTo>
                      <a:pt x="22" y="7"/>
                    </a:lnTo>
                    <a:lnTo>
                      <a:pt x="20" y="7"/>
                    </a:lnTo>
                    <a:lnTo>
                      <a:pt x="18" y="7"/>
                    </a:lnTo>
                    <a:lnTo>
                      <a:pt x="16" y="7"/>
                    </a:lnTo>
                    <a:lnTo>
                      <a:pt x="14" y="7"/>
                    </a:lnTo>
                    <a:lnTo>
                      <a:pt x="12" y="6"/>
                    </a:lnTo>
                    <a:lnTo>
                      <a:pt x="10" y="6"/>
                    </a:lnTo>
                    <a:lnTo>
                      <a:pt x="8" y="5"/>
                    </a:lnTo>
                    <a:lnTo>
                      <a:pt x="6" y="5"/>
                    </a:lnTo>
                    <a:lnTo>
                      <a:pt x="5" y="4"/>
                    </a:lnTo>
                    <a:lnTo>
                      <a:pt x="3" y="3"/>
                    </a:lnTo>
                    <a:lnTo>
                      <a:pt x="1" y="2"/>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98" name="Freeform 183"/>
              <p:cNvSpPr>
                <a:spLocks/>
              </p:cNvSpPr>
              <p:nvPr/>
            </p:nvSpPr>
            <p:spPr bwMode="auto">
              <a:xfrm>
                <a:off x="3545" y="3422"/>
                <a:ext cx="28" cy="20"/>
              </a:xfrm>
              <a:custGeom>
                <a:avLst/>
                <a:gdLst>
                  <a:gd name="T0" fmla="*/ 2 w 28"/>
                  <a:gd name="T1" fmla="*/ 2 h 20"/>
                  <a:gd name="T2" fmla="*/ 4 w 28"/>
                  <a:gd name="T3" fmla="*/ 1 h 20"/>
                  <a:gd name="T4" fmla="*/ 6 w 28"/>
                  <a:gd name="T5" fmla="*/ 0 h 20"/>
                  <a:gd name="T6" fmla="*/ 8 w 28"/>
                  <a:gd name="T7" fmla="*/ 0 h 20"/>
                  <a:gd name="T8" fmla="*/ 10 w 28"/>
                  <a:gd name="T9" fmla="*/ 0 h 20"/>
                  <a:gd name="T10" fmla="*/ 12 w 28"/>
                  <a:gd name="T11" fmla="*/ 0 h 20"/>
                  <a:gd name="T12" fmla="*/ 14 w 28"/>
                  <a:gd name="T13" fmla="*/ 0 h 20"/>
                  <a:gd name="T14" fmla="*/ 16 w 28"/>
                  <a:gd name="T15" fmla="*/ 1 h 20"/>
                  <a:gd name="T16" fmla="*/ 19 w 28"/>
                  <a:gd name="T17" fmla="*/ 2 h 20"/>
                  <a:gd name="T18" fmla="*/ 20 w 28"/>
                  <a:gd name="T19" fmla="*/ 2 h 20"/>
                  <a:gd name="T20" fmla="*/ 22 w 28"/>
                  <a:gd name="T21" fmla="*/ 3 h 20"/>
                  <a:gd name="T22" fmla="*/ 23 w 28"/>
                  <a:gd name="T23" fmla="*/ 4 h 20"/>
                  <a:gd name="T24" fmla="*/ 24 w 28"/>
                  <a:gd name="T25" fmla="*/ 5 h 20"/>
                  <a:gd name="T26" fmla="*/ 25 w 28"/>
                  <a:gd name="T27" fmla="*/ 6 h 20"/>
                  <a:gd name="T28" fmla="*/ 26 w 28"/>
                  <a:gd name="T29" fmla="*/ 8 h 20"/>
                  <a:gd name="T30" fmla="*/ 27 w 28"/>
                  <a:gd name="T31" fmla="*/ 9 h 20"/>
                  <a:gd name="T32" fmla="*/ 28 w 28"/>
                  <a:gd name="T33" fmla="*/ 10 h 20"/>
                  <a:gd name="T34" fmla="*/ 28 w 28"/>
                  <a:gd name="T35" fmla="*/ 12 h 20"/>
                  <a:gd name="T36" fmla="*/ 28 w 28"/>
                  <a:gd name="T37" fmla="*/ 14 h 20"/>
                  <a:gd name="T38" fmla="*/ 28 w 28"/>
                  <a:gd name="T39" fmla="*/ 15 h 20"/>
                  <a:gd name="T40" fmla="*/ 27 w 28"/>
                  <a:gd name="T41" fmla="*/ 17 h 20"/>
                  <a:gd name="T42" fmla="*/ 25 w 28"/>
                  <a:gd name="T43" fmla="*/ 18 h 20"/>
                  <a:gd name="T44" fmla="*/ 23 w 28"/>
                  <a:gd name="T45" fmla="*/ 19 h 20"/>
                  <a:gd name="T46" fmla="*/ 21 w 28"/>
                  <a:gd name="T47" fmla="*/ 20 h 20"/>
                  <a:gd name="T48" fmla="*/ 19 w 28"/>
                  <a:gd name="T49" fmla="*/ 20 h 20"/>
                  <a:gd name="T50" fmla="*/ 17 w 28"/>
                  <a:gd name="T51" fmla="*/ 20 h 20"/>
                  <a:gd name="T52" fmla="*/ 15 w 28"/>
                  <a:gd name="T53" fmla="*/ 20 h 20"/>
                  <a:gd name="T54" fmla="*/ 13 w 28"/>
                  <a:gd name="T55" fmla="*/ 20 h 20"/>
                  <a:gd name="T56" fmla="*/ 11 w 28"/>
                  <a:gd name="T57" fmla="*/ 19 h 20"/>
                  <a:gd name="T58" fmla="*/ 9 w 28"/>
                  <a:gd name="T59" fmla="*/ 19 h 20"/>
                  <a:gd name="T60" fmla="*/ 7 w 28"/>
                  <a:gd name="T61" fmla="*/ 17 h 20"/>
                  <a:gd name="T62" fmla="*/ 6 w 28"/>
                  <a:gd name="T63" fmla="*/ 16 h 20"/>
                  <a:gd name="T64" fmla="*/ 4 w 28"/>
                  <a:gd name="T65" fmla="*/ 15 h 20"/>
                  <a:gd name="T66" fmla="*/ 3 w 28"/>
                  <a:gd name="T67" fmla="*/ 13 h 20"/>
                  <a:gd name="T68" fmla="*/ 2 w 28"/>
                  <a:gd name="T69" fmla="*/ 12 h 20"/>
                  <a:gd name="T70" fmla="*/ 1 w 28"/>
                  <a:gd name="T71" fmla="*/ 10 h 20"/>
                  <a:gd name="T72" fmla="*/ 0 w 28"/>
                  <a:gd name="T73" fmla="*/ 9 h 20"/>
                  <a:gd name="T74" fmla="*/ 0 w 28"/>
                  <a:gd name="T75" fmla="*/ 7 h 20"/>
                  <a:gd name="T76" fmla="*/ 0 w 28"/>
                  <a:gd name="T77" fmla="*/ 5 h 20"/>
                  <a:gd name="T78" fmla="*/ 1 w 28"/>
                  <a:gd name="T79" fmla="*/ 3 h 20"/>
                  <a:gd name="T80" fmla="*/ 2 w 28"/>
                  <a:gd name="T81" fmla="*/ 2 h 2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
                  <a:gd name="T124" fmla="*/ 0 h 20"/>
                  <a:gd name="T125" fmla="*/ 28 w 28"/>
                  <a:gd name="T126" fmla="*/ 20 h 2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 h="20">
                    <a:moveTo>
                      <a:pt x="2" y="2"/>
                    </a:moveTo>
                    <a:lnTo>
                      <a:pt x="4" y="1"/>
                    </a:lnTo>
                    <a:lnTo>
                      <a:pt x="6" y="0"/>
                    </a:lnTo>
                    <a:lnTo>
                      <a:pt x="8" y="0"/>
                    </a:lnTo>
                    <a:lnTo>
                      <a:pt x="10" y="0"/>
                    </a:lnTo>
                    <a:lnTo>
                      <a:pt x="12" y="0"/>
                    </a:lnTo>
                    <a:lnTo>
                      <a:pt x="14" y="0"/>
                    </a:lnTo>
                    <a:lnTo>
                      <a:pt x="16" y="1"/>
                    </a:lnTo>
                    <a:lnTo>
                      <a:pt x="19" y="2"/>
                    </a:lnTo>
                    <a:lnTo>
                      <a:pt x="20" y="2"/>
                    </a:lnTo>
                    <a:lnTo>
                      <a:pt x="22" y="3"/>
                    </a:lnTo>
                    <a:lnTo>
                      <a:pt x="23" y="4"/>
                    </a:lnTo>
                    <a:lnTo>
                      <a:pt x="24" y="5"/>
                    </a:lnTo>
                    <a:lnTo>
                      <a:pt x="25" y="6"/>
                    </a:lnTo>
                    <a:lnTo>
                      <a:pt x="26" y="8"/>
                    </a:lnTo>
                    <a:lnTo>
                      <a:pt x="27" y="9"/>
                    </a:lnTo>
                    <a:lnTo>
                      <a:pt x="28" y="10"/>
                    </a:lnTo>
                    <a:lnTo>
                      <a:pt x="28" y="12"/>
                    </a:lnTo>
                    <a:lnTo>
                      <a:pt x="28" y="14"/>
                    </a:lnTo>
                    <a:lnTo>
                      <a:pt x="28" y="15"/>
                    </a:lnTo>
                    <a:lnTo>
                      <a:pt x="27" y="17"/>
                    </a:lnTo>
                    <a:lnTo>
                      <a:pt x="25" y="18"/>
                    </a:lnTo>
                    <a:lnTo>
                      <a:pt x="23" y="19"/>
                    </a:lnTo>
                    <a:lnTo>
                      <a:pt x="21" y="20"/>
                    </a:lnTo>
                    <a:lnTo>
                      <a:pt x="19" y="20"/>
                    </a:lnTo>
                    <a:lnTo>
                      <a:pt x="17" y="20"/>
                    </a:lnTo>
                    <a:lnTo>
                      <a:pt x="15" y="20"/>
                    </a:lnTo>
                    <a:lnTo>
                      <a:pt x="13" y="20"/>
                    </a:lnTo>
                    <a:lnTo>
                      <a:pt x="11" y="19"/>
                    </a:lnTo>
                    <a:lnTo>
                      <a:pt x="9" y="19"/>
                    </a:lnTo>
                    <a:lnTo>
                      <a:pt x="7" y="17"/>
                    </a:lnTo>
                    <a:lnTo>
                      <a:pt x="6" y="16"/>
                    </a:lnTo>
                    <a:lnTo>
                      <a:pt x="4" y="15"/>
                    </a:lnTo>
                    <a:lnTo>
                      <a:pt x="3" y="13"/>
                    </a:lnTo>
                    <a:lnTo>
                      <a:pt x="2" y="12"/>
                    </a:lnTo>
                    <a:lnTo>
                      <a:pt x="1" y="10"/>
                    </a:lnTo>
                    <a:lnTo>
                      <a:pt x="0" y="9"/>
                    </a:lnTo>
                    <a:lnTo>
                      <a:pt x="0" y="7"/>
                    </a:lnTo>
                    <a:lnTo>
                      <a:pt x="0" y="5"/>
                    </a:lnTo>
                    <a:lnTo>
                      <a:pt x="1" y="3"/>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99" name="Freeform 184"/>
              <p:cNvSpPr>
                <a:spLocks/>
              </p:cNvSpPr>
              <p:nvPr/>
            </p:nvSpPr>
            <p:spPr bwMode="auto">
              <a:xfrm>
                <a:off x="3547" y="3474"/>
                <a:ext cx="22" cy="5"/>
              </a:xfrm>
              <a:custGeom>
                <a:avLst/>
                <a:gdLst>
                  <a:gd name="T0" fmla="*/ 1 w 22"/>
                  <a:gd name="T1" fmla="*/ 0 h 5"/>
                  <a:gd name="T2" fmla="*/ 3 w 22"/>
                  <a:gd name="T3" fmla="*/ 1 h 5"/>
                  <a:gd name="T4" fmla="*/ 6 w 22"/>
                  <a:gd name="T5" fmla="*/ 2 h 5"/>
                  <a:gd name="T6" fmla="*/ 8 w 22"/>
                  <a:gd name="T7" fmla="*/ 3 h 5"/>
                  <a:gd name="T8" fmla="*/ 11 w 22"/>
                  <a:gd name="T9" fmla="*/ 3 h 5"/>
                  <a:gd name="T10" fmla="*/ 14 w 22"/>
                  <a:gd name="T11" fmla="*/ 4 h 5"/>
                  <a:gd name="T12" fmla="*/ 16 w 22"/>
                  <a:gd name="T13" fmla="*/ 4 h 5"/>
                  <a:gd name="T14" fmla="*/ 19 w 22"/>
                  <a:gd name="T15" fmla="*/ 5 h 5"/>
                  <a:gd name="T16" fmla="*/ 22 w 22"/>
                  <a:gd name="T17" fmla="*/ 5 h 5"/>
                  <a:gd name="T18" fmla="*/ 21 w 22"/>
                  <a:gd name="T19" fmla="*/ 5 h 5"/>
                  <a:gd name="T20" fmla="*/ 18 w 22"/>
                  <a:gd name="T21" fmla="*/ 5 h 5"/>
                  <a:gd name="T22" fmla="*/ 15 w 22"/>
                  <a:gd name="T23" fmla="*/ 5 h 5"/>
                  <a:gd name="T24" fmla="*/ 13 w 22"/>
                  <a:gd name="T25" fmla="*/ 5 h 5"/>
                  <a:gd name="T26" fmla="*/ 10 w 22"/>
                  <a:gd name="T27" fmla="*/ 4 h 5"/>
                  <a:gd name="T28" fmla="*/ 7 w 22"/>
                  <a:gd name="T29" fmla="*/ 4 h 5"/>
                  <a:gd name="T30" fmla="*/ 5 w 22"/>
                  <a:gd name="T31" fmla="*/ 3 h 5"/>
                  <a:gd name="T32" fmla="*/ 2 w 22"/>
                  <a:gd name="T33" fmla="*/ 2 h 5"/>
                  <a:gd name="T34" fmla="*/ 0 w 22"/>
                  <a:gd name="T35" fmla="*/ 1 h 5"/>
                  <a:gd name="T36" fmla="*/ 1 w 22"/>
                  <a:gd name="T37" fmla="*/ 0 h 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5"/>
                  <a:gd name="T59" fmla="*/ 22 w 22"/>
                  <a:gd name="T60" fmla="*/ 5 h 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5">
                    <a:moveTo>
                      <a:pt x="1" y="0"/>
                    </a:moveTo>
                    <a:lnTo>
                      <a:pt x="3" y="1"/>
                    </a:lnTo>
                    <a:lnTo>
                      <a:pt x="6" y="2"/>
                    </a:lnTo>
                    <a:lnTo>
                      <a:pt x="8" y="3"/>
                    </a:lnTo>
                    <a:lnTo>
                      <a:pt x="11" y="3"/>
                    </a:lnTo>
                    <a:lnTo>
                      <a:pt x="14" y="4"/>
                    </a:lnTo>
                    <a:lnTo>
                      <a:pt x="16" y="4"/>
                    </a:lnTo>
                    <a:lnTo>
                      <a:pt x="19" y="5"/>
                    </a:lnTo>
                    <a:lnTo>
                      <a:pt x="22" y="5"/>
                    </a:lnTo>
                    <a:lnTo>
                      <a:pt x="21" y="5"/>
                    </a:lnTo>
                    <a:lnTo>
                      <a:pt x="18" y="5"/>
                    </a:lnTo>
                    <a:lnTo>
                      <a:pt x="15" y="5"/>
                    </a:lnTo>
                    <a:lnTo>
                      <a:pt x="13" y="5"/>
                    </a:lnTo>
                    <a:lnTo>
                      <a:pt x="10" y="4"/>
                    </a:lnTo>
                    <a:lnTo>
                      <a:pt x="7" y="4"/>
                    </a:lnTo>
                    <a:lnTo>
                      <a:pt x="5" y="3"/>
                    </a:lnTo>
                    <a:lnTo>
                      <a:pt x="2"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00" name="Freeform 185"/>
              <p:cNvSpPr>
                <a:spLocks/>
              </p:cNvSpPr>
              <p:nvPr/>
            </p:nvSpPr>
            <p:spPr bwMode="auto">
              <a:xfrm>
                <a:off x="3548" y="3424"/>
                <a:ext cx="22" cy="15"/>
              </a:xfrm>
              <a:custGeom>
                <a:avLst/>
                <a:gdLst>
                  <a:gd name="T0" fmla="*/ 3 w 22"/>
                  <a:gd name="T1" fmla="*/ 0 h 15"/>
                  <a:gd name="T2" fmla="*/ 5 w 22"/>
                  <a:gd name="T3" fmla="*/ 0 h 15"/>
                  <a:gd name="T4" fmla="*/ 7 w 22"/>
                  <a:gd name="T5" fmla="*/ 0 h 15"/>
                  <a:gd name="T6" fmla="*/ 9 w 22"/>
                  <a:gd name="T7" fmla="*/ 0 h 15"/>
                  <a:gd name="T8" fmla="*/ 11 w 22"/>
                  <a:gd name="T9" fmla="*/ 1 h 15"/>
                  <a:gd name="T10" fmla="*/ 13 w 22"/>
                  <a:gd name="T11" fmla="*/ 1 h 15"/>
                  <a:gd name="T12" fmla="*/ 15 w 22"/>
                  <a:gd name="T13" fmla="*/ 2 h 15"/>
                  <a:gd name="T14" fmla="*/ 17 w 22"/>
                  <a:gd name="T15" fmla="*/ 3 h 15"/>
                  <a:gd name="T16" fmla="*/ 19 w 22"/>
                  <a:gd name="T17" fmla="*/ 4 h 15"/>
                  <a:gd name="T18" fmla="*/ 20 w 22"/>
                  <a:gd name="T19" fmla="*/ 6 h 15"/>
                  <a:gd name="T20" fmla="*/ 22 w 22"/>
                  <a:gd name="T21" fmla="*/ 8 h 15"/>
                  <a:gd name="T22" fmla="*/ 22 w 22"/>
                  <a:gd name="T23" fmla="*/ 10 h 15"/>
                  <a:gd name="T24" fmla="*/ 22 w 22"/>
                  <a:gd name="T25" fmla="*/ 12 h 15"/>
                  <a:gd name="T26" fmla="*/ 21 w 22"/>
                  <a:gd name="T27" fmla="*/ 13 h 15"/>
                  <a:gd name="T28" fmla="*/ 20 w 22"/>
                  <a:gd name="T29" fmla="*/ 14 h 15"/>
                  <a:gd name="T30" fmla="*/ 20 w 22"/>
                  <a:gd name="T31" fmla="*/ 14 h 15"/>
                  <a:gd name="T32" fmla="*/ 19 w 22"/>
                  <a:gd name="T33" fmla="*/ 15 h 15"/>
                  <a:gd name="T34" fmla="*/ 18 w 22"/>
                  <a:gd name="T35" fmla="*/ 15 h 15"/>
                  <a:gd name="T36" fmla="*/ 17 w 22"/>
                  <a:gd name="T37" fmla="*/ 15 h 15"/>
                  <a:gd name="T38" fmla="*/ 15 w 22"/>
                  <a:gd name="T39" fmla="*/ 15 h 15"/>
                  <a:gd name="T40" fmla="*/ 14 w 22"/>
                  <a:gd name="T41" fmla="*/ 15 h 15"/>
                  <a:gd name="T42" fmla="*/ 12 w 22"/>
                  <a:gd name="T43" fmla="*/ 15 h 15"/>
                  <a:gd name="T44" fmla="*/ 9 w 22"/>
                  <a:gd name="T45" fmla="*/ 15 h 15"/>
                  <a:gd name="T46" fmla="*/ 7 w 22"/>
                  <a:gd name="T47" fmla="*/ 14 h 15"/>
                  <a:gd name="T48" fmla="*/ 6 w 22"/>
                  <a:gd name="T49" fmla="*/ 13 h 15"/>
                  <a:gd name="T50" fmla="*/ 4 w 22"/>
                  <a:gd name="T51" fmla="*/ 11 h 15"/>
                  <a:gd name="T52" fmla="*/ 3 w 22"/>
                  <a:gd name="T53" fmla="*/ 9 h 15"/>
                  <a:gd name="T54" fmla="*/ 1 w 22"/>
                  <a:gd name="T55" fmla="*/ 8 h 15"/>
                  <a:gd name="T56" fmla="*/ 0 w 22"/>
                  <a:gd name="T57" fmla="*/ 6 h 15"/>
                  <a:gd name="T58" fmla="*/ 0 w 22"/>
                  <a:gd name="T59" fmla="*/ 4 h 15"/>
                  <a:gd name="T60" fmla="*/ 1 w 22"/>
                  <a:gd name="T61" fmla="*/ 2 h 15"/>
                  <a:gd name="T62" fmla="*/ 1 w 22"/>
                  <a:gd name="T63" fmla="*/ 1 h 15"/>
                  <a:gd name="T64" fmla="*/ 3 w 22"/>
                  <a:gd name="T65" fmla="*/ 0 h 1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15"/>
                  <a:gd name="T101" fmla="*/ 22 w 22"/>
                  <a:gd name="T102" fmla="*/ 15 h 1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15">
                    <a:moveTo>
                      <a:pt x="3" y="0"/>
                    </a:moveTo>
                    <a:lnTo>
                      <a:pt x="5" y="0"/>
                    </a:lnTo>
                    <a:lnTo>
                      <a:pt x="7" y="0"/>
                    </a:lnTo>
                    <a:lnTo>
                      <a:pt x="9" y="0"/>
                    </a:lnTo>
                    <a:lnTo>
                      <a:pt x="11" y="1"/>
                    </a:lnTo>
                    <a:lnTo>
                      <a:pt x="13" y="1"/>
                    </a:lnTo>
                    <a:lnTo>
                      <a:pt x="15" y="2"/>
                    </a:lnTo>
                    <a:lnTo>
                      <a:pt x="17" y="3"/>
                    </a:lnTo>
                    <a:lnTo>
                      <a:pt x="19" y="4"/>
                    </a:lnTo>
                    <a:lnTo>
                      <a:pt x="20" y="6"/>
                    </a:lnTo>
                    <a:lnTo>
                      <a:pt x="22" y="8"/>
                    </a:lnTo>
                    <a:lnTo>
                      <a:pt x="22" y="10"/>
                    </a:lnTo>
                    <a:lnTo>
                      <a:pt x="22" y="12"/>
                    </a:lnTo>
                    <a:lnTo>
                      <a:pt x="21" y="13"/>
                    </a:lnTo>
                    <a:lnTo>
                      <a:pt x="20" y="14"/>
                    </a:lnTo>
                    <a:lnTo>
                      <a:pt x="19" y="15"/>
                    </a:lnTo>
                    <a:lnTo>
                      <a:pt x="18" y="15"/>
                    </a:lnTo>
                    <a:lnTo>
                      <a:pt x="17" y="15"/>
                    </a:lnTo>
                    <a:lnTo>
                      <a:pt x="15" y="15"/>
                    </a:lnTo>
                    <a:lnTo>
                      <a:pt x="14" y="15"/>
                    </a:lnTo>
                    <a:lnTo>
                      <a:pt x="12" y="15"/>
                    </a:lnTo>
                    <a:lnTo>
                      <a:pt x="9" y="15"/>
                    </a:lnTo>
                    <a:lnTo>
                      <a:pt x="7" y="14"/>
                    </a:lnTo>
                    <a:lnTo>
                      <a:pt x="6" y="13"/>
                    </a:lnTo>
                    <a:lnTo>
                      <a:pt x="4" y="11"/>
                    </a:lnTo>
                    <a:lnTo>
                      <a:pt x="3" y="9"/>
                    </a:lnTo>
                    <a:lnTo>
                      <a:pt x="1" y="8"/>
                    </a:lnTo>
                    <a:lnTo>
                      <a:pt x="0" y="6"/>
                    </a:lnTo>
                    <a:lnTo>
                      <a:pt x="0" y="4"/>
                    </a:lnTo>
                    <a:lnTo>
                      <a:pt x="1" y="2"/>
                    </a:lnTo>
                    <a:lnTo>
                      <a:pt x="1" y="1"/>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01" name="Freeform 186"/>
              <p:cNvSpPr>
                <a:spLocks/>
              </p:cNvSpPr>
              <p:nvPr/>
            </p:nvSpPr>
            <p:spPr bwMode="auto">
              <a:xfrm>
                <a:off x="3550" y="3467"/>
                <a:ext cx="18" cy="4"/>
              </a:xfrm>
              <a:custGeom>
                <a:avLst/>
                <a:gdLst>
                  <a:gd name="T0" fmla="*/ 1 w 18"/>
                  <a:gd name="T1" fmla="*/ 0 h 4"/>
                  <a:gd name="T2" fmla="*/ 3 w 18"/>
                  <a:gd name="T3" fmla="*/ 1 h 4"/>
                  <a:gd name="T4" fmla="*/ 5 w 18"/>
                  <a:gd name="T5" fmla="*/ 1 h 4"/>
                  <a:gd name="T6" fmla="*/ 7 w 18"/>
                  <a:gd name="T7" fmla="*/ 2 h 4"/>
                  <a:gd name="T8" fmla="*/ 9 w 18"/>
                  <a:gd name="T9" fmla="*/ 2 h 4"/>
                  <a:gd name="T10" fmla="*/ 11 w 18"/>
                  <a:gd name="T11" fmla="*/ 3 h 4"/>
                  <a:gd name="T12" fmla="*/ 14 w 18"/>
                  <a:gd name="T13" fmla="*/ 3 h 4"/>
                  <a:gd name="T14" fmla="*/ 16 w 18"/>
                  <a:gd name="T15" fmla="*/ 3 h 4"/>
                  <a:gd name="T16" fmla="*/ 18 w 18"/>
                  <a:gd name="T17" fmla="*/ 4 h 4"/>
                  <a:gd name="T18" fmla="*/ 16 w 18"/>
                  <a:gd name="T19" fmla="*/ 4 h 4"/>
                  <a:gd name="T20" fmla="*/ 15 w 18"/>
                  <a:gd name="T21" fmla="*/ 4 h 4"/>
                  <a:gd name="T22" fmla="*/ 13 w 18"/>
                  <a:gd name="T23" fmla="*/ 4 h 4"/>
                  <a:gd name="T24" fmla="*/ 11 w 18"/>
                  <a:gd name="T25" fmla="*/ 4 h 4"/>
                  <a:gd name="T26" fmla="*/ 10 w 18"/>
                  <a:gd name="T27" fmla="*/ 4 h 4"/>
                  <a:gd name="T28" fmla="*/ 8 w 18"/>
                  <a:gd name="T29" fmla="*/ 4 h 4"/>
                  <a:gd name="T30" fmla="*/ 6 w 18"/>
                  <a:gd name="T31" fmla="*/ 3 h 4"/>
                  <a:gd name="T32" fmla="*/ 5 w 18"/>
                  <a:gd name="T33" fmla="*/ 3 h 4"/>
                  <a:gd name="T34" fmla="*/ 0 w 18"/>
                  <a:gd name="T35" fmla="*/ 1 h 4"/>
                  <a:gd name="T36" fmla="*/ 1 w 18"/>
                  <a:gd name="T37" fmla="*/ 1 h 4"/>
                  <a:gd name="T38" fmla="*/ 1 w 18"/>
                  <a:gd name="T39" fmla="*/ 1 h 4"/>
                  <a:gd name="T40" fmla="*/ 1 w 18"/>
                  <a:gd name="T41" fmla="*/ 0 h 4"/>
                  <a:gd name="T42" fmla="*/ 1 w 18"/>
                  <a:gd name="T43" fmla="*/ 0 h 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4"/>
                  <a:gd name="T68" fmla="*/ 18 w 18"/>
                  <a:gd name="T69" fmla="*/ 4 h 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4">
                    <a:moveTo>
                      <a:pt x="1" y="0"/>
                    </a:moveTo>
                    <a:lnTo>
                      <a:pt x="3" y="1"/>
                    </a:lnTo>
                    <a:lnTo>
                      <a:pt x="5" y="1"/>
                    </a:lnTo>
                    <a:lnTo>
                      <a:pt x="7" y="2"/>
                    </a:lnTo>
                    <a:lnTo>
                      <a:pt x="9" y="2"/>
                    </a:lnTo>
                    <a:lnTo>
                      <a:pt x="11" y="3"/>
                    </a:lnTo>
                    <a:lnTo>
                      <a:pt x="14" y="3"/>
                    </a:lnTo>
                    <a:lnTo>
                      <a:pt x="16" y="3"/>
                    </a:lnTo>
                    <a:lnTo>
                      <a:pt x="18" y="4"/>
                    </a:lnTo>
                    <a:lnTo>
                      <a:pt x="16" y="4"/>
                    </a:lnTo>
                    <a:lnTo>
                      <a:pt x="15" y="4"/>
                    </a:lnTo>
                    <a:lnTo>
                      <a:pt x="13" y="4"/>
                    </a:lnTo>
                    <a:lnTo>
                      <a:pt x="11" y="4"/>
                    </a:lnTo>
                    <a:lnTo>
                      <a:pt x="10" y="4"/>
                    </a:lnTo>
                    <a:lnTo>
                      <a:pt x="8" y="4"/>
                    </a:lnTo>
                    <a:lnTo>
                      <a:pt x="6" y="3"/>
                    </a:lnTo>
                    <a:lnTo>
                      <a:pt x="5" y="3"/>
                    </a:lnTo>
                    <a:lnTo>
                      <a:pt x="0" y="1"/>
                    </a:lnTo>
                    <a:lnTo>
                      <a:pt x="1"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02" name="Freeform 187"/>
              <p:cNvSpPr>
                <a:spLocks/>
              </p:cNvSpPr>
              <p:nvPr/>
            </p:nvSpPr>
            <p:spPr bwMode="auto">
              <a:xfrm>
                <a:off x="3554" y="3462"/>
                <a:ext cx="14" cy="3"/>
              </a:xfrm>
              <a:custGeom>
                <a:avLst/>
                <a:gdLst>
                  <a:gd name="T0" fmla="*/ 0 w 14"/>
                  <a:gd name="T1" fmla="*/ 0 h 3"/>
                  <a:gd name="T2" fmla="*/ 2 w 14"/>
                  <a:gd name="T3" fmla="*/ 0 h 3"/>
                  <a:gd name="T4" fmla="*/ 3 w 14"/>
                  <a:gd name="T5" fmla="*/ 1 h 3"/>
                  <a:gd name="T6" fmla="*/ 5 w 14"/>
                  <a:gd name="T7" fmla="*/ 1 h 3"/>
                  <a:gd name="T8" fmla="*/ 7 w 14"/>
                  <a:gd name="T9" fmla="*/ 2 h 3"/>
                  <a:gd name="T10" fmla="*/ 8 w 14"/>
                  <a:gd name="T11" fmla="*/ 2 h 3"/>
                  <a:gd name="T12" fmla="*/ 10 w 14"/>
                  <a:gd name="T13" fmla="*/ 2 h 3"/>
                  <a:gd name="T14" fmla="*/ 12 w 14"/>
                  <a:gd name="T15" fmla="*/ 2 h 3"/>
                  <a:gd name="T16" fmla="*/ 13 w 14"/>
                  <a:gd name="T17" fmla="*/ 2 h 3"/>
                  <a:gd name="T18" fmla="*/ 14 w 14"/>
                  <a:gd name="T19" fmla="*/ 3 h 3"/>
                  <a:gd name="T20" fmla="*/ 13 w 14"/>
                  <a:gd name="T21" fmla="*/ 3 h 3"/>
                  <a:gd name="T22" fmla="*/ 12 w 14"/>
                  <a:gd name="T23" fmla="*/ 3 h 3"/>
                  <a:gd name="T24" fmla="*/ 11 w 14"/>
                  <a:gd name="T25" fmla="*/ 3 h 3"/>
                  <a:gd name="T26" fmla="*/ 10 w 14"/>
                  <a:gd name="T27" fmla="*/ 3 h 3"/>
                  <a:gd name="T28" fmla="*/ 8 w 14"/>
                  <a:gd name="T29" fmla="*/ 3 h 3"/>
                  <a:gd name="T30" fmla="*/ 7 w 14"/>
                  <a:gd name="T31" fmla="*/ 3 h 3"/>
                  <a:gd name="T32" fmla="*/ 5 w 14"/>
                  <a:gd name="T33" fmla="*/ 3 h 3"/>
                  <a:gd name="T34" fmla="*/ 4 w 14"/>
                  <a:gd name="T35" fmla="*/ 2 h 3"/>
                  <a:gd name="T36" fmla="*/ 3 w 14"/>
                  <a:gd name="T37" fmla="*/ 2 h 3"/>
                  <a:gd name="T38" fmla="*/ 1 w 14"/>
                  <a:gd name="T39" fmla="*/ 1 h 3"/>
                  <a:gd name="T40" fmla="*/ 0 w 14"/>
                  <a:gd name="T41" fmla="*/ 1 h 3"/>
                  <a:gd name="T42" fmla="*/ 0 w 14"/>
                  <a:gd name="T43" fmla="*/ 1 h 3"/>
                  <a:gd name="T44" fmla="*/ 0 w 14"/>
                  <a:gd name="T45" fmla="*/ 0 h 3"/>
                  <a:gd name="T46" fmla="*/ 0 w 14"/>
                  <a:gd name="T47" fmla="*/ 0 h 3"/>
                  <a:gd name="T48" fmla="*/ 0 w 14"/>
                  <a:gd name="T49" fmla="*/ 0 h 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
                  <a:gd name="T76" fmla="*/ 0 h 3"/>
                  <a:gd name="T77" fmla="*/ 14 w 14"/>
                  <a:gd name="T78" fmla="*/ 3 h 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 h="3">
                    <a:moveTo>
                      <a:pt x="0" y="0"/>
                    </a:moveTo>
                    <a:lnTo>
                      <a:pt x="2" y="0"/>
                    </a:lnTo>
                    <a:lnTo>
                      <a:pt x="3" y="1"/>
                    </a:lnTo>
                    <a:lnTo>
                      <a:pt x="5" y="1"/>
                    </a:lnTo>
                    <a:lnTo>
                      <a:pt x="7" y="2"/>
                    </a:lnTo>
                    <a:lnTo>
                      <a:pt x="8" y="2"/>
                    </a:lnTo>
                    <a:lnTo>
                      <a:pt x="10" y="2"/>
                    </a:lnTo>
                    <a:lnTo>
                      <a:pt x="12" y="2"/>
                    </a:lnTo>
                    <a:lnTo>
                      <a:pt x="13" y="2"/>
                    </a:lnTo>
                    <a:lnTo>
                      <a:pt x="14" y="3"/>
                    </a:lnTo>
                    <a:lnTo>
                      <a:pt x="13" y="3"/>
                    </a:lnTo>
                    <a:lnTo>
                      <a:pt x="12" y="3"/>
                    </a:lnTo>
                    <a:lnTo>
                      <a:pt x="11" y="3"/>
                    </a:lnTo>
                    <a:lnTo>
                      <a:pt x="10" y="3"/>
                    </a:lnTo>
                    <a:lnTo>
                      <a:pt x="8" y="3"/>
                    </a:lnTo>
                    <a:lnTo>
                      <a:pt x="7" y="3"/>
                    </a:lnTo>
                    <a:lnTo>
                      <a:pt x="5" y="3"/>
                    </a:lnTo>
                    <a:lnTo>
                      <a:pt x="4" y="2"/>
                    </a:lnTo>
                    <a:lnTo>
                      <a:pt x="3" y="2"/>
                    </a:lnTo>
                    <a:lnTo>
                      <a:pt x="1" y="1"/>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03" name="Freeform 188"/>
              <p:cNvSpPr>
                <a:spLocks/>
              </p:cNvSpPr>
              <p:nvPr/>
            </p:nvSpPr>
            <p:spPr bwMode="auto">
              <a:xfrm>
                <a:off x="3599" y="3441"/>
                <a:ext cx="4" cy="12"/>
              </a:xfrm>
              <a:custGeom>
                <a:avLst/>
                <a:gdLst>
                  <a:gd name="T0" fmla="*/ 2 w 4"/>
                  <a:gd name="T1" fmla="*/ 0 h 12"/>
                  <a:gd name="T2" fmla="*/ 3 w 4"/>
                  <a:gd name="T3" fmla="*/ 0 h 12"/>
                  <a:gd name="T4" fmla="*/ 4 w 4"/>
                  <a:gd name="T5" fmla="*/ 3 h 12"/>
                  <a:gd name="T6" fmla="*/ 3 w 4"/>
                  <a:gd name="T7" fmla="*/ 6 h 12"/>
                  <a:gd name="T8" fmla="*/ 2 w 4"/>
                  <a:gd name="T9" fmla="*/ 9 h 12"/>
                  <a:gd name="T10" fmla="*/ 1 w 4"/>
                  <a:gd name="T11" fmla="*/ 12 h 12"/>
                  <a:gd name="T12" fmla="*/ 1 w 4"/>
                  <a:gd name="T13" fmla="*/ 12 h 12"/>
                  <a:gd name="T14" fmla="*/ 0 w 4"/>
                  <a:gd name="T15" fmla="*/ 12 h 12"/>
                  <a:gd name="T16" fmla="*/ 0 w 4"/>
                  <a:gd name="T17" fmla="*/ 11 h 12"/>
                  <a:gd name="T18" fmla="*/ 0 w 4"/>
                  <a:gd name="T19" fmla="*/ 11 h 12"/>
                  <a:gd name="T20" fmla="*/ 1 w 4"/>
                  <a:gd name="T21" fmla="*/ 8 h 12"/>
                  <a:gd name="T22" fmla="*/ 2 w 4"/>
                  <a:gd name="T23" fmla="*/ 6 h 12"/>
                  <a:gd name="T24" fmla="*/ 2 w 4"/>
                  <a:gd name="T25" fmla="*/ 3 h 12"/>
                  <a:gd name="T26" fmla="*/ 2 w 4"/>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
                  <a:gd name="T43" fmla="*/ 0 h 12"/>
                  <a:gd name="T44" fmla="*/ 4 w 4"/>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 h="12">
                    <a:moveTo>
                      <a:pt x="2" y="0"/>
                    </a:moveTo>
                    <a:lnTo>
                      <a:pt x="3" y="0"/>
                    </a:lnTo>
                    <a:lnTo>
                      <a:pt x="4" y="3"/>
                    </a:lnTo>
                    <a:lnTo>
                      <a:pt x="3" y="6"/>
                    </a:lnTo>
                    <a:lnTo>
                      <a:pt x="2" y="9"/>
                    </a:lnTo>
                    <a:lnTo>
                      <a:pt x="1" y="12"/>
                    </a:lnTo>
                    <a:lnTo>
                      <a:pt x="0" y="12"/>
                    </a:lnTo>
                    <a:lnTo>
                      <a:pt x="0" y="11"/>
                    </a:lnTo>
                    <a:lnTo>
                      <a:pt x="1" y="8"/>
                    </a:lnTo>
                    <a:lnTo>
                      <a:pt x="2" y="6"/>
                    </a:lnTo>
                    <a:lnTo>
                      <a:pt x="2" y="3"/>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04" name="Freeform 189"/>
              <p:cNvSpPr>
                <a:spLocks/>
              </p:cNvSpPr>
              <p:nvPr/>
            </p:nvSpPr>
            <p:spPr bwMode="auto">
              <a:xfrm>
                <a:off x="3607" y="3443"/>
                <a:ext cx="5" cy="14"/>
              </a:xfrm>
              <a:custGeom>
                <a:avLst/>
                <a:gdLst>
                  <a:gd name="T0" fmla="*/ 4 w 5"/>
                  <a:gd name="T1" fmla="*/ 0 h 14"/>
                  <a:gd name="T2" fmla="*/ 5 w 5"/>
                  <a:gd name="T3" fmla="*/ 0 h 14"/>
                  <a:gd name="T4" fmla="*/ 5 w 5"/>
                  <a:gd name="T5" fmla="*/ 4 h 14"/>
                  <a:gd name="T6" fmla="*/ 4 w 5"/>
                  <a:gd name="T7" fmla="*/ 7 h 14"/>
                  <a:gd name="T8" fmla="*/ 3 w 5"/>
                  <a:gd name="T9" fmla="*/ 11 h 14"/>
                  <a:gd name="T10" fmla="*/ 1 w 5"/>
                  <a:gd name="T11" fmla="*/ 14 h 14"/>
                  <a:gd name="T12" fmla="*/ 0 w 5"/>
                  <a:gd name="T13" fmla="*/ 14 h 14"/>
                  <a:gd name="T14" fmla="*/ 1 w 5"/>
                  <a:gd name="T15" fmla="*/ 10 h 14"/>
                  <a:gd name="T16" fmla="*/ 2 w 5"/>
                  <a:gd name="T17" fmla="*/ 7 h 14"/>
                  <a:gd name="T18" fmla="*/ 3 w 5"/>
                  <a:gd name="T19" fmla="*/ 3 h 14"/>
                  <a:gd name="T20" fmla="*/ 4 w 5"/>
                  <a:gd name="T21" fmla="*/ 0 h 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4"/>
                  <a:gd name="T35" fmla="*/ 5 w 5"/>
                  <a:gd name="T36" fmla="*/ 14 h 1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4">
                    <a:moveTo>
                      <a:pt x="4" y="0"/>
                    </a:moveTo>
                    <a:lnTo>
                      <a:pt x="5" y="0"/>
                    </a:lnTo>
                    <a:lnTo>
                      <a:pt x="5" y="4"/>
                    </a:lnTo>
                    <a:lnTo>
                      <a:pt x="4" y="7"/>
                    </a:lnTo>
                    <a:lnTo>
                      <a:pt x="3" y="11"/>
                    </a:lnTo>
                    <a:lnTo>
                      <a:pt x="1" y="14"/>
                    </a:lnTo>
                    <a:lnTo>
                      <a:pt x="0" y="14"/>
                    </a:lnTo>
                    <a:lnTo>
                      <a:pt x="1" y="10"/>
                    </a:lnTo>
                    <a:lnTo>
                      <a:pt x="2" y="7"/>
                    </a:lnTo>
                    <a:lnTo>
                      <a:pt x="3" y="3"/>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05" name="Freeform 190"/>
              <p:cNvSpPr>
                <a:spLocks/>
              </p:cNvSpPr>
              <p:nvPr/>
            </p:nvSpPr>
            <p:spPr bwMode="auto">
              <a:xfrm>
                <a:off x="3616" y="3444"/>
                <a:ext cx="7" cy="17"/>
              </a:xfrm>
              <a:custGeom>
                <a:avLst/>
                <a:gdLst>
                  <a:gd name="T0" fmla="*/ 6 w 7"/>
                  <a:gd name="T1" fmla="*/ 0 h 17"/>
                  <a:gd name="T2" fmla="*/ 7 w 7"/>
                  <a:gd name="T3" fmla="*/ 2 h 17"/>
                  <a:gd name="T4" fmla="*/ 7 w 7"/>
                  <a:gd name="T5" fmla="*/ 4 h 17"/>
                  <a:gd name="T6" fmla="*/ 6 w 7"/>
                  <a:gd name="T7" fmla="*/ 6 h 17"/>
                  <a:gd name="T8" fmla="*/ 6 w 7"/>
                  <a:gd name="T9" fmla="*/ 8 h 17"/>
                  <a:gd name="T10" fmla="*/ 6 w 7"/>
                  <a:gd name="T11" fmla="*/ 9 h 17"/>
                  <a:gd name="T12" fmla="*/ 5 w 7"/>
                  <a:gd name="T13" fmla="*/ 10 h 17"/>
                  <a:gd name="T14" fmla="*/ 5 w 7"/>
                  <a:gd name="T15" fmla="*/ 12 h 17"/>
                  <a:gd name="T16" fmla="*/ 4 w 7"/>
                  <a:gd name="T17" fmla="*/ 13 h 17"/>
                  <a:gd name="T18" fmla="*/ 3 w 7"/>
                  <a:gd name="T19" fmla="*/ 14 h 17"/>
                  <a:gd name="T20" fmla="*/ 3 w 7"/>
                  <a:gd name="T21" fmla="*/ 15 h 17"/>
                  <a:gd name="T22" fmla="*/ 2 w 7"/>
                  <a:gd name="T23" fmla="*/ 16 h 17"/>
                  <a:gd name="T24" fmla="*/ 1 w 7"/>
                  <a:gd name="T25" fmla="*/ 17 h 17"/>
                  <a:gd name="T26" fmla="*/ 0 w 7"/>
                  <a:gd name="T27" fmla="*/ 17 h 17"/>
                  <a:gd name="T28" fmla="*/ 1 w 7"/>
                  <a:gd name="T29" fmla="*/ 15 h 17"/>
                  <a:gd name="T30" fmla="*/ 2 w 7"/>
                  <a:gd name="T31" fmla="*/ 13 h 17"/>
                  <a:gd name="T32" fmla="*/ 3 w 7"/>
                  <a:gd name="T33" fmla="*/ 11 h 17"/>
                  <a:gd name="T34" fmla="*/ 4 w 7"/>
                  <a:gd name="T35" fmla="*/ 9 h 17"/>
                  <a:gd name="T36" fmla="*/ 5 w 7"/>
                  <a:gd name="T37" fmla="*/ 7 h 17"/>
                  <a:gd name="T38" fmla="*/ 5 w 7"/>
                  <a:gd name="T39" fmla="*/ 5 h 17"/>
                  <a:gd name="T40" fmla="*/ 6 w 7"/>
                  <a:gd name="T41" fmla="*/ 3 h 17"/>
                  <a:gd name="T42" fmla="*/ 6 w 7"/>
                  <a:gd name="T43" fmla="*/ 0 h 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
                  <a:gd name="T67" fmla="*/ 0 h 17"/>
                  <a:gd name="T68" fmla="*/ 7 w 7"/>
                  <a:gd name="T69" fmla="*/ 17 h 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 h="17">
                    <a:moveTo>
                      <a:pt x="6" y="0"/>
                    </a:moveTo>
                    <a:lnTo>
                      <a:pt x="7" y="2"/>
                    </a:lnTo>
                    <a:lnTo>
                      <a:pt x="7" y="4"/>
                    </a:lnTo>
                    <a:lnTo>
                      <a:pt x="6" y="6"/>
                    </a:lnTo>
                    <a:lnTo>
                      <a:pt x="6" y="8"/>
                    </a:lnTo>
                    <a:lnTo>
                      <a:pt x="6" y="9"/>
                    </a:lnTo>
                    <a:lnTo>
                      <a:pt x="5" y="10"/>
                    </a:lnTo>
                    <a:lnTo>
                      <a:pt x="5" y="12"/>
                    </a:lnTo>
                    <a:lnTo>
                      <a:pt x="4" y="13"/>
                    </a:lnTo>
                    <a:lnTo>
                      <a:pt x="3" y="14"/>
                    </a:lnTo>
                    <a:lnTo>
                      <a:pt x="3" y="15"/>
                    </a:lnTo>
                    <a:lnTo>
                      <a:pt x="2" y="16"/>
                    </a:lnTo>
                    <a:lnTo>
                      <a:pt x="1" y="17"/>
                    </a:lnTo>
                    <a:lnTo>
                      <a:pt x="0" y="17"/>
                    </a:lnTo>
                    <a:lnTo>
                      <a:pt x="1" y="15"/>
                    </a:lnTo>
                    <a:lnTo>
                      <a:pt x="2" y="13"/>
                    </a:lnTo>
                    <a:lnTo>
                      <a:pt x="3" y="11"/>
                    </a:lnTo>
                    <a:lnTo>
                      <a:pt x="4" y="9"/>
                    </a:lnTo>
                    <a:lnTo>
                      <a:pt x="5" y="7"/>
                    </a:lnTo>
                    <a:lnTo>
                      <a:pt x="5" y="5"/>
                    </a:lnTo>
                    <a:lnTo>
                      <a:pt x="6" y="3"/>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06" name="Freeform 191"/>
              <p:cNvSpPr>
                <a:spLocks/>
              </p:cNvSpPr>
              <p:nvPr/>
            </p:nvSpPr>
            <p:spPr bwMode="auto">
              <a:xfrm>
                <a:off x="3626" y="3447"/>
                <a:ext cx="8" cy="19"/>
              </a:xfrm>
              <a:custGeom>
                <a:avLst/>
                <a:gdLst>
                  <a:gd name="T0" fmla="*/ 6 w 8"/>
                  <a:gd name="T1" fmla="*/ 0 h 19"/>
                  <a:gd name="T2" fmla="*/ 7 w 8"/>
                  <a:gd name="T3" fmla="*/ 0 h 19"/>
                  <a:gd name="T4" fmla="*/ 8 w 8"/>
                  <a:gd name="T5" fmla="*/ 3 h 19"/>
                  <a:gd name="T6" fmla="*/ 7 w 8"/>
                  <a:gd name="T7" fmla="*/ 5 h 19"/>
                  <a:gd name="T8" fmla="*/ 7 w 8"/>
                  <a:gd name="T9" fmla="*/ 7 h 19"/>
                  <a:gd name="T10" fmla="*/ 6 w 8"/>
                  <a:gd name="T11" fmla="*/ 9 h 19"/>
                  <a:gd name="T12" fmla="*/ 5 w 8"/>
                  <a:gd name="T13" fmla="*/ 12 h 19"/>
                  <a:gd name="T14" fmla="*/ 4 w 8"/>
                  <a:gd name="T15" fmla="*/ 14 h 19"/>
                  <a:gd name="T16" fmla="*/ 3 w 8"/>
                  <a:gd name="T17" fmla="*/ 16 h 19"/>
                  <a:gd name="T18" fmla="*/ 2 w 8"/>
                  <a:gd name="T19" fmla="*/ 18 h 19"/>
                  <a:gd name="T20" fmla="*/ 0 w 8"/>
                  <a:gd name="T21" fmla="*/ 19 h 19"/>
                  <a:gd name="T22" fmla="*/ 1 w 8"/>
                  <a:gd name="T23" fmla="*/ 16 h 19"/>
                  <a:gd name="T24" fmla="*/ 2 w 8"/>
                  <a:gd name="T25" fmla="*/ 14 h 19"/>
                  <a:gd name="T26" fmla="*/ 3 w 8"/>
                  <a:gd name="T27" fmla="*/ 12 h 19"/>
                  <a:gd name="T28" fmla="*/ 4 w 8"/>
                  <a:gd name="T29" fmla="*/ 10 h 19"/>
                  <a:gd name="T30" fmla="*/ 5 w 8"/>
                  <a:gd name="T31" fmla="*/ 7 h 19"/>
                  <a:gd name="T32" fmla="*/ 6 w 8"/>
                  <a:gd name="T33" fmla="*/ 5 h 19"/>
                  <a:gd name="T34" fmla="*/ 6 w 8"/>
                  <a:gd name="T35" fmla="*/ 3 h 19"/>
                  <a:gd name="T36" fmla="*/ 6 w 8"/>
                  <a:gd name="T37" fmla="*/ 0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19"/>
                  <a:gd name="T59" fmla="*/ 8 w 8"/>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19">
                    <a:moveTo>
                      <a:pt x="6" y="0"/>
                    </a:moveTo>
                    <a:lnTo>
                      <a:pt x="7" y="0"/>
                    </a:lnTo>
                    <a:lnTo>
                      <a:pt x="8" y="3"/>
                    </a:lnTo>
                    <a:lnTo>
                      <a:pt x="7" y="5"/>
                    </a:lnTo>
                    <a:lnTo>
                      <a:pt x="7" y="7"/>
                    </a:lnTo>
                    <a:lnTo>
                      <a:pt x="6" y="9"/>
                    </a:lnTo>
                    <a:lnTo>
                      <a:pt x="5" y="12"/>
                    </a:lnTo>
                    <a:lnTo>
                      <a:pt x="4" y="14"/>
                    </a:lnTo>
                    <a:lnTo>
                      <a:pt x="3" y="16"/>
                    </a:lnTo>
                    <a:lnTo>
                      <a:pt x="2" y="18"/>
                    </a:lnTo>
                    <a:lnTo>
                      <a:pt x="0" y="19"/>
                    </a:lnTo>
                    <a:lnTo>
                      <a:pt x="1" y="16"/>
                    </a:lnTo>
                    <a:lnTo>
                      <a:pt x="2" y="14"/>
                    </a:lnTo>
                    <a:lnTo>
                      <a:pt x="3" y="12"/>
                    </a:lnTo>
                    <a:lnTo>
                      <a:pt x="4" y="10"/>
                    </a:lnTo>
                    <a:lnTo>
                      <a:pt x="5" y="7"/>
                    </a:lnTo>
                    <a:lnTo>
                      <a:pt x="6" y="5"/>
                    </a:lnTo>
                    <a:lnTo>
                      <a:pt x="6" y="3"/>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07" name="Freeform 192"/>
              <p:cNvSpPr>
                <a:spLocks/>
              </p:cNvSpPr>
              <p:nvPr/>
            </p:nvSpPr>
            <p:spPr bwMode="auto">
              <a:xfrm>
                <a:off x="3638" y="3449"/>
                <a:ext cx="8" cy="20"/>
              </a:xfrm>
              <a:custGeom>
                <a:avLst/>
                <a:gdLst>
                  <a:gd name="T0" fmla="*/ 6 w 8"/>
                  <a:gd name="T1" fmla="*/ 0 h 20"/>
                  <a:gd name="T2" fmla="*/ 8 w 8"/>
                  <a:gd name="T3" fmla="*/ 0 h 20"/>
                  <a:gd name="T4" fmla="*/ 7 w 8"/>
                  <a:gd name="T5" fmla="*/ 2 h 20"/>
                  <a:gd name="T6" fmla="*/ 7 w 8"/>
                  <a:gd name="T7" fmla="*/ 5 h 20"/>
                  <a:gd name="T8" fmla="*/ 6 w 8"/>
                  <a:gd name="T9" fmla="*/ 8 h 20"/>
                  <a:gd name="T10" fmla="*/ 5 w 8"/>
                  <a:gd name="T11" fmla="*/ 11 h 20"/>
                  <a:gd name="T12" fmla="*/ 4 w 8"/>
                  <a:gd name="T13" fmla="*/ 14 h 20"/>
                  <a:gd name="T14" fmla="*/ 3 w 8"/>
                  <a:gd name="T15" fmla="*/ 16 h 20"/>
                  <a:gd name="T16" fmla="*/ 2 w 8"/>
                  <a:gd name="T17" fmla="*/ 18 h 20"/>
                  <a:gd name="T18" fmla="*/ 0 w 8"/>
                  <a:gd name="T19" fmla="*/ 20 h 20"/>
                  <a:gd name="T20" fmla="*/ 1 w 8"/>
                  <a:gd name="T21" fmla="*/ 18 h 20"/>
                  <a:gd name="T22" fmla="*/ 2 w 8"/>
                  <a:gd name="T23" fmla="*/ 15 h 20"/>
                  <a:gd name="T24" fmla="*/ 3 w 8"/>
                  <a:gd name="T25" fmla="*/ 13 h 20"/>
                  <a:gd name="T26" fmla="*/ 4 w 8"/>
                  <a:gd name="T27" fmla="*/ 10 h 20"/>
                  <a:gd name="T28" fmla="*/ 5 w 8"/>
                  <a:gd name="T29" fmla="*/ 8 h 20"/>
                  <a:gd name="T30" fmla="*/ 5 w 8"/>
                  <a:gd name="T31" fmla="*/ 5 h 20"/>
                  <a:gd name="T32" fmla="*/ 6 w 8"/>
                  <a:gd name="T33" fmla="*/ 2 h 20"/>
                  <a:gd name="T34" fmla="*/ 6 w 8"/>
                  <a:gd name="T35" fmla="*/ 0 h 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
                  <a:gd name="T55" fmla="*/ 0 h 20"/>
                  <a:gd name="T56" fmla="*/ 8 w 8"/>
                  <a:gd name="T57" fmla="*/ 20 h 2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 h="20">
                    <a:moveTo>
                      <a:pt x="6" y="0"/>
                    </a:moveTo>
                    <a:lnTo>
                      <a:pt x="8" y="0"/>
                    </a:lnTo>
                    <a:lnTo>
                      <a:pt x="7" y="2"/>
                    </a:lnTo>
                    <a:lnTo>
                      <a:pt x="7" y="5"/>
                    </a:lnTo>
                    <a:lnTo>
                      <a:pt x="6" y="8"/>
                    </a:lnTo>
                    <a:lnTo>
                      <a:pt x="5" y="11"/>
                    </a:lnTo>
                    <a:lnTo>
                      <a:pt x="4" y="14"/>
                    </a:lnTo>
                    <a:lnTo>
                      <a:pt x="3" y="16"/>
                    </a:lnTo>
                    <a:lnTo>
                      <a:pt x="2" y="18"/>
                    </a:lnTo>
                    <a:lnTo>
                      <a:pt x="0" y="20"/>
                    </a:lnTo>
                    <a:lnTo>
                      <a:pt x="1" y="18"/>
                    </a:lnTo>
                    <a:lnTo>
                      <a:pt x="2" y="15"/>
                    </a:lnTo>
                    <a:lnTo>
                      <a:pt x="3" y="13"/>
                    </a:lnTo>
                    <a:lnTo>
                      <a:pt x="4" y="10"/>
                    </a:lnTo>
                    <a:lnTo>
                      <a:pt x="5" y="8"/>
                    </a:lnTo>
                    <a:lnTo>
                      <a:pt x="5" y="5"/>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08" name="Freeform 193"/>
              <p:cNvSpPr>
                <a:spLocks/>
              </p:cNvSpPr>
              <p:nvPr/>
            </p:nvSpPr>
            <p:spPr bwMode="auto">
              <a:xfrm>
                <a:off x="3647" y="3449"/>
                <a:ext cx="9" cy="25"/>
              </a:xfrm>
              <a:custGeom>
                <a:avLst/>
                <a:gdLst>
                  <a:gd name="T0" fmla="*/ 8 w 9"/>
                  <a:gd name="T1" fmla="*/ 0 h 25"/>
                  <a:gd name="T2" fmla="*/ 9 w 9"/>
                  <a:gd name="T3" fmla="*/ 0 h 25"/>
                  <a:gd name="T4" fmla="*/ 9 w 9"/>
                  <a:gd name="T5" fmla="*/ 4 h 25"/>
                  <a:gd name="T6" fmla="*/ 9 w 9"/>
                  <a:gd name="T7" fmla="*/ 7 h 25"/>
                  <a:gd name="T8" fmla="*/ 8 w 9"/>
                  <a:gd name="T9" fmla="*/ 10 h 25"/>
                  <a:gd name="T10" fmla="*/ 8 w 9"/>
                  <a:gd name="T11" fmla="*/ 13 h 25"/>
                  <a:gd name="T12" fmla="*/ 7 w 9"/>
                  <a:gd name="T13" fmla="*/ 16 h 25"/>
                  <a:gd name="T14" fmla="*/ 5 w 9"/>
                  <a:gd name="T15" fmla="*/ 19 h 25"/>
                  <a:gd name="T16" fmla="*/ 4 w 9"/>
                  <a:gd name="T17" fmla="*/ 22 h 25"/>
                  <a:gd name="T18" fmla="*/ 2 w 9"/>
                  <a:gd name="T19" fmla="*/ 25 h 25"/>
                  <a:gd name="T20" fmla="*/ 0 w 9"/>
                  <a:gd name="T21" fmla="*/ 25 h 25"/>
                  <a:gd name="T22" fmla="*/ 2 w 9"/>
                  <a:gd name="T23" fmla="*/ 22 h 25"/>
                  <a:gd name="T24" fmla="*/ 3 w 9"/>
                  <a:gd name="T25" fmla="*/ 19 h 25"/>
                  <a:gd name="T26" fmla="*/ 5 w 9"/>
                  <a:gd name="T27" fmla="*/ 16 h 25"/>
                  <a:gd name="T28" fmla="*/ 6 w 9"/>
                  <a:gd name="T29" fmla="*/ 13 h 25"/>
                  <a:gd name="T30" fmla="*/ 7 w 9"/>
                  <a:gd name="T31" fmla="*/ 10 h 25"/>
                  <a:gd name="T32" fmla="*/ 7 w 9"/>
                  <a:gd name="T33" fmla="*/ 7 h 25"/>
                  <a:gd name="T34" fmla="*/ 8 w 9"/>
                  <a:gd name="T35" fmla="*/ 4 h 25"/>
                  <a:gd name="T36" fmla="*/ 8 w 9"/>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
                  <a:gd name="T58" fmla="*/ 0 h 25"/>
                  <a:gd name="T59" fmla="*/ 9 w 9"/>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 h="25">
                    <a:moveTo>
                      <a:pt x="8" y="0"/>
                    </a:moveTo>
                    <a:lnTo>
                      <a:pt x="9" y="0"/>
                    </a:lnTo>
                    <a:lnTo>
                      <a:pt x="9" y="4"/>
                    </a:lnTo>
                    <a:lnTo>
                      <a:pt x="9" y="7"/>
                    </a:lnTo>
                    <a:lnTo>
                      <a:pt x="8" y="10"/>
                    </a:lnTo>
                    <a:lnTo>
                      <a:pt x="8" y="13"/>
                    </a:lnTo>
                    <a:lnTo>
                      <a:pt x="7" y="16"/>
                    </a:lnTo>
                    <a:lnTo>
                      <a:pt x="5" y="19"/>
                    </a:lnTo>
                    <a:lnTo>
                      <a:pt x="4" y="22"/>
                    </a:lnTo>
                    <a:lnTo>
                      <a:pt x="2" y="25"/>
                    </a:lnTo>
                    <a:lnTo>
                      <a:pt x="0" y="25"/>
                    </a:lnTo>
                    <a:lnTo>
                      <a:pt x="2" y="22"/>
                    </a:lnTo>
                    <a:lnTo>
                      <a:pt x="3" y="19"/>
                    </a:lnTo>
                    <a:lnTo>
                      <a:pt x="5" y="16"/>
                    </a:lnTo>
                    <a:lnTo>
                      <a:pt x="6" y="13"/>
                    </a:lnTo>
                    <a:lnTo>
                      <a:pt x="7" y="10"/>
                    </a:lnTo>
                    <a:lnTo>
                      <a:pt x="7" y="7"/>
                    </a:lnTo>
                    <a:lnTo>
                      <a:pt x="8" y="4"/>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09" name="Freeform 194"/>
              <p:cNvSpPr>
                <a:spLocks/>
              </p:cNvSpPr>
              <p:nvPr/>
            </p:nvSpPr>
            <p:spPr bwMode="auto">
              <a:xfrm>
                <a:off x="3655" y="3449"/>
                <a:ext cx="12" cy="35"/>
              </a:xfrm>
              <a:custGeom>
                <a:avLst/>
                <a:gdLst>
                  <a:gd name="T0" fmla="*/ 11 w 12"/>
                  <a:gd name="T1" fmla="*/ 0 h 35"/>
                  <a:gd name="T2" fmla="*/ 11 w 12"/>
                  <a:gd name="T3" fmla="*/ 1 h 35"/>
                  <a:gd name="T4" fmla="*/ 12 w 12"/>
                  <a:gd name="T5" fmla="*/ 1 h 35"/>
                  <a:gd name="T6" fmla="*/ 12 w 12"/>
                  <a:gd name="T7" fmla="*/ 2 h 35"/>
                  <a:gd name="T8" fmla="*/ 12 w 12"/>
                  <a:gd name="T9" fmla="*/ 3 h 35"/>
                  <a:gd name="T10" fmla="*/ 12 w 12"/>
                  <a:gd name="T11" fmla="*/ 7 h 35"/>
                  <a:gd name="T12" fmla="*/ 11 w 12"/>
                  <a:gd name="T13" fmla="*/ 11 h 35"/>
                  <a:gd name="T14" fmla="*/ 11 w 12"/>
                  <a:gd name="T15" fmla="*/ 15 h 35"/>
                  <a:gd name="T16" fmla="*/ 10 w 12"/>
                  <a:gd name="T17" fmla="*/ 19 h 35"/>
                  <a:gd name="T18" fmla="*/ 8 w 12"/>
                  <a:gd name="T19" fmla="*/ 23 h 35"/>
                  <a:gd name="T20" fmla="*/ 6 w 12"/>
                  <a:gd name="T21" fmla="*/ 27 h 35"/>
                  <a:gd name="T22" fmla="*/ 4 w 12"/>
                  <a:gd name="T23" fmla="*/ 31 h 35"/>
                  <a:gd name="T24" fmla="*/ 2 w 12"/>
                  <a:gd name="T25" fmla="*/ 34 h 35"/>
                  <a:gd name="T26" fmla="*/ 0 w 12"/>
                  <a:gd name="T27" fmla="*/ 35 h 35"/>
                  <a:gd name="T28" fmla="*/ 3 w 12"/>
                  <a:gd name="T29" fmla="*/ 31 h 35"/>
                  <a:gd name="T30" fmla="*/ 5 w 12"/>
                  <a:gd name="T31" fmla="*/ 27 h 35"/>
                  <a:gd name="T32" fmla="*/ 7 w 12"/>
                  <a:gd name="T33" fmla="*/ 23 h 35"/>
                  <a:gd name="T34" fmla="*/ 8 w 12"/>
                  <a:gd name="T35" fmla="*/ 18 h 35"/>
                  <a:gd name="T36" fmla="*/ 9 w 12"/>
                  <a:gd name="T37" fmla="*/ 14 h 35"/>
                  <a:gd name="T38" fmla="*/ 10 w 12"/>
                  <a:gd name="T39" fmla="*/ 9 h 35"/>
                  <a:gd name="T40" fmla="*/ 11 w 12"/>
                  <a:gd name="T41" fmla="*/ 5 h 35"/>
                  <a:gd name="T42" fmla="*/ 11 w 12"/>
                  <a:gd name="T43" fmla="*/ 0 h 3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35"/>
                  <a:gd name="T68" fmla="*/ 12 w 12"/>
                  <a:gd name="T69" fmla="*/ 35 h 3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35">
                    <a:moveTo>
                      <a:pt x="11" y="0"/>
                    </a:moveTo>
                    <a:lnTo>
                      <a:pt x="11" y="1"/>
                    </a:lnTo>
                    <a:lnTo>
                      <a:pt x="12" y="1"/>
                    </a:lnTo>
                    <a:lnTo>
                      <a:pt x="12" y="2"/>
                    </a:lnTo>
                    <a:lnTo>
                      <a:pt x="12" y="3"/>
                    </a:lnTo>
                    <a:lnTo>
                      <a:pt x="12" y="7"/>
                    </a:lnTo>
                    <a:lnTo>
                      <a:pt x="11" y="11"/>
                    </a:lnTo>
                    <a:lnTo>
                      <a:pt x="11" y="15"/>
                    </a:lnTo>
                    <a:lnTo>
                      <a:pt x="10" y="19"/>
                    </a:lnTo>
                    <a:lnTo>
                      <a:pt x="8" y="23"/>
                    </a:lnTo>
                    <a:lnTo>
                      <a:pt x="6" y="27"/>
                    </a:lnTo>
                    <a:lnTo>
                      <a:pt x="4" y="31"/>
                    </a:lnTo>
                    <a:lnTo>
                      <a:pt x="2" y="34"/>
                    </a:lnTo>
                    <a:lnTo>
                      <a:pt x="0" y="35"/>
                    </a:lnTo>
                    <a:lnTo>
                      <a:pt x="3" y="31"/>
                    </a:lnTo>
                    <a:lnTo>
                      <a:pt x="5" y="27"/>
                    </a:lnTo>
                    <a:lnTo>
                      <a:pt x="7" y="23"/>
                    </a:lnTo>
                    <a:lnTo>
                      <a:pt x="8" y="18"/>
                    </a:lnTo>
                    <a:lnTo>
                      <a:pt x="9" y="14"/>
                    </a:lnTo>
                    <a:lnTo>
                      <a:pt x="10" y="9"/>
                    </a:lnTo>
                    <a:lnTo>
                      <a:pt x="11" y="5"/>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10" name="Freeform 195"/>
              <p:cNvSpPr>
                <a:spLocks/>
              </p:cNvSpPr>
              <p:nvPr/>
            </p:nvSpPr>
            <p:spPr bwMode="auto">
              <a:xfrm>
                <a:off x="3453" y="3327"/>
                <a:ext cx="249" cy="183"/>
              </a:xfrm>
              <a:custGeom>
                <a:avLst/>
                <a:gdLst>
                  <a:gd name="T0" fmla="*/ 31 w 249"/>
                  <a:gd name="T1" fmla="*/ 16 h 183"/>
                  <a:gd name="T2" fmla="*/ 39 w 249"/>
                  <a:gd name="T3" fmla="*/ 11 h 183"/>
                  <a:gd name="T4" fmla="*/ 48 w 249"/>
                  <a:gd name="T5" fmla="*/ 6 h 183"/>
                  <a:gd name="T6" fmla="*/ 57 w 249"/>
                  <a:gd name="T7" fmla="*/ 3 h 183"/>
                  <a:gd name="T8" fmla="*/ 67 w 249"/>
                  <a:gd name="T9" fmla="*/ 0 h 183"/>
                  <a:gd name="T10" fmla="*/ 81 w 249"/>
                  <a:gd name="T11" fmla="*/ 0 h 183"/>
                  <a:gd name="T12" fmla="*/ 101 w 249"/>
                  <a:gd name="T13" fmla="*/ 0 h 183"/>
                  <a:gd name="T14" fmla="*/ 121 w 249"/>
                  <a:gd name="T15" fmla="*/ 3 h 183"/>
                  <a:gd name="T16" fmla="*/ 140 w 249"/>
                  <a:gd name="T17" fmla="*/ 7 h 183"/>
                  <a:gd name="T18" fmla="*/ 158 w 249"/>
                  <a:gd name="T19" fmla="*/ 13 h 183"/>
                  <a:gd name="T20" fmla="*/ 176 w 249"/>
                  <a:gd name="T21" fmla="*/ 20 h 183"/>
                  <a:gd name="T22" fmla="*/ 193 w 249"/>
                  <a:gd name="T23" fmla="*/ 30 h 183"/>
                  <a:gd name="T24" fmla="*/ 208 w 249"/>
                  <a:gd name="T25" fmla="*/ 41 h 183"/>
                  <a:gd name="T26" fmla="*/ 221 w 249"/>
                  <a:gd name="T27" fmla="*/ 54 h 183"/>
                  <a:gd name="T28" fmla="*/ 232 w 249"/>
                  <a:gd name="T29" fmla="*/ 67 h 183"/>
                  <a:gd name="T30" fmla="*/ 241 w 249"/>
                  <a:gd name="T31" fmla="*/ 81 h 183"/>
                  <a:gd name="T32" fmla="*/ 247 w 249"/>
                  <a:gd name="T33" fmla="*/ 97 h 183"/>
                  <a:gd name="T34" fmla="*/ 249 w 249"/>
                  <a:gd name="T35" fmla="*/ 113 h 183"/>
                  <a:gd name="T36" fmla="*/ 247 w 249"/>
                  <a:gd name="T37" fmla="*/ 129 h 183"/>
                  <a:gd name="T38" fmla="*/ 241 w 249"/>
                  <a:gd name="T39" fmla="*/ 144 h 183"/>
                  <a:gd name="T40" fmla="*/ 230 w 249"/>
                  <a:gd name="T41" fmla="*/ 157 h 183"/>
                  <a:gd name="T42" fmla="*/ 217 w 249"/>
                  <a:gd name="T43" fmla="*/ 167 h 183"/>
                  <a:gd name="T44" fmla="*/ 206 w 249"/>
                  <a:gd name="T45" fmla="*/ 173 h 183"/>
                  <a:gd name="T46" fmla="*/ 194 w 249"/>
                  <a:gd name="T47" fmla="*/ 178 h 183"/>
                  <a:gd name="T48" fmla="*/ 182 w 249"/>
                  <a:gd name="T49" fmla="*/ 181 h 183"/>
                  <a:gd name="T50" fmla="*/ 169 w 249"/>
                  <a:gd name="T51" fmla="*/ 182 h 183"/>
                  <a:gd name="T52" fmla="*/ 157 w 249"/>
                  <a:gd name="T53" fmla="*/ 183 h 183"/>
                  <a:gd name="T54" fmla="*/ 144 w 249"/>
                  <a:gd name="T55" fmla="*/ 182 h 183"/>
                  <a:gd name="T56" fmla="*/ 131 w 249"/>
                  <a:gd name="T57" fmla="*/ 181 h 183"/>
                  <a:gd name="T58" fmla="*/ 118 w 249"/>
                  <a:gd name="T59" fmla="*/ 178 h 183"/>
                  <a:gd name="T60" fmla="*/ 106 w 249"/>
                  <a:gd name="T61" fmla="*/ 175 h 183"/>
                  <a:gd name="T62" fmla="*/ 94 w 249"/>
                  <a:gd name="T63" fmla="*/ 171 h 183"/>
                  <a:gd name="T64" fmla="*/ 78 w 249"/>
                  <a:gd name="T65" fmla="*/ 165 h 183"/>
                  <a:gd name="T66" fmla="*/ 62 w 249"/>
                  <a:gd name="T67" fmla="*/ 157 h 183"/>
                  <a:gd name="T68" fmla="*/ 46 w 249"/>
                  <a:gd name="T69" fmla="*/ 146 h 183"/>
                  <a:gd name="T70" fmla="*/ 33 w 249"/>
                  <a:gd name="T71" fmla="*/ 135 h 183"/>
                  <a:gd name="T72" fmla="*/ 21 w 249"/>
                  <a:gd name="T73" fmla="*/ 122 h 183"/>
                  <a:gd name="T74" fmla="*/ 10 w 249"/>
                  <a:gd name="T75" fmla="*/ 106 h 183"/>
                  <a:gd name="T76" fmla="*/ 1 w 249"/>
                  <a:gd name="T77" fmla="*/ 82 h 183"/>
                  <a:gd name="T78" fmla="*/ 1 w 249"/>
                  <a:gd name="T79" fmla="*/ 57 h 183"/>
                  <a:gd name="T80" fmla="*/ 6 w 249"/>
                  <a:gd name="T81" fmla="*/ 41 h 183"/>
                  <a:gd name="T82" fmla="*/ 14 w 249"/>
                  <a:gd name="T83" fmla="*/ 29 h 183"/>
                  <a:gd name="T84" fmla="*/ 25 w 249"/>
                  <a:gd name="T85" fmla="*/ 19 h 1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9"/>
                  <a:gd name="T130" fmla="*/ 0 h 183"/>
                  <a:gd name="T131" fmla="*/ 249 w 249"/>
                  <a:gd name="T132" fmla="*/ 183 h 18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9" h="183">
                    <a:moveTo>
                      <a:pt x="25" y="19"/>
                    </a:moveTo>
                    <a:lnTo>
                      <a:pt x="28" y="18"/>
                    </a:lnTo>
                    <a:lnTo>
                      <a:pt x="31" y="16"/>
                    </a:lnTo>
                    <a:lnTo>
                      <a:pt x="33" y="14"/>
                    </a:lnTo>
                    <a:lnTo>
                      <a:pt x="36" y="12"/>
                    </a:lnTo>
                    <a:lnTo>
                      <a:pt x="39" y="11"/>
                    </a:lnTo>
                    <a:lnTo>
                      <a:pt x="42" y="9"/>
                    </a:lnTo>
                    <a:lnTo>
                      <a:pt x="45" y="8"/>
                    </a:lnTo>
                    <a:lnTo>
                      <a:pt x="48" y="6"/>
                    </a:lnTo>
                    <a:lnTo>
                      <a:pt x="51" y="5"/>
                    </a:lnTo>
                    <a:lnTo>
                      <a:pt x="54" y="4"/>
                    </a:lnTo>
                    <a:lnTo>
                      <a:pt x="57" y="3"/>
                    </a:lnTo>
                    <a:lnTo>
                      <a:pt x="60" y="2"/>
                    </a:lnTo>
                    <a:lnTo>
                      <a:pt x="63" y="1"/>
                    </a:lnTo>
                    <a:lnTo>
                      <a:pt x="67" y="0"/>
                    </a:lnTo>
                    <a:lnTo>
                      <a:pt x="70" y="0"/>
                    </a:lnTo>
                    <a:lnTo>
                      <a:pt x="74" y="0"/>
                    </a:lnTo>
                    <a:lnTo>
                      <a:pt x="81" y="0"/>
                    </a:lnTo>
                    <a:lnTo>
                      <a:pt x="87" y="0"/>
                    </a:lnTo>
                    <a:lnTo>
                      <a:pt x="94" y="0"/>
                    </a:lnTo>
                    <a:lnTo>
                      <a:pt x="101" y="0"/>
                    </a:lnTo>
                    <a:lnTo>
                      <a:pt x="108" y="1"/>
                    </a:lnTo>
                    <a:lnTo>
                      <a:pt x="114" y="2"/>
                    </a:lnTo>
                    <a:lnTo>
                      <a:pt x="121" y="3"/>
                    </a:lnTo>
                    <a:lnTo>
                      <a:pt x="127" y="4"/>
                    </a:lnTo>
                    <a:lnTo>
                      <a:pt x="134" y="6"/>
                    </a:lnTo>
                    <a:lnTo>
                      <a:pt x="140" y="7"/>
                    </a:lnTo>
                    <a:lnTo>
                      <a:pt x="146" y="9"/>
                    </a:lnTo>
                    <a:lnTo>
                      <a:pt x="152" y="11"/>
                    </a:lnTo>
                    <a:lnTo>
                      <a:pt x="158" y="13"/>
                    </a:lnTo>
                    <a:lnTo>
                      <a:pt x="165" y="15"/>
                    </a:lnTo>
                    <a:lnTo>
                      <a:pt x="170" y="18"/>
                    </a:lnTo>
                    <a:lnTo>
                      <a:pt x="176" y="20"/>
                    </a:lnTo>
                    <a:lnTo>
                      <a:pt x="182" y="23"/>
                    </a:lnTo>
                    <a:lnTo>
                      <a:pt x="188" y="26"/>
                    </a:lnTo>
                    <a:lnTo>
                      <a:pt x="193" y="30"/>
                    </a:lnTo>
                    <a:lnTo>
                      <a:pt x="198" y="33"/>
                    </a:lnTo>
                    <a:lnTo>
                      <a:pt x="203" y="37"/>
                    </a:lnTo>
                    <a:lnTo>
                      <a:pt x="208" y="41"/>
                    </a:lnTo>
                    <a:lnTo>
                      <a:pt x="212" y="45"/>
                    </a:lnTo>
                    <a:lnTo>
                      <a:pt x="217" y="49"/>
                    </a:lnTo>
                    <a:lnTo>
                      <a:pt x="221" y="54"/>
                    </a:lnTo>
                    <a:lnTo>
                      <a:pt x="225" y="58"/>
                    </a:lnTo>
                    <a:lnTo>
                      <a:pt x="228" y="63"/>
                    </a:lnTo>
                    <a:lnTo>
                      <a:pt x="232" y="67"/>
                    </a:lnTo>
                    <a:lnTo>
                      <a:pt x="235" y="72"/>
                    </a:lnTo>
                    <a:lnTo>
                      <a:pt x="238" y="77"/>
                    </a:lnTo>
                    <a:lnTo>
                      <a:pt x="241" y="81"/>
                    </a:lnTo>
                    <a:lnTo>
                      <a:pt x="244" y="86"/>
                    </a:lnTo>
                    <a:lnTo>
                      <a:pt x="246" y="91"/>
                    </a:lnTo>
                    <a:lnTo>
                      <a:pt x="247" y="97"/>
                    </a:lnTo>
                    <a:lnTo>
                      <a:pt x="248" y="102"/>
                    </a:lnTo>
                    <a:lnTo>
                      <a:pt x="249" y="108"/>
                    </a:lnTo>
                    <a:lnTo>
                      <a:pt x="249" y="113"/>
                    </a:lnTo>
                    <a:lnTo>
                      <a:pt x="249" y="118"/>
                    </a:lnTo>
                    <a:lnTo>
                      <a:pt x="248" y="124"/>
                    </a:lnTo>
                    <a:lnTo>
                      <a:pt x="247" y="129"/>
                    </a:lnTo>
                    <a:lnTo>
                      <a:pt x="245" y="134"/>
                    </a:lnTo>
                    <a:lnTo>
                      <a:pt x="243" y="139"/>
                    </a:lnTo>
                    <a:lnTo>
                      <a:pt x="241" y="144"/>
                    </a:lnTo>
                    <a:lnTo>
                      <a:pt x="238" y="148"/>
                    </a:lnTo>
                    <a:lnTo>
                      <a:pt x="234" y="153"/>
                    </a:lnTo>
                    <a:lnTo>
                      <a:pt x="230" y="157"/>
                    </a:lnTo>
                    <a:lnTo>
                      <a:pt x="225" y="161"/>
                    </a:lnTo>
                    <a:lnTo>
                      <a:pt x="220" y="165"/>
                    </a:lnTo>
                    <a:lnTo>
                      <a:pt x="217" y="167"/>
                    </a:lnTo>
                    <a:lnTo>
                      <a:pt x="213" y="169"/>
                    </a:lnTo>
                    <a:lnTo>
                      <a:pt x="210" y="171"/>
                    </a:lnTo>
                    <a:lnTo>
                      <a:pt x="206" y="173"/>
                    </a:lnTo>
                    <a:lnTo>
                      <a:pt x="202" y="175"/>
                    </a:lnTo>
                    <a:lnTo>
                      <a:pt x="198" y="176"/>
                    </a:lnTo>
                    <a:lnTo>
                      <a:pt x="194" y="178"/>
                    </a:lnTo>
                    <a:lnTo>
                      <a:pt x="190" y="179"/>
                    </a:lnTo>
                    <a:lnTo>
                      <a:pt x="186" y="180"/>
                    </a:lnTo>
                    <a:lnTo>
                      <a:pt x="182" y="181"/>
                    </a:lnTo>
                    <a:lnTo>
                      <a:pt x="178" y="181"/>
                    </a:lnTo>
                    <a:lnTo>
                      <a:pt x="174" y="182"/>
                    </a:lnTo>
                    <a:lnTo>
                      <a:pt x="169" y="182"/>
                    </a:lnTo>
                    <a:lnTo>
                      <a:pt x="165" y="183"/>
                    </a:lnTo>
                    <a:lnTo>
                      <a:pt x="161" y="183"/>
                    </a:lnTo>
                    <a:lnTo>
                      <a:pt x="157" y="183"/>
                    </a:lnTo>
                    <a:lnTo>
                      <a:pt x="152" y="183"/>
                    </a:lnTo>
                    <a:lnTo>
                      <a:pt x="148" y="183"/>
                    </a:lnTo>
                    <a:lnTo>
                      <a:pt x="144" y="182"/>
                    </a:lnTo>
                    <a:lnTo>
                      <a:pt x="139" y="182"/>
                    </a:lnTo>
                    <a:lnTo>
                      <a:pt x="135" y="181"/>
                    </a:lnTo>
                    <a:lnTo>
                      <a:pt x="131" y="181"/>
                    </a:lnTo>
                    <a:lnTo>
                      <a:pt x="126" y="180"/>
                    </a:lnTo>
                    <a:lnTo>
                      <a:pt x="122" y="179"/>
                    </a:lnTo>
                    <a:lnTo>
                      <a:pt x="118" y="178"/>
                    </a:lnTo>
                    <a:lnTo>
                      <a:pt x="114" y="177"/>
                    </a:lnTo>
                    <a:lnTo>
                      <a:pt x="110" y="176"/>
                    </a:lnTo>
                    <a:lnTo>
                      <a:pt x="106" y="175"/>
                    </a:lnTo>
                    <a:lnTo>
                      <a:pt x="102" y="174"/>
                    </a:lnTo>
                    <a:lnTo>
                      <a:pt x="97" y="173"/>
                    </a:lnTo>
                    <a:lnTo>
                      <a:pt x="94" y="171"/>
                    </a:lnTo>
                    <a:lnTo>
                      <a:pt x="90" y="170"/>
                    </a:lnTo>
                    <a:lnTo>
                      <a:pt x="84" y="168"/>
                    </a:lnTo>
                    <a:lnTo>
                      <a:pt x="78" y="165"/>
                    </a:lnTo>
                    <a:lnTo>
                      <a:pt x="73" y="162"/>
                    </a:lnTo>
                    <a:lnTo>
                      <a:pt x="67" y="160"/>
                    </a:lnTo>
                    <a:lnTo>
                      <a:pt x="62" y="157"/>
                    </a:lnTo>
                    <a:lnTo>
                      <a:pt x="56" y="153"/>
                    </a:lnTo>
                    <a:lnTo>
                      <a:pt x="51" y="150"/>
                    </a:lnTo>
                    <a:lnTo>
                      <a:pt x="46" y="146"/>
                    </a:lnTo>
                    <a:lnTo>
                      <a:pt x="42" y="143"/>
                    </a:lnTo>
                    <a:lnTo>
                      <a:pt x="37" y="139"/>
                    </a:lnTo>
                    <a:lnTo>
                      <a:pt x="33" y="135"/>
                    </a:lnTo>
                    <a:lnTo>
                      <a:pt x="29" y="130"/>
                    </a:lnTo>
                    <a:lnTo>
                      <a:pt x="25" y="126"/>
                    </a:lnTo>
                    <a:lnTo>
                      <a:pt x="21" y="122"/>
                    </a:lnTo>
                    <a:lnTo>
                      <a:pt x="18" y="117"/>
                    </a:lnTo>
                    <a:lnTo>
                      <a:pt x="15" y="113"/>
                    </a:lnTo>
                    <a:lnTo>
                      <a:pt x="10" y="106"/>
                    </a:lnTo>
                    <a:lnTo>
                      <a:pt x="6" y="98"/>
                    </a:lnTo>
                    <a:lnTo>
                      <a:pt x="3" y="90"/>
                    </a:lnTo>
                    <a:lnTo>
                      <a:pt x="1" y="82"/>
                    </a:lnTo>
                    <a:lnTo>
                      <a:pt x="0" y="74"/>
                    </a:lnTo>
                    <a:lnTo>
                      <a:pt x="0" y="66"/>
                    </a:lnTo>
                    <a:lnTo>
                      <a:pt x="1" y="57"/>
                    </a:lnTo>
                    <a:lnTo>
                      <a:pt x="3" y="49"/>
                    </a:lnTo>
                    <a:lnTo>
                      <a:pt x="5" y="45"/>
                    </a:lnTo>
                    <a:lnTo>
                      <a:pt x="6" y="41"/>
                    </a:lnTo>
                    <a:lnTo>
                      <a:pt x="9" y="37"/>
                    </a:lnTo>
                    <a:lnTo>
                      <a:pt x="11" y="33"/>
                    </a:lnTo>
                    <a:lnTo>
                      <a:pt x="14" y="29"/>
                    </a:lnTo>
                    <a:lnTo>
                      <a:pt x="17" y="26"/>
                    </a:lnTo>
                    <a:lnTo>
                      <a:pt x="21" y="22"/>
                    </a:lnTo>
                    <a:lnTo>
                      <a:pt x="25" y="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11" name="Freeform 196"/>
              <p:cNvSpPr>
                <a:spLocks/>
              </p:cNvSpPr>
              <p:nvPr/>
            </p:nvSpPr>
            <p:spPr bwMode="auto">
              <a:xfrm>
                <a:off x="3457" y="3329"/>
                <a:ext cx="241" cy="179"/>
              </a:xfrm>
              <a:custGeom>
                <a:avLst/>
                <a:gdLst>
                  <a:gd name="T0" fmla="*/ 52 w 241"/>
                  <a:gd name="T1" fmla="*/ 5 h 179"/>
                  <a:gd name="T2" fmla="*/ 62 w 241"/>
                  <a:gd name="T3" fmla="*/ 2 h 179"/>
                  <a:gd name="T4" fmla="*/ 73 w 241"/>
                  <a:gd name="T5" fmla="*/ 0 h 179"/>
                  <a:gd name="T6" fmla="*/ 83 w 241"/>
                  <a:gd name="T7" fmla="*/ 0 h 179"/>
                  <a:gd name="T8" fmla="*/ 94 w 241"/>
                  <a:gd name="T9" fmla="*/ 0 h 179"/>
                  <a:gd name="T10" fmla="*/ 104 w 241"/>
                  <a:gd name="T11" fmla="*/ 2 h 179"/>
                  <a:gd name="T12" fmla="*/ 115 w 241"/>
                  <a:gd name="T13" fmla="*/ 3 h 179"/>
                  <a:gd name="T14" fmla="*/ 125 w 241"/>
                  <a:gd name="T15" fmla="*/ 6 h 179"/>
                  <a:gd name="T16" fmla="*/ 136 w 241"/>
                  <a:gd name="T17" fmla="*/ 8 h 179"/>
                  <a:gd name="T18" fmla="*/ 146 w 241"/>
                  <a:gd name="T19" fmla="*/ 11 h 179"/>
                  <a:gd name="T20" fmla="*/ 156 w 241"/>
                  <a:gd name="T21" fmla="*/ 14 h 179"/>
                  <a:gd name="T22" fmla="*/ 161 w 241"/>
                  <a:gd name="T23" fmla="*/ 17 h 179"/>
                  <a:gd name="T24" fmla="*/ 166 w 241"/>
                  <a:gd name="T25" fmla="*/ 18 h 179"/>
                  <a:gd name="T26" fmla="*/ 174 w 241"/>
                  <a:gd name="T27" fmla="*/ 23 h 179"/>
                  <a:gd name="T28" fmla="*/ 188 w 241"/>
                  <a:gd name="T29" fmla="*/ 31 h 179"/>
                  <a:gd name="T30" fmla="*/ 201 w 241"/>
                  <a:gd name="T31" fmla="*/ 41 h 179"/>
                  <a:gd name="T32" fmla="*/ 213 w 241"/>
                  <a:gd name="T33" fmla="*/ 52 h 179"/>
                  <a:gd name="T34" fmla="*/ 223 w 241"/>
                  <a:gd name="T35" fmla="*/ 63 h 179"/>
                  <a:gd name="T36" fmla="*/ 232 w 241"/>
                  <a:gd name="T37" fmla="*/ 75 h 179"/>
                  <a:gd name="T38" fmla="*/ 241 w 241"/>
                  <a:gd name="T39" fmla="*/ 105 h 179"/>
                  <a:gd name="T40" fmla="*/ 236 w 241"/>
                  <a:gd name="T41" fmla="*/ 136 h 179"/>
                  <a:gd name="T42" fmla="*/ 221 w 241"/>
                  <a:gd name="T43" fmla="*/ 155 h 179"/>
                  <a:gd name="T44" fmla="*/ 214 w 241"/>
                  <a:gd name="T45" fmla="*/ 160 h 179"/>
                  <a:gd name="T46" fmla="*/ 207 w 241"/>
                  <a:gd name="T47" fmla="*/ 165 h 179"/>
                  <a:gd name="T48" fmla="*/ 199 w 241"/>
                  <a:gd name="T49" fmla="*/ 169 h 179"/>
                  <a:gd name="T50" fmla="*/ 191 w 241"/>
                  <a:gd name="T51" fmla="*/ 172 h 179"/>
                  <a:gd name="T52" fmla="*/ 183 w 241"/>
                  <a:gd name="T53" fmla="*/ 175 h 179"/>
                  <a:gd name="T54" fmla="*/ 170 w 241"/>
                  <a:gd name="T55" fmla="*/ 178 h 179"/>
                  <a:gd name="T56" fmla="*/ 158 w 241"/>
                  <a:gd name="T57" fmla="*/ 179 h 179"/>
                  <a:gd name="T58" fmla="*/ 146 w 241"/>
                  <a:gd name="T59" fmla="*/ 179 h 179"/>
                  <a:gd name="T60" fmla="*/ 134 w 241"/>
                  <a:gd name="T61" fmla="*/ 178 h 179"/>
                  <a:gd name="T62" fmla="*/ 122 w 241"/>
                  <a:gd name="T63" fmla="*/ 176 h 179"/>
                  <a:gd name="T64" fmla="*/ 111 w 241"/>
                  <a:gd name="T65" fmla="*/ 173 h 179"/>
                  <a:gd name="T66" fmla="*/ 99 w 241"/>
                  <a:gd name="T67" fmla="*/ 170 h 179"/>
                  <a:gd name="T68" fmla="*/ 88 w 241"/>
                  <a:gd name="T69" fmla="*/ 166 h 179"/>
                  <a:gd name="T70" fmla="*/ 77 w 241"/>
                  <a:gd name="T71" fmla="*/ 161 h 179"/>
                  <a:gd name="T72" fmla="*/ 67 w 241"/>
                  <a:gd name="T73" fmla="*/ 156 h 179"/>
                  <a:gd name="T74" fmla="*/ 56 w 241"/>
                  <a:gd name="T75" fmla="*/ 150 h 179"/>
                  <a:gd name="T76" fmla="*/ 45 w 241"/>
                  <a:gd name="T77" fmla="*/ 143 h 179"/>
                  <a:gd name="T78" fmla="*/ 35 w 241"/>
                  <a:gd name="T79" fmla="*/ 134 h 179"/>
                  <a:gd name="T80" fmla="*/ 26 w 241"/>
                  <a:gd name="T81" fmla="*/ 126 h 179"/>
                  <a:gd name="T82" fmla="*/ 19 w 241"/>
                  <a:gd name="T83" fmla="*/ 116 h 179"/>
                  <a:gd name="T84" fmla="*/ 12 w 241"/>
                  <a:gd name="T85" fmla="*/ 106 h 179"/>
                  <a:gd name="T86" fmla="*/ 1 w 241"/>
                  <a:gd name="T87" fmla="*/ 81 h 179"/>
                  <a:gd name="T88" fmla="*/ 1 w 241"/>
                  <a:gd name="T89" fmla="*/ 53 h 179"/>
                  <a:gd name="T90" fmla="*/ 10 w 241"/>
                  <a:gd name="T91" fmla="*/ 33 h 179"/>
                  <a:gd name="T92" fmla="*/ 16 w 241"/>
                  <a:gd name="T93" fmla="*/ 27 h 179"/>
                  <a:gd name="T94" fmla="*/ 22 w 241"/>
                  <a:gd name="T95" fmla="*/ 21 h 179"/>
                  <a:gd name="T96" fmla="*/ 29 w 241"/>
                  <a:gd name="T97" fmla="*/ 16 h 179"/>
                  <a:gd name="T98" fmla="*/ 37 w 241"/>
                  <a:gd name="T99" fmla="*/ 11 h 179"/>
                  <a:gd name="T100" fmla="*/ 45 w 241"/>
                  <a:gd name="T101" fmla="*/ 7 h 17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1"/>
                  <a:gd name="T154" fmla="*/ 0 h 179"/>
                  <a:gd name="T155" fmla="*/ 241 w 241"/>
                  <a:gd name="T156" fmla="*/ 179 h 17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1" h="179">
                    <a:moveTo>
                      <a:pt x="45" y="7"/>
                    </a:moveTo>
                    <a:lnTo>
                      <a:pt x="48" y="6"/>
                    </a:lnTo>
                    <a:lnTo>
                      <a:pt x="52" y="5"/>
                    </a:lnTo>
                    <a:lnTo>
                      <a:pt x="55" y="4"/>
                    </a:lnTo>
                    <a:lnTo>
                      <a:pt x="59" y="3"/>
                    </a:lnTo>
                    <a:lnTo>
                      <a:pt x="62" y="2"/>
                    </a:lnTo>
                    <a:lnTo>
                      <a:pt x="66" y="1"/>
                    </a:lnTo>
                    <a:lnTo>
                      <a:pt x="69" y="1"/>
                    </a:lnTo>
                    <a:lnTo>
                      <a:pt x="73" y="0"/>
                    </a:lnTo>
                    <a:lnTo>
                      <a:pt x="76" y="0"/>
                    </a:lnTo>
                    <a:lnTo>
                      <a:pt x="80" y="0"/>
                    </a:lnTo>
                    <a:lnTo>
                      <a:pt x="83" y="0"/>
                    </a:lnTo>
                    <a:lnTo>
                      <a:pt x="87" y="0"/>
                    </a:lnTo>
                    <a:lnTo>
                      <a:pt x="91" y="0"/>
                    </a:lnTo>
                    <a:lnTo>
                      <a:pt x="94" y="0"/>
                    </a:lnTo>
                    <a:lnTo>
                      <a:pt x="98" y="1"/>
                    </a:lnTo>
                    <a:lnTo>
                      <a:pt x="101" y="1"/>
                    </a:lnTo>
                    <a:lnTo>
                      <a:pt x="104" y="2"/>
                    </a:lnTo>
                    <a:lnTo>
                      <a:pt x="108" y="2"/>
                    </a:lnTo>
                    <a:lnTo>
                      <a:pt x="111" y="3"/>
                    </a:lnTo>
                    <a:lnTo>
                      <a:pt x="115" y="3"/>
                    </a:lnTo>
                    <a:lnTo>
                      <a:pt x="118" y="4"/>
                    </a:lnTo>
                    <a:lnTo>
                      <a:pt x="122" y="5"/>
                    </a:lnTo>
                    <a:lnTo>
                      <a:pt x="125" y="6"/>
                    </a:lnTo>
                    <a:lnTo>
                      <a:pt x="129" y="7"/>
                    </a:lnTo>
                    <a:lnTo>
                      <a:pt x="132" y="7"/>
                    </a:lnTo>
                    <a:lnTo>
                      <a:pt x="136" y="8"/>
                    </a:lnTo>
                    <a:lnTo>
                      <a:pt x="139" y="9"/>
                    </a:lnTo>
                    <a:lnTo>
                      <a:pt x="142" y="10"/>
                    </a:lnTo>
                    <a:lnTo>
                      <a:pt x="146" y="11"/>
                    </a:lnTo>
                    <a:lnTo>
                      <a:pt x="149" y="12"/>
                    </a:lnTo>
                    <a:lnTo>
                      <a:pt x="152" y="13"/>
                    </a:lnTo>
                    <a:lnTo>
                      <a:pt x="156" y="14"/>
                    </a:lnTo>
                    <a:lnTo>
                      <a:pt x="157" y="15"/>
                    </a:lnTo>
                    <a:lnTo>
                      <a:pt x="159" y="16"/>
                    </a:lnTo>
                    <a:lnTo>
                      <a:pt x="161" y="17"/>
                    </a:lnTo>
                    <a:lnTo>
                      <a:pt x="163" y="17"/>
                    </a:lnTo>
                    <a:lnTo>
                      <a:pt x="164" y="17"/>
                    </a:lnTo>
                    <a:lnTo>
                      <a:pt x="166" y="18"/>
                    </a:lnTo>
                    <a:lnTo>
                      <a:pt x="168" y="19"/>
                    </a:lnTo>
                    <a:lnTo>
                      <a:pt x="169" y="20"/>
                    </a:lnTo>
                    <a:lnTo>
                      <a:pt x="174" y="23"/>
                    </a:lnTo>
                    <a:lnTo>
                      <a:pt x="179" y="25"/>
                    </a:lnTo>
                    <a:lnTo>
                      <a:pt x="184" y="28"/>
                    </a:lnTo>
                    <a:lnTo>
                      <a:pt x="188" y="31"/>
                    </a:lnTo>
                    <a:lnTo>
                      <a:pt x="193" y="34"/>
                    </a:lnTo>
                    <a:lnTo>
                      <a:pt x="197" y="37"/>
                    </a:lnTo>
                    <a:lnTo>
                      <a:pt x="201" y="41"/>
                    </a:lnTo>
                    <a:lnTo>
                      <a:pt x="205" y="44"/>
                    </a:lnTo>
                    <a:lnTo>
                      <a:pt x="209" y="48"/>
                    </a:lnTo>
                    <a:lnTo>
                      <a:pt x="213" y="52"/>
                    </a:lnTo>
                    <a:lnTo>
                      <a:pt x="216" y="56"/>
                    </a:lnTo>
                    <a:lnTo>
                      <a:pt x="220" y="59"/>
                    </a:lnTo>
                    <a:lnTo>
                      <a:pt x="223" y="63"/>
                    </a:lnTo>
                    <a:lnTo>
                      <a:pt x="226" y="67"/>
                    </a:lnTo>
                    <a:lnTo>
                      <a:pt x="229" y="71"/>
                    </a:lnTo>
                    <a:lnTo>
                      <a:pt x="232" y="75"/>
                    </a:lnTo>
                    <a:lnTo>
                      <a:pt x="236" y="85"/>
                    </a:lnTo>
                    <a:lnTo>
                      <a:pt x="239" y="95"/>
                    </a:lnTo>
                    <a:lnTo>
                      <a:pt x="241" y="105"/>
                    </a:lnTo>
                    <a:lnTo>
                      <a:pt x="241" y="116"/>
                    </a:lnTo>
                    <a:lnTo>
                      <a:pt x="239" y="126"/>
                    </a:lnTo>
                    <a:lnTo>
                      <a:pt x="236" y="136"/>
                    </a:lnTo>
                    <a:lnTo>
                      <a:pt x="231" y="145"/>
                    </a:lnTo>
                    <a:lnTo>
                      <a:pt x="223" y="153"/>
                    </a:lnTo>
                    <a:lnTo>
                      <a:pt x="221" y="155"/>
                    </a:lnTo>
                    <a:lnTo>
                      <a:pt x="219" y="157"/>
                    </a:lnTo>
                    <a:lnTo>
                      <a:pt x="217" y="159"/>
                    </a:lnTo>
                    <a:lnTo>
                      <a:pt x="214" y="160"/>
                    </a:lnTo>
                    <a:lnTo>
                      <a:pt x="212" y="162"/>
                    </a:lnTo>
                    <a:lnTo>
                      <a:pt x="210" y="163"/>
                    </a:lnTo>
                    <a:lnTo>
                      <a:pt x="207" y="165"/>
                    </a:lnTo>
                    <a:lnTo>
                      <a:pt x="204" y="166"/>
                    </a:lnTo>
                    <a:lnTo>
                      <a:pt x="202" y="167"/>
                    </a:lnTo>
                    <a:lnTo>
                      <a:pt x="199" y="169"/>
                    </a:lnTo>
                    <a:lnTo>
                      <a:pt x="196" y="170"/>
                    </a:lnTo>
                    <a:lnTo>
                      <a:pt x="194" y="171"/>
                    </a:lnTo>
                    <a:lnTo>
                      <a:pt x="191" y="172"/>
                    </a:lnTo>
                    <a:lnTo>
                      <a:pt x="188" y="173"/>
                    </a:lnTo>
                    <a:lnTo>
                      <a:pt x="185" y="174"/>
                    </a:lnTo>
                    <a:lnTo>
                      <a:pt x="183" y="175"/>
                    </a:lnTo>
                    <a:lnTo>
                      <a:pt x="179" y="176"/>
                    </a:lnTo>
                    <a:lnTo>
                      <a:pt x="175" y="177"/>
                    </a:lnTo>
                    <a:lnTo>
                      <a:pt x="170" y="178"/>
                    </a:lnTo>
                    <a:lnTo>
                      <a:pt x="166" y="178"/>
                    </a:lnTo>
                    <a:lnTo>
                      <a:pt x="162" y="179"/>
                    </a:lnTo>
                    <a:lnTo>
                      <a:pt x="158" y="179"/>
                    </a:lnTo>
                    <a:lnTo>
                      <a:pt x="154" y="179"/>
                    </a:lnTo>
                    <a:lnTo>
                      <a:pt x="150" y="179"/>
                    </a:lnTo>
                    <a:lnTo>
                      <a:pt x="146" y="179"/>
                    </a:lnTo>
                    <a:lnTo>
                      <a:pt x="142" y="179"/>
                    </a:lnTo>
                    <a:lnTo>
                      <a:pt x="138" y="178"/>
                    </a:lnTo>
                    <a:lnTo>
                      <a:pt x="134" y="178"/>
                    </a:lnTo>
                    <a:lnTo>
                      <a:pt x="130" y="177"/>
                    </a:lnTo>
                    <a:lnTo>
                      <a:pt x="126" y="177"/>
                    </a:lnTo>
                    <a:lnTo>
                      <a:pt x="122" y="176"/>
                    </a:lnTo>
                    <a:lnTo>
                      <a:pt x="118" y="175"/>
                    </a:lnTo>
                    <a:lnTo>
                      <a:pt x="114" y="174"/>
                    </a:lnTo>
                    <a:lnTo>
                      <a:pt x="111" y="173"/>
                    </a:lnTo>
                    <a:lnTo>
                      <a:pt x="107" y="172"/>
                    </a:lnTo>
                    <a:lnTo>
                      <a:pt x="103" y="171"/>
                    </a:lnTo>
                    <a:lnTo>
                      <a:pt x="99" y="170"/>
                    </a:lnTo>
                    <a:lnTo>
                      <a:pt x="95" y="168"/>
                    </a:lnTo>
                    <a:lnTo>
                      <a:pt x="92" y="167"/>
                    </a:lnTo>
                    <a:lnTo>
                      <a:pt x="88" y="166"/>
                    </a:lnTo>
                    <a:lnTo>
                      <a:pt x="84" y="164"/>
                    </a:lnTo>
                    <a:lnTo>
                      <a:pt x="81" y="163"/>
                    </a:lnTo>
                    <a:lnTo>
                      <a:pt x="77" y="161"/>
                    </a:lnTo>
                    <a:lnTo>
                      <a:pt x="74" y="159"/>
                    </a:lnTo>
                    <a:lnTo>
                      <a:pt x="70" y="158"/>
                    </a:lnTo>
                    <a:lnTo>
                      <a:pt x="67" y="156"/>
                    </a:lnTo>
                    <a:lnTo>
                      <a:pt x="63" y="154"/>
                    </a:lnTo>
                    <a:lnTo>
                      <a:pt x="60" y="153"/>
                    </a:lnTo>
                    <a:lnTo>
                      <a:pt x="56" y="150"/>
                    </a:lnTo>
                    <a:lnTo>
                      <a:pt x="52" y="148"/>
                    </a:lnTo>
                    <a:lnTo>
                      <a:pt x="49" y="145"/>
                    </a:lnTo>
                    <a:lnTo>
                      <a:pt x="45" y="143"/>
                    </a:lnTo>
                    <a:lnTo>
                      <a:pt x="42" y="140"/>
                    </a:lnTo>
                    <a:lnTo>
                      <a:pt x="38" y="137"/>
                    </a:lnTo>
                    <a:lnTo>
                      <a:pt x="35" y="134"/>
                    </a:lnTo>
                    <a:lnTo>
                      <a:pt x="32" y="132"/>
                    </a:lnTo>
                    <a:lnTo>
                      <a:pt x="29" y="129"/>
                    </a:lnTo>
                    <a:lnTo>
                      <a:pt x="26" y="126"/>
                    </a:lnTo>
                    <a:lnTo>
                      <a:pt x="24" y="123"/>
                    </a:lnTo>
                    <a:lnTo>
                      <a:pt x="21" y="120"/>
                    </a:lnTo>
                    <a:lnTo>
                      <a:pt x="19" y="116"/>
                    </a:lnTo>
                    <a:lnTo>
                      <a:pt x="17" y="113"/>
                    </a:lnTo>
                    <a:lnTo>
                      <a:pt x="14" y="110"/>
                    </a:lnTo>
                    <a:lnTo>
                      <a:pt x="12" y="106"/>
                    </a:lnTo>
                    <a:lnTo>
                      <a:pt x="7" y="99"/>
                    </a:lnTo>
                    <a:lnTo>
                      <a:pt x="3" y="90"/>
                    </a:lnTo>
                    <a:lnTo>
                      <a:pt x="1" y="81"/>
                    </a:lnTo>
                    <a:lnTo>
                      <a:pt x="0" y="71"/>
                    </a:lnTo>
                    <a:lnTo>
                      <a:pt x="0" y="62"/>
                    </a:lnTo>
                    <a:lnTo>
                      <a:pt x="1" y="53"/>
                    </a:lnTo>
                    <a:lnTo>
                      <a:pt x="4" y="44"/>
                    </a:lnTo>
                    <a:lnTo>
                      <a:pt x="8" y="36"/>
                    </a:lnTo>
                    <a:lnTo>
                      <a:pt x="10" y="33"/>
                    </a:lnTo>
                    <a:lnTo>
                      <a:pt x="12" y="31"/>
                    </a:lnTo>
                    <a:lnTo>
                      <a:pt x="14" y="29"/>
                    </a:lnTo>
                    <a:lnTo>
                      <a:pt x="16" y="27"/>
                    </a:lnTo>
                    <a:lnTo>
                      <a:pt x="18" y="25"/>
                    </a:lnTo>
                    <a:lnTo>
                      <a:pt x="20" y="23"/>
                    </a:lnTo>
                    <a:lnTo>
                      <a:pt x="22" y="21"/>
                    </a:lnTo>
                    <a:lnTo>
                      <a:pt x="24" y="19"/>
                    </a:lnTo>
                    <a:lnTo>
                      <a:pt x="27" y="18"/>
                    </a:lnTo>
                    <a:lnTo>
                      <a:pt x="29" y="16"/>
                    </a:lnTo>
                    <a:lnTo>
                      <a:pt x="32" y="14"/>
                    </a:lnTo>
                    <a:lnTo>
                      <a:pt x="34" y="13"/>
                    </a:lnTo>
                    <a:lnTo>
                      <a:pt x="37" y="11"/>
                    </a:lnTo>
                    <a:lnTo>
                      <a:pt x="39" y="10"/>
                    </a:lnTo>
                    <a:lnTo>
                      <a:pt x="42" y="8"/>
                    </a:lnTo>
                    <a:lnTo>
                      <a:pt x="45"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12" name="Freeform 197"/>
              <p:cNvSpPr>
                <a:spLocks/>
              </p:cNvSpPr>
              <p:nvPr/>
            </p:nvSpPr>
            <p:spPr bwMode="auto">
              <a:xfrm>
                <a:off x="3466" y="3366"/>
                <a:ext cx="12" cy="42"/>
              </a:xfrm>
              <a:custGeom>
                <a:avLst/>
                <a:gdLst>
                  <a:gd name="T0" fmla="*/ 11 w 12"/>
                  <a:gd name="T1" fmla="*/ 0 h 42"/>
                  <a:gd name="T2" fmla="*/ 12 w 12"/>
                  <a:gd name="T3" fmla="*/ 0 h 42"/>
                  <a:gd name="T4" fmla="*/ 11 w 12"/>
                  <a:gd name="T5" fmla="*/ 1 h 42"/>
                  <a:gd name="T6" fmla="*/ 10 w 12"/>
                  <a:gd name="T7" fmla="*/ 3 h 42"/>
                  <a:gd name="T8" fmla="*/ 9 w 12"/>
                  <a:gd name="T9" fmla="*/ 4 h 42"/>
                  <a:gd name="T10" fmla="*/ 8 w 12"/>
                  <a:gd name="T11" fmla="*/ 5 h 42"/>
                  <a:gd name="T12" fmla="*/ 6 w 12"/>
                  <a:gd name="T13" fmla="*/ 10 h 42"/>
                  <a:gd name="T14" fmla="*/ 4 w 12"/>
                  <a:gd name="T15" fmla="*/ 14 h 42"/>
                  <a:gd name="T16" fmla="*/ 3 w 12"/>
                  <a:gd name="T17" fmla="*/ 18 h 42"/>
                  <a:gd name="T18" fmla="*/ 2 w 12"/>
                  <a:gd name="T19" fmla="*/ 23 h 42"/>
                  <a:gd name="T20" fmla="*/ 1 w 12"/>
                  <a:gd name="T21" fmla="*/ 28 h 42"/>
                  <a:gd name="T22" fmla="*/ 1 w 12"/>
                  <a:gd name="T23" fmla="*/ 32 h 42"/>
                  <a:gd name="T24" fmla="*/ 1 w 12"/>
                  <a:gd name="T25" fmla="*/ 37 h 42"/>
                  <a:gd name="T26" fmla="*/ 2 w 12"/>
                  <a:gd name="T27" fmla="*/ 42 h 42"/>
                  <a:gd name="T28" fmla="*/ 0 w 12"/>
                  <a:gd name="T29" fmla="*/ 35 h 42"/>
                  <a:gd name="T30" fmla="*/ 0 w 12"/>
                  <a:gd name="T31" fmla="*/ 29 h 42"/>
                  <a:gd name="T32" fmla="*/ 1 w 12"/>
                  <a:gd name="T33" fmla="*/ 22 h 42"/>
                  <a:gd name="T34" fmla="*/ 2 w 12"/>
                  <a:gd name="T35" fmla="*/ 15 h 42"/>
                  <a:gd name="T36" fmla="*/ 3 w 12"/>
                  <a:gd name="T37" fmla="*/ 13 h 42"/>
                  <a:gd name="T38" fmla="*/ 4 w 12"/>
                  <a:gd name="T39" fmla="*/ 11 h 42"/>
                  <a:gd name="T40" fmla="*/ 5 w 12"/>
                  <a:gd name="T41" fmla="*/ 9 h 42"/>
                  <a:gd name="T42" fmla="*/ 6 w 12"/>
                  <a:gd name="T43" fmla="*/ 7 h 42"/>
                  <a:gd name="T44" fmla="*/ 7 w 12"/>
                  <a:gd name="T45" fmla="*/ 5 h 42"/>
                  <a:gd name="T46" fmla="*/ 8 w 12"/>
                  <a:gd name="T47" fmla="*/ 3 h 42"/>
                  <a:gd name="T48" fmla="*/ 9 w 12"/>
                  <a:gd name="T49" fmla="*/ 2 h 42"/>
                  <a:gd name="T50" fmla="*/ 11 w 12"/>
                  <a:gd name="T51" fmla="*/ 0 h 4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2"/>
                  <a:gd name="T79" fmla="*/ 0 h 42"/>
                  <a:gd name="T80" fmla="*/ 12 w 12"/>
                  <a:gd name="T81" fmla="*/ 42 h 4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2" h="42">
                    <a:moveTo>
                      <a:pt x="11" y="0"/>
                    </a:moveTo>
                    <a:lnTo>
                      <a:pt x="12" y="0"/>
                    </a:lnTo>
                    <a:lnTo>
                      <a:pt x="11" y="1"/>
                    </a:lnTo>
                    <a:lnTo>
                      <a:pt x="10" y="3"/>
                    </a:lnTo>
                    <a:lnTo>
                      <a:pt x="9" y="4"/>
                    </a:lnTo>
                    <a:lnTo>
                      <a:pt x="8" y="5"/>
                    </a:lnTo>
                    <a:lnTo>
                      <a:pt x="6" y="10"/>
                    </a:lnTo>
                    <a:lnTo>
                      <a:pt x="4" y="14"/>
                    </a:lnTo>
                    <a:lnTo>
                      <a:pt x="3" y="18"/>
                    </a:lnTo>
                    <a:lnTo>
                      <a:pt x="2" y="23"/>
                    </a:lnTo>
                    <a:lnTo>
                      <a:pt x="1" y="28"/>
                    </a:lnTo>
                    <a:lnTo>
                      <a:pt x="1" y="32"/>
                    </a:lnTo>
                    <a:lnTo>
                      <a:pt x="1" y="37"/>
                    </a:lnTo>
                    <a:lnTo>
                      <a:pt x="2" y="42"/>
                    </a:lnTo>
                    <a:lnTo>
                      <a:pt x="0" y="35"/>
                    </a:lnTo>
                    <a:lnTo>
                      <a:pt x="0" y="29"/>
                    </a:lnTo>
                    <a:lnTo>
                      <a:pt x="1" y="22"/>
                    </a:lnTo>
                    <a:lnTo>
                      <a:pt x="2" y="15"/>
                    </a:lnTo>
                    <a:lnTo>
                      <a:pt x="3" y="13"/>
                    </a:lnTo>
                    <a:lnTo>
                      <a:pt x="4" y="11"/>
                    </a:lnTo>
                    <a:lnTo>
                      <a:pt x="5" y="9"/>
                    </a:lnTo>
                    <a:lnTo>
                      <a:pt x="6" y="7"/>
                    </a:lnTo>
                    <a:lnTo>
                      <a:pt x="7" y="5"/>
                    </a:lnTo>
                    <a:lnTo>
                      <a:pt x="8" y="3"/>
                    </a:lnTo>
                    <a:lnTo>
                      <a:pt x="9" y="2"/>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13" name="Freeform 198"/>
              <p:cNvSpPr>
                <a:spLocks/>
              </p:cNvSpPr>
              <p:nvPr/>
            </p:nvSpPr>
            <p:spPr bwMode="auto">
              <a:xfrm>
                <a:off x="3474" y="3332"/>
                <a:ext cx="103" cy="27"/>
              </a:xfrm>
              <a:custGeom>
                <a:avLst/>
                <a:gdLst>
                  <a:gd name="T0" fmla="*/ 29 w 103"/>
                  <a:gd name="T1" fmla="*/ 6 h 27"/>
                  <a:gd name="T2" fmla="*/ 37 w 103"/>
                  <a:gd name="T3" fmla="*/ 3 h 27"/>
                  <a:gd name="T4" fmla="*/ 47 w 103"/>
                  <a:gd name="T5" fmla="*/ 1 h 27"/>
                  <a:gd name="T6" fmla="*/ 56 w 103"/>
                  <a:gd name="T7" fmla="*/ 0 h 27"/>
                  <a:gd name="T8" fmla="*/ 65 w 103"/>
                  <a:gd name="T9" fmla="*/ 0 h 27"/>
                  <a:gd name="T10" fmla="*/ 75 w 103"/>
                  <a:gd name="T11" fmla="*/ 0 h 27"/>
                  <a:gd name="T12" fmla="*/ 85 w 103"/>
                  <a:gd name="T13" fmla="*/ 1 h 27"/>
                  <a:gd name="T14" fmla="*/ 94 w 103"/>
                  <a:gd name="T15" fmla="*/ 2 h 27"/>
                  <a:gd name="T16" fmla="*/ 100 w 103"/>
                  <a:gd name="T17" fmla="*/ 3 h 27"/>
                  <a:gd name="T18" fmla="*/ 102 w 103"/>
                  <a:gd name="T19" fmla="*/ 3 h 27"/>
                  <a:gd name="T20" fmla="*/ 102 w 103"/>
                  <a:gd name="T21" fmla="*/ 4 h 27"/>
                  <a:gd name="T22" fmla="*/ 101 w 103"/>
                  <a:gd name="T23" fmla="*/ 5 h 27"/>
                  <a:gd name="T24" fmla="*/ 97 w 103"/>
                  <a:gd name="T25" fmla="*/ 4 h 27"/>
                  <a:gd name="T26" fmla="*/ 90 w 103"/>
                  <a:gd name="T27" fmla="*/ 3 h 27"/>
                  <a:gd name="T28" fmla="*/ 84 w 103"/>
                  <a:gd name="T29" fmla="*/ 2 h 27"/>
                  <a:gd name="T30" fmla="*/ 76 w 103"/>
                  <a:gd name="T31" fmla="*/ 2 h 27"/>
                  <a:gd name="T32" fmla="*/ 69 w 103"/>
                  <a:gd name="T33" fmla="*/ 2 h 27"/>
                  <a:gd name="T34" fmla="*/ 62 w 103"/>
                  <a:gd name="T35" fmla="*/ 2 h 27"/>
                  <a:gd name="T36" fmla="*/ 55 w 103"/>
                  <a:gd name="T37" fmla="*/ 2 h 27"/>
                  <a:gd name="T38" fmla="*/ 49 w 103"/>
                  <a:gd name="T39" fmla="*/ 3 h 27"/>
                  <a:gd name="T40" fmla="*/ 44 w 103"/>
                  <a:gd name="T41" fmla="*/ 4 h 27"/>
                  <a:gd name="T42" fmla="*/ 39 w 103"/>
                  <a:gd name="T43" fmla="*/ 4 h 27"/>
                  <a:gd name="T44" fmla="*/ 35 w 103"/>
                  <a:gd name="T45" fmla="*/ 5 h 27"/>
                  <a:gd name="T46" fmla="*/ 31 w 103"/>
                  <a:gd name="T47" fmla="*/ 6 h 27"/>
                  <a:gd name="T48" fmla="*/ 27 w 103"/>
                  <a:gd name="T49" fmla="*/ 8 h 27"/>
                  <a:gd name="T50" fmla="*/ 23 w 103"/>
                  <a:gd name="T51" fmla="*/ 10 h 27"/>
                  <a:gd name="T52" fmla="*/ 19 w 103"/>
                  <a:gd name="T53" fmla="*/ 12 h 27"/>
                  <a:gd name="T54" fmla="*/ 15 w 103"/>
                  <a:gd name="T55" fmla="*/ 15 h 27"/>
                  <a:gd name="T56" fmla="*/ 11 w 103"/>
                  <a:gd name="T57" fmla="*/ 17 h 27"/>
                  <a:gd name="T58" fmla="*/ 7 w 103"/>
                  <a:gd name="T59" fmla="*/ 20 h 27"/>
                  <a:gd name="T60" fmla="*/ 4 w 103"/>
                  <a:gd name="T61" fmla="*/ 23 h 27"/>
                  <a:gd name="T62" fmla="*/ 1 w 103"/>
                  <a:gd name="T63" fmla="*/ 26 h 27"/>
                  <a:gd name="T64" fmla="*/ 1 w 103"/>
                  <a:gd name="T65" fmla="*/ 24 h 27"/>
                  <a:gd name="T66" fmla="*/ 7 w 103"/>
                  <a:gd name="T67" fmla="*/ 19 h 27"/>
                  <a:gd name="T68" fmla="*/ 14 w 103"/>
                  <a:gd name="T69" fmla="*/ 14 h 27"/>
                  <a:gd name="T70" fmla="*/ 21 w 103"/>
                  <a:gd name="T71" fmla="*/ 10 h 2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3"/>
                  <a:gd name="T109" fmla="*/ 0 h 27"/>
                  <a:gd name="T110" fmla="*/ 103 w 103"/>
                  <a:gd name="T111" fmla="*/ 27 h 2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3" h="27">
                    <a:moveTo>
                      <a:pt x="24" y="8"/>
                    </a:moveTo>
                    <a:lnTo>
                      <a:pt x="29" y="6"/>
                    </a:lnTo>
                    <a:lnTo>
                      <a:pt x="33" y="4"/>
                    </a:lnTo>
                    <a:lnTo>
                      <a:pt x="37" y="3"/>
                    </a:lnTo>
                    <a:lnTo>
                      <a:pt x="42" y="2"/>
                    </a:lnTo>
                    <a:lnTo>
                      <a:pt x="47" y="1"/>
                    </a:lnTo>
                    <a:lnTo>
                      <a:pt x="51" y="0"/>
                    </a:lnTo>
                    <a:lnTo>
                      <a:pt x="56" y="0"/>
                    </a:lnTo>
                    <a:lnTo>
                      <a:pt x="61" y="0"/>
                    </a:lnTo>
                    <a:lnTo>
                      <a:pt x="65" y="0"/>
                    </a:lnTo>
                    <a:lnTo>
                      <a:pt x="70" y="0"/>
                    </a:lnTo>
                    <a:lnTo>
                      <a:pt x="75" y="0"/>
                    </a:lnTo>
                    <a:lnTo>
                      <a:pt x="80" y="0"/>
                    </a:lnTo>
                    <a:lnTo>
                      <a:pt x="85" y="1"/>
                    </a:lnTo>
                    <a:lnTo>
                      <a:pt x="89" y="1"/>
                    </a:lnTo>
                    <a:lnTo>
                      <a:pt x="94" y="2"/>
                    </a:lnTo>
                    <a:lnTo>
                      <a:pt x="99" y="2"/>
                    </a:lnTo>
                    <a:lnTo>
                      <a:pt x="100" y="3"/>
                    </a:lnTo>
                    <a:lnTo>
                      <a:pt x="101" y="3"/>
                    </a:lnTo>
                    <a:lnTo>
                      <a:pt x="102" y="3"/>
                    </a:lnTo>
                    <a:lnTo>
                      <a:pt x="103" y="4"/>
                    </a:lnTo>
                    <a:lnTo>
                      <a:pt x="102" y="4"/>
                    </a:lnTo>
                    <a:lnTo>
                      <a:pt x="102" y="5"/>
                    </a:lnTo>
                    <a:lnTo>
                      <a:pt x="101" y="5"/>
                    </a:lnTo>
                    <a:lnTo>
                      <a:pt x="100" y="4"/>
                    </a:lnTo>
                    <a:lnTo>
                      <a:pt x="97" y="4"/>
                    </a:lnTo>
                    <a:lnTo>
                      <a:pt x="94" y="3"/>
                    </a:lnTo>
                    <a:lnTo>
                      <a:pt x="90" y="3"/>
                    </a:lnTo>
                    <a:lnTo>
                      <a:pt x="87" y="2"/>
                    </a:lnTo>
                    <a:lnTo>
                      <a:pt x="84" y="2"/>
                    </a:lnTo>
                    <a:lnTo>
                      <a:pt x="80" y="2"/>
                    </a:lnTo>
                    <a:lnTo>
                      <a:pt x="76" y="2"/>
                    </a:lnTo>
                    <a:lnTo>
                      <a:pt x="73" y="2"/>
                    </a:lnTo>
                    <a:lnTo>
                      <a:pt x="69" y="2"/>
                    </a:lnTo>
                    <a:lnTo>
                      <a:pt x="66" y="2"/>
                    </a:lnTo>
                    <a:lnTo>
                      <a:pt x="62" y="2"/>
                    </a:lnTo>
                    <a:lnTo>
                      <a:pt x="59" y="2"/>
                    </a:lnTo>
                    <a:lnTo>
                      <a:pt x="55" y="2"/>
                    </a:lnTo>
                    <a:lnTo>
                      <a:pt x="52" y="3"/>
                    </a:lnTo>
                    <a:lnTo>
                      <a:pt x="49" y="3"/>
                    </a:lnTo>
                    <a:lnTo>
                      <a:pt x="46" y="3"/>
                    </a:lnTo>
                    <a:lnTo>
                      <a:pt x="44" y="4"/>
                    </a:lnTo>
                    <a:lnTo>
                      <a:pt x="42" y="4"/>
                    </a:lnTo>
                    <a:lnTo>
                      <a:pt x="39" y="4"/>
                    </a:lnTo>
                    <a:lnTo>
                      <a:pt x="37" y="5"/>
                    </a:lnTo>
                    <a:lnTo>
                      <a:pt x="35" y="5"/>
                    </a:lnTo>
                    <a:lnTo>
                      <a:pt x="33" y="6"/>
                    </a:lnTo>
                    <a:lnTo>
                      <a:pt x="31" y="6"/>
                    </a:lnTo>
                    <a:lnTo>
                      <a:pt x="29" y="7"/>
                    </a:lnTo>
                    <a:lnTo>
                      <a:pt x="27" y="8"/>
                    </a:lnTo>
                    <a:lnTo>
                      <a:pt x="25" y="9"/>
                    </a:lnTo>
                    <a:lnTo>
                      <a:pt x="23" y="10"/>
                    </a:lnTo>
                    <a:lnTo>
                      <a:pt x="21" y="11"/>
                    </a:lnTo>
                    <a:lnTo>
                      <a:pt x="19" y="12"/>
                    </a:lnTo>
                    <a:lnTo>
                      <a:pt x="17" y="14"/>
                    </a:lnTo>
                    <a:lnTo>
                      <a:pt x="15" y="15"/>
                    </a:lnTo>
                    <a:lnTo>
                      <a:pt x="13" y="16"/>
                    </a:lnTo>
                    <a:lnTo>
                      <a:pt x="11" y="17"/>
                    </a:lnTo>
                    <a:lnTo>
                      <a:pt x="9" y="19"/>
                    </a:lnTo>
                    <a:lnTo>
                      <a:pt x="7" y="20"/>
                    </a:lnTo>
                    <a:lnTo>
                      <a:pt x="6" y="21"/>
                    </a:lnTo>
                    <a:lnTo>
                      <a:pt x="4" y="23"/>
                    </a:lnTo>
                    <a:lnTo>
                      <a:pt x="2" y="24"/>
                    </a:lnTo>
                    <a:lnTo>
                      <a:pt x="1" y="26"/>
                    </a:lnTo>
                    <a:lnTo>
                      <a:pt x="0" y="27"/>
                    </a:lnTo>
                    <a:lnTo>
                      <a:pt x="1" y="24"/>
                    </a:lnTo>
                    <a:lnTo>
                      <a:pt x="4" y="21"/>
                    </a:lnTo>
                    <a:lnTo>
                      <a:pt x="7" y="19"/>
                    </a:lnTo>
                    <a:lnTo>
                      <a:pt x="10" y="16"/>
                    </a:lnTo>
                    <a:lnTo>
                      <a:pt x="14" y="14"/>
                    </a:lnTo>
                    <a:lnTo>
                      <a:pt x="17" y="12"/>
                    </a:lnTo>
                    <a:lnTo>
                      <a:pt x="21" y="10"/>
                    </a:lnTo>
                    <a:lnTo>
                      <a:pt x="24"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14" name="Freeform 199"/>
              <p:cNvSpPr>
                <a:spLocks/>
              </p:cNvSpPr>
              <p:nvPr/>
            </p:nvSpPr>
            <p:spPr bwMode="auto">
              <a:xfrm>
                <a:off x="3480" y="3370"/>
                <a:ext cx="11" cy="37"/>
              </a:xfrm>
              <a:custGeom>
                <a:avLst/>
                <a:gdLst>
                  <a:gd name="T0" fmla="*/ 10 w 11"/>
                  <a:gd name="T1" fmla="*/ 1 h 37"/>
                  <a:gd name="T2" fmla="*/ 11 w 11"/>
                  <a:gd name="T3" fmla="*/ 0 h 37"/>
                  <a:gd name="T4" fmla="*/ 10 w 11"/>
                  <a:gd name="T5" fmla="*/ 2 h 37"/>
                  <a:gd name="T6" fmla="*/ 9 w 11"/>
                  <a:gd name="T7" fmla="*/ 4 h 37"/>
                  <a:gd name="T8" fmla="*/ 8 w 11"/>
                  <a:gd name="T9" fmla="*/ 6 h 37"/>
                  <a:gd name="T10" fmla="*/ 7 w 11"/>
                  <a:gd name="T11" fmla="*/ 8 h 37"/>
                  <a:gd name="T12" fmla="*/ 5 w 11"/>
                  <a:gd name="T13" fmla="*/ 12 h 37"/>
                  <a:gd name="T14" fmla="*/ 4 w 11"/>
                  <a:gd name="T15" fmla="*/ 15 h 37"/>
                  <a:gd name="T16" fmla="*/ 3 w 11"/>
                  <a:gd name="T17" fmla="*/ 19 h 37"/>
                  <a:gd name="T18" fmla="*/ 2 w 11"/>
                  <a:gd name="T19" fmla="*/ 22 h 37"/>
                  <a:gd name="T20" fmla="*/ 2 w 11"/>
                  <a:gd name="T21" fmla="*/ 26 h 37"/>
                  <a:gd name="T22" fmla="*/ 1 w 11"/>
                  <a:gd name="T23" fmla="*/ 30 h 37"/>
                  <a:gd name="T24" fmla="*/ 2 w 11"/>
                  <a:gd name="T25" fmla="*/ 33 h 37"/>
                  <a:gd name="T26" fmla="*/ 3 w 11"/>
                  <a:gd name="T27" fmla="*/ 37 h 37"/>
                  <a:gd name="T28" fmla="*/ 2 w 11"/>
                  <a:gd name="T29" fmla="*/ 36 h 37"/>
                  <a:gd name="T30" fmla="*/ 1 w 11"/>
                  <a:gd name="T31" fmla="*/ 35 h 37"/>
                  <a:gd name="T32" fmla="*/ 1 w 11"/>
                  <a:gd name="T33" fmla="*/ 34 h 37"/>
                  <a:gd name="T34" fmla="*/ 0 w 11"/>
                  <a:gd name="T35" fmla="*/ 33 h 37"/>
                  <a:gd name="T36" fmla="*/ 0 w 11"/>
                  <a:gd name="T37" fmla="*/ 28 h 37"/>
                  <a:gd name="T38" fmla="*/ 1 w 11"/>
                  <a:gd name="T39" fmla="*/ 24 h 37"/>
                  <a:gd name="T40" fmla="*/ 1 w 11"/>
                  <a:gd name="T41" fmla="*/ 20 h 37"/>
                  <a:gd name="T42" fmla="*/ 2 w 11"/>
                  <a:gd name="T43" fmla="*/ 16 h 37"/>
                  <a:gd name="T44" fmla="*/ 4 w 11"/>
                  <a:gd name="T45" fmla="*/ 12 h 37"/>
                  <a:gd name="T46" fmla="*/ 6 w 11"/>
                  <a:gd name="T47" fmla="*/ 8 h 37"/>
                  <a:gd name="T48" fmla="*/ 8 w 11"/>
                  <a:gd name="T49" fmla="*/ 4 h 37"/>
                  <a:gd name="T50" fmla="*/ 10 w 11"/>
                  <a:gd name="T51" fmla="*/ 1 h 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37"/>
                  <a:gd name="T80" fmla="*/ 11 w 11"/>
                  <a:gd name="T81" fmla="*/ 37 h 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37">
                    <a:moveTo>
                      <a:pt x="10" y="1"/>
                    </a:moveTo>
                    <a:lnTo>
                      <a:pt x="11" y="0"/>
                    </a:lnTo>
                    <a:lnTo>
                      <a:pt x="10" y="2"/>
                    </a:lnTo>
                    <a:lnTo>
                      <a:pt x="9" y="4"/>
                    </a:lnTo>
                    <a:lnTo>
                      <a:pt x="8" y="6"/>
                    </a:lnTo>
                    <a:lnTo>
                      <a:pt x="7" y="8"/>
                    </a:lnTo>
                    <a:lnTo>
                      <a:pt x="5" y="12"/>
                    </a:lnTo>
                    <a:lnTo>
                      <a:pt x="4" y="15"/>
                    </a:lnTo>
                    <a:lnTo>
                      <a:pt x="3" y="19"/>
                    </a:lnTo>
                    <a:lnTo>
                      <a:pt x="2" y="22"/>
                    </a:lnTo>
                    <a:lnTo>
                      <a:pt x="2" y="26"/>
                    </a:lnTo>
                    <a:lnTo>
                      <a:pt x="1" y="30"/>
                    </a:lnTo>
                    <a:lnTo>
                      <a:pt x="2" y="33"/>
                    </a:lnTo>
                    <a:lnTo>
                      <a:pt x="3" y="37"/>
                    </a:lnTo>
                    <a:lnTo>
                      <a:pt x="2" y="36"/>
                    </a:lnTo>
                    <a:lnTo>
                      <a:pt x="1" y="35"/>
                    </a:lnTo>
                    <a:lnTo>
                      <a:pt x="1" y="34"/>
                    </a:lnTo>
                    <a:lnTo>
                      <a:pt x="0" y="33"/>
                    </a:lnTo>
                    <a:lnTo>
                      <a:pt x="0" y="28"/>
                    </a:lnTo>
                    <a:lnTo>
                      <a:pt x="1" y="24"/>
                    </a:lnTo>
                    <a:lnTo>
                      <a:pt x="1" y="20"/>
                    </a:lnTo>
                    <a:lnTo>
                      <a:pt x="2" y="16"/>
                    </a:lnTo>
                    <a:lnTo>
                      <a:pt x="4" y="12"/>
                    </a:lnTo>
                    <a:lnTo>
                      <a:pt x="6" y="8"/>
                    </a:lnTo>
                    <a:lnTo>
                      <a:pt x="8" y="4"/>
                    </a:lnTo>
                    <a:lnTo>
                      <a:pt x="1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15" name="Freeform 200"/>
              <p:cNvSpPr>
                <a:spLocks/>
              </p:cNvSpPr>
              <p:nvPr/>
            </p:nvSpPr>
            <p:spPr bwMode="auto">
              <a:xfrm>
                <a:off x="3495" y="3377"/>
                <a:ext cx="11" cy="30"/>
              </a:xfrm>
              <a:custGeom>
                <a:avLst/>
                <a:gdLst>
                  <a:gd name="T0" fmla="*/ 9 w 11"/>
                  <a:gd name="T1" fmla="*/ 1 h 30"/>
                  <a:gd name="T2" fmla="*/ 9 w 11"/>
                  <a:gd name="T3" fmla="*/ 1 h 30"/>
                  <a:gd name="T4" fmla="*/ 10 w 11"/>
                  <a:gd name="T5" fmla="*/ 0 h 30"/>
                  <a:gd name="T6" fmla="*/ 10 w 11"/>
                  <a:gd name="T7" fmla="*/ 1 h 30"/>
                  <a:gd name="T8" fmla="*/ 11 w 11"/>
                  <a:gd name="T9" fmla="*/ 1 h 30"/>
                  <a:gd name="T10" fmla="*/ 10 w 11"/>
                  <a:gd name="T11" fmla="*/ 2 h 30"/>
                  <a:gd name="T12" fmla="*/ 8 w 11"/>
                  <a:gd name="T13" fmla="*/ 4 h 30"/>
                  <a:gd name="T14" fmla="*/ 7 w 11"/>
                  <a:gd name="T15" fmla="*/ 5 h 30"/>
                  <a:gd name="T16" fmla="*/ 6 w 11"/>
                  <a:gd name="T17" fmla="*/ 7 h 30"/>
                  <a:gd name="T18" fmla="*/ 5 w 11"/>
                  <a:gd name="T19" fmla="*/ 9 h 30"/>
                  <a:gd name="T20" fmla="*/ 4 w 11"/>
                  <a:gd name="T21" fmla="*/ 12 h 30"/>
                  <a:gd name="T22" fmla="*/ 3 w 11"/>
                  <a:gd name="T23" fmla="*/ 15 h 30"/>
                  <a:gd name="T24" fmla="*/ 2 w 11"/>
                  <a:gd name="T25" fmla="*/ 18 h 30"/>
                  <a:gd name="T26" fmla="*/ 1 w 11"/>
                  <a:gd name="T27" fmla="*/ 21 h 30"/>
                  <a:gd name="T28" fmla="*/ 1 w 11"/>
                  <a:gd name="T29" fmla="*/ 24 h 30"/>
                  <a:gd name="T30" fmla="*/ 2 w 11"/>
                  <a:gd name="T31" fmla="*/ 26 h 30"/>
                  <a:gd name="T32" fmla="*/ 2 w 11"/>
                  <a:gd name="T33" fmla="*/ 30 h 30"/>
                  <a:gd name="T34" fmla="*/ 1 w 11"/>
                  <a:gd name="T35" fmla="*/ 26 h 30"/>
                  <a:gd name="T36" fmla="*/ 0 w 11"/>
                  <a:gd name="T37" fmla="*/ 23 h 30"/>
                  <a:gd name="T38" fmla="*/ 0 w 11"/>
                  <a:gd name="T39" fmla="*/ 19 h 30"/>
                  <a:gd name="T40" fmla="*/ 1 w 11"/>
                  <a:gd name="T41" fmla="*/ 15 h 30"/>
                  <a:gd name="T42" fmla="*/ 2 w 11"/>
                  <a:gd name="T43" fmla="*/ 12 h 30"/>
                  <a:gd name="T44" fmla="*/ 3 w 11"/>
                  <a:gd name="T45" fmla="*/ 9 h 30"/>
                  <a:gd name="T46" fmla="*/ 5 w 11"/>
                  <a:gd name="T47" fmla="*/ 5 h 30"/>
                  <a:gd name="T48" fmla="*/ 7 w 11"/>
                  <a:gd name="T49" fmla="*/ 2 h 30"/>
                  <a:gd name="T50" fmla="*/ 9 w 11"/>
                  <a:gd name="T51" fmla="*/ 1 h 3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30"/>
                  <a:gd name="T80" fmla="*/ 11 w 11"/>
                  <a:gd name="T81" fmla="*/ 30 h 3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30">
                    <a:moveTo>
                      <a:pt x="9" y="1"/>
                    </a:moveTo>
                    <a:lnTo>
                      <a:pt x="9" y="1"/>
                    </a:lnTo>
                    <a:lnTo>
                      <a:pt x="10" y="0"/>
                    </a:lnTo>
                    <a:lnTo>
                      <a:pt x="10" y="1"/>
                    </a:lnTo>
                    <a:lnTo>
                      <a:pt x="11" y="1"/>
                    </a:lnTo>
                    <a:lnTo>
                      <a:pt x="10" y="2"/>
                    </a:lnTo>
                    <a:lnTo>
                      <a:pt x="8" y="4"/>
                    </a:lnTo>
                    <a:lnTo>
                      <a:pt x="7" y="5"/>
                    </a:lnTo>
                    <a:lnTo>
                      <a:pt x="6" y="7"/>
                    </a:lnTo>
                    <a:lnTo>
                      <a:pt x="5" y="9"/>
                    </a:lnTo>
                    <a:lnTo>
                      <a:pt x="4" y="12"/>
                    </a:lnTo>
                    <a:lnTo>
                      <a:pt x="3" y="15"/>
                    </a:lnTo>
                    <a:lnTo>
                      <a:pt x="2" y="18"/>
                    </a:lnTo>
                    <a:lnTo>
                      <a:pt x="1" y="21"/>
                    </a:lnTo>
                    <a:lnTo>
                      <a:pt x="1" y="24"/>
                    </a:lnTo>
                    <a:lnTo>
                      <a:pt x="2" y="26"/>
                    </a:lnTo>
                    <a:lnTo>
                      <a:pt x="2" y="30"/>
                    </a:lnTo>
                    <a:lnTo>
                      <a:pt x="1" y="26"/>
                    </a:lnTo>
                    <a:lnTo>
                      <a:pt x="0" y="23"/>
                    </a:lnTo>
                    <a:lnTo>
                      <a:pt x="0" y="19"/>
                    </a:lnTo>
                    <a:lnTo>
                      <a:pt x="1" y="15"/>
                    </a:lnTo>
                    <a:lnTo>
                      <a:pt x="2" y="12"/>
                    </a:lnTo>
                    <a:lnTo>
                      <a:pt x="3" y="9"/>
                    </a:lnTo>
                    <a:lnTo>
                      <a:pt x="5" y="5"/>
                    </a:lnTo>
                    <a:lnTo>
                      <a:pt x="7" y="2"/>
                    </a:lnTo>
                    <a:lnTo>
                      <a:pt x="9"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16" name="Freeform 201"/>
              <p:cNvSpPr>
                <a:spLocks/>
              </p:cNvSpPr>
              <p:nvPr/>
            </p:nvSpPr>
            <p:spPr bwMode="auto">
              <a:xfrm>
                <a:off x="3501" y="3366"/>
                <a:ext cx="196" cy="140"/>
              </a:xfrm>
              <a:custGeom>
                <a:avLst/>
                <a:gdLst>
                  <a:gd name="T0" fmla="*/ 4 w 196"/>
                  <a:gd name="T1" fmla="*/ 104 h 140"/>
                  <a:gd name="T2" fmla="*/ 9 w 196"/>
                  <a:gd name="T3" fmla="*/ 108 h 140"/>
                  <a:gd name="T4" fmla="*/ 15 w 196"/>
                  <a:gd name="T5" fmla="*/ 111 h 140"/>
                  <a:gd name="T6" fmla="*/ 29 w 196"/>
                  <a:gd name="T7" fmla="*/ 118 h 140"/>
                  <a:gd name="T8" fmla="*/ 43 w 196"/>
                  <a:gd name="T9" fmla="*/ 125 h 140"/>
                  <a:gd name="T10" fmla="*/ 57 w 196"/>
                  <a:gd name="T11" fmla="*/ 130 h 140"/>
                  <a:gd name="T12" fmla="*/ 72 w 196"/>
                  <a:gd name="T13" fmla="*/ 135 h 140"/>
                  <a:gd name="T14" fmla="*/ 88 w 196"/>
                  <a:gd name="T15" fmla="*/ 138 h 140"/>
                  <a:gd name="T16" fmla="*/ 107 w 196"/>
                  <a:gd name="T17" fmla="*/ 139 h 140"/>
                  <a:gd name="T18" fmla="*/ 127 w 196"/>
                  <a:gd name="T19" fmla="*/ 138 h 140"/>
                  <a:gd name="T20" fmla="*/ 145 w 196"/>
                  <a:gd name="T21" fmla="*/ 132 h 140"/>
                  <a:gd name="T22" fmla="*/ 162 w 196"/>
                  <a:gd name="T23" fmla="*/ 124 h 140"/>
                  <a:gd name="T24" fmla="*/ 176 w 196"/>
                  <a:gd name="T25" fmla="*/ 113 h 140"/>
                  <a:gd name="T26" fmla="*/ 184 w 196"/>
                  <a:gd name="T27" fmla="*/ 103 h 140"/>
                  <a:gd name="T28" fmla="*/ 186 w 196"/>
                  <a:gd name="T29" fmla="*/ 101 h 140"/>
                  <a:gd name="T30" fmla="*/ 193 w 196"/>
                  <a:gd name="T31" fmla="*/ 86 h 140"/>
                  <a:gd name="T32" fmla="*/ 194 w 196"/>
                  <a:gd name="T33" fmla="*/ 69 h 140"/>
                  <a:gd name="T34" fmla="*/ 191 w 196"/>
                  <a:gd name="T35" fmla="*/ 53 h 140"/>
                  <a:gd name="T36" fmla="*/ 183 w 196"/>
                  <a:gd name="T37" fmla="*/ 37 h 140"/>
                  <a:gd name="T38" fmla="*/ 172 w 196"/>
                  <a:gd name="T39" fmla="*/ 23 h 140"/>
                  <a:gd name="T40" fmla="*/ 163 w 196"/>
                  <a:gd name="T41" fmla="*/ 14 h 140"/>
                  <a:gd name="T42" fmla="*/ 156 w 196"/>
                  <a:gd name="T43" fmla="*/ 7 h 140"/>
                  <a:gd name="T44" fmla="*/ 147 w 196"/>
                  <a:gd name="T45" fmla="*/ 1 h 140"/>
                  <a:gd name="T46" fmla="*/ 147 w 196"/>
                  <a:gd name="T47" fmla="*/ 0 h 140"/>
                  <a:gd name="T48" fmla="*/ 154 w 196"/>
                  <a:gd name="T49" fmla="*/ 4 h 140"/>
                  <a:gd name="T50" fmla="*/ 162 w 196"/>
                  <a:gd name="T51" fmla="*/ 11 h 140"/>
                  <a:gd name="T52" fmla="*/ 169 w 196"/>
                  <a:gd name="T53" fmla="*/ 18 h 140"/>
                  <a:gd name="T54" fmla="*/ 175 w 196"/>
                  <a:gd name="T55" fmla="*/ 26 h 140"/>
                  <a:gd name="T56" fmla="*/ 182 w 196"/>
                  <a:gd name="T57" fmla="*/ 33 h 140"/>
                  <a:gd name="T58" fmla="*/ 189 w 196"/>
                  <a:gd name="T59" fmla="*/ 45 h 140"/>
                  <a:gd name="T60" fmla="*/ 195 w 196"/>
                  <a:gd name="T61" fmla="*/ 65 h 140"/>
                  <a:gd name="T62" fmla="*/ 195 w 196"/>
                  <a:gd name="T63" fmla="*/ 85 h 140"/>
                  <a:gd name="T64" fmla="*/ 188 w 196"/>
                  <a:gd name="T65" fmla="*/ 102 h 140"/>
                  <a:gd name="T66" fmla="*/ 177 w 196"/>
                  <a:gd name="T67" fmla="*/ 114 h 140"/>
                  <a:gd name="T68" fmla="*/ 163 w 196"/>
                  <a:gd name="T69" fmla="*/ 125 h 140"/>
                  <a:gd name="T70" fmla="*/ 146 w 196"/>
                  <a:gd name="T71" fmla="*/ 133 h 140"/>
                  <a:gd name="T72" fmla="*/ 128 w 196"/>
                  <a:gd name="T73" fmla="*/ 138 h 140"/>
                  <a:gd name="T74" fmla="*/ 110 w 196"/>
                  <a:gd name="T75" fmla="*/ 140 h 140"/>
                  <a:gd name="T76" fmla="*/ 93 w 196"/>
                  <a:gd name="T77" fmla="*/ 140 h 140"/>
                  <a:gd name="T78" fmla="*/ 77 w 196"/>
                  <a:gd name="T79" fmla="*/ 137 h 140"/>
                  <a:gd name="T80" fmla="*/ 62 w 196"/>
                  <a:gd name="T81" fmla="*/ 133 h 140"/>
                  <a:gd name="T82" fmla="*/ 47 w 196"/>
                  <a:gd name="T83" fmla="*/ 128 h 140"/>
                  <a:gd name="T84" fmla="*/ 33 w 196"/>
                  <a:gd name="T85" fmla="*/ 122 h 140"/>
                  <a:gd name="T86" fmla="*/ 26 w 196"/>
                  <a:gd name="T87" fmla="*/ 119 h 140"/>
                  <a:gd name="T88" fmla="*/ 20 w 196"/>
                  <a:gd name="T89" fmla="*/ 116 h 140"/>
                  <a:gd name="T90" fmla="*/ 13 w 196"/>
                  <a:gd name="T91" fmla="*/ 112 h 140"/>
                  <a:gd name="T92" fmla="*/ 8 w 196"/>
                  <a:gd name="T93" fmla="*/ 108 h 140"/>
                  <a:gd name="T94" fmla="*/ 2 w 196"/>
                  <a:gd name="T95" fmla="*/ 104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6"/>
                  <a:gd name="T145" fmla="*/ 0 h 140"/>
                  <a:gd name="T146" fmla="*/ 196 w 196"/>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6" h="140">
                    <a:moveTo>
                      <a:pt x="0" y="102"/>
                    </a:moveTo>
                    <a:lnTo>
                      <a:pt x="2" y="103"/>
                    </a:lnTo>
                    <a:lnTo>
                      <a:pt x="4" y="104"/>
                    </a:lnTo>
                    <a:lnTo>
                      <a:pt x="6" y="105"/>
                    </a:lnTo>
                    <a:lnTo>
                      <a:pt x="8" y="107"/>
                    </a:lnTo>
                    <a:lnTo>
                      <a:pt x="9" y="108"/>
                    </a:lnTo>
                    <a:lnTo>
                      <a:pt x="11" y="109"/>
                    </a:lnTo>
                    <a:lnTo>
                      <a:pt x="13" y="110"/>
                    </a:lnTo>
                    <a:lnTo>
                      <a:pt x="15" y="111"/>
                    </a:lnTo>
                    <a:lnTo>
                      <a:pt x="19" y="114"/>
                    </a:lnTo>
                    <a:lnTo>
                      <a:pt x="24" y="116"/>
                    </a:lnTo>
                    <a:lnTo>
                      <a:pt x="29" y="118"/>
                    </a:lnTo>
                    <a:lnTo>
                      <a:pt x="33" y="121"/>
                    </a:lnTo>
                    <a:lnTo>
                      <a:pt x="38" y="123"/>
                    </a:lnTo>
                    <a:lnTo>
                      <a:pt x="43" y="125"/>
                    </a:lnTo>
                    <a:lnTo>
                      <a:pt x="48" y="127"/>
                    </a:lnTo>
                    <a:lnTo>
                      <a:pt x="52" y="129"/>
                    </a:lnTo>
                    <a:lnTo>
                      <a:pt x="57" y="130"/>
                    </a:lnTo>
                    <a:lnTo>
                      <a:pt x="62" y="132"/>
                    </a:lnTo>
                    <a:lnTo>
                      <a:pt x="67" y="134"/>
                    </a:lnTo>
                    <a:lnTo>
                      <a:pt x="72" y="135"/>
                    </a:lnTo>
                    <a:lnTo>
                      <a:pt x="77" y="136"/>
                    </a:lnTo>
                    <a:lnTo>
                      <a:pt x="83" y="137"/>
                    </a:lnTo>
                    <a:lnTo>
                      <a:pt x="88" y="138"/>
                    </a:lnTo>
                    <a:lnTo>
                      <a:pt x="94" y="138"/>
                    </a:lnTo>
                    <a:lnTo>
                      <a:pt x="100" y="139"/>
                    </a:lnTo>
                    <a:lnTo>
                      <a:pt x="107" y="139"/>
                    </a:lnTo>
                    <a:lnTo>
                      <a:pt x="114" y="139"/>
                    </a:lnTo>
                    <a:lnTo>
                      <a:pt x="121" y="138"/>
                    </a:lnTo>
                    <a:lnTo>
                      <a:pt x="127" y="138"/>
                    </a:lnTo>
                    <a:lnTo>
                      <a:pt x="133" y="136"/>
                    </a:lnTo>
                    <a:lnTo>
                      <a:pt x="139" y="134"/>
                    </a:lnTo>
                    <a:lnTo>
                      <a:pt x="145" y="132"/>
                    </a:lnTo>
                    <a:lnTo>
                      <a:pt x="151" y="130"/>
                    </a:lnTo>
                    <a:lnTo>
                      <a:pt x="157" y="127"/>
                    </a:lnTo>
                    <a:lnTo>
                      <a:pt x="162" y="124"/>
                    </a:lnTo>
                    <a:lnTo>
                      <a:pt x="167" y="120"/>
                    </a:lnTo>
                    <a:lnTo>
                      <a:pt x="172" y="116"/>
                    </a:lnTo>
                    <a:lnTo>
                      <a:pt x="176" y="113"/>
                    </a:lnTo>
                    <a:lnTo>
                      <a:pt x="180" y="108"/>
                    </a:lnTo>
                    <a:lnTo>
                      <a:pt x="184" y="104"/>
                    </a:lnTo>
                    <a:lnTo>
                      <a:pt x="184" y="103"/>
                    </a:lnTo>
                    <a:lnTo>
                      <a:pt x="185" y="103"/>
                    </a:lnTo>
                    <a:lnTo>
                      <a:pt x="185" y="102"/>
                    </a:lnTo>
                    <a:lnTo>
                      <a:pt x="186" y="101"/>
                    </a:lnTo>
                    <a:lnTo>
                      <a:pt x="189" y="96"/>
                    </a:lnTo>
                    <a:lnTo>
                      <a:pt x="192" y="91"/>
                    </a:lnTo>
                    <a:lnTo>
                      <a:pt x="193" y="86"/>
                    </a:lnTo>
                    <a:lnTo>
                      <a:pt x="194" y="80"/>
                    </a:lnTo>
                    <a:lnTo>
                      <a:pt x="195" y="75"/>
                    </a:lnTo>
                    <a:lnTo>
                      <a:pt x="194" y="69"/>
                    </a:lnTo>
                    <a:lnTo>
                      <a:pt x="194" y="64"/>
                    </a:lnTo>
                    <a:lnTo>
                      <a:pt x="192" y="58"/>
                    </a:lnTo>
                    <a:lnTo>
                      <a:pt x="191" y="53"/>
                    </a:lnTo>
                    <a:lnTo>
                      <a:pt x="188" y="47"/>
                    </a:lnTo>
                    <a:lnTo>
                      <a:pt x="186" y="42"/>
                    </a:lnTo>
                    <a:lnTo>
                      <a:pt x="183" y="37"/>
                    </a:lnTo>
                    <a:lnTo>
                      <a:pt x="179" y="32"/>
                    </a:lnTo>
                    <a:lnTo>
                      <a:pt x="176" y="27"/>
                    </a:lnTo>
                    <a:lnTo>
                      <a:pt x="172" y="23"/>
                    </a:lnTo>
                    <a:lnTo>
                      <a:pt x="168" y="19"/>
                    </a:lnTo>
                    <a:lnTo>
                      <a:pt x="166" y="16"/>
                    </a:lnTo>
                    <a:lnTo>
                      <a:pt x="163" y="14"/>
                    </a:lnTo>
                    <a:lnTo>
                      <a:pt x="161" y="12"/>
                    </a:lnTo>
                    <a:lnTo>
                      <a:pt x="158" y="10"/>
                    </a:lnTo>
                    <a:lnTo>
                      <a:pt x="156" y="7"/>
                    </a:lnTo>
                    <a:lnTo>
                      <a:pt x="153" y="5"/>
                    </a:lnTo>
                    <a:lnTo>
                      <a:pt x="150" y="3"/>
                    </a:lnTo>
                    <a:lnTo>
                      <a:pt x="147" y="1"/>
                    </a:lnTo>
                    <a:lnTo>
                      <a:pt x="147" y="0"/>
                    </a:lnTo>
                    <a:lnTo>
                      <a:pt x="148" y="0"/>
                    </a:lnTo>
                    <a:lnTo>
                      <a:pt x="151" y="2"/>
                    </a:lnTo>
                    <a:lnTo>
                      <a:pt x="154" y="4"/>
                    </a:lnTo>
                    <a:lnTo>
                      <a:pt x="157" y="6"/>
                    </a:lnTo>
                    <a:lnTo>
                      <a:pt x="159" y="9"/>
                    </a:lnTo>
                    <a:lnTo>
                      <a:pt x="162" y="11"/>
                    </a:lnTo>
                    <a:lnTo>
                      <a:pt x="164" y="13"/>
                    </a:lnTo>
                    <a:lnTo>
                      <a:pt x="167" y="16"/>
                    </a:lnTo>
                    <a:lnTo>
                      <a:pt x="169" y="18"/>
                    </a:lnTo>
                    <a:lnTo>
                      <a:pt x="171" y="21"/>
                    </a:lnTo>
                    <a:lnTo>
                      <a:pt x="173" y="23"/>
                    </a:lnTo>
                    <a:lnTo>
                      <a:pt x="175" y="26"/>
                    </a:lnTo>
                    <a:lnTo>
                      <a:pt x="178" y="28"/>
                    </a:lnTo>
                    <a:lnTo>
                      <a:pt x="180" y="31"/>
                    </a:lnTo>
                    <a:lnTo>
                      <a:pt x="182" y="33"/>
                    </a:lnTo>
                    <a:lnTo>
                      <a:pt x="184" y="36"/>
                    </a:lnTo>
                    <a:lnTo>
                      <a:pt x="186" y="38"/>
                    </a:lnTo>
                    <a:lnTo>
                      <a:pt x="189" y="45"/>
                    </a:lnTo>
                    <a:lnTo>
                      <a:pt x="191" y="51"/>
                    </a:lnTo>
                    <a:lnTo>
                      <a:pt x="193" y="58"/>
                    </a:lnTo>
                    <a:lnTo>
                      <a:pt x="195" y="65"/>
                    </a:lnTo>
                    <a:lnTo>
                      <a:pt x="196" y="72"/>
                    </a:lnTo>
                    <a:lnTo>
                      <a:pt x="196" y="79"/>
                    </a:lnTo>
                    <a:lnTo>
                      <a:pt x="195" y="85"/>
                    </a:lnTo>
                    <a:lnTo>
                      <a:pt x="193" y="92"/>
                    </a:lnTo>
                    <a:lnTo>
                      <a:pt x="191" y="97"/>
                    </a:lnTo>
                    <a:lnTo>
                      <a:pt x="188" y="102"/>
                    </a:lnTo>
                    <a:lnTo>
                      <a:pt x="185" y="106"/>
                    </a:lnTo>
                    <a:lnTo>
                      <a:pt x="181" y="110"/>
                    </a:lnTo>
                    <a:lnTo>
                      <a:pt x="177" y="114"/>
                    </a:lnTo>
                    <a:lnTo>
                      <a:pt x="173" y="118"/>
                    </a:lnTo>
                    <a:lnTo>
                      <a:pt x="168" y="122"/>
                    </a:lnTo>
                    <a:lnTo>
                      <a:pt x="163" y="125"/>
                    </a:lnTo>
                    <a:lnTo>
                      <a:pt x="158" y="128"/>
                    </a:lnTo>
                    <a:lnTo>
                      <a:pt x="152" y="131"/>
                    </a:lnTo>
                    <a:lnTo>
                      <a:pt x="146" y="133"/>
                    </a:lnTo>
                    <a:lnTo>
                      <a:pt x="140" y="135"/>
                    </a:lnTo>
                    <a:lnTo>
                      <a:pt x="134" y="137"/>
                    </a:lnTo>
                    <a:lnTo>
                      <a:pt x="128" y="138"/>
                    </a:lnTo>
                    <a:lnTo>
                      <a:pt x="122" y="139"/>
                    </a:lnTo>
                    <a:lnTo>
                      <a:pt x="116" y="140"/>
                    </a:lnTo>
                    <a:lnTo>
                      <a:pt x="110" y="140"/>
                    </a:lnTo>
                    <a:lnTo>
                      <a:pt x="104" y="140"/>
                    </a:lnTo>
                    <a:lnTo>
                      <a:pt x="99" y="140"/>
                    </a:lnTo>
                    <a:lnTo>
                      <a:pt x="93" y="140"/>
                    </a:lnTo>
                    <a:lnTo>
                      <a:pt x="88" y="139"/>
                    </a:lnTo>
                    <a:lnTo>
                      <a:pt x="83" y="138"/>
                    </a:lnTo>
                    <a:lnTo>
                      <a:pt x="77" y="137"/>
                    </a:lnTo>
                    <a:lnTo>
                      <a:pt x="72" y="136"/>
                    </a:lnTo>
                    <a:lnTo>
                      <a:pt x="67" y="135"/>
                    </a:lnTo>
                    <a:lnTo>
                      <a:pt x="62" y="133"/>
                    </a:lnTo>
                    <a:lnTo>
                      <a:pt x="57" y="132"/>
                    </a:lnTo>
                    <a:lnTo>
                      <a:pt x="52" y="130"/>
                    </a:lnTo>
                    <a:lnTo>
                      <a:pt x="47" y="128"/>
                    </a:lnTo>
                    <a:lnTo>
                      <a:pt x="43" y="126"/>
                    </a:lnTo>
                    <a:lnTo>
                      <a:pt x="38" y="124"/>
                    </a:lnTo>
                    <a:lnTo>
                      <a:pt x="33" y="122"/>
                    </a:lnTo>
                    <a:lnTo>
                      <a:pt x="31" y="121"/>
                    </a:lnTo>
                    <a:lnTo>
                      <a:pt x="28" y="120"/>
                    </a:lnTo>
                    <a:lnTo>
                      <a:pt x="26" y="119"/>
                    </a:lnTo>
                    <a:lnTo>
                      <a:pt x="24" y="118"/>
                    </a:lnTo>
                    <a:lnTo>
                      <a:pt x="22" y="117"/>
                    </a:lnTo>
                    <a:lnTo>
                      <a:pt x="20" y="116"/>
                    </a:lnTo>
                    <a:lnTo>
                      <a:pt x="18" y="115"/>
                    </a:lnTo>
                    <a:lnTo>
                      <a:pt x="16" y="113"/>
                    </a:lnTo>
                    <a:lnTo>
                      <a:pt x="13" y="112"/>
                    </a:lnTo>
                    <a:lnTo>
                      <a:pt x="12" y="111"/>
                    </a:lnTo>
                    <a:lnTo>
                      <a:pt x="10" y="109"/>
                    </a:lnTo>
                    <a:lnTo>
                      <a:pt x="8" y="108"/>
                    </a:lnTo>
                    <a:lnTo>
                      <a:pt x="6" y="107"/>
                    </a:lnTo>
                    <a:lnTo>
                      <a:pt x="4" y="105"/>
                    </a:lnTo>
                    <a:lnTo>
                      <a:pt x="2" y="104"/>
                    </a:lnTo>
                    <a:lnTo>
                      <a:pt x="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17" name="Freeform 202"/>
              <p:cNvSpPr>
                <a:spLocks/>
              </p:cNvSpPr>
              <p:nvPr/>
            </p:nvSpPr>
            <p:spPr bwMode="auto">
              <a:xfrm>
                <a:off x="3508" y="3383"/>
                <a:ext cx="8" cy="23"/>
              </a:xfrm>
              <a:custGeom>
                <a:avLst/>
                <a:gdLst>
                  <a:gd name="T0" fmla="*/ 7 w 8"/>
                  <a:gd name="T1" fmla="*/ 0 h 23"/>
                  <a:gd name="T2" fmla="*/ 7 w 8"/>
                  <a:gd name="T3" fmla="*/ 0 h 23"/>
                  <a:gd name="T4" fmla="*/ 8 w 8"/>
                  <a:gd name="T5" fmla="*/ 0 h 23"/>
                  <a:gd name="T6" fmla="*/ 8 w 8"/>
                  <a:gd name="T7" fmla="*/ 0 h 23"/>
                  <a:gd name="T8" fmla="*/ 8 w 8"/>
                  <a:gd name="T9" fmla="*/ 0 h 23"/>
                  <a:gd name="T10" fmla="*/ 6 w 8"/>
                  <a:gd name="T11" fmla="*/ 3 h 23"/>
                  <a:gd name="T12" fmla="*/ 5 w 8"/>
                  <a:gd name="T13" fmla="*/ 5 h 23"/>
                  <a:gd name="T14" fmla="*/ 4 w 8"/>
                  <a:gd name="T15" fmla="*/ 8 h 23"/>
                  <a:gd name="T16" fmla="*/ 3 w 8"/>
                  <a:gd name="T17" fmla="*/ 11 h 23"/>
                  <a:gd name="T18" fmla="*/ 2 w 8"/>
                  <a:gd name="T19" fmla="*/ 14 h 23"/>
                  <a:gd name="T20" fmla="*/ 1 w 8"/>
                  <a:gd name="T21" fmla="*/ 17 h 23"/>
                  <a:gd name="T22" fmla="*/ 1 w 8"/>
                  <a:gd name="T23" fmla="*/ 20 h 23"/>
                  <a:gd name="T24" fmla="*/ 1 w 8"/>
                  <a:gd name="T25" fmla="*/ 23 h 23"/>
                  <a:gd name="T26" fmla="*/ 0 w 8"/>
                  <a:gd name="T27" fmla="*/ 23 h 23"/>
                  <a:gd name="T28" fmla="*/ 0 w 8"/>
                  <a:gd name="T29" fmla="*/ 20 h 23"/>
                  <a:gd name="T30" fmla="*/ 0 w 8"/>
                  <a:gd name="T31" fmla="*/ 17 h 23"/>
                  <a:gd name="T32" fmla="*/ 0 w 8"/>
                  <a:gd name="T33" fmla="*/ 14 h 23"/>
                  <a:gd name="T34" fmla="*/ 1 w 8"/>
                  <a:gd name="T35" fmla="*/ 11 h 23"/>
                  <a:gd name="T36" fmla="*/ 2 w 8"/>
                  <a:gd name="T37" fmla="*/ 8 h 23"/>
                  <a:gd name="T38" fmla="*/ 3 w 8"/>
                  <a:gd name="T39" fmla="*/ 5 h 23"/>
                  <a:gd name="T40" fmla="*/ 5 w 8"/>
                  <a:gd name="T41" fmla="*/ 3 h 23"/>
                  <a:gd name="T42" fmla="*/ 7 w 8"/>
                  <a:gd name="T43" fmla="*/ 0 h 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
                  <a:gd name="T67" fmla="*/ 0 h 23"/>
                  <a:gd name="T68" fmla="*/ 8 w 8"/>
                  <a:gd name="T69" fmla="*/ 23 h 2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 h="23">
                    <a:moveTo>
                      <a:pt x="7" y="0"/>
                    </a:moveTo>
                    <a:lnTo>
                      <a:pt x="7" y="0"/>
                    </a:lnTo>
                    <a:lnTo>
                      <a:pt x="8" y="0"/>
                    </a:lnTo>
                    <a:lnTo>
                      <a:pt x="6" y="3"/>
                    </a:lnTo>
                    <a:lnTo>
                      <a:pt x="5" y="5"/>
                    </a:lnTo>
                    <a:lnTo>
                      <a:pt x="4" y="8"/>
                    </a:lnTo>
                    <a:lnTo>
                      <a:pt x="3" y="11"/>
                    </a:lnTo>
                    <a:lnTo>
                      <a:pt x="2" y="14"/>
                    </a:lnTo>
                    <a:lnTo>
                      <a:pt x="1" y="17"/>
                    </a:lnTo>
                    <a:lnTo>
                      <a:pt x="1" y="20"/>
                    </a:lnTo>
                    <a:lnTo>
                      <a:pt x="1" y="23"/>
                    </a:lnTo>
                    <a:lnTo>
                      <a:pt x="0" y="23"/>
                    </a:lnTo>
                    <a:lnTo>
                      <a:pt x="0" y="20"/>
                    </a:lnTo>
                    <a:lnTo>
                      <a:pt x="0" y="17"/>
                    </a:lnTo>
                    <a:lnTo>
                      <a:pt x="0" y="14"/>
                    </a:lnTo>
                    <a:lnTo>
                      <a:pt x="1" y="11"/>
                    </a:lnTo>
                    <a:lnTo>
                      <a:pt x="2" y="8"/>
                    </a:lnTo>
                    <a:lnTo>
                      <a:pt x="3" y="5"/>
                    </a:lnTo>
                    <a:lnTo>
                      <a:pt x="5" y="3"/>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18" name="Freeform 203"/>
              <p:cNvSpPr>
                <a:spLocks/>
              </p:cNvSpPr>
              <p:nvPr/>
            </p:nvSpPr>
            <p:spPr bwMode="auto">
              <a:xfrm>
                <a:off x="3520" y="3388"/>
                <a:ext cx="6" cy="18"/>
              </a:xfrm>
              <a:custGeom>
                <a:avLst/>
                <a:gdLst>
                  <a:gd name="T0" fmla="*/ 6 w 6"/>
                  <a:gd name="T1" fmla="*/ 0 h 18"/>
                  <a:gd name="T2" fmla="*/ 5 w 6"/>
                  <a:gd name="T3" fmla="*/ 3 h 18"/>
                  <a:gd name="T4" fmla="*/ 4 w 6"/>
                  <a:gd name="T5" fmla="*/ 5 h 18"/>
                  <a:gd name="T6" fmla="*/ 3 w 6"/>
                  <a:gd name="T7" fmla="*/ 7 h 18"/>
                  <a:gd name="T8" fmla="*/ 2 w 6"/>
                  <a:gd name="T9" fmla="*/ 9 h 18"/>
                  <a:gd name="T10" fmla="*/ 2 w 6"/>
                  <a:gd name="T11" fmla="*/ 12 h 18"/>
                  <a:gd name="T12" fmla="*/ 2 w 6"/>
                  <a:gd name="T13" fmla="*/ 14 h 18"/>
                  <a:gd name="T14" fmla="*/ 2 w 6"/>
                  <a:gd name="T15" fmla="*/ 16 h 18"/>
                  <a:gd name="T16" fmla="*/ 2 w 6"/>
                  <a:gd name="T17" fmla="*/ 18 h 18"/>
                  <a:gd name="T18" fmla="*/ 1 w 6"/>
                  <a:gd name="T19" fmla="*/ 16 h 18"/>
                  <a:gd name="T20" fmla="*/ 0 w 6"/>
                  <a:gd name="T21" fmla="*/ 14 h 18"/>
                  <a:gd name="T22" fmla="*/ 1 w 6"/>
                  <a:gd name="T23" fmla="*/ 11 h 18"/>
                  <a:gd name="T24" fmla="*/ 1 w 6"/>
                  <a:gd name="T25" fmla="*/ 9 h 18"/>
                  <a:gd name="T26" fmla="*/ 2 w 6"/>
                  <a:gd name="T27" fmla="*/ 8 h 18"/>
                  <a:gd name="T28" fmla="*/ 2 w 6"/>
                  <a:gd name="T29" fmla="*/ 7 h 18"/>
                  <a:gd name="T30" fmla="*/ 2 w 6"/>
                  <a:gd name="T31" fmla="*/ 6 h 18"/>
                  <a:gd name="T32" fmla="*/ 3 w 6"/>
                  <a:gd name="T33" fmla="*/ 4 h 18"/>
                  <a:gd name="T34" fmla="*/ 3 w 6"/>
                  <a:gd name="T35" fmla="*/ 3 h 18"/>
                  <a:gd name="T36" fmla="*/ 4 w 6"/>
                  <a:gd name="T37" fmla="*/ 2 h 18"/>
                  <a:gd name="T38" fmla="*/ 5 w 6"/>
                  <a:gd name="T39" fmla="*/ 1 h 18"/>
                  <a:gd name="T40" fmla="*/ 6 w 6"/>
                  <a:gd name="T41" fmla="*/ 0 h 1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
                  <a:gd name="T64" fmla="*/ 0 h 18"/>
                  <a:gd name="T65" fmla="*/ 6 w 6"/>
                  <a:gd name="T66" fmla="*/ 18 h 1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 h="18">
                    <a:moveTo>
                      <a:pt x="6" y="0"/>
                    </a:moveTo>
                    <a:lnTo>
                      <a:pt x="5" y="3"/>
                    </a:lnTo>
                    <a:lnTo>
                      <a:pt x="4" y="5"/>
                    </a:lnTo>
                    <a:lnTo>
                      <a:pt x="3" y="7"/>
                    </a:lnTo>
                    <a:lnTo>
                      <a:pt x="2" y="9"/>
                    </a:lnTo>
                    <a:lnTo>
                      <a:pt x="2" y="12"/>
                    </a:lnTo>
                    <a:lnTo>
                      <a:pt x="2" y="14"/>
                    </a:lnTo>
                    <a:lnTo>
                      <a:pt x="2" y="16"/>
                    </a:lnTo>
                    <a:lnTo>
                      <a:pt x="2" y="18"/>
                    </a:lnTo>
                    <a:lnTo>
                      <a:pt x="1" y="16"/>
                    </a:lnTo>
                    <a:lnTo>
                      <a:pt x="0" y="14"/>
                    </a:lnTo>
                    <a:lnTo>
                      <a:pt x="1" y="11"/>
                    </a:lnTo>
                    <a:lnTo>
                      <a:pt x="1" y="9"/>
                    </a:lnTo>
                    <a:lnTo>
                      <a:pt x="2" y="8"/>
                    </a:lnTo>
                    <a:lnTo>
                      <a:pt x="2" y="7"/>
                    </a:lnTo>
                    <a:lnTo>
                      <a:pt x="2" y="6"/>
                    </a:lnTo>
                    <a:lnTo>
                      <a:pt x="3" y="4"/>
                    </a:lnTo>
                    <a:lnTo>
                      <a:pt x="3" y="3"/>
                    </a:lnTo>
                    <a:lnTo>
                      <a:pt x="4" y="2"/>
                    </a:lnTo>
                    <a:lnTo>
                      <a:pt x="5" y="1"/>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19" name="Freeform 204"/>
              <p:cNvSpPr>
                <a:spLocks/>
              </p:cNvSpPr>
              <p:nvPr/>
            </p:nvSpPr>
            <p:spPr bwMode="auto">
              <a:xfrm>
                <a:off x="3528" y="3393"/>
                <a:ext cx="5" cy="14"/>
              </a:xfrm>
              <a:custGeom>
                <a:avLst/>
                <a:gdLst>
                  <a:gd name="T0" fmla="*/ 5 w 5"/>
                  <a:gd name="T1" fmla="*/ 0 h 14"/>
                  <a:gd name="T2" fmla="*/ 5 w 5"/>
                  <a:gd name="T3" fmla="*/ 0 h 14"/>
                  <a:gd name="T4" fmla="*/ 5 w 5"/>
                  <a:gd name="T5" fmla="*/ 0 h 14"/>
                  <a:gd name="T6" fmla="*/ 5 w 5"/>
                  <a:gd name="T7" fmla="*/ 0 h 14"/>
                  <a:gd name="T8" fmla="*/ 5 w 5"/>
                  <a:gd name="T9" fmla="*/ 0 h 14"/>
                  <a:gd name="T10" fmla="*/ 4 w 5"/>
                  <a:gd name="T11" fmla="*/ 3 h 14"/>
                  <a:gd name="T12" fmla="*/ 2 w 5"/>
                  <a:gd name="T13" fmla="*/ 7 h 14"/>
                  <a:gd name="T14" fmla="*/ 1 w 5"/>
                  <a:gd name="T15" fmla="*/ 11 h 14"/>
                  <a:gd name="T16" fmla="*/ 1 w 5"/>
                  <a:gd name="T17" fmla="*/ 14 h 14"/>
                  <a:gd name="T18" fmla="*/ 0 w 5"/>
                  <a:gd name="T19" fmla="*/ 14 h 14"/>
                  <a:gd name="T20" fmla="*/ 0 w 5"/>
                  <a:gd name="T21" fmla="*/ 12 h 14"/>
                  <a:gd name="T22" fmla="*/ 0 w 5"/>
                  <a:gd name="T23" fmla="*/ 10 h 14"/>
                  <a:gd name="T24" fmla="*/ 1 w 5"/>
                  <a:gd name="T25" fmla="*/ 8 h 14"/>
                  <a:gd name="T26" fmla="*/ 1 w 5"/>
                  <a:gd name="T27" fmla="*/ 6 h 14"/>
                  <a:gd name="T28" fmla="*/ 2 w 5"/>
                  <a:gd name="T29" fmla="*/ 4 h 14"/>
                  <a:gd name="T30" fmla="*/ 2 w 5"/>
                  <a:gd name="T31" fmla="*/ 2 h 14"/>
                  <a:gd name="T32" fmla="*/ 3 w 5"/>
                  <a:gd name="T33" fmla="*/ 1 h 14"/>
                  <a:gd name="T34" fmla="*/ 5 w 5"/>
                  <a:gd name="T35" fmla="*/ 0 h 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
                  <a:gd name="T55" fmla="*/ 0 h 14"/>
                  <a:gd name="T56" fmla="*/ 5 w 5"/>
                  <a:gd name="T57" fmla="*/ 14 h 1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 h="14">
                    <a:moveTo>
                      <a:pt x="5" y="0"/>
                    </a:moveTo>
                    <a:lnTo>
                      <a:pt x="5" y="0"/>
                    </a:lnTo>
                    <a:lnTo>
                      <a:pt x="4" y="3"/>
                    </a:lnTo>
                    <a:lnTo>
                      <a:pt x="2" y="7"/>
                    </a:lnTo>
                    <a:lnTo>
                      <a:pt x="1" y="11"/>
                    </a:lnTo>
                    <a:lnTo>
                      <a:pt x="1" y="14"/>
                    </a:lnTo>
                    <a:lnTo>
                      <a:pt x="0" y="14"/>
                    </a:lnTo>
                    <a:lnTo>
                      <a:pt x="0" y="12"/>
                    </a:lnTo>
                    <a:lnTo>
                      <a:pt x="0" y="10"/>
                    </a:lnTo>
                    <a:lnTo>
                      <a:pt x="1" y="8"/>
                    </a:lnTo>
                    <a:lnTo>
                      <a:pt x="1" y="6"/>
                    </a:lnTo>
                    <a:lnTo>
                      <a:pt x="2" y="4"/>
                    </a:lnTo>
                    <a:lnTo>
                      <a:pt x="2" y="2"/>
                    </a:lnTo>
                    <a:lnTo>
                      <a:pt x="3"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20" name="Freeform 205"/>
              <p:cNvSpPr>
                <a:spLocks/>
              </p:cNvSpPr>
              <p:nvPr/>
            </p:nvSpPr>
            <p:spPr bwMode="auto">
              <a:xfrm>
                <a:off x="3535" y="3395"/>
                <a:ext cx="5" cy="13"/>
              </a:xfrm>
              <a:custGeom>
                <a:avLst/>
                <a:gdLst>
                  <a:gd name="T0" fmla="*/ 4 w 5"/>
                  <a:gd name="T1" fmla="*/ 0 h 13"/>
                  <a:gd name="T2" fmla="*/ 5 w 5"/>
                  <a:gd name="T3" fmla="*/ 0 h 13"/>
                  <a:gd name="T4" fmla="*/ 4 w 5"/>
                  <a:gd name="T5" fmla="*/ 3 h 13"/>
                  <a:gd name="T6" fmla="*/ 2 w 5"/>
                  <a:gd name="T7" fmla="*/ 6 h 13"/>
                  <a:gd name="T8" fmla="*/ 2 w 5"/>
                  <a:gd name="T9" fmla="*/ 10 h 13"/>
                  <a:gd name="T10" fmla="*/ 1 w 5"/>
                  <a:gd name="T11" fmla="*/ 13 h 13"/>
                  <a:gd name="T12" fmla="*/ 0 w 5"/>
                  <a:gd name="T13" fmla="*/ 12 h 13"/>
                  <a:gd name="T14" fmla="*/ 1 w 5"/>
                  <a:gd name="T15" fmla="*/ 9 h 13"/>
                  <a:gd name="T16" fmla="*/ 2 w 5"/>
                  <a:gd name="T17" fmla="*/ 6 h 13"/>
                  <a:gd name="T18" fmla="*/ 2 w 5"/>
                  <a:gd name="T19" fmla="*/ 3 h 13"/>
                  <a:gd name="T20" fmla="*/ 4 w 5"/>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3"/>
                  <a:gd name="T35" fmla="*/ 5 w 5"/>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3">
                    <a:moveTo>
                      <a:pt x="4" y="0"/>
                    </a:moveTo>
                    <a:lnTo>
                      <a:pt x="5" y="0"/>
                    </a:lnTo>
                    <a:lnTo>
                      <a:pt x="4" y="3"/>
                    </a:lnTo>
                    <a:lnTo>
                      <a:pt x="2" y="6"/>
                    </a:lnTo>
                    <a:lnTo>
                      <a:pt x="2" y="10"/>
                    </a:lnTo>
                    <a:lnTo>
                      <a:pt x="1" y="13"/>
                    </a:lnTo>
                    <a:lnTo>
                      <a:pt x="0" y="12"/>
                    </a:lnTo>
                    <a:lnTo>
                      <a:pt x="1" y="9"/>
                    </a:lnTo>
                    <a:lnTo>
                      <a:pt x="2" y="6"/>
                    </a:lnTo>
                    <a:lnTo>
                      <a:pt x="2" y="3"/>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21" name="Freeform 206"/>
              <p:cNvSpPr>
                <a:spLocks/>
              </p:cNvSpPr>
              <p:nvPr/>
            </p:nvSpPr>
            <p:spPr bwMode="auto">
              <a:xfrm>
                <a:off x="3543" y="3390"/>
                <a:ext cx="72" cy="54"/>
              </a:xfrm>
              <a:custGeom>
                <a:avLst/>
                <a:gdLst>
                  <a:gd name="T0" fmla="*/ 7 w 72"/>
                  <a:gd name="T1" fmla="*/ 4 h 54"/>
                  <a:gd name="T2" fmla="*/ 10 w 72"/>
                  <a:gd name="T3" fmla="*/ 2 h 54"/>
                  <a:gd name="T4" fmla="*/ 14 w 72"/>
                  <a:gd name="T5" fmla="*/ 1 h 54"/>
                  <a:gd name="T6" fmla="*/ 18 w 72"/>
                  <a:gd name="T7" fmla="*/ 0 h 54"/>
                  <a:gd name="T8" fmla="*/ 22 w 72"/>
                  <a:gd name="T9" fmla="*/ 0 h 54"/>
                  <a:gd name="T10" fmla="*/ 26 w 72"/>
                  <a:gd name="T11" fmla="*/ 0 h 54"/>
                  <a:gd name="T12" fmla="*/ 31 w 72"/>
                  <a:gd name="T13" fmla="*/ 0 h 54"/>
                  <a:gd name="T14" fmla="*/ 35 w 72"/>
                  <a:gd name="T15" fmla="*/ 1 h 54"/>
                  <a:gd name="T16" fmla="*/ 40 w 72"/>
                  <a:gd name="T17" fmla="*/ 2 h 54"/>
                  <a:gd name="T18" fmla="*/ 46 w 72"/>
                  <a:gd name="T19" fmla="*/ 5 h 54"/>
                  <a:gd name="T20" fmla="*/ 52 w 72"/>
                  <a:gd name="T21" fmla="*/ 8 h 54"/>
                  <a:gd name="T22" fmla="*/ 58 w 72"/>
                  <a:gd name="T23" fmla="*/ 12 h 54"/>
                  <a:gd name="T24" fmla="*/ 63 w 72"/>
                  <a:gd name="T25" fmla="*/ 16 h 54"/>
                  <a:gd name="T26" fmla="*/ 67 w 72"/>
                  <a:gd name="T27" fmla="*/ 21 h 54"/>
                  <a:gd name="T28" fmla="*/ 70 w 72"/>
                  <a:gd name="T29" fmla="*/ 26 h 54"/>
                  <a:gd name="T30" fmla="*/ 72 w 72"/>
                  <a:gd name="T31" fmla="*/ 32 h 54"/>
                  <a:gd name="T32" fmla="*/ 71 w 72"/>
                  <a:gd name="T33" fmla="*/ 37 h 54"/>
                  <a:gd name="T34" fmla="*/ 70 w 72"/>
                  <a:gd name="T35" fmla="*/ 42 h 54"/>
                  <a:gd name="T36" fmla="*/ 67 w 72"/>
                  <a:gd name="T37" fmla="*/ 46 h 54"/>
                  <a:gd name="T38" fmla="*/ 64 w 72"/>
                  <a:gd name="T39" fmla="*/ 49 h 54"/>
                  <a:gd name="T40" fmla="*/ 59 w 72"/>
                  <a:gd name="T41" fmla="*/ 52 h 54"/>
                  <a:gd name="T42" fmla="*/ 53 w 72"/>
                  <a:gd name="T43" fmla="*/ 53 h 54"/>
                  <a:gd name="T44" fmla="*/ 47 w 72"/>
                  <a:gd name="T45" fmla="*/ 54 h 54"/>
                  <a:gd name="T46" fmla="*/ 42 w 72"/>
                  <a:gd name="T47" fmla="*/ 54 h 54"/>
                  <a:gd name="T48" fmla="*/ 36 w 72"/>
                  <a:gd name="T49" fmla="*/ 53 h 54"/>
                  <a:gd name="T50" fmla="*/ 30 w 72"/>
                  <a:gd name="T51" fmla="*/ 51 h 54"/>
                  <a:gd name="T52" fmla="*/ 25 w 72"/>
                  <a:gd name="T53" fmla="*/ 49 h 54"/>
                  <a:gd name="T54" fmla="*/ 20 w 72"/>
                  <a:gd name="T55" fmla="*/ 46 h 54"/>
                  <a:gd name="T56" fmla="*/ 14 w 72"/>
                  <a:gd name="T57" fmla="*/ 42 h 54"/>
                  <a:gd name="T58" fmla="*/ 8 w 72"/>
                  <a:gd name="T59" fmla="*/ 36 h 54"/>
                  <a:gd name="T60" fmla="*/ 4 w 72"/>
                  <a:gd name="T61" fmla="*/ 29 h 54"/>
                  <a:gd name="T62" fmla="*/ 1 w 72"/>
                  <a:gd name="T63" fmla="*/ 21 h 54"/>
                  <a:gd name="T64" fmla="*/ 1 w 72"/>
                  <a:gd name="T65" fmla="*/ 15 h 54"/>
                  <a:gd name="T66" fmla="*/ 1 w 72"/>
                  <a:gd name="T67" fmla="*/ 12 h 54"/>
                  <a:gd name="T68" fmla="*/ 3 w 72"/>
                  <a:gd name="T69" fmla="*/ 9 h 54"/>
                  <a:gd name="T70" fmla="*/ 5 w 72"/>
                  <a:gd name="T71" fmla="*/ 7 h 5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
                  <a:gd name="T109" fmla="*/ 0 h 54"/>
                  <a:gd name="T110" fmla="*/ 72 w 72"/>
                  <a:gd name="T111" fmla="*/ 54 h 5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 h="54">
                    <a:moveTo>
                      <a:pt x="6" y="5"/>
                    </a:moveTo>
                    <a:lnTo>
                      <a:pt x="7" y="4"/>
                    </a:lnTo>
                    <a:lnTo>
                      <a:pt x="9" y="3"/>
                    </a:lnTo>
                    <a:lnTo>
                      <a:pt x="10" y="2"/>
                    </a:lnTo>
                    <a:lnTo>
                      <a:pt x="12" y="2"/>
                    </a:lnTo>
                    <a:lnTo>
                      <a:pt x="14" y="1"/>
                    </a:lnTo>
                    <a:lnTo>
                      <a:pt x="16" y="1"/>
                    </a:lnTo>
                    <a:lnTo>
                      <a:pt x="18" y="0"/>
                    </a:lnTo>
                    <a:lnTo>
                      <a:pt x="20" y="0"/>
                    </a:lnTo>
                    <a:lnTo>
                      <a:pt x="22" y="0"/>
                    </a:lnTo>
                    <a:lnTo>
                      <a:pt x="24" y="0"/>
                    </a:lnTo>
                    <a:lnTo>
                      <a:pt x="26" y="0"/>
                    </a:lnTo>
                    <a:lnTo>
                      <a:pt x="29" y="0"/>
                    </a:lnTo>
                    <a:lnTo>
                      <a:pt x="31" y="0"/>
                    </a:lnTo>
                    <a:lnTo>
                      <a:pt x="33" y="0"/>
                    </a:lnTo>
                    <a:lnTo>
                      <a:pt x="35" y="1"/>
                    </a:lnTo>
                    <a:lnTo>
                      <a:pt x="36" y="1"/>
                    </a:lnTo>
                    <a:lnTo>
                      <a:pt x="40" y="2"/>
                    </a:lnTo>
                    <a:lnTo>
                      <a:pt x="43" y="3"/>
                    </a:lnTo>
                    <a:lnTo>
                      <a:pt x="46" y="5"/>
                    </a:lnTo>
                    <a:lnTo>
                      <a:pt x="49" y="6"/>
                    </a:lnTo>
                    <a:lnTo>
                      <a:pt x="52" y="8"/>
                    </a:lnTo>
                    <a:lnTo>
                      <a:pt x="55" y="10"/>
                    </a:lnTo>
                    <a:lnTo>
                      <a:pt x="58" y="12"/>
                    </a:lnTo>
                    <a:lnTo>
                      <a:pt x="61" y="14"/>
                    </a:lnTo>
                    <a:lnTo>
                      <a:pt x="63" y="16"/>
                    </a:lnTo>
                    <a:lnTo>
                      <a:pt x="65" y="19"/>
                    </a:lnTo>
                    <a:lnTo>
                      <a:pt x="67" y="21"/>
                    </a:lnTo>
                    <a:lnTo>
                      <a:pt x="69" y="24"/>
                    </a:lnTo>
                    <a:lnTo>
                      <a:pt x="70" y="26"/>
                    </a:lnTo>
                    <a:lnTo>
                      <a:pt x="71" y="29"/>
                    </a:lnTo>
                    <a:lnTo>
                      <a:pt x="72" y="32"/>
                    </a:lnTo>
                    <a:lnTo>
                      <a:pt x="72" y="35"/>
                    </a:lnTo>
                    <a:lnTo>
                      <a:pt x="71" y="37"/>
                    </a:lnTo>
                    <a:lnTo>
                      <a:pt x="71" y="40"/>
                    </a:lnTo>
                    <a:lnTo>
                      <a:pt x="70" y="42"/>
                    </a:lnTo>
                    <a:lnTo>
                      <a:pt x="69" y="44"/>
                    </a:lnTo>
                    <a:lnTo>
                      <a:pt x="67" y="46"/>
                    </a:lnTo>
                    <a:lnTo>
                      <a:pt x="66" y="48"/>
                    </a:lnTo>
                    <a:lnTo>
                      <a:pt x="64" y="49"/>
                    </a:lnTo>
                    <a:lnTo>
                      <a:pt x="61" y="51"/>
                    </a:lnTo>
                    <a:lnTo>
                      <a:pt x="59" y="52"/>
                    </a:lnTo>
                    <a:lnTo>
                      <a:pt x="56" y="53"/>
                    </a:lnTo>
                    <a:lnTo>
                      <a:pt x="53" y="53"/>
                    </a:lnTo>
                    <a:lnTo>
                      <a:pt x="50" y="54"/>
                    </a:lnTo>
                    <a:lnTo>
                      <a:pt x="47" y="54"/>
                    </a:lnTo>
                    <a:lnTo>
                      <a:pt x="44" y="54"/>
                    </a:lnTo>
                    <a:lnTo>
                      <a:pt x="42" y="54"/>
                    </a:lnTo>
                    <a:lnTo>
                      <a:pt x="39" y="53"/>
                    </a:lnTo>
                    <a:lnTo>
                      <a:pt x="36" y="53"/>
                    </a:lnTo>
                    <a:lnTo>
                      <a:pt x="33" y="52"/>
                    </a:lnTo>
                    <a:lnTo>
                      <a:pt x="30" y="51"/>
                    </a:lnTo>
                    <a:lnTo>
                      <a:pt x="28" y="50"/>
                    </a:lnTo>
                    <a:lnTo>
                      <a:pt x="25" y="49"/>
                    </a:lnTo>
                    <a:lnTo>
                      <a:pt x="22" y="48"/>
                    </a:lnTo>
                    <a:lnTo>
                      <a:pt x="20" y="46"/>
                    </a:lnTo>
                    <a:lnTo>
                      <a:pt x="18" y="45"/>
                    </a:lnTo>
                    <a:lnTo>
                      <a:pt x="14" y="42"/>
                    </a:lnTo>
                    <a:lnTo>
                      <a:pt x="11" y="39"/>
                    </a:lnTo>
                    <a:lnTo>
                      <a:pt x="8" y="36"/>
                    </a:lnTo>
                    <a:lnTo>
                      <a:pt x="6" y="32"/>
                    </a:lnTo>
                    <a:lnTo>
                      <a:pt x="4" y="29"/>
                    </a:lnTo>
                    <a:lnTo>
                      <a:pt x="2" y="25"/>
                    </a:lnTo>
                    <a:lnTo>
                      <a:pt x="1" y="21"/>
                    </a:lnTo>
                    <a:lnTo>
                      <a:pt x="0" y="17"/>
                    </a:lnTo>
                    <a:lnTo>
                      <a:pt x="1" y="15"/>
                    </a:lnTo>
                    <a:lnTo>
                      <a:pt x="1" y="14"/>
                    </a:lnTo>
                    <a:lnTo>
                      <a:pt x="1" y="12"/>
                    </a:lnTo>
                    <a:lnTo>
                      <a:pt x="2" y="11"/>
                    </a:lnTo>
                    <a:lnTo>
                      <a:pt x="3" y="9"/>
                    </a:lnTo>
                    <a:lnTo>
                      <a:pt x="4" y="8"/>
                    </a:lnTo>
                    <a:lnTo>
                      <a:pt x="5" y="7"/>
                    </a:lnTo>
                    <a:lnTo>
                      <a:pt x="6"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22" name="Freeform 207"/>
              <p:cNvSpPr>
                <a:spLocks/>
              </p:cNvSpPr>
              <p:nvPr/>
            </p:nvSpPr>
            <p:spPr bwMode="auto">
              <a:xfrm>
                <a:off x="3547" y="3392"/>
                <a:ext cx="64" cy="49"/>
              </a:xfrm>
              <a:custGeom>
                <a:avLst/>
                <a:gdLst>
                  <a:gd name="T0" fmla="*/ 2 w 64"/>
                  <a:gd name="T1" fmla="*/ 8 h 49"/>
                  <a:gd name="T2" fmla="*/ 5 w 64"/>
                  <a:gd name="T3" fmla="*/ 6 h 49"/>
                  <a:gd name="T4" fmla="*/ 7 w 64"/>
                  <a:gd name="T5" fmla="*/ 5 h 49"/>
                  <a:gd name="T6" fmla="*/ 10 w 64"/>
                  <a:gd name="T7" fmla="*/ 3 h 49"/>
                  <a:gd name="T8" fmla="*/ 13 w 64"/>
                  <a:gd name="T9" fmla="*/ 2 h 49"/>
                  <a:gd name="T10" fmla="*/ 15 w 64"/>
                  <a:gd name="T11" fmla="*/ 1 h 49"/>
                  <a:gd name="T12" fmla="*/ 18 w 64"/>
                  <a:gd name="T13" fmla="*/ 0 h 49"/>
                  <a:gd name="T14" fmla="*/ 21 w 64"/>
                  <a:gd name="T15" fmla="*/ 0 h 49"/>
                  <a:gd name="T16" fmla="*/ 25 w 64"/>
                  <a:gd name="T17" fmla="*/ 1 h 49"/>
                  <a:gd name="T18" fmla="*/ 28 w 64"/>
                  <a:gd name="T19" fmla="*/ 1 h 49"/>
                  <a:gd name="T20" fmla="*/ 31 w 64"/>
                  <a:gd name="T21" fmla="*/ 2 h 49"/>
                  <a:gd name="T22" fmla="*/ 34 w 64"/>
                  <a:gd name="T23" fmla="*/ 3 h 49"/>
                  <a:gd name="T24" fmla="*/ 38 w 64"/>
                  <a:gd name="T25" fmla="*/ 5 h 49"/>
                  <a:gd name="T26" fmla="*/ 41 w 64"/>
                  <a:gd name="T27" fmla="*/ 6 h 49"/>
                  <a:gd name="T28" fmla="*/ 44 w 64"/>
                  <a:gd name="T29" fmla="*/ 8 h 49"/>
                  <a:gd name="T30" fmla="*/ 47 w 64"/>
                  <a:gd name="T31" fmla="*/ 9 h 49"/>
                  <a:gd name="T32" fmla="*/ 50 w 64"/>
                  <a:gd name="T33" fmla="*/ 11 h 49"/>
                  <a:gd name="T34" fmla="*/ 52 w 64"/>
                  <a:gd name="T35" fmla="*/ 13 h 49"/>
                  <a:gd name="T36" fmla="*/ 55 w 64"/>
                  <a:gd name="T37" fmla="*/ 15 h 49"/>
                  <a:gd name="T38" fmla="*/ 57 w 64"/>
                  <a:gd name="T39" fmla="*/ 17 h 49"/>
                  <a:gd name="T40" fmla="*/ 59 w 64"/>
                  <a:gd name="T41" fmla="*/ 20 h 49"/>
                  <a:gd name="T42" fmla="*/ 61 w 64"/>
                  <a:gd name="T43" fmla="*/ 22 h 49"/>
                  <a:gd name="T44" fmla="*/ 63 w 64"/>
                  <a:gd name="T45" fmla="*/ 25 h 49"/>
                  <a:gd name="T46" fmla="*/ 64 w 64"/>
                  <a:gd name="T47" fmla="*/ 28 h 49"/>
                  <a:gd name="T48" fmla="*/ 64 w 64"/>
                  <a:gd name="T49" fmla="*/ 30 h 49"/>
                  <a:gd name="T50" fmla="*/ 64 w 64"/>
                  <a:gd name="T51" fmla="*/ 33 h 49"/>
                  <a:gd name="T52" fmla="*/ 64 w 64"/>
                  <a:gd name="T53" fmla="*/ 35 h 49"/>
                  <a:gd name="T54" fmla="*/ 63 w 64"/>
                  <a:gd name="T55" fmla="*/ 38 h 49"/>
                  <a:gd name="T56" fmla="*/ 62 w 64"/>
                  <a:gd name="T57" fmla="*/ 40 h 49"/>
                  <a:gd name="T58" fmla="*/ 61 w 64"/>
                  <a:gd name="T59" fmla="*/ 42 h 49"/>
                  <a:gd name="T60" fmla="*/ 59 w 64"/>
                  <a:gd name="T61" fmla="*/ 43 h 49"/>
                  <a:gd name="T62" fmla="*/ 57 w 64"/>
                  <a:gd name="T63" fmla="*/ 45 h 49"/>
                  <a:gd name="T64" fmla="*/ 55 w 64"/>
                  <a:gd name="T65" fmla="*/ 46 h 49"/>
                  <a:gd name="T66" fmla="*/ 53 w 64"/>
                  <a:gd name="T67" fmla="*/ 47 h 49"/>
                  <a:gd name="T68" fmla="*/ 51 w 64"/>
                  <a:gd name="T69" fmla="*/ 47 h 49"/>
                  <a:gd name="T70" fmla="*/ 50 w 64"/>
                  <a:gd name="T71" fmla="*/ 48 h 49"/>
                  <a:gd name="T72" fmla="*/ 48 w 64"/>
                  <a:gd name="T73" fmla="*/ 48 h 49"/>
                  <a:gd name="T74" fmla="*/ 46 w 64"/>
                  <a:gd name="T75" fmla="*/ 49 h 49"/>
                  <a:gd name="T76" fmla="*/ 44 w 64"/>
                  <a:gd name="T77" fmla="*/ 49 h 49"/>
                  <a:gd name="T78" fmla="*/ 42 w 64"/>
                  <a:gd name="T79" fmla="*/ 49 h 49"/>
                  <a:gd name="T80" fmla="*/ 40 w 64"/>
                  <a:gd name="T81" fmla="*/ 49 h 49"/>
                  <a:gd name="T82" fmla="*/ 39 w 64"/>
                  <a:gd name="T83" fmla="*/ 49 h 49"/>
                  <a:gd name="T84" fmla="*/ 37 w 64"/>
                  <a:gd name="T85" fmla="*/ 49 h 49"/>
                  <a:gd name="T86" fmla="*/ 35 w 64"/>
                  <a:gd name="T87" fmla="*/ 49 h 49"/>
                  <a:gd name="T88" fmla="*/ 33 w 64"/>
                  <a:gd name="T89" fmla="*/ 49 h 49"/>
                  <a:gd name="T90" fmla="*/ 31 w 64"/>
                  <a:gd name="T91" fmla="*/ 49 h 49"/>
                  <a:gd name="T92" fmla="*/ 30 w 64"/>
                  <a:gd name="T93" fmla="*/ 48 h 49"/>
                  <a:gd name="T94" fmla="*/ 28 w 64"/>
                  <a:gd name="T95" fmla="*/ 47 h 49"/>
                  <a:gd name="T96" fmla="*/ 26 w 64"/>
                  <a:gd name="T97" fmla="*/ 47 h 49"/>
                  <a:gd name="T98" fmla="*/ 21 w 64"/>
                  <a:gd name="T99" fmla="*/ 44 h 49"/>
                  <a:gd name="T100" fmla="*/ 16 w 64"/>
                  <a:gd name="T101" fmla="*/ 41 h 49"/>
                  <a:gd name="T102" fmla="*/ 12 w 64"/>
                  <a:gd name="T103" fmla="*/ 38 h 49"/>
                  <a:gd name="T104" fmla="*/ 8 w 64"/>
                  <a:gd name="T105" fmla="*/ 34 h 49"/>
                  <a:gd name="T106" fmla="*/ 5 w 64"/>
                  <a:gd name="T107" fmla="*/ 30 h 49"/>
                  <a:gd name="T108" fmla="*/ 3 w 64"/>
                  <a:gd name="T109" fmla="*/ 26 h 49"/>
                  <a:gd name="T110" fmla="*/ 1 w 64"/>
                  <a:gd name="T111" fmla="*/ 21 h 49"/>
                  <a:gd name="T112" fmla="*/ 0 w 64"/>
                  <a:gd name="T113" fmla="*/ 16 h 49"/>
                  <a:gd name="T114" fmla="*/ 1 w 64"/>
                  <a:gd name="T115" fmla="*/ 14 h 49"/>
                  <a:gd name="T116" fmla="*/ 1 w 64"/>
                  <a:gd name="T117" fmla="*/ 12 h 49"/>
                  <a:gd name="T118" fmla="*/ 2 w 64"/>
                  <a:gd name="T119" fmla="*/ 10 h 49"/>
                  <a:gd name="T120" fmla="*/ 2 w 64"/>
                  <a:gd name="T121" fmla="*/ 8 h 4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4"/>
                  <a:gd name="T184" fmla="*/ 0 h 49"/>
                  <a:gd name="T185" fmla="*/ 64 w 64"/>
                  <a:gd name="T186" fmla="*/ 49 h 4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4" h="49">
                    <a:moveTo>
                      <a:pt x="2" y="8"/>
                    </a:moveTo>
                    <a:lnTo>
                      <a:pt x="5" y="6"/>
                    </a:lnTo>
                    <a:lnTo>
                      <a:pt x="7" y="5"/>
                    </a:lnTo>
                    <a:lnTo>
                      <a:pt x="10" y="3"/>
                    </a:lnTo>
                    <a:lnTo>
                      <a:pt x="13" y="2"/>
                    </a:lnTo>
                    <a:lnTo>
                      <a:pt x="15" y="1"/>
                    </a:lnTo>
                    <a:lnTo>
                      <a:pt x="18" y="0"/>
                    </a:lnTo>
                    <a:lnTo>
                      <a:pt x="21" y="0"/>
                    </a:lnTo>
                    <a:lnTo>
                      <a:pt x="25" y="1"/>
                    </a:lnTo>
                    <a:lnTo>
                      <a:pt x="28" y="1"/>
                    </a:lnTo>
                    <a:lnTo>
                      <a:pt x="31" y="2"/>
                    </a:lnTo>
                    <a:lnTo>
                      <a:pt x="34" y="3"/>
                    </a:lnTo>
                    <a:lnTo>
                      <a:pt x="38" y="5"/>
                    </a:lnTo>
                    <a:lnTo>
                      <a:pt x="41" y="6"/>
                    </a:lnTo>
                    <a:lnTo>
                      <a:pt x="44" y="8"/>
                    </a:lnTo>
                    <a:lnTo>
                      <a:pt x="47" y="9"/>
                    </a:lnTo>
                    <a:lnTo>
                      <a:pt x="50" y="11"/>
                    </a:lnTo>
                    <a:lnTo>
                      <a:pt x="52" y="13"/>
                    </a:lnTo>
                    <a:lnTo>
                      <a:pt x="55" y="15"/>
                    </a:lnTo>
                    <a:lnTo>
                      <a:pt x="57" y="17"/>
                    </a:lnTo>
                    <a:lnTo>
                      <a:pt x="59" y="20"/>
                    </a:lnTo>
                    <a:lnTo>
                      <a:pt x="61" y="22"/>
                    </a:lnTo>
                    <a:lnTo>
                      <a:pt x="63" y="25"/>
                    </a:lnTo>
                    <a:lnTo>
                      <a:pt x="64" y="28"/>
                    </a:lnTo>
                    <a:lnTo>
                      <a:pt x="64" y="30"/>
                    </a:lnTo>
                    <a:lnTo>
                      <a:pt x="64" y="33"/>
                    </a:lnTo>
                    <a:lnTo>
                      <a:pt x="64" y="35"/>
                    </a:lnTo>
                    <a:lnTo>
                      <a:pt x="63" y="38"/>
                    </a:lnTo>
                    <a:lnTo>
                      <a:pt x="62" y="40"/>
                    </a:lnTo>
                    <a:lnTo>
                      <a:pt x="61" y="42"/>
                    </a:lnTo>
                    <a:lnTo>
                      <a:pt x="59" y="43"/>
                    </a:lnTo>
                    <a:lnTo>
                      <a:pt x="57" y="45"/>
                    </a:lnTo>
                    <a:lnTo>
                      <a:pt x="55" y="46"/>
                    </a:lnTo>
                    <a:lnTo>
                      <a:pt x="53" y="47"/>
                    </a:lnTo>
                    <a:lnTo>
                      <a:pt x="51" y="47"/>
                    </a:lnTo>
                    <a:lnTo>
                      <a:pt x="50" y="48"/>
                    </a:lnTo>
                    <a:lnTo>
                      <a:pt x="48" y="48"/>
                    </a:lnTo>
                    <a:lnTo>
                      <a:pt x="46" y="49"/>
                    </a:lnTo>
                    <a:lnTo>
                      <a:pt x="44" y="49"/>
                    </a:lnTo>
                    <a:lnTo>
                      <a:pt x="42" y="49"/>
                    </a:lnTo>
                    <a:lnTo>
                      <a:pt x="40" y="49"/>
                    </a:lnTo>
                    <a:lnTo>
                      <a:pt x="39" y="49"/>
                    </a:lnTo>
                    <a:lnTo>
                      <a:pt x="37" y="49"/>
                    </a:lnTo>
                    <a:lnTo>
                      <a:pt x="35" y="49"/>
                    </a:lnTo>
                    <a:lnTo>
                      <a:pt x="33" y="49"/>
                    </a:lnTo>
                    <a:lnTo>
                      <a:pt x="31" y="49"/>
                    </a:lnTo>
                    <a:lnTo>
                      <a:pt x="30" y="48"/>
                    </a:lnTo>
                    <a:lnTo>
                      <a:pt x="28" y="47"/>
                    </a:lnTo>
                    <a:lnTo>
                      <a:pt x="26" y="47"/>
                    </a:lnTo>
                    <a:lnTo>
                      <a:pt x="21" y="44"/>
                    </a:lnTo>
                    <a:lnTo>
                      <a:pt x="16" y="41"/>
                    </a:lnTo>
                    <a:lnTo>
                      <a:pt x="12" y="38"/>
                    </a:lnTo>
                    <a:lnTo>
                      <a:pt x="8" y="34"/>
                    </a:lnTo>
                    <a:lnTo>
                      <a:pt x="5" y="30"/>
                    </a:lnTo>
                    <a:lnTo>
                      <a:pt x="3" y="26"/>
                    </a:lnTo>
                    <a:lnTo>
                      <a:pt x="1" y="21"/>
                    </a:lnTo>
                    <a:lnTo>
                      <a:pt x="0" y="16"/>
                    </a:lnTo>
                    <a:lnTo>
                      <a:pt x="1" y="14"/>
                    </a:lnTo>
                    <a:lnTo>
                      <a:pt x="1" y="12"/>
                    </a:lnTo>
                    <a:lnTo>
                      <a:pt x="2" y="10"/>
                    </a:lnTo>
                    <a:lnTo>
                      <a:pt x="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23" name="Freeform 208"/>
              <p:cNvSpPr>
                <a:spLocks/>
              </p:cNvSpPr>
              <p:nvPr/>
            </p:nvSpPr>
            <p:spPr bwMode="auto">
              <a:xfrm>
                <a:off x="3554" y="3487"/>
                <a:ext cx="44" cy="12"/>
              </a:xfrm>
              <a:custGeom>
                <a:avLst/>
                <a:gdLst>
                  <a:gd name="T0" fmla="*/ 1 w 44"/>
                  <a:gd name="T1" fmla="*/ 0 h 12"/>
                  <a:gd name="T2" fmla="*/ 2 w 44"/>
                  <a:gd name="T3" fmla="*/ 0 h 12"/>
                  <a:gd name="T4" fmla="*/ 4 w 44"/>
                  <a:gd name="T5" fmla="*/ 2 h 12"/>
                  <a:gd name="T6" fmla="*/ 6 w 44"/>
                  <a:gd name="T7" fmla="*/ 3 h 12"/>
                  <a:gd name="T8" fmla="*/ 9 w 44"/>
                  <a:gd name="T9" fmla="*/ 4 h 12"/>
                  <a:gd name="T10" fmla="*/ 11 w 44"/>
                  <a:gd name="T11" fmla="*/ 6 h 12"/>
                  <a:gd name="T12" fmla="*/ 14 w 44"/>
                  <a:gd name="T13" fmla="*/ 6 h 12"/>
                  <a:gd name="T14" fmla="*/ 16 w 44"/>
                  <a:gd name="T15" fmla="*/ 7 h 12"/>
                  <a:gd name="T16" fmla="*/ 19 w 44"/>
                  <a:gd name="T17" fmla="*/ 8 h 12"/>
                  <a:gd name="T18" fmla="*/ 22 w 44"/>
                  <a:gd name="T19" fmla="*/ 9 h 12"/>
                  <a:gd name="T20" fmla="*/ 24 w 44"/>
                  <a:gd name="T21" fmla="*/ 9 h 12"/>
                  <a:gd name="T22" fmla="*/ 27 w 44"/>
                  <a:gd name="T23" fmla="*/ 10 h 12"/>
                  <a:gd name="T24" fmla="*/ 30 w 44"/>
                  <a:gd name="T25" fmla="*/ 10 h 12"/>
                  <a:gd name="T26" fmla="*/ 32 w 44"/>
                  <a:gd name="T27" fmla="*/ 11 h 12"/>
                  <a:gd name="T28" fmla="*/ 35 w 44"/>
                  <a:gd name="T29" fmla="*/ 11 h 12"/>
                  <a:gd name="T30" fmla="*/ 38 w 44"/>
                  <a:gd name="T31" fmla="*/ 11 h 12"/>
                  <a:gd name="T32" fmla="*/ 41 w 44"/>
                  <a:gd name="T33" fmla="*/ 12 h 12"/>
                  <a:gd name="T34" fmla="*/ 44 w 44"/>
                  <a:gd name="T35" fmla="*/ 12 h 12"/>
                  <a:gd name="T36" fmla="*/ 42 w 44"/>
                  <a:gd name="T37" fmla="*/ 12 h 12"/>
                  <a:gd name="T38" fmla="*/ 40 w 44"/>
                  <a:gd name="T39" fmla="*/ 12 h 12"/>
                  <a:gd name="T40" fmla="*/ 39 w 44"/>
                  <a:gd name="T41" fmla="*/ 12 h 12"/>
                  <a:gd name="T42" fmla="*/ 37 w 44"/>
                  <a:gd name="T43" fmla="*/ 12 h 12"/>
                  <a:gd name="T44" fmla="*/ 35 w 44"/>
                  <a:gd name="T45" fmla="*/ 12 h 12"/>
                  <a:gd name="T46" fmla="*/ 33 w 44"/>
                  <a:gd name="T47" fmla="*/ 12 h 12"/>
                  <a:gd name="T48" fmla="*/ 31 w 44"/>
                  <a:gd name="T49" fmla="*/ 12 h 12"/>
                  <a:gd name="T50" fmla="*/ 30 w 44"/>
                  <a:gd name="T51" fmla="*/ 12 h 12"/>
                  <a:gd name="T52" fmla="*/ 28 w 44"/>
                  <a:gd name="T53" fmla="*/ 11 h 12"/>
                  <a:gd name="T54" fmla="*/ 26 w 44"/>
                  <a:gd name="T55" fmla="*/ 11 h 12"/>
                  <a:gd name="T56" fmla="*/ 24 w 44"/>
                  <a:gd name="T57" fmla="*/ 11 h 12"/>
                  <a:gd name="T58" fmla="*/ 22 w 44"/>
                  <a:gd name="T59" fmla="*/ 10 h 12"/>
                  <a:gd name="T60" fmla="*/ 20 w 44"/>
                  <a:gd name="T61" fmla="*/ 10 h 12"/>
                  <a:gd name="T62" fmla="*/ 18 w 44"/>
                  <a:gd name="T63" fmla="*/ 9 h 12"/>
                  <a:gd name="T64" fmla="*/ 16 w 44"/>
                  <a:gd name="T65" fmla="*/ 9 h 12"/>
                  <a:gd name="T66" fmla="*/ 14 w 44"/>
                  <a:gd name="T67" fmla="*/ 8 h 12"/>
                  <a:gd name="T68" fmla="*/ 12 w 44"/>
                  <a:gd name="T69" fmla="*/ 8 h 12"/>
                  <a:gd name="T70" fmla="*/ 10 w 44"/>
                  <a:gd name="T71" fmla="*/ 7 h 12"/>
                  <a:gd name="T72" fmla="*/ 9 w 44"/>
                  <a:gd name="T73" fmla="*/ 6 h 12"/>
                  <a:gd name="T74" fmla="*/ 7 w 44"/>
                  <a:gd name="T75" fmla="*/ 6 h 12"/>
                  <a:gd name="T76" fmla="*/ 5 w 44"/>
                  <a:gd name="T77" fmla="*/ 5 h 12"/>
                  <a:gd name="T78" fmla="*/ 4 w 44"/>
                  <a:gd name="T79" fmla="*/ 4 h 12"/>
                  <a:gd name="T80" fmla="*/ 2 w 44"/>
                  <a:gd name="T81" fmla="*/ 3 h 12"/>
                  <a:gd name="T82" fmla="*/ 0 w 44"/>
                  <a:gd name="T83" fmla="*/ 2 h 12"/>
                  <a:gd name="T84" fmla="*/ 0 w 44"/>
                  <a:gd name="T85" fmla="*/ 1 h 12"/>
                  <a:gd name="T86" fmla="*/ 0 w 44"/>
                  <a:gd name="T87" fmla="*/ 1 h 12"/>
                  <a:gd name="T88" fmla="*/ 0 w 44"/>
                  <a:gd name="T89" fmla="*/ 1 h 12"/>
                  <a:gd name="T90" fmla="*/ 1 w 44"/>
                  <a:gd name="T91" fmla="*/ 0 h 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
                  <a:gd name="T139" fmla="*/ 0 h 12"/>
                  <a:gd name="T140" fmla="*/ 44 w 44"/>
                  <a:gd name="T141" fmla="*/ 12 h 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 h="12">
                    <a:moveTo>
                      <a:pt x="1" y="0"/>
                    </a:moveTo>
                    <a:lnTo>
                      <a:pt x="2" y="0"/>
                    </a:lnTo>
                    <a:lnTo>
                      <a:pt x="4" y="2"/>
                    </a:lnTo>
                    <a:lnTo>
                      <a:pt x="6" y="3"/>
                    </a:lnTo>
                    <a:lnTo>
                      <a:pt x="9" y="4"/>
                    </a:lnTo>
                    <a:lnTo>
                      <a:pt x="11" y="6"/>
                    </a:lnTo>
                    <a:lnTo>
                      <a:pt x="14" y="6"/>
                    </a:lnTo>
                    <a:lnTo>
                      <a:pt x="16" y="7"/>
                    </a:lnTo>
                    <a:lnTo>
                      <a:pt x="19" y="8"/>
                    </a:lnTo>
                    <a:lnTo>
                      <a:pt x="22" y="9"/>
                    </a:lnTo>
                    <a:lnTo>
                      <a:pt x="24" y="9"/>
                    </a:lnTo>
                    <a:lnTo>
                      <a:pt x="27" y="10"/>
                    </a:lnTo>
                    <a:lnTo>
                      <a:pt x="30" y="10"/>
                    </a:lnTo>
                    <a:lnTo>
                      <a:pt x="32" y="11"/>
                    </a:lnTo>
                    <a:lnTo>
                      <a:pt x="35" y="11"/>
                    </a:lnTo>
                    <a:lnTo>
                      <a:pt x="38" y="11"/>
                    </a:lnTo>
                    <a:lnTo>
                      <a:pt x="41" y="12"/>
                    </a:lnTo>
                    <a:lnTo>
                      <a:pt x="44" y="12"/>
                    </a:lnTo>
                    <a:lnTo>
                      <a:pt x="42" y="12"/>
                    </a:lnTo>
                    <a:lnTo>
                      <a:pt x="40" y="12"/>
                    </a:lnTo>
                    <a:lnTo>
                      <a:pt x="39" y="12"/>
                    </a:lnTo>
                    <a:lnTo>
                      <a:pt x="37" y="12"/>
                    </a:lnTo>
                    <a:lnTo>
                      <a:pt x="35" y="12"/>
                    </a:lnTo>
                    <a:lnTo>
                      <a:pt x="33" y="12"/>
                    </a:lnTo>
                    <a:lnTo>
                      <a:pt x="31" y="12"/>
                    </a:lnTo>
                    <a:lnTo>
                      <a:pt x="30" y="12"/>
                    </a:lnTo>
                    <a:lnTo>
                      <a:pt x="28" y="11"/>
                    </a:lnTo>
                    <a:lnTo>
                      <a:pt x="26" y="11"/>
                    </a:lnTo>
                    <a:lnTo>
                      <a:pt x="24" y="11"/>
                    </a:lnTo>
                    <a:lnTo>
                      <a:pt x="22" y="10"/>
                    </a:lnTo>
                    <a:lnTo>
                      <a:pt x="20" y="10"/>
                    </a:lnTo>
                    <a:lnTo>
                      <a:pt x="18" y="9"/>
                    </a:lnTo>
                    <a:lnTo>
                      <a:pt x="16" y="9"/>
                    </a:lnTo>
                    <a:lnTo>
                      <a:pt x="14" y="8"/>
                    </a:lnTo>
                    <a:lnTo>
                      <a:pt x="12" y="8"/>
                    </a:lnTo>
                    <a:lnTo>
                      <a:pt x="10" y="7"/>
                    </a:lnTo>
                    <a:lnTo>
                      <a:pt x="9" y="6"/>
                    </a:lnTo>
                    <a:lnTo>
                      <a:pt x="7" y="6"/>
                    </a:lnTo>
                    <a:lnTo>
                      <a:pt x="5" y="5"/>
                    </a:lnTo>
                    <a:lnTo>
                      <a:pt x="4" y="4"/>
                    </a:lnTo>
                    <a:lnTo>
                      <a:pt x="2" y="3"/>
                    </a:lnTo>
                    <a:lnTo>
                      <a:pt x="0"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24" name="Freeform 209"/>
              <p:cNvSpPr>
                <a:spLocks/>
              </p:cNvSpPr>
              <p:nvPr/>
            </p:nvSpPr>
            <p:spPr bwMode="auto">
              <a:xfrm>
                <a:off x="3559" y="3477"/>
                <a:ext cx="36" cy="9"/>
              </a:xfrm>
              <a:custGeom>
                <a:avLst/>
                <a:gdLst>
                  <a:gd name="T0" fmla="*/ 1 w 36"/>
                  <a:gd name="T1" fmla="*/ 0 h 9"/>
                  <a:gd name="T2" fmla="*/ 2 w 36"/>
                  <a:gd name="T3" fmla="*/ 1 h 9"/>
                  <a:gd name="T4" fmla="*/ 2 w 36"/>
                  <a:gd name="T5" fmla="*/ 1 h 9"/>
                  <a:gd name="T6" fmla="*/ 3 w 36"/>
                  <a:gd name="T7" fmla="*/ 1 h 9"/>
                  <a:gd name="T8" fmla="*/ 4 w 36"/>
                  <a:gd name="T9" fmla="*/ 2 h 9"/>
                  <a:gd name="T10" fmla="*/ 4 w 36"/>
                  <a:gd name="T11" fmla="*/ 2 h 9"/>
                  <a:gd name="T12" fmla="*/ 5 w 36"/>
                  <a:gd name="T13" fmla="*/ 2 h 9"/>
                  <a:gd name="T14" fmla="*/ 5 w 36"/>
                  <a:gd name="T15" fmla="*/ 3 h 9"/>
                  <a:gd name="T16" fmla="*/ 6 w 36"/>
                  <a:gd name="T17" fmla="*/ 3 h 9"/>
                  <a:gd name="T18" fmla="*/ 9 w 36"/>
                  <a:gd name="T19" fmla="*/ 4 h 9"/>
                  <a:gd name="T20" fmla="*/ 12 w 36"/>
                  <a:gd name="T21" fmla="*/ 5 h 9"/>
                  <a:gd name="T22" fmla="*/ 15 w 36"/>
                  <a:gd name="T23" fmla="*/ 6 h 9"/>
                  <a:gd name="T24" fmla="*/ 18 w 36"/>
                  <a:gd name="T25" fmla="*/ 6 h 9"/>
                  <a:gd name="T26" fmla="*/ 21 w 36"/>
                  <a:gd name="T27" fmla="*/ 7 h 9"/>
                  <a:gd name="T28" fmla="*/ 24 w 36"/>
                  <a:gd name="T29" fmla="*/ 7 h 9"/>
                  <a:gd name="T30" fmla="*/ 27 w 36"/>
                  <a:gd name="T31" fmla="*/ 8 h 9"/>
                  <a:gd name="T32" fmla="*/ 30 w 36"/>
                  <a:gd name="T33" fmla="*/ 8 h 9"/>
                  <a:gd name="T34" fmla="*/ 31 w 36"/>
                  <a:gd name="T35" fmla="*/ 8 h 9"/>
                  <a:gd name="T36" fmla="*/ 31 w 36"/>
                  <a:gd name="T37" fmla="*/ 8 h 9"/>
                  <a:gd name="T38" fmla="*/ 32 w 36"/>
                  <a:gd name="T39" fmla="*/ 8 h 9"/>
                  <a:gd name="T40" fmla="*/ 33 w 36"/>
                  <a:gd name="T41" fmla="*/ 8 h 9"/>
                  <a:gd name="T42" fmla="*/ 34 w 36"/>
                  <a:gd name="T43" fmla="*/ 8 h 9"/>
                  <a:gd name="T44" fmla="*/ 34 w 36"/>
                  <a:gd name="T45" fmla="*/ 8 h 9"/>
                  <a:gd name="T46" fmla="*/ 35 w 36"/>
                  <a:gd name="T47" fmla="*/ 8 h 9"/>
                  <a:gd name="T48" fmla="*/ 36 w 36"/>
                  <a:gd name="T49" fmla="*/ 8 h 9"/>
                  <a:gd name="T50" fmla="*/ 35 w 36"/>
                  <a:gd name="T51" fmla="*/ 9 h 9"/>
                  <a:gd name="T52" fmla="*/ 34 w 36"/>
                  <a:gd name="T53" fmla="*/ 9 h 9"/>
                  <a:gd name="T54" fmla="*/ 33 w 36"/>
                  <a:gd name="T55" fmla="*/ 9 h 9"/>
                  <a:gd name="T56" fmla="*/ 32 w 36"/>
                  <a:gd name="T57" fmla="*/ 9 h 9"/>
                  <a:gd name="T58" fmla="*/ 30 w 36"/>
                  <a:gd name="T59" fmla="*/ 9 h 9"/>
                  <a:gd name="T60" fmla="*/ 28 w 36"/>
                  <a:gd name="T61" fmla="*/ 9 h 9"/>
                  <a:gd name="T62" fmla="*/ 26 w 36"/>
                  <a:gd name="T63" fmla="*/ 8 h 9"/>
                  <a:gd name="T64" fmla="*/ 23 w 36"/>
                  <a:gd name="T65" fmla="*/ 8 h 9"/>
                  <a:gd name="T66" fmla="*/ 21 w 36"/>
                  <a:gd name="T67" fmla="*/ 8 h 9"/>
                  <a:gd name="T68" fmla="*/ 19 w 36"/>
                  <a:gd name="T69" fmla="*/ 8 h 9"/>
                  <a:gd name="T70" fmla="*/ 17 w 36"/>
                  <a:gd name="T71" fmla="*/ 8 h 9"/>
                  <a:gd name="T72" fmla="*/ 15 w 36"/>
                  <a:gd name="T73" fmla="*/ 7 h 9"/>
                  <a:gd name="T74" fmla="*/ 13 w 36"/>
                  <a:gd name="T75" fmla="*/ 7 h 9"/>
                  <a:gd name="T76" fmla="*/ 11 w 36"/>
                  <a:gd name="T77" fmla="*/ 6 h 9"/>
                  <a:gd name="T78" fmla="*/ 9 w 36"/>
                  <a:gd name="T79" fmla="*/ 6 h 9"/>
                  <a:gd name="T80" fmla="*/ 7 w 36"/>
                  <a:gd name="T81" fmla="*/ 5 h 9"/>
                  <a:gd name="T82" fmla="*/ 5 w 36"/>
                  <a:gd name="T83" fmla="*/ 4 h 9"/>
                  <a:gd name="T84" fmla="*/ 3 w 36"/>
                  <a:gd name="T85" fmla="*/ 3 h 9"/>
                  <a:gd name="T86" fmla="*/ 2 w 36"/>
                  <a:gd name="T87" fmla="*/ 2 h 9"/>
                  <a:gd name="T88" fmla="*/ 0 w 36"/>
                  <a:gd name="T89" fmla="*/ 1 h 9"/>
                  <a:gd name="T90" fmla="*/ 0 w 36"/>
                  <a:gd name="T91" fmla="*/ 1 h 9"/>
                  <a:gd name="T92" fmla="*/ 0 w 36"/>
                  <a:gd name="T93" fmla="*/ 0 h 9"/>
                  <a:gd name="T94" fmla="*/ 0 w 36"/>
                  <a:gd name="T95" fmla="*/ 0 h 9"/>
                  <a:gd name="T96" fmla="*/ 1 w 36"/>
                  <a:gd name="T97" fmla="*/ 0 h 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
                  <a:gd name="T148" fmla="*/ 0 h 9"/>
                  <a:gd name="T149" fmla="*/ 36 w 36"/>
                  <a:gd name="T150" fmla="*/ 9 h 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 h="9">
                    <a:moveTo>
                      <a:pt x="1" y="0"/>
                    </a:moveTo>
                    <a:lnTo>
                      <a:pt x="2" y="1"/>
                    </a:lnTo>
                    <a:lnTo>
                      <a:pt x="3" y="1"/>
                    </a:lnTo>
                    <a:lnTo>
                      <a:pt x="4" y="2"/>
                    </a:lnTo>
                    <a:lnTo>
                      <a:pt x="5" y="2"/>
                    </a:lnTo>
                    <a:lnTo>
                      <a:pt x="5" y="3"/>
                    </a:lnTo>
                    <a:lnTo>
                      <a:pt x="6" y="3"/>
                    </a:lnTo>
                    <a:lnTo>
                      <a:pt x="9" y="4"/>
                    </a:lnTo>
                    <a:lnTo>
                      <a:pt x="12" y="5"/>
                    </a:lnTo>
                    <a:lnTo>
                      <a:pt x="15" y="6"/>
                    </a:lnTo>
                    <a:lnTo>
                      <a:pt x="18" y="6"/>
                    </a:lnTo>
                    <a:lnTo>
                      <a:pt x="21" y="7"/>
                    </a:lnTo>
                    <a:lnTo>
                      <a:pt x="24" y="7"/>
                    </a:lnTo>
                    <a:lnTo>
                      <a:pt x="27" y="8"/>
                    </a:lnTo>
                    <a:lnTo>
                      <a:pt x="30" y="8"/>
                    </a:lnTo>
                    <a:lnTo>
                      <a:pt x="31" y="8"/>
                    </a:lnTo>
                    <a:lnTo>
                      <a:pt x="32" y="8"/>
                    </a:lnTo>
                    <a:lnTo>
                      <a:pt x="33" y="8"/>
                    </a:lnTo>
                    <a:lnTo>
                      <a:pt x="34" y="8"/>
                    </a:lnTo>
                    <a:lnTo>
                      <a:pt x="35" y="8"/>
                    </a:lnTo>
                    <a:lnTo>
                      <a:pt x="36" y="8"/>
                    </a:lnTo>
                    <a:lnTo>
                      <a:pt x="35" y="9"/>
                    </a:lnTo>
                    <a:lnTo>
                      <a:pt x="34" y="9"/>
                    </a:lnTo>
                    <a:lnTo>
                      <a:pt x="33" y="9"/>
                    </a:lnTo>
                    <a:lnTo>
                      <a:pt x="32" y="9"/>
                    </a:lnTo>
                    <a:lnTo>
                      <a:pt x="30" y="9"/>
                    </a:lnTo>
                    <a:lnTo>
                      <a:pt x="28" y="9"/>
                    </a:lnTo>
                    <a:lnTo>
                      <a:pt x="26" y="8"/>
                    </a:lnTo>
                    <a:lnTo>
                      <a:pt x="23" y="8"/>
                    </a:lnTo>
                    <a:lnTo>
                      <a:pt x="21" y="8"/>
                    </a:lnTo>
                    <a:lnTo>
                      <a:pt x="19" y="8"/>
                    </a:lnTo>
                    <a:lnTo>
                      <a:pt x="17" y="8"/>
                    </a:lnTo>
                    <a:lnTo>
                      <a:pt x="15" y="7"/>
                    </a:lnTo>
                    <a:lnTo>
                      <a:pt x="13" y="7"/>
                    </a:lnTo>
                    <a:lnTo>
                      <a:pt x="11" y="6"/>
                    </a:lnTo>
                    <a:lnTo>
                      <a:pt x="9" y="6"/>
                    </a:lnTo>
                    <a:lnTo>
                      <a:pt x="7" y="5"/>
                    </a:lnTo>
                    <a:lnTo>
                      <a:pt x="5" y="4"/>
                    </a:lnTo>
                    <a:lnTo>
                      <a:pt x="3" y="3"/>
                    </a:lnTo>
                    <a:lnTo>
                      <a:pt x="2" y="2"/>
                    </a:lnTo>
                    <a:lnTo>
                      <a:pt x="0"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25" name="Freeform 210"/>
              <p:cNvSpPr>
                <a:spLocks/>
              </p:cNvSpPr>
              <p:nvPr/>
            </p:nvSpPr>
            <p:spPr bwMode="auto">
              <a:xfrm>
                <a:off x="3562" y="3467"/>
                <a:ext cx="31" cy="7"/>
              </a:xfrm>
              <a:custGeom>
                <a:avLst/>
                <a:gdLst>
                  <a:gd name="T0" fmla="*/ 1 w 31"/>
                  <a:gd name="T1" fmla="*/ 0 h 7"/>
                  <a:gd name="T2" fmla="*/ 3 w 31"/>
                  <a:gd name="T3" fmla="*/ 1 h 7"/>
                  <a:gd name="T4" fmla="*/ 4 w 31"/>
                  <a:gd name="T5" fmla="*/ 2 h 7"/>
                  <a:gd name="T6" fmla="*/ 6 w 31"/>
                  <a:gd name="T7" fmla="*/ 3 h 7"/>
                  <a:gd name="T8" fmla="*/ 8 w 31"/>
                  <a:gd name="T9" fmla="*/ 3 h 7"/>
                  <a:gd name="T10" fmla="*/ 10 w 31"/>
                  <a:gd name="T11" fmla="*/ 4 h 7"/>
                  <a:gd name="T12" fmla="*/ 12 w 31"/>
                  <a:gd name="T13" fmla="*/ 4 h 7"/>
                  <a:gd name="T14" fmla="*/ 13 w 31"/>
                  <a:gd name="T15" fmla="*/ 5 h 7"/>
                  <a:gd name="T16" fmla="*/ 15 w 31"/>
                  <a:gd name="T17" fmla="*/ 5 h 7"/>
                  <a:gd name="T18" fmla="*/ 17 w 31"/>
                  <a:gd name="T19" fmla="*/ 5 h 7"/>
                  <a:gd name="T20" fmla="*/ 19 w 31"/>
                  <a:gd name="T21" fmla="*/ 6 h 7"/>
                  <a:gd name="T22" fmla="*/ 21 w 31"/>
                  <a:gd name="T23" fmla="*/ 6 h 7"/>
                  <a:gd name="T24" fmla="*/ 23 w 31"/>
                  <a:gd name="T25" fmla="*/ 6 h 7"/>
                  <a:gd name="T26" fmla="*/ 25 w 31"/>
                  <a:gd name="T27" fmla="*/ 6 h 7"/>
                  <a:gd name="T28" fmla="*/ 27 w 31"/>
                  <a:gd name="T29" fmla="*/ 7 h 7"/>
                  <a:gd name="T30" fmla="*/ 29 w 31"/>
                  <a:gd name="T31" fmla="*/ 7 h 7"/>
                  <a:gd name="T32" fmla="*/ 30 w 31"/>
                  <a:gd name="T33" fmla="*/ 7 h 7"/>
                  <a:gd name="T34" fmla="*/ 31 w 31"/>
                  <a:gd name="T35" fmla="*/ 7 h 7"/>
                  <a:gd name="T36" fmla="*/ 29 w 31"/>
                  <a:gd name="T37" fmla="*/ 7 h 7"/>
                  <a:gd name="T38" fmla="*/ 27 w 31"/>
                  <a:gd name="T39" fmla="*/ 7 h 7"/>
                  <a:gd name="T40" fmla="*/ 25 w 31"/>
                  <a:gd name="T41" fmla="*/ 7 h 7"/>
                  <a:gd name="T42" fmla="*/ 23 w 31"/>
                  <a:gd name="T43" fmla="*/ 7 h 7"/>
                  <a:gd name="T44" fmla="*/ 21 w 31"/>
                  <a:gd name="T45" fmla="*/ 7 h 7"/>
                  <a:gd name="T46" fmla="*/ 19 w 31"/>
                  <a:gd name="T47" fmla="*/ 7 h 7"/>
                  <a:gd name="T48" fmla="*/ 17 w 31"/>
                  <a:gd name="T49" fmla="*/ 7 h 7"/>
                  <a:gd name="T50" fmla="*/ 15 w 31"/>
                  <a:gd name="T51" fmla="*/ 6 h 7"/>
                  <a:gd name="T52" fmla="*/ 13 w 31"/>
                  <a:gd name="T53" fmla="*/ 6 h 7"/>
                  <a:gd name="T54" fmla="*/ 11 w 31"/>
                  <a:gd name="T55" fmla="*/ 6 h 7"/>
                  <a:gd name="T56" fmla="*/ 9 w 31"/>
                  <a:gd name="T57" fmla="*/ 5 h 7"/>
                  <a:gd name="T58" fmla="*/ 7 w 31"/>
                  <a:gd name="T59" fmla="*/ 5 h 7"/>
                  <a:gd name="T60" fmla="*/ 6 w 31"/>
                  <a:gd name="T61" fmla="*/ 4 h 7"/>
                  <a:gd name="T62" fmla="*/ 4 w 31"/>
                  <a:gd name="T63" fmla="*/ 3 h 7"/>
                  <a:gd name="T64" fmla="*/ 2 w 31"/>
                  <a:gd name="T65" fmla="*/ 2 h 7"/>
                  <a:gd name="T66" fmla="*/ 0 w 31"/>
                  <a:gd name="T67" fmla="*/ 1 h 7"/>
                  <a:gd name="T68" fmla="*/ 1 w 31"/>
                  <a:gd name="T69" fmla="*/ 1 h 7"/>
                  <a:gd name="T70" fmla="*/ 1 w 31"/>
                  <a:gd name="T71" fmla="*/ 1 h 7"/>
                  <a:gd name="T72" fmla="*/ 1 w 31"/>
                  <a:gd name="T73" fmla="*/ 0 h 7"/>
                  <a:gd name="T74" fmla="*/ 1 w 31"/>
                  <a:gd name="T75" fmla="*/ 0 h 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1"/>
                  <a:gd name="T115" fmla="*/ 0 h 7"/>
                  <a:gd name="T116" fmla="*/ 31 w 31"/>
                  <a:gd name="T117" fmla="*/ 7 h 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1" h="7">
                    <a:moveTo>
                      <a:pt x="1" y="0"/>
                    </a:moveTo>
                    <a:lnTo>
                      <a:pt x="3" y="1"/>
                    </a:lnTo>
                    <a:lnTo>
                      <a:pt x="4" y="2"/>
                    </a:lnTo>
                    <a:lnTo>
                      <a:pt x="6" y="3"/>
                    </a:lnTo>
                    <a:lnTo>
                      <a:pt x="8" y="3"/>
                    </a:lnTo>
                    <a:lnTo>
                      <a:pt x="10" y="4"/>
                    </a:lnTo>
                    <a:lnTo>
                      <a:pt x="12" y="4"/>
                    </a:lnTo>
                    <a:lnTo>
                      <a:pt x="13" y="5"/>
                    </a:lnTo>
                    <a:lnTo>
                      <a:pt x="15" y="5"/>
                    </a:lnTo>
                    <a:lnTo>
                      <a:pt x="17" y="5"/>
                    </a:lnTo>
                    <a:lnTo>
                      <a:pt x="19" y="6"/>
                    </a:lnTo>
                    <a:lnTo>
                      <a:pt x="21" y="6"/>
                    </a:lnTo>
                    <a:lnTo>
                      <a:pt x="23" y="6"/>
                    </a:lnTo>
                    <a:lnTo>
                      <a:pt x="25" y="6"/>
                    </a:lnTo>
                    <a:lnTo>
                      <a:pt x="27" y="7"/>
                    </a:lnTo>
                    <a:lnTo>
                      <a:pt x="29" y="7"/>
                    </a:lnTo>
                    <a:lnTo>
                      <a:pt x="30" y="7"/>
                    </a:lnTo>
                    <a:lnTo>
                      <a:pt x="31" y="7"/>
                    </a:lnTo>
                    <a:lnTo>
                      <a:pt x="29" y="7"/>
                    </a:lnTo>
                    <a:lnTo>
                      <a:pt x="27" y="7"/>
                    </a:lnTo>
                    <a:lnTo>
                      <a:pt x="25" y="7"/>
                    </a:lnTo>
                    <a:lnTo>
                      <a:pt x="23" y="7"/>
                    </a:lnTo>
                    <a:lnTo>
                      <a:pt x="21" y="7"/>
                    </a:lnTo>
                    <a:lnTo>
                      <a:pt x="19" y="7"/>
                    </a:lnTo>
                    <a:lnTo>
                      <a:pt x="17" y="7"/>
                    </a:lnTo>
                    <a:lnTo>
                      <a:pt x="15" y="6"/>
                    </a:lnTo>
                    <a:lnTo>
                      <a:pt x="13" y="6"/>
                    </a:lnTo>
                    <a:lnTo>
                      <a:pt x="11" y="6"/>
                    </a:lnTo>
                    <a:lnTo>
                      <a:pt x="9" y="5"/>
                    </a:lnTo>
                    <a:lnTo>
                      <a:pt x="7" y="5"/>
                    </a:lnTo>
                    <a:lnTo>
                      <a:pt x="6" y="4"/>
                    </a:lnTo>
                    <a:lnTo>
                      <a:pt x="4" y="3"/>
                    </a:lnTo>
                    <a:lnTo>
                      <a:pt x="2" y="2"/>
                    </a:lnTo>
                    <a:lnTo>
                      <a:pt x="0" y="1"/>
                    </a:lnTo>
                    <a:lnTo>
                      <a:pt x="1"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26" name="Freeform 211"/>
              <p:cNvSpPr>
                <a:spLocks/>
              </p:cNvSpPr>
              <p:nvPr/>
            </p:nvSpPr>
            <p:spPr bwMode="auto">
              <a:xfrm>
                <a:off x="3565" y="3406"/>
                <a:ext cx="28" cy="20"/>
              </a:xfrm>
              <a:custGeom>
                <a:avLst/>
                <a:gdLst>
                  <a:gd name="T0" fmla="*/ 2 w 28"/>
                  <a:gd name="T1" fmla="*/ 2 h 20"/>
                  <a:gd name="T2" fmla="*/ 4 w 28"/>
                  <a:gd name="T3" fmla="*/ 1 h 20"/>
                  <a:gd name="T4" fmla="*/ 6 w 28"/>
                  <a:gd name="T5" fmla="*/ 0 h 20"/>
                  <a:gd name="T6" fmla="*/ 8 w 28"/>
                  <a:gd name="T7" fmla="*/ 0 h 20"/>
                  <a:gd name="T8" fmla="*/ 10 w 28"/>
                  <a:gd name="T9" fmla="*/ 0 h 20"/>
                  <a:gd name="T10" fmla="*/ 12 w 28"/>
                  <a:gd name="T11" fmla="*/ 0 h 20"/>
                  <a:gd name="T12" fmla="*/ 14 w 28"/>
                  <a:gd name="T13" fmla="*/ 0 h 20"/>
                  <a:gd name="T14" fmla="*/ 17 w 28"/>
                  <a:gd name="T15" fmla="*/ 1 h 20"/>
                  <a:gd name="T16" fmla="*/ 19 w 28"/>
                  <a:gd name="T17" fmla="*/ 1 h 20"/>
                  <a:gd name="T18" fmla="*/ 20 w 28"/>
                  <a:gd name="T19" fmla="*/ 2 h 20"/>
                  <a:gd name="T20" fmla="*/ 22 w 28"/>
                  <a:gd name="T21" fmla="*/ 3 h 20"/>
                  <a:gd name="T22" fmla="*/ 23 w 28"/>
                  <a:gd name="T23" fmla="*/ 4 h 20"/>
                  <a:gd name="T24" fmla="*/ 24 w 28"/>
                  <a:gd name="T25" fmla="*/ 5 h 20"/>
                  <a:gd name="T26" fmla="*/ 25 w 28"/>
                  <a:gd name="T27" fmla="*/ 6 h 20"/>
                  <a:gd name="T28" fmla="*/ 26 w 28"/>
                  <a:gd name="T29" fmla="*/ 7 h 20"/>
                  <a:gd name="T30" fmla="*/ 27 w 28"/>
                  <a:gd name="T31" fmla="*/ 9 h 20"/>
                  <a:gd name="T32" fmla="*/ 28 w 28"/>
                  <a:gd name="T33" fmla="*/ 10 h 20"/>
                  <a:gd name="T34" fmla="*/ 28 w 28"/>
                  <a:gd name="T35" fmla="*/ 12 h 20"/>
                  <a:gd name="T36" fmla="*/ 28 w 28"/>
                  <a:gd name="T37" fmla="*/ 14 h 20"/>
                  <a:gd name="T38" fmla="*/ 28 w 28"/>
                  <a:gd name="T39" fmla="*/ 15 h 20"/>
                  <a:gd name="T40" fmla="*/ 27 w 28"/>
                  <a:gd name="T41" fmla="*/ 17 h 20"/>
                  <a:gd name="T42" fmla="*/ 25 w 28"/>
                  <a:gd name="T43" fmla="*/ 18 h 20"/>
                  <a:gd name="T44" fmla="*/ 23 w 28"/>
                  <a:gd name="T45" fmla="*/ 19 h 20"/>
                  <a:gd name="T46" fmla="*/ 21 w 28"/>
                  <a:gd name="T47" fmla="*/ 20 h 20"/>
                  <a:gd name="T48" fmla="*/ 19 w 28"/>
                  <a:gd name="T49" fmla="*/ 20 h 20"/>
                  <a:gd name="T50" fmla="*/ 17 w 28"/>
                  <a:gd name="T51" fmla="*/ 20 h 20"/>
                  <a:gd name="T52" fmla="*/ 15 w 28"/>
                  <a:gd name="T53" fmla="*/ 20 h 20"/>
                  <a:gd name="T54" fmla="*/ 13 w 28"/>
                  <a:gd name="T55" fmla="*/ 20 h 20"/>
                  <a:gd name="T56" fmla="*/ 11 w 28"/>
                  <a:gd name="T57" fmla="*/ 19 h 20"/>
                  <a:gd name="T58" fmla="*/ 9 w 28"/>
                  <a:gd name="T59" fmla="*/ 18 h 20"/>
                  <a:gd name="T60" fmla="*/ 8 w 28"/>
                  <a:gd name="T61" fmla="*/ 17 h 20"/>
                  <a:gd name="T62" fmla="*/ 6 w 28"/>
                  <a:gd name="T63" fmla="*/ 16 h 20"/>
                  <a:gd name="T64" fmla="*/ 5 w 28"/>
                  <a:gd name="T65" fmla="*/ 15 h 20"/>
                  <a:gd name="T66" fmla="*/ 3 w 28"/>
                  <a:gd name="T67" fmla="*/ 13 h 20"/>
                  <a:gd name="T68" fmla="*/ 2 w 28"/>
                  <a:gd name="T69" fmla="*/ 12 h 20"/>
                  <a:gd name="T70" fmla="*/ 1 w 28"/>
                  <a:gd name="T71" fmla="*/ 10 h 20"/>
                  <a:gd name="T72" fmla="*/ 0 w 28"/>
                  <a:gd name="T73" fmla="*/ 8 h 20"/>
                  <a:gd name="T74" fmla="*/ 0 w 28"/>
                  <a:gd name="T75" fmla="*/ 7 h 20"/>
                  <a:gd name="T76" fmla="*/ 0 w 28"/>
                  <a:gd name="T77" fmla="*/ 5 h 20"/>
                  <a:gd name="T78" fmla="*/ 1 w 28"/>
                  <a:gd name="T79" fmla="*/ 3 h 20"/>
                  <a:gd name="T80" fmla="*/ 2 w 28"/>
                  <a:gd name="T81" fmla="*/ 2 h 2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
                  <a:gd name="T124" fmla="*/ 0 h 20"/>
                  <a:gd name="T125" fmla="*/ 28 w 28"/>
                  <a:gd name="T126" fmla="*/ 20 h 2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 h="20">
                    <a:moveTo>
                      <a:pt x="2" y="2"/>
                    </a:moveTo>
                    <a:lnTo>
                      <a:pt x="4" y="1"/>
                    </a:lnTo>
                    <a:lnTo>
                      <a:pt x="6" y="0"/>
                    </a:lnTo>
                    <a:lnTo>
                      <a:pt x="8" y="0"/>
                    </a:lnTo>
                    <a:lnTo>
                      <a:pt x="10" y="0"/>
                    </a:lnTo>
                    <a:lnTo>
                      <a:pt x="12" y="0"/>
                    </a:lnTo>
                    <a:lnTo>
                      <a:pt x="14" y="0"/>
                    </a:lnTo>
                    <a:lnTo>
                      <a:pt x="17" y="1"/>
                    </a:lnTo>
                    <a:lnTo>
                      <a:pt x="19" y="1"/>
                    </a:lnTo>
                    <a:lnTo>
                      <a:pt x="20" y="2"/>
                    </a:lnTo>
                    <a:lnTo>
                      <a:pt x="22" y="3"/>
                    </a:lnTo>
                    <a:lnTo>
                      <a:pt x="23" y="4"/>
                    </a:lnTo>
                    <a:lnTo>
                      <a:pt x="24" y="5"/>
                    </a:lnTo>
                    <a:lnTo>
                      <a:pt x="25" y="6"/>
                    </a:lnTo>
                    <a:lnTo>
                      <a:pt x="26" y="7"/>
                    </a:lnTo>
                    <a:lnTo>
                      <a:pt x="27" y="9"/>
                    </a:lnTo>
                    <a:lnTo>
                      <a:pt x="28" y="10"/>
                    </a:lnTo>
                    <a:lnTo>
                      <a:pt x="28" y="12"/>
                    </a:lnTo>
                    <a:lnTo>
                      <a:pt x="28" y="14"/>
                    </a:lnTo>
                    <a:lnTo>
                      <a:pt x="28" y="15"/>
                    </a:lnTo>
                    <a:lnTo>
                      <a:pt x="27" y="17"/>
                    </a:lnTo>
                    <a:lnTo>
                      <a:pt x="25" y="18"/>
                    </a:lnTo>
                    <a:lnTo>
                      <a:pt x="23" y="19"/>
                    </a:lnTo>
                    <a:lnTo>
                      <a:pt x="21" y="20"/>
                    </a:lnTo>
                    <a:lnTo>
                      <a:pt x="19" y="20"/>
                    </a:lnTo>
                    <a:lnTo>
                      <a:pt x="17" y="20"/>
                    </a:lnTo>
                    <a:lnTo>
                      <a:pt x="15" y="20"/>
                    </a:lnTo>
                    <a:lnTo>
                      <a:pt x="13" y="20"/>
                    </a:lnTo>
                    <a:lnTo>
                      <a:pt x="11" y="19"/>
                    </a:lnTo>
                    <a:lnTo>
                      <a:pt x="9" y="18"/>
                    </a:lnTo>
                    <a:lnTo>
                      <a:pt x="8" y="17"/>
                    </a:lnTo>
                    <a:lnTo>
                      <a:pt x="6" y="16"/>
                    </a:lnTo>
                    <a:lnTo>
                      <a:pt x="5" y="15"/>
                    </a:lnTo>
                    <a:lnTo>
                      <a:pt x="3" y="13"/>
                    </a:lnTo>
                    <a:lnTo>
                      <a:pt x="2" y="12"/>
                    </a:lnTo>
                    <a:lnTo>
                      <a:pt x="1" y="10"/>
                    </a:lnTo>
                    <a:lnTo>
                      <a:pt x="0" y="8"/>
                    </a:lnTo>
                    <a:lnTo>
                      <a:pt x="0" y="7"/>
                    </a:lnTo>
                    <a:lnTo>
                      <a:pt x="0" y="5"/>
                    </a:lnTo>
                    <a:lnTo>
                      <a:pt x="1" y="3"/>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27" name="Freeform 212"/>
              <p:cNvSpPr>
                <a:spLocks/>
              </p:cNvSpPr>
              <p:nvPr/>
            </p:nvSpPr>
            <p:spPr bwMode="auto">
              <a:xfrm>
                <a:off x="3567" y="3458"/>
                <a:ext cx="22" cy="5"/>
              </a:xfrm>
              <a:custGeom>
                <a:avLst/>
                <a:gdLst>
                  <a:gd name="T0" fmla="*/ 1 w 22"/>
                  <a:gd name="T1" fmla="*/ 0 h 5"/>
                  <a:gd name="T2" fmla="*/ 3 w 22"/>
                  <a:gd name="T3" fmla="*/ 1 h 5"/>
                  <a:gd name="T4" fmla="*/ 6 w 22"/>
                  <a:gd name="T5" fmla="*/ 2 h 5"/>
                  <a:gd name="T6" fmla="*/ 8 w 22"/>
                  <a:gd name="T7" fmla="*/ 2 h 5"/>
                  <a:gd name="T8" fmla="*/ 11 w 22"/>
                  <a:gd name="T9" fmla="*/ 3 h 5"/>
                  <a:gd name="T10" fmla="*/ 13 w 22"/>
                  <a:gd name="T11" fmla="*/ 4 h 5"/>
                  <a:gd name="T12" fmla="*/ 16 w 22"/>
                  <a:gd name="T13" fmla="*/ 4 h 5"/>
                  <a:gd name="T14" fmla="*/ 19 w 22"/>
                  <a:gd name="T15" fmla="*/ 4 h 5"/>
                  <a:gd name="T16" fmla="*/ 22 w 22"/>
                  <a:gd name="T17" fmla="*/ 4 h 5"/>
                  <a:gd name="T18" fmla="*/ 21 w 22"/>
                  <a:gd name="T19" fmla="*/ 5 h 5"/>
                  <a:gd name="T20" fmla="*/ 18 w 22"/>
                  <a:gd name="T21" fmla="*/ 5 h 5"/>
                  <a:gd name="T22" fmla="*/ 15 w 22"/>
                  <a:gd name="T23" fmla="*/ 5 h 5"/>
                  <a:gd name="T24" fmla="*/ 13 w 22"/>
                  <a:gd name="T25" fmla="*/ 5 h 5"/>
                  <a:gd name="T26" fmla="*/ 10 w 22"/>
                  <a:gd name="T27" fmla="*/ 4 h 5"/>
                  <a:gd name="T28" fmla="*/ 7 w 22"/>
                  <a:gd name="T29" fmla="*/ 4 h 5"/>
                  <a:gd name="T30" fmla="*/ 5 w 22"/>
                  <a:gd name="T31" fmla="*/ 3 h 5"/>
                  <a:gd name="T32" fmla="*/ 2 w 22"/>
                  <a:gd name="T33" fmla="*/ 2 h 5"/>
                  <a:gd name="T34" fmla="*/ 0 w 22"/>
                  <a:gd name="T35" fmla="*/ 1 h 5"/>
                  <a:gd name="T36" fmla="*/ 1 w 22"/>
                  <a:gd name="T37" fmla="*/ 0 h 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5"/>
                  <a:gd name="T59" fmla="*/ 22 w 22"/>
                  <a:gd name="T60" fmla="*/ 5 h 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5">
                    <a:moveTo>
                      <a:pt x="1" y="0"/>
                    </a:moveTo>
                    <a:lnTo>
                      <a:pt x="3" y="1"/>
                    </a:lnTo>
                    <a:lnTo>
                      <a:pt x="6" y="2"/>
                    </a:lnTo>
                    <a:lnTo>
                      <a:pt x="8" y="2"/>
                    </a:lnTo>
                    <a:lnTo>
                      <a:pt x="11" y="3"/>
                    </a:lnTo>
                    <a:lnTo>
                      <a:pt x="13" y="4"/>
                    </a:lnTo>
                    <a:lnTo>
                      <a:pt x="16" y="4"/>
                    </a:lnTo>
                    <a:lnTo>
                      <a:pt x="19" y="4"/>
                    </a:lnTo>
                    <a:lnTo>
                      <a:pt x="22" y="4"/>
                    </a:lnTo>
                    <a:lnTo>
                      <a:pt x="21" y="5"/>
                    </a:lnTo>
                    <a:lnTo>
                      <a:pt x="18" y="5"/>
                    </a:lnTo>
                    <a:lnTo>
                      <a:pt x="15" y="5"/>
                    </a:lnTo>
                    <a:lnTo>
                      <a:pt x="13" y="5"/>
                    </a:lnTo>
                    <a:lnTo>
                      <a:pt x="10" y="4"/>
                    </a:lnTo>
                    <a:lnTo>
                      <a:pt x="7" y="4"/>
                    </a:lnTo>
                    <a:lnTo>
                      <a:pt x="5" y="3"/>
                    </a:lnTo>
                    <a:lnTo>
                      <a:pt x="2"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28" name="Freeform 213"/>
              <p:cNvSpPr>
                <a:spLocks/>
              </p:cNvSpPr>
              <p:nvPr/>
            </p:nvSpPr>
            <p:spPr bwMode="auto">
              <a:xfrm>
                <a:off x="3568" y="3408"/>
                <a:ext cx="22" cy="15"/>
              </a:xfrm>
              <a:custGeom>
                <a:avLst/>
                <a:gdLst>
                  <a:gd name="T0" fmla="*/ 3 w 22"/>
                  <a:gd name="T1" fmla="*/ 0 h 15"/>
                  <a:gd name="T2" fmla="*/ 5 w 22"/>
                  <a:gd name="T3" fmla="*/ 0 h 15"/>
                  <a:gd name="T4" fmla="*/ 7 w 22"/>
                  <a:gd name="T5" fmla="*/ 0 h 15"/>
                  <a:gd name="T6" fmla="*/ 9 w 22"/>
                  <a:gd name="T7" fmla="*/ 0 h 15"/>
                  <a:gd name="T8" fmla="*/ 11 w 22"/>
                  <a:gd name="T9" fmla="*/ 0 h 15"/>
                  <a:gd name="T10" fmla="*/ 13 w 22"/>
                  <a:gd name="T11" fmla="*/ 1 h 15"/>
                  <a:gd name="T12" fmla="*/ 15 w 22"/>
                  <a:gd name="T13" fmla="*/ 2 h 15"/>
                  <a:gd name="T14" fmla="*/ 17 w 22"/>
                  <a:gd name="T15" fmla="*/ 3 h 15"/>
                  <a:gd name="T16" fmla="*/ 19 w 22"/>
                  <a:gd name="T17" fmla="*/ 4 h 15"/>
                  <a:gd name="T18" fmla="*/ 20 w 22"/>
                  <a:gd name="T19" fmla="*/ 6 h 15"/>
                  <a:gd name="T20" fmla="*/ 22 w 22"/>
                  <a:gd name="T21" fmla="*/ 8 h 15"/>
                  <a:gd name="T22" fmla="*/ 22 w 22"/>
                  <a:gd name="T23" fmla="*/ 10 h 15"/>
                  <a:gd name="T24" fmla="*/ 22 w 22"/>
                  <a:gd name="T25" fmla="*/ 12 h 15"/>
                  <a:gd name="T26" fmla="*/ 21 w 22"/>
                  <a:gd name="T27" fmla="*/ 13 h 15"/>
                  <a:gd name="T28" fmla="*/ 20 w 22"/>
                  <a:gd name="T29" fmla="*/ 14 h 15"/>
                  <a:gd name="T30" fmla="*/ 20 w 22"/>
                  <a:gd name="T31" fmla="*/ 14 h 15"/>
                  <a:gd name="T32" fmla="*/ 19 w 22"/>
                  <a:gd name="T33" fmla="*/ 14 h 15"/>
                  <a:gd name="T34" fmla="*/ 18 w 22"/>
                  <a:gd name="T35" fmla="*/ 15 h 15"/>
                  <a:gd name="T36" fmla="*/ 17 w 22"/>
                  <a:gd name="T37" fmla="*/ 15 h 15"/>
                  <a:gd name="T38" fmla="*/ 16 w 22"/>
                  <a:gd name="T39" fmla="*/ 15 h 15"/>
                  <a:gd name="T40" fmla="*/ 15 w 22"/>
                  <a:gd name="T41" fmla="*/ 15 h 15"/>
                  <a:gd name="T42" fmla="*/ 12 w 22"/>
                  <a:gd name="T43" fmla="*/ 15 h 15"/>
                  <a:gd name="T44" fmla="*/ 10 w 22"/>
                  <a:gd name="T45" fmla="*/ 15 h 15"/>
                  <a:gd name="T46" fmla="*/ 8 w 22"/>
                  <a:gd name="T47" fmla="*/ 14 h 15"/>
                  <a:gd name="T48" fmla="*/ 6 w 22"/>
                  <a:gd name="T49" fmla="*/ 12 h 15"/>
                  <a:gd name="T50" fmla="*/ 4 w 22"/>
                  <a:gd name="T51" fmla="*/ 11 h 15"/>
                  <a:gd name="T52" fmla="*/ 3 w 22"/>
                  <a:gd name="T53" fmla="*/ 9 h 15"/>
                  <a:gd name="T54" fmla="*/ 1 w 22"/>
                  <a:gd name="T55" fmla="*/ 7 h 15"/>
                  <a:gd name="T56" fmla="*/ 0 w 22"/>
                  <a:gd name="T57" fmla="*/ 6 h 15"/>
                  <a:gd name="T58" fmla="*/ 0 w 22"/>
                  <a:gd name="T59" fmla="*/ 4 h 15"/>
                  <a:gd name="T60" fmla="*/ 0 w 22"/>
                  <a:gd name="T61" fmla="*/ 2 h 15"/>
                  <a:gd name="T62" fmla="*/ 1 w 22"/>
                  <a:gd name="T63" fmla="*/ 1 h 15"/>
                  <a:gd name="T64" fmla="*/ 3 w 22"/>
                  <a:gd name="T65" fmla="*/ 0 h 1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15"/>
                  <a:gd name="T101" fmla="*/ 22 w 22"/>
                  <a:gd name="T102" fmla="*/ 15 h 1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15">
                    <a:moveTo>
                      <a:pt x="3" y="0"/>
                    </a:moveTo>
                    <a:lnTo>
                      <a:pt x="5" y="0"/>
                    </a:lnTo>
                    <a:lnTo>
                      <a:pt x="7" y="0"/>
                    </a:lnTo>
                    <a:lnTo>
                      <a:pt x="9" y="0"/>
                    </a:lnTo>
                    <a:lnTo>
                      <a:pt x="11" y="0"/>
                    </a:lnTo>
                    <a:lnTo>
                      <a:pt x="13" y="1"/>
                    </a:lnTo>
                    <a:lnTo>
                      <a:pt x="15" y="2"/>
                    </a:lnTo>
                    <a:lnTo>
                      <a:pt x="17" y="3"/>
                    </a:lnTo>
                    <a:lnTo>
                      <a:pt x="19" y="4"/>
                    </a:lnTo>
                    <a:lnTo>
                      <a:pt x="20" y="6"/>
                    </a:lnTo>
                    <a:lnTo>
                      <a:pt x="22" y="8"/>
                    </a:lnTo>
                    <a:lnTo>
                      <a:pt x="22" y="10"/>
                    </a:lnTo>
                    <a:lnTo>
                      <a:pt x="22" y="12"/>
                    </a:lnTo>
                    <a:lnTo>
                      <a:pt x="21" y="13"/>
                    </a:lnTo>
                    <a:lnTo>
                      <a:pt x="20" y="14"/>
                    </a:lnTo>
                    <a:lnTo>
                      <a:pt x="19" y="14"/>
                    </a:lnTo>
                    <a:lnTo>
                      <a:pt x="18" y="15"/>
                    </a:lnTo>
                    <a:lnTo>
                      <a:pt x="17" y="15"/>
                    </a:lnTo>
                    <a:lnTo>
                      <a:pt x="16" y="15"/>
                    </a:lnTo>
                    <a:lnTo>
                      <a:pt x="15" y="15"/>
                    </a:lnTo>
                    <a:lnTo>
                      <a:pt x="12" y="15"/>
                    </a:lnTo>
                    <a:lnTo>
                      <a:pt x="10" y="15"/>
                    </a:lnTo>
                    <a:lnTo>
                      <a:pt x="8" y="14"/>
                    </a:lnTo>
                    <a:lnTo>
                      <a:pt x="6" y="12"/>
                    </a:lnTo>
                    <a:lnTo>
                      <a:pt x="4" y="11"/>
                    </a:lnTo>
                    <a:lnTo>
                      <a:pt x="3" y="9"/>
                    </a:lnTo>
                    <a:lnTo>
                      <a:pt x="1" y="7"/>
                    </a:lnTo>
                    <a:lnTo>
                      <a:pt x="0" y="6"/>
                    </a:lnTo>
                    <a:lnTo>
                      <a:pt x="0" y="4"/>
                    </a:lnTo>
                    <a:lnTo>
                      <a:pt x="0" y="2"/>
                    </a:lnTo>
                    <a:lnTo>
                      <a:pt x="1" y="1"/>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29" name="Freeform 214"/>
              <p:cNvSpPr>
                <a:spLocks/>
              </p:cNvSpPr>
              <p:nvPr/>
            </p:nvSpPr>
            <p:spPr bwMode="auto">
              <a:xfrm>
                <a:off x="3570" y="3451"/>
                <a:ext cx="18" cy="4"/>
              </a:xfrm>
              <a:custGeom>
                <a:avLst/>
                <a:gdLst>
                  <a:gd name="T0" fmla="*/ 1 w 18"/>
                  <a:gd name="T1" fmla="*/ 0 h 4"/>
                  <a:gd name="T2" fmla="*/ 3 w 18"/>
                  <a:gd name="T3" fmla="*/ 1 h 4"/>
                  <a:gd name="T4" fmla="*/ 5 w 18"/>
                  <a:gd name="T5" fmla="*/ 1 h 4"/>
                  <a:gd name="T6" fmla="*/ 7 w 18"/>
                  <a:gd name="T7" fmla="*/ 2 h 4"/>
                  <a:gd name="T8" fmla="*/ 9 w 18"/>
                  <a:gd name="T9" fmla="*/ 2 h 4"/>
                  <a:gd name="T10" fmla="*/ 12 w 18"/>
                  <a:gd name="T11" fmla="*/ 2 h 4"/>
                  <a:gd name="T12" fmla="*/ 14 w 18"/>
                  <a:gd name="T13" fmla="*/ 3 h 4"/>
                  <a:gd name="T14" fmla="*/ 16 w 18"/>
                  <a:gd name="T15" fmla="*/ 3 h 4"/>
                  <a:gd name="T16" fmla="*/ 18 w 18"/>
                  <a:gd name="T17" fmla="*/ 4 h 4"/>
                  <a:gd name="T18" fmla="*/ 16 w 18"/>
                  <a:gd name="T19" fmla="*/ 4 h 4"/>
                  <a:gd name="T20" fmla="*/ 15 w 18"/>
                  <a:gd name="T21" fmla="*/ 4 h 4"/>
                  <a:gd name="T22" fmla="*/ 13 w 18"/>
                  <a:gd name="T23" fmla="*/ 4 h 4"/>
                  <a:gd name="T24" fmla="*/ 12 w 18"/>
                  <a:gd name="T25" fmla="*/ 4 h 4"/>
                  <a:gd name="T26" fmla="*/ 10 w 18"/>
                  <a:gd name="T27" fmla="*/ 4 h 4"/>
                  <a:gd name="T28" fmla="*/ 8 w 18"/>
                  <a:gd name="T29" fmla="*/ 3 h 4"/>
                  <a:gd name="T30" fmla="*/ 6 w 18"/>
                  <a:gd name="T31" fmla="*/ 3 h 4"/>
                  <a:gd name="T32" fmla="*/ 5 w 18"/>
                  <a:gd name="T33" fmla="*/ 3 h 4"/>
                  <a:gd name="T34" fmla="*/ 0 w 18"/>
                  <a:gd name="T35" fmla="*/ 1 h 4"/>
                  <a:gd name="T36" fmla="*/ 1 w 18"/>
                  <a:gd name="T37" fmla="*/ 1 h 4"/>
                  <a:gd name="T38" fmla="*/ 1 w 18"/>
                  <a:gd name="T39" fmla="*/ 0 h 4"/>
                  <a:gd name="T40" fmla="*/ 1 w 18"/>
                  <a:gd name="T41" fmla="*/ 0 h 4"/>
                  <a:gd name="T42" fmla="*/ 1 w 18"/>
                  <a:gd name="T43" fmla="*/ 0 h 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4"/>
                  <a:gd name="T68" fmla="*/ 18 w 18"/>
                  <a:gd name="T69" fmla="*/ 4 h 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4">
                    <a:moveTo>
                      <a:pt x="1" y="0"/>
                    </a:moveTo>
                    <a:lnTo>
                      <a:pt x="3" y="1"/>
                    </a:lnTo>
                    <a:lnTo>
                      <a:pt x="5" y="1"/>
                    </a:lnTo>
                    <a:lnTo>
                      <a:pt x="7" y="2"/>
                    </a:lnTo>
                    <a:lnTo>
                      <a:pt x="9" y="2"/>
                    </a:lnTo>
                    <a:lnTo>
                      <a:pt x="12" y="2"/>
                    </a:lnTo>
                    <a:lnTo>
                      <a:pt x="14" y="3"/>
                    </a:lnTo>
                    <a:lnTo>
                      <a:pt x="16" y="3"/>
                    </a:lnTo>
                    <a:lnTo>
                      <a:pt x="18" y="4"/>
                    </a:lnTo>
                    <a:lnTo>
                      <a:pt x="16" y="4"/>
                    </a:lnTo>
                    <a:lnTo>
                      <a:pt x="15" y="4"/>
                    </a:lnTo>
                    <a:lnTo>
                      <a:pt x="13" y="4"/>
                    </a:lnTo>
                    <a:lnTo>
                      <a:pt x="12" y="4"/>
                    </a:lnTo>
                    <a:lnTo>
                      <a:pt x="10" y="4"/>
                    </a:lnTo>
                    <a:lnTo>
                      <a:pt x="8" y="3"/>
                    </a:lnTo>
                    <a:lnTo>
                      <a:pt x="6" y="3"/>
                    </a:lnTo>
                    <a:lnTo>
                      <a:pt x="5" y="3"/>
                    </a:lnTo>
                    <a:lnTo>
                      <a:pt x="0" y="1"/>
                    </a:lnTo>
                    <a:lnTo>
                      <a:pt x="1"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30" name="Freeform 215"/>
              <p:cNvSpPr>
                <a:spLocks/>
              </p:cNvSpPr>
              <p:nvPr/>
            </p:nvSpPr>
            <p:spPr bwMode="auto">
              <a:xfrm>
                <a:off x="3574" y="3446"/>
                <a:ext cx="14" cy="3"/>
              </a:xfrm>
              <a:custGeom>
                <a:avLst/>
                <a:gdLst>
                  <a:gd name="T0" fmla="*/ 0 w 14"/>
                  <a:gd name="T1" fmla="*/ 0 h 3"/>
                  <a:gd name="T2" fmla="*/ 2 w 14"/>
                  <a:gd name="T3" fmla="*/ 0 h 3"/>
                  <a:gd name="T4" fmla="*/ 3 w 14"/>
                  <a:gd name="T5" fmla="*/ 1 h 3"/>
                  <a:gd name="T6" fmla="*/ 5 w 14"/>
                  <a:gd name="T7" fmla="*/ 1 h 3"/>
                  <a:gd name="T8" fmla="*/ 7 w 14"/>
                  <a:gd name="T9" fmla="*/ 2 h 3"/>
                  <a:gd name="T10" fmla="*/ 8 w 14"/>
                  <a:gd name="T11" fmla="*/ 2 h 3"/>
                  <a:gd name="T12" fmla="*/ 10 w 14"/>
                  <a:gd name="T13" fmla="*/ 2 h 3"/>
                  <a:gd name="T14" fmla="*/ 12 w 14"/>
                  <a:gd name="T15" fmla="*/ 2 h 3"/>
                  <a:gd name="T16" fmla="*/ 13 w 14"/>
                  <a:gd name="T17" fmla="*/ 2 h 3"/>
                  <a:gd name="T18" fmla="*/ 14 w 14"/>
                  <a:gd name="T19" fmla="*/ 3 h 3"/>
                  <a:gd name="T20" fmla="*/ 13 w 14"/>
                  <a:gd name="T21" fmla="*/ 3 h 3"/>
                  <a:gd name="T22" fmla="*/ 12 w 14"/>
                  <a:gd name="T23" fmla="*/ 3 h 3"/>
                  <a:gd name="T24" fmla="*/ 11 w 14"/>
                  <a:gd name="T25" fmla="*/ 3 h 3"/>
                  <a:gd name="T26" fmla="*/ 10 w 14"/>
                  <a:gd name="T27" fmla="*/ 3 h 3"/>
                  <a:gd name="T28" fmla="*/ 8 w 14"/>
                  <a:gd name="T29" fmla="*/ 3 h 3"/>
                  <a:gd name="T30" fmla="*/ 7 w 14"/>
                  <a:gd name="T31" fmla="*/ 3 h 3"/>
                  <a:gd name="T32" fmla="*/ 5 w 14"/>
                  <a:gd name="T33" fmla="*/ 3 h 3"/>
                  <a:gd name="T34" fmla="*/ 4 w 14"/>
                  <a:gd name="T35" fmla="*/ 2 h 3"/>
                  <a:gd name="T36" fmla="*/ 3 w 14"/>
                  <a:gd name="T37" fmla="*/ 2 h 3"/>
                  <a:gd name="T38" fmla="*/ 1 w 14"/>
                  <a:gd name="T39" fmla="*/ 1 h 3"/>
                  <a:gd name="T40" fmla="*/ 0 w 14"/>
                  <a:gd name="T41" fmla="*/ 1 h 3"/>
                  <a:gd name="T42" fmla="*/ 0 w 14"/>
                  <a:gd name="T43" fmla="*/ 1 h 3"/>
                  <a:gd name="T44" fmla="*/ 0 w 14"/>
                  <a:gd name="T45" fmla="*/ 0 h 3"/>
                  <a:gd name="T46" fmla="*/ 0 w 14"/>
                  <a:gd name="T47" fmla="*/ 0 h 3"/>
                  <a:gd name="T48" fmla="*/ 0 w 14"/>
                  <a:gd name="T49" fmla="*/ 0 h 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
                  <a:gd name="T76" fmla="*/ 0 h 3"/>
                  <a:gd name="T77" fmla="*/ 14 w 14"/>
                  <a:gd name="T78" fmla="*/ 3 h 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 h="3">
                    <a:moveTo>
                      <a:pt x="0" y="0"/>
                    </a:moveTo>
                    <a:lnTo>
                      <a:pt x="2" y="0"/>
                    </a:lnTo>
                    <a:lnTo>
                      <a:pt x="3" y="1"/>
                    </a:lnTo>
                    <a:lnTo>
                      <a:pt x="5" y="1"/>
                    </a:lnTo>
                    <a:lnTo>
                      <a:pt x="7" y="2"/>
                    </a:lnTo>
                    <a:lnTo>
                      <a:pt x="8" y="2"/>
                    </a:lnTo>
                    <a:lnTo>
                      <a:pt x="10" y="2"/>
                    </a:lnTo>
                    <a:lnTo>
                      <a:pt x="12" y="2"/>
                    </a:lnTo>
                    <a:lnTo>
                      <a:pt x="13" y="2"/>
                    </a:lnTo>
                    <a:lnTo>
                      <a:pt x="14" y="3"/>
                    </a:lnTo>
                    <a:lnTo>
                      <a:pt x="13" y="3"/>
                    </a:lnTo>
                    <a:lnTo>
                      <a:pt x="12" y="3"/>
                    </a:lnTo>
                    <a:lnTo>
                      <a:pt x="11" y="3"/>
                    </a:lnTo>
                    <a:lnTo>
                      <a:pt x="10" y="3"/>
                    </a:lnTo>
                    <a:lnTo>
                      <a:pt x="8" y="3"/>
                    </a:lnTo>
                    <a:lnTo>
                      <a:pt x="7" y="3"/>
                    </a:lnTo>
                    <a:lnTo>
                      <a:pt x="5" y="3"/>
                    </a:lnTo>
                    <a:lnTo>
                      <a:pt x="4" y="2"/>
                    </a:lnTo>
                    <a:lnTo>
                      <a:pt x="3" y="2"/>
                    </a:lnTo>
                    <a:lnTo>
                      <a:pt x="1" y="1"/>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31" name="Freeform 216"/>
              <p:cNvSpPr>
                <a:spLocks/>
              </p:cNvSpPr>
              <p:nvPr/>
            </p:nvSpPr>
            <p:spPr bwMode="auto">
              <a:xfrm>
                <a:off x="3619" y="3425"/>
                <a:ext cx="4" cy="12"/>
              </a:xfrm>
              <a:custGeom>
                <a:avLst/>
                <a:gdLst>
                  <a:gd name="T0" fmla="*/ 2 w 4"/>
                  <a:gd name="T1" fmla="*/ 0 h 12"/>
                  <a:gd name="T2" fmla="*/ 3 w 4"/>
                  <a:gd name="T3" fmla="*/ 0 h 12"/>
                  <a:gd name="T4" fmla="*/ 4 w 4"/>
                  <a:gd name="T5" fmla="*/ 3 h 12"/>
                  <a:gd name="T6" fmla="*/ 3 w 4"/>
                  <a:gd name="T7" fmla="*/ 6 h 12"/>
                  <a:gd name="T8" fmla="*/ 3 w 4"/>
                  <a:gd name="T9" fmla="*/ 9 h 12"/>
                  <a:gd name="T10" fmla="*/ 2 w 4"/>
                  <a:gd name="T11" fmla="*/ 11 h 12"/>
                  <a:gd name="T12" fmla="*/ 1 w 4"/>
                  <a:gd name="T13" fmla="*/ 12 h 12"/>
                  <a:gd name="T14" fmla="*/ 1 w 4"/>
                  <a:gd name="T15" fmla="*/ 12 h 12"/>
                  <a:gd name="T16" fmla="*/ 0 w 4"/>
                  <a:gd name="T17" fmla="*/ 11 h 12"/>
                  <a:gd name="T18" fmla="*/ 0 w 4"/>
                  <a:gd name="T19" fmla="*/ 11 h 12"/>
                  <a:gd name="T20" fmla="*/ 1 w 4"/>
                  <a:gd name="T21" fmla="*/ 8 h 12"/>
                  <a:gd name="T22" fmla="*/ 2 w 4"/>
                  <a:gd name="T23" fmla="*/ 5 h 12"/>
                  <a:gd name="T24" fmla="*/ 3 w 4"/>
                  <a:gd name="T25" fmla="*/ 3 h 12"/>
                  <a:gd name="T26" fmla="*/ 2 w 4"/>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
                  <a:gd name="T43" fmla="*/ 0 h 12"/>
                  <a:gd name="T44" fmla="*/ 4 w 4"/>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 h="12">
                    <a:moveTo>
                      <a:pt x="2" y="0"/>
                    </a:moveTo>
                    <a:lnTo>
                      <a:pt x="3" y="0"/>
                    </a:lnTo>
                    <a:lnTo>
                      <a:pt x="4" y="3"/>
                    </a:lnTo>
                    <a:lnTo>
                      <a:pt x="3" y="6"/>
                    </a:lnTo>
                    <a:lnTo>
                      <a:pt x="3" y="9"/>
                    </a:lnTo>
                    <a:lnTo>
                      <a:pt x="2" y="11"/>
                    </a:lnTo>
                    <a:lnTo>
                      <a:pt x="1" y="12"/>
                    </a:lnTo>
                    <a:lnTo>
                      <a:pt x="0" y="11"/>
                    </a:lnTo>
                    <a:lnTo>
                      <a:pt x="1" y="8"/>
                    </a:lnTo>
                    <a:lnTo>
                      <a:pt x="2" y="5"/>
                    </a:lnTo>
                    <a:lnTo>
                      <a:pt x="3" y="3"/>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32" name="Freeform 217"/>
              <p:cNvSpPr>
                <a:spLocks/>
              </p:cNvSpPr>
              <p:nvPr/>
            </p:nvSpPr>
            <p:spPr bwMode="auto">
              <a:xfrm>
                <a:off x="3627" y="3426"/>
                <a:ext cx="5" cy="15"/>
              </a:xfrm>
              <a:custGeom>
                <a:avLst/>
                <a:gdLst>
                  <a:gd name="T0" fmla="*/ 4 w 5"/>
                  <a:gd name="T1" fmla="*/ 0 h 15"/>
                  <a:gd name="T2" fmla="*/ 5 w 5"/>
                  <a:gd name="T3" fmla="*/ 0 h 15"/>
                  <a:gd name="T4" fmla="*/ 5 w 5"/>
                  <a:gd name="T5" fmla="*/ 4 h 15"/>
                  <a:gd name="T6" fmla="*/ 4 w 5"/>
                  <a:gd name="T7" fmla="*/ 8 h 15"/>
                  <a:gd name="T8" fmla="*/ 3 w 5"/>
                  <a:gd name="T9" fmla="*/ 11 h 15"/>
                  <a:gd name="T10" fmla="*/ 1 w 5"/>
                  <a:gd name="T11" fmla="*/ 15 h 15"/>
                  <a:gd name="T12" fmla="*/ 0 w 5"/>
                  <a:gd name="T13" fmla="*/ 14 h 15"/>
                  <a:gd name="T14" fmla="*/ 1 w 5"/>
                  <a:gd name="T15" fmla="*/ 11 h 15"/>
                  <a:gd name="T16" fmla="*/ 2 w 5"/>
                  <a:gd name="T17" fmla="*/ 8 h 15"/>
                  <a:gd name="T18" fmla="*/ 3 w 5"/>
                  <a:gd name="T19" fmla="*/ 4 h 15"/>
                  <a:gd name="T20" fmla="*/ 4 w 5"/>
                  <a:gd name="T21" fmla="*/ 0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5"/>
                  <a:gd name="T35" fmla="*/ 5 w 5"/>
                  <a:gd name="T36" fmla="*/ 15 h 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5">
                    <a:moveTo>
                      <a:pt x="4" y="0"/>
                    </a:moveTo>
                    <a:lnTo>
                      <a:pt x="5" y="0"/>
                    </a:lnTo>
                    <a:lnTo>
                      <a:pt x="5" y="4"/>
                    </a:lnTo>
                    <a:lnTo>
                      <a:pt x="4" y="8"/>
                    </a:lnTo>
                    <a:lnTo>
                      <a:pt x="3" y="11"/>
                    </a:lnTo>
                    <a:lnTo>
                      <a:pt x="1" y="15"/>
                    </a:lnTo>
                    <a:lnTo>
                      <a:pt x="0" y="14"/>
                    </a:lnTo>
                    <a:lnTo>
                      <a:pt x="1" y="11"/>
                    </a:lnTo>
                    <a:lnTo>
                      <a:pt x="2" y="8"/>
                    </a:lnTo>
                    <a:lnTo>
                      <a:pt x="3" y="4"/>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33" name="Freeform 218"/>
              <p:cNvSpPr>
                <a:spLocks/>
              </p:cNvSpPr>
              <p:nvPr/>
            </p:nvSpPr>
            <p:spPr bwMode="auto">
              <a:xfrm>
                <a:off x="3636" y="3428"/>
                <a:ext cx="7" cy="17"/>
              </a:xfrm>
              <a:custGeom>
                <a:avLst/>
                <a:gdLst>
                  <a:gd name="T0" fmla="*/ 6 w 7"/>
                  <a:gd name="T1" fmla="*/ 0 h 17"/>
                  <a:gd name="T2" fmla="*/ 7 w 7"/>
                  <a:gd name="T3" fmla="*/ 2 h 17"/>
                  <a:gd name="T4" fmla="*/ 7 w 7"/>
                  <a:gd name="T5" fmla="*/ 4 h 17"/>
                  <a:gd name="T6" fmla="*/ 7 w 7"/>
                  <a:gd name="T7" fmla="*/ 6 h 17"/>
                  <a:gd name="T8" fmla="*/ 6 w 7"/>
                  <a:gd name="T9" fmla="*/ 8 h 17"/>
                  <a:gd name="T10" fmla="*/ 6 w 7"/>
                  <a:gd name="T11" fmla="*/ 9 h 17"/>
                  <a:gd name="T12" fmla="*/ 5 w 7"/>
                  <a:gd name="T13" fmla="*/ 10 h 17"/>
                  <a:gd name="T14" fmla="*/ 5 w 7"/>
                  <a:gd name="T15" fmla="*/ 11 h 17"/>
                  <a:gd name="T16" fmla="*/ 4 w 7"/>
                  <a:gd name="T17" fmla="*/ 13 h 17"/>
                  <a:gd name="T18" fmla="*/ 3 w 7"/>
                  <a:gd name="T19" fmla="*/ 14 h 17"/>
                  <a:gd name="T20" fmla="*/ 3 w 7"/>
                  <a:gd name="T21" fmla="*/ 15 h 17"/>
                  <a:gd name="T22" fmla="*/ 2 w 7"/>
                  <a:gd name="T23" fmla="*/ 16 h 17"/>
                  <a:gd name="T24" fmla="*/ 1 w 7"/>
                  <a:gd name="T25" fmla="*/ 17 h 17"/>
                  <a:gd name="T26" fmla="*/ 0 w 7"/>
                  <a:gd name="T27" fmla="*/ 17 h 17"/>
                  <a:gd name="T28" fmla="*/ 1 w 7"/>
                  <a:gd name="T29" fmla="*/ 15 h 17"/>
                  <a:gd name="T30" fmla="*/ 2 w 7"/>
                  <a:gd name="T31" fmla="*/ 13 h 17"/>
                  <a:gd name="T32" fmla="*/ 3 w 7"/>
                  <a:gd name="T33" fmla="*/ 11 h 17"/>
                  <a:gd name="T34" fmla="*/ 4 w 7"/>
                  <a:gd name="T35" fmla="*/ 9 h 17"/>
                  <a:gd name="T36" fmla="*/ 5 w 7"/>
                  <a:gd name="T37" fmla="*/ 7 h 17"/>
                  <a:gd name="T38" fmla="*/ 5 w 7"/>
                  <a:gd name="T39" fmla="*/ 4 h 17"/>
                  <a:gd name="T40" fmla="*/ 6 w 7"/>
                  <a:gd name="T41" fmla="*/ 2 h 17"/>
                  <a:gd name="T42" fmla="*/ 6 w 7"/>
                  <a:gd name="T43" fmla="*/ 0 h 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
                  <a:gd name="T67" fmla="*/ 0 h 17"/>
                  <a:gd name="T68" fmla="*/ 7 w 7"/>
                  <a:gd name="T69" fmla="*/ 17 h 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 h="17">
                    <a:moveTo>
                      <a:pt x="6" y="0"/>
                    </a:moveTo>
                    <a:lnTo>
                      <a:pt x="7" y="2"/>
                    </a:lnTo>
                    <a:lnTo>
                      <a:pt x="7" y="4"/>
                    </a:lnTo>
                    <a:lnTo>
                      <a:pt x="7" y="6"/>
                    </a:lnTo>
                    <a:lnTo>
                      <a:pt x="6" y="8"/>
                    </a:lnTo>
                    <a:lnTo>
                      <a:pt x="6" y="9"/>
                    </a:lnTo>
                    <a:lnTo>
                      <a:pt x="5" y="10"/>
                    </a:lnTo>
                    <a:lnTo>
                      <a:pt x="5" y="11"/>
                    </a:lnTo>
                    <a:lnTo>
                      <a:pt x="4" y="13"/>
                    </a:lnTo>
                    <a:lnTo>
                      <a:pt x="3" y="14"/>
                    </a:lnTo>
                    <a:lnTo>
                      <a:pt x="3" y="15"/>
                    </a:lnTo>
                    <a:lnTo>
                      <a:pt x="2" y="16"/>
                    </a:lnTo>
                    <a:lnTo>
                      <a:pt x="1" y="17"/>
                    </a:lnTo>
                    <a:lnTo>
                      <a:pt x="0" y="17"/>
                    </a:lnTo>
                    <a:lnTo>
                      <a:pt x="1" y="15"/>
                    </a:lnTo>
                    <a:lnTo>
                      <a:pt x="2" y="13"/>
                    </a:lnTo>
                    <a:lnTo>
                      <a:pt x="3" y="11"/>
                    </a:lnTo>
                    <a:lnTo>
                      <a:pt x="4" y="9"/>
                    </a:lnTo>
                    <a:lnTo>
                      <a:pt x="5" y="7"/>
                    </a:lnTo>
                    <a:lnTo>
                      <a:pt x="5" y="4"/>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34" name="Freeform 219"/>
              <p:cNvSpPr>
                <a:spLocks/>
              </p:cNvSpPr>
              <p:nvPr/>
            </p:nvSpPr>
            <p:spPr bwMode="auto">
              <a:xfrm>
                <a:off x="3646" y="3431"/>
                <a:ext cx="8" cy="18"/>
              </a:xfrm>
              <a:custGeom>
                <a:avLst/>
                <a:gdLst>
                  <a:gd name="T0" fmla="*/ 6 w 8"/>
                  <a:gd name="T1" fmla="*/ 0 h 18"/>
                  <a:gd name="T2" fmla="*/ 7 w 8"/>
                  <a:gd name="T3" fmla="*/ 0 h 18"/>
                  <a:gd name="T4" fmla="*/ 8 w 8"/>
                  <a:gd name="T5" fmla="*/ 2 h 18"/>
                  <a:gd name="T6" fmla="*/ 7 w 8"/>
                  <a:gd name="T7" fmla="*/ 5 h 18"/>
                  <a:gd name="T8" fmla="*/ 7 w 8"/>
                  <a:gd name="T9" fmla="*/ 7 h 18"/>
                  <a:gd name="T10" fmla="*/ 6 w 8"/>
                  <a:gd name="T11" fmla="*/ 9 h 18"/>
                  <a:gd name="T12" fmla="*/ 5 w 8"/>
                  <a:gd name="T13" fmla="*/ 12 h 18"/>
                  <a:gd name="T14" fmla="*/ 4 w 8"/>
                  <a:gd name="T15" fmla="*/ 14 h 18"/>
                  <a:gd name="T16" fmla="*/ 3 w 8"/>
                  <a:gd name="T17" fmla="*/ 16 h 18"/>
                  <a:gd name="T18" fmla="*/ 2 w 8"/>
                  <a:gd name="T19" fmla="*/ 18 h 18"/>
                  <a:gd name="T20" fmla="*/ 0 w 8"/>
                  <a:gd name="T21" fmla="*/ 18 h 18"/>
                  <a:gd name="T22" fmla="*/ 1 w 8"/>
                  <a:gd name="T23" fmla="*/ 16 h 18"/>
                  <a:gd name="T24" fmla="*/ 2 w 8"/>
                  <a:gd name="T25" fmla="*/ 14 h 18"/>
                  <a:gd name="T26" fmla="*/ 3 w 8"/>
                  <a:gd name="T27" fmla="*/ 12 h 18"/>
                  <a:gd name="T28" fmla="*/ 4 w 8"/>
                  <a:gd name="T29" fmla="*/ 9 h 18"/>
                  <a:gd name="T30" fmla="*/ 5 w 8"/>
                  <a:gd name="T31" fmla="*/ 7 h 18"/>
                  <a:gd name="T32" fmla="*/ 6 w 8"/>
                  <a:gd name="T33" fmla="*/ 5 h 18"/>
                  <a:gd name="T34" fmla="*/ 6 w 8"/>
                  <a:gd name="T35" fmla="*/ 2 h 18"/>
                  <a:gd name="T36" fmla="*/ 6 w 8"/>
                  <a:gd name="T37" fmla="*/ 0 h 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18"/>
                  <a:gd name="T59" fmla="*/ 8 w 8"/>
                  <a:gd name="T60" fmla="*/ 18 h 1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18">
                    <a:moveTo>
                      <a:pt x="6" y="0"/>
                    </a:moveTo>
                    <a:lnTo>
                      <a:pt x="7" y="0"/>
                    </a:lnTo>
                    <a:lnTo>
                      <a:pt x="8" y="2"/>
                    </a:lnTo>
                    <a:lnTo>
                      <a:pt x="7" y="5"/>
                    </a:lnTo>
                    <a:lnTo>
                      <a:pt x="7" y="7"/>
                    </a:lnTo>
                    <a:lnTo>
                      <a:pt x="6" y="9"/>
                    </a:lnTo>
                    <a:lnTo>
                      <a:pt x="5" y="12"/>
                    </a:lnTo>
                    <a:lnTo>
                      <a:pt x="4" y="14"/>
                    </a:lnTo>
                    <a:lnTo>
                      <a:pt x="3" y="16"/>
                    </a:lnTo>
                    <a:lnTo>
                      <a:pt x="2" y="18"/>
                    </a:lnTo>
                    <a:lnTo>
                      <a:pt x="0" y="18"/>
                    </a:lnTo>
                    <a:lnTo>
                      <a:pt x="1" y="16"/>
                    </a:lnTo>
                    <a:lnTo>
                      <a:pt x="2" y="14"/>
                    </a:lnTo>
                    <a:lnTo>
                      <a:pt x="3" y="12"/>
                    </a:lnTo>
                    <a:lnTo>
                      <a:pt x="4" y="9"/>
                    </a:lnTo>
                    <a:lnTo>
                      <a:pt x="5" y="7"/>
                    </a:lnTo>
                    <a:lnTo>
                      <a:pt x="6" y="5"/>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35" name="Freeform 220"/>
              <p:cNvSpPr>
                <a:spLocks/>
              </p:cNvSpPr>
              <p:nvPr/>
            </p:nvSpPr>
            <p:spPr bwMode="auto">
              <a:xfrm>
                <a:off x="3658" y="3432"/>
                <a:ext cx="8" cy="21"/>
              </a:xfrm>
              <a:custGeom>
                <a:avLst/>
                <a:gdLst>
                  <a:gd name="T0" fmla="*/ 6 w 8"/>
                  <a:gd name="T1" fmla="*/ 0 h 21"/>
                  <a:gd name="T2" fmla="*/ 8 w 8"/>
                  <a:gd name="T3" fmla="*/ 0 h 21"/>
                  <a:gd name="T4" fmla="*/ 7 w 8"/>
                  <a:gd name="T5" fmla="*/ 3 h 21"/>
                  <a:gd name="T6" fmla="*/ 7 w 8"/>
                  <a:gd name="T7" fmla="*/ 6 h 21"/>
                  <a:gd name="T8" fmla="*/ 6 w 8"/>
                  <a:gd name="T9" fmla="*/ 9 h 21"/>
                  <a:gd name="T10" fmla="*/ 5 w 8"/>
                  <a:gd name="T11" fmla="*/ 12 h 21"/>
                  <a:gd name="T12" fmla="*/ 4 w 8"/>
                  <a:gd name="T13" fmla="*/ 14 h 21"/>
                  <a:gd name="T14" fmla="*/ 3 w 8"/>
                  <a:gd name="T15" fmla="*/ 17 h 21"/>
                  <a:gd name="T16" fmla="*/ 2 w 8"/>
                  <a:gd name="T17" fmla="*/ 19 h 21"/>
                  <a:gd name="T18" fmla="*/ 0 w 8"/>
                  <a:gd name="T19" fmla="*/ 21 h 21"/>
                  <a:gd name="T20" fmla="*/ 1 w 8"/>
                  <a:gd name="T21" fmla="*/ 19 h 21"/>
                  <a:gd name="T22" fmla="*/ 2 w 8"/>
                  <a:gd name="T23" fmla="*/ 16 h 21"/>
                  <a:gd name="T24" fmla="*/ 3 w 8"/>
                  <a:gd name="T25" fmla="*/ 14 h 21"/>
                  <a:gd name="T26" fmla="*/ 4 w 8"/>
                  <a:gd name="T27" fmla="*/ 11 h 21"/>
                  <a:gd name="T28" fmla="*/ 5 w 8"/>
                  <a:gd name="T29" fmla="*/ 9 h 21"/>
                  <a:gd name="T30" fmla="*/ 5 w 8"/>
                  <a:gd name="T31" fmla="*/ 6 h 21"/>
                  <a:gd name="T32" fmla="*/ 6 w 8"/>
                  <a:gd name="T33" fmla="*/ 3 h 21"/>
                  <a:gd name="T34" fmla="*/ 6 w 8"/>
                  <a:gd name="T35" fmla="*/ 0 h 2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
                  <a:gd name="T55" fmla="*/ 0 h 21"/>
                  <a:gd name="T56" fmla="*/ 8 w 8"/>
                  <a:gd name="T57" fmla="*/ 21 h 2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 h="21">
                    <a:moveTo>
                      <a:pt x="6" y="0"/>
                    </a:moveTo>
                    <a:lnTo>
                      <a:pt x="8" y="0"/>
                    </a:lnTo>
                    <a:lnTo>
                      <a:pt x="7" y="3"/>
                    </a:lnTo>
                    <a:lnTo>
                      <a:pt x="7" y="6"/>
                    </a:lnTo>
                    <a:lnTo>
                      <a:pt x="6" y="9"/>
                    </a:lnTo>
                    <a:lnTo>
                      <a:pt x="5" y="12"/>
                    </a:lnTo>
                    <a:lnTo>
                      <a:pt x="4" y="14"/>
                    </a:lnTo>
                    <a:lnTo>
                      <a:pt x="3" y="17"/>
                    </a:lnTo>
                    <a:lnTo>
                      <a:pt x="2" y="19"/>
                    </a:lnTo>
                    <a:lnTo>
                      <a:pt x="0" y="21"/>
                    </a:lnTo>
                    <a:lnTo>
                      <a:pt x="1" y="19"/>
                    </a:lnTo>
                    <a:lnTo>
                      <a:pt x="2" y="16"/>
                    </a:lnTo>
                    <a:lnTo>
                      <a:pt x="3" y="14"/>
                    </a:lnTo>
                    <a:lnTo>
                      <a:pt x="4" y="11"/>
                    </a:lnTo>
                    <a:lnTo>
                      <a:pt x="5" y="9"/>
                    </a:lnTo>
                    <a:lnTo>
                      <a:pt x="5" y="6"/>
                    </a:lnTo>
                    <a:lnTo>
                      <a:pt x="6" y="3"/>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36" name="Freeform 221"/>
              <p:cNvSpPr>
                <a:spLocks/>
              </p:cNvSpPr>
              <p:nvPr/>
            </p:nvSpPr>
            <p:spPr bwMode="auto">
              <a:xfrm>
                <a:off x="3667" y="3433"/>
                <a:ext cx="9" cy="25"/>
              </a:xfrm>
              <a:custGeom>
                <a:avLst/>
                <a:gdLst>
                  <a:gd name="T0" fmla="*/ 8 w 9"/>
                  <a:gd name="T1" fmla="*/ 0 h 25"/>
                  <a:gd name="T2" fmla="*/ 9 w 9"/>
                  <a:gd name="T3" fmla="*/ 0 h 25"/>
                  <a:gd name="T4" fmla="*/ 9 w 9"/>
                  <a:gd name="T5" fmla="*/ 3 h 25"/>
                  <a:gd name="T6" fmla="*/ 9 w 9"/>
                  <a:gd name="T7" fmla="*/ 7 h 25"/>
                  <a:gd name="T8" fmla="*/ 8 w 9"/>
                  <a:gd name="T9" fmla="*/ 10 h 25"/>
                  <a:gd name="T10" fmla="*/ 8 w 9"/>
                  <a:gd name="T11" fmla="*/ 13 h 25"/>
                  <a:gd name="T12" fmla="*/ 7 w 9"/>
                  <a:gd name="T13" fmla="*/ 16 h 25"/>
                  <a:gd name="T14" fmla="*/ 5 w 9"/>
                  <a:gd name="T15" fmla="*/ 19 h 25"/>
                  <a:gd name="T16" fmla="*/ 4 w 9"/>
                  <a:gd name="T17" fmla="*/ 22 h 25"/>
                  <a:gd name="T18" fmla="*/ 2 w 9"/>
                  <a:gd name="T19" fmla="*/ 24 h 25"/>
                  <a:gd name="T20" fmla="*/ 0 w 9"/>
                  <a:gd name="T21" fmla="*/ 25 h 25"/>
                  <a:gd name="T22" fmla="*/ 2 w 9"/>
                  <a:gd name="T23" fmla="*/ 22 h 25"/>
                  <a:gd name="T24" fmla="*/ 3 w 9"/>
                  <a:gd name="T25" fmla="*/ 19 h 25"/>
                  <a:gd name="T26" fmla="*/ 5 w 9"/>
                  <a:gd name="T27" fmla="*/ 16 h 25"/>
                  <a:gd name="T28" fmla="*/ 6 w 9"/>
                  <a:gd name="T29" fmla="*/ 13 h 25"/>
                  <a:gd name="T30" fmla="*/ 7 w 9"/>
                  <a:gd name="T31" fmla="*/ 10 h 25"/>
                  <a:gd name="T32" fmla="*/ 7 w 9"/>
                  <a:gd name="T33" fmla="*/ 7 h 25"/>
                  <a:gd name="T34" fmla="*/ 8 w 9"/>
                  <a:gd name="T35" fmla="*/ 4 h 25"/>
                  <a:gd name="T36" fmla="*/ 8 w 9"/>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
                  <a:gd name="T58" fmla="*/ 0 h 25"/>
                  <a:gd name="T59" fmla="*/ 9 w 9"/>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 h="25">
                    <a:moveTo>
                      <a:pt x="8" y="0"/>
                    </a:moveTo>
                    <a:lnTo>
                      <a:pt x="9" y="0"/>
                    </a:lnTo>
                    <a:lnTo>
                      <a:pt x="9" y="3"/>
                    </a:lnTo>
                    <a:lnTo>
                      <a:pt x="9" y="7"/>
                    </a:lnTo>
                    <a:lnTo>
                      <a:pt x="8" y="10"/>
                    </a:lnTo>
                    <a:lnTo>
                      <a:pt x="8" y="13"/>
                    </a:lnTo>
                    <a:lnTo>
                      <a:pt x="7" y="16"/>
                    </a:lnTo>
                    <a:lnTo>
                      <a:pt x="5" y="19"/>
                    </a:lnTo>
                    <a:lnTo>
                      <a:pt x="4" y="22"/>
                    </a:lnTo>
                    <a:lnTo>
                      <a:pt x="2" y="24"/>
                    </a:lnTo>
                    <a:lnTo>
                      <a:pt x="0" y="25"/>
                    </a:lnTo>
                    <a:lnTo>
                      <a:pt x="2" y="22"/>
                    </a:lnTo>
                    <a:lnTo>
                      <a:pt x="3" y="19"/>
                    </a:lnTo>
                    <a:lnTo>
                      <a:pt x="5" y="16"/>
                    </a:lnTo>
                    <a:lnTo>
                      <a:pt x="6" y="13"/>
                    </a:lnTo>
                    <a:lnTo>
                      <a:pt x="7" y="10"/>
                    </a:lnTo>
                    <a:lnTo>
                      <a:pt x="7" y="7"/>
                    </a:lnTo>
                    <a:lnTo>
                      <a:pt x="8" y="4"/>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37" name="Freeform 222"/>
              <p:cNvSpPr>
                <a:spLocks/>
              </p:cNvSpPr>
              <p:nvPr/>
            </p:nvSpPr>
            <p:spPr bwMode="auto">
              <a:xfrm>
                <a:off x="3675" y="3433"/>
                <a:ext cx="12" cy="34"/>
              </a:xfrm>
              <a:custGeom>
                <a:avLst/>
                <a:gdLst>
                  <a:gd name="T0" fmla="*/ 11 w 12"/>
                  <a:gd name="T1" fmla="*/ 0 h 34"/>
                  <a:gd name="T2" fmla="*/ 11 w 12"/>
                  <a:gd name="T3" fmla="*/ 1 h 34"/>
                  <a:gd name="T4" fmla="*/ 12 w 12"/>
                  <a:gd name="T5" fmla="*/ 1 h 34"/>
                  <a:gd name="T6" fmla="*/ 12 w 12"/>
                  <a:gd name="T7" fmla="*/ 2 h 34"/>
                  <a:gd name="T8" fmla="*/ 12 w 12"/>
                  <a:gd name="T9" fmla="*/ 2 h 34"/>
                  <a:gd name="T10" fmla="*/ 12 w 12"/>
                  <a:gd name="T11" fmla="*/ 7 h 34"/>
                  <a:gd name="T12" fmla="*/ 12 w 12"/>
                  <a:gd name="T13" fmla="*/ 11 h 34"/>
                  <a:gd name="T14" fmla="*/ 11 w 12"/>
                  <a:gd name="T15" fmla="*/ 15 h 34"/>
                  <a:gd name="T16" fmla="*/ 10 w 12"/>
                  <a:gd name="T17" fmla="*/ 19 h 34"/>
                  <a:gd name="T18" fmla="*/ 8 w 12"/>
                  <a:gd name="T19" fmla="*/ 23 h 34"/>
                  <a:gd name="T20" fmla="*/ 6 w 12"/>
                  <a:gd name="T21" fmla="*/ 27 h 34"/>
                  <a:gd name="T22" fmla="*/ 4 w 12"/>
                  <a:gd name="T23" fmla="*/ 31 h 34"/>
                  <a:gd name="T24" fmla="*/ 2 w 12"/>
                  <a:gd name="T25" fmla="*/ 34 h 34"/>
                  <a:gd name="T26" fmla="*/ 0 w 12"/>
                  <a:gd name="T27" fmla="*/ 34 h 34"/>
                  <a:gd name="T28" fmla="*/ 3 w 12"/>
                  <a:gd name="T29" fmla="*/ 30 h 34"/>
                  <a:gd name="T30" fmla="*/ 5 w 12"/>
                  <a:gd name="T31" fmla="*/ 26 h 34"/>
                  <a:gd name="T32" fmla="*/ 7 w 12"/>
                  <a:gd name="T33" fmla="*/ 22 h 34"/>
                  <a:gd name="T34" fmla="*/ 8 w 12"/>
                  <a:gd name="T35" fmla="*/ 18 h 34"/>
                  <a:gd name="T36" fmla="*/ 9 w 12"/>
                  <a:gd name="T37" fmla="*/ 14 h 34"/>
                  <a:gd name="T38" fmla="*/ 10 w 12"/>
                  <a:gd name="T39" fmla="*/ 9 h 34"/>
                  <a:gd name="T40" fmla="*/ 11 w 12"/>
                  <a:gd name="T41" fmla="*/ 5 h 34"/>
                  <a:gd name="T42" fmla="*/ 11 w 12"/>
                  <a:gd name="T43" fmla="*/ 0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34"/>
                  <a:gd name="T68" fmla="*/ 12 w 12"/>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34">
                    <a:moveTo>
                      <a:pt x="11" y="0"/>
                    </a:moveTo>
                    <a:lnTo>
                      <a:pt x="11" y="1"/>
                    </a:lnTo>
                    <a:lnTo>
                      <a:pt x="12" y="1"/>
                    </a:lnTo>
                    <a:lnTo>
                      <a:pt x="12" y="2"/>
                    </a:lnTo>
                    <a:lnTo>
                      <a:pt x="12" y="7"/>
                    </a:lnTo>
                    <a:lnTo>
                      <a:pt x="12" y="11"/>
                    </a:lnTo>
                    <a:lnTo>
                      <a:pt x="11" y="15"/>
                    </a:lnTo>
                    <a:lnTo>
                      <a:pt x="10" y="19"/>
                    </a:lnTo>
                    <a:lnTo>
                      <a:pt x="8" y="23"/>
                    </a:lnTo>
                    <a:lnTo>
                      <a:pt x="6" y="27"/>
                    </a:lnTo>
                    <a:lnTo>
                      <a:pt x="4" y="31"/>
                    </a:lnTo>
                    <a:lnTo>
                      <a:pt x="2" y="34"/>
                    </a:lnTo>
                    <a:lnTo>
                      <a:pt x="0" y="34"/>
                    </a:lnTo>
                    <a:lnTo>
                      <a:pt x="3" y="30"/>
                    </a:lnTo>
                    <a:lnTo>
                      <a:pt x="5" y="26"/>
                    </a:lnTo>
                    <a:lnTo>
                      <a:pt x="7" y="22"/>
                    </a:lnTo>
                    <a:lnTo>
                      <a:pt x="8" y="18"/>
                    </a:lnTo>
                    <a:lnTo>
                      <a:pt x="9" y="14"/>
                    </a:lnTo>
                    <a:lnTo>
                      <a:pt x="10" y="9"/>
                    </a:lnTo>
                    <a:lnTo>
                      <a:pt x="11" y="5"/>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38" name="Freeform 223"/>
              <p:cNvSpPr>
                <a:spLocks/>
              </p:cNvSpPr>
              <p:nvPr/>
            </p:nvSpPr>
            <p:spPr bwMode="auto">
              <a:xfrm>
                <a:off x="3473" y="3310"/>
                <a:ext cx="249" cy="184"/>
              </a:xfrm>
              <a:custGeom>
                <a:avLst/>
                <a:gdLst>
                  <a:gd name="T0" fmla="*/ 31 w 249"/>
                  <a:gd name="T1" fmla="*/ 17 h 184"/>
                  <a:gd name="T2" fmla="*/ 39 w 249"/>
                  <a:gd name="T3" fmla="*/ 11 h 184"/>
                  <a:gd name="T4" fmla="*/ 48 w 249"/>
                  <a:gd name="T5" fmla="*/ 7 h 184"/>
                  <a:gd name="T6" fmla="*/ 57 w 249"/>
                  <a:gd name="T7" fmla="*/ 3 h 184"/>
                  <a:gd name="T8" fmla="*/ 67 w 249"/>
                  <a:gd name="T9" fmla="*/ 1 h 184"/>
                  <a:gd name="T10" fmla="*/ 81 w 249"/>
                  <a:gd name="T11" fmla="*/ 0 h 184"/>
                  <a:gd name="T12" fmla="*/ 101 w 249"/>
                  <a:gd name="T13" fmla="*/ 1 h 184"/>
                  <a:gd name="T14" fmla="*/ 121 w 249"/>
                  <a:gd name="T15" fmla="*/ 4 h 184"/>
                  <a:gd name="T16" fmla="*/ 140 w 249"/>
                  <a:gd name="T17" fmla="*/ 8 h 184"/>
                  <a:gd name="T18" fmla="*/ 159 w 249"/>
                  <a:gd name="T19" fmla="*/ 14 h 184"/>
                  <a:gd name="T20" fmla="*/ 176 w 249"/>
                  <a:gd name="T21" fmla="*/ 21 h 184"/>
                  <a:gd name="T22" fmla="*/ 193 w 249"/>
                  <a:gd name="T23" fmla="*/ 30 h 184"/>
                  <a:gd name="T24" fmla="*/ 208 w 249"/>
                  <a:gd name="T25" fmla="*/ 42 h 184"/>
                  <a:gd name="T26" fmla="*/ 221 w 249"/>
                  <a:gd name="T27" fmla="*/ 55 h 184"/>
                  <a:gd name="T28" fmla="*/ 232 w 249"/>
                  <a:gd name="T29" fmla="*/ 68 h 184"/>
                  <a:gd name="T30" fmla="*/ 241 w 249"/>
                  <a:gd name="T31" fmla="*/ 82 h 184"/>
                  <a:gd name="T32" fmla="*/ 247 w 249"/>
                  <a:gd name="T33" fmla="*/ 97 h 184"/>
                  <a:gd name="T34" fmla="*/ 249 w 249"/>
                  <a:gd name="T35" fmla="*/ 114 h 184"/>
                  <a:gd name="T36" fmla="*/ 247 w 249"/>
                  <a:gd name="T37" fmla="*/ 130 h 184"/>
                  <a:gd name="T38" fmla="*/ 241 w 249"/>
                  <a:gd name="T39" fmla="*/ 144 h 184"/>
                  <a:gd name="T40" fmla="*/ 230 w 249"/>
                  <a:gd name="T41" fmla="*/ 158 h 184"/>
                  <a:gd name="T42" fmla="*/ 217 w 249"/>
                  <a:gd name="T43" fmla="*/ 168 h 184"/>
                  <a:gd name="T44" fmla="*/ 206 w 249"/>
                  <a:gd name="T45" fmla="*/ 174 h 184"/>
                  <a:gd name="T46" fmla="*/ 194 w 249"/>
                  <a:gd name="T47" fmla="*/ 178 h 184"/>
                  <a:gd name="T48" fmla="*/ 182 w 249"/>
                  <a:gd name="T49" fmla="*/ 181 h 184"/>
                  <a:gd name="T50" fmla="*/ 169 w 249"/>
                  <a:gd name="T51" fmla="*/ 183 h 184"/>
                  <a:gd name="T52" fmla="*/ 157 w 249"/>
                  <a:gd name="T53" fmla="*/ 184 h 184"/>
                  <a:gd name="T54" fmla="*/ 144 w 249"/>
                  <a:gd name="T55" fmla="*/ 183 h 184"/>
                  <a:gd name="T56" fmla="*/ 131 w 249"/>
                  <a:gd name="T57" fmla="*/ 182 h 184"/>
                  <a:gd name="T58" fmla="*/ 118 w 249"/>
                  <a:gd name="T59" fmla="*/ 179 h 184"/>
                  <a:gd name="T60" fmla="*/ 106 w 249"/>
                  <a:gd name="T61" fmla="*/ 176 h 184"/>
                  <a:gd name="T62" fmla="*/ 94 w 249"/>
                  <a:gd name="T63" fmla="*/ 172 h 184"/>
                  <a:gd name="T64" fmla="*/ 78 w 249"/>
                  <a:gd name="T65" fmla="*/ 166 h 184"/>
                  <a:gd name="T66" fmla="*/ 62 w 249"/>
                  <a:gd name="T67" fmla="*/ 157 h 184"/>
                  <a:gd name="T68" fmla="*/ 46 w 249"/>
                  <a:gd name="T69" fmla="*/ 147 h 184"/>
                  <a:gd name="T70" fmla="*/ 33 w 249"/>
                  <a:gd name="T71" fmla="*/ 135 h 184"/>
                  <a:gd name="T72" fmla="*/ 21 w 249"/>
                  <a:gd name="T73" fmla="*/ 123 h 184"/>
                  <a:gd name="T74" fmla="*/ 10 w 249"/>
                  <a:gd name="T75" fmla="*/ 106 h 184"/>
                  <a:gd name="T76" fmla="*/ 1 w 249"/>
                  <a:gd name="T77" fmla="*/ 83 h 184"/>
                  <a:gd name="T78" fmla="*/ 1 w 249"/>
                  <a:gd name="T79" fmla="*/ 58 h 184"/>
                  <a:gd name="T80" fmla="*/ 6 w 249"/>
                  <a:gd name="T81" fmla="*/ 42 h 184"/>
                  <a:gd name="T82" fmla="*/ 14 w 249"/>
                  <a:gd name="T83" fmla="*/ 30 h 184"/>
                  <a:gd name="T84" fmla="*/ 25 w 249"/>
                  <a:gd name="T85" fmla="*/ 20 h 18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9"/>
                  <a:gd name="T130" fmla="*/ 0 h 184"/>
                  <a:gd name="T131" fmla="*/ 249 w 249"/>
                  <a:gd name="T132" fmla="*/ 184 h 18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9" h="184">
                    <a:moveTo>
                      <a:pt x="25" y="20"/>
                    </a:moveTo>
                    <a:lnTo>
                      <a:pt x="28" y="18"/>
                    </a:lnTo>
                    <a:lnTo>
                      <a:pt x="31" y="17"/>
                    </a:lnTo>
                    <a:lnTo>
                      <a:pt x="33" y="15"/>
                    </a:lnTo>
                    <a:lnTo>
                      <a:pt x="36" y="13"/>
                    </a:lnTo>
                    <a:lnTo>
                      <a:pt x="39" y="11"/>
                    </a:lnTo>
                    <a:lnTo>
                      <a:pt x="42" y="10"/>
                    </a:lnTo>
                    <a:lnTo>
                      <a:pt x="45" y="8"/>
                    </a:lnTo>
                    <a:lnTo>
                      <a:pt x="48" y="7"/>
                    </a:lnTo>
                    <a:lnTo>
                      <a:pt x="51" y="6"/>
                    </a:lnTo>
                    <a:lnTo>
                      <a:pt x="54" y="4"/>
                    </a:lnTo>
                    <a:lnTo>
                      <a:pt x="57" y="3"/>
                    </a:lnTo>
                    <a:lnTo>
                      <a:pt x="60" y="3"/>
                    </a:lnTo>
                    <a:lnTo>
                      <a:pt x="64" y="2"/>
                    </a:lnTo>
                    <a:lnTo>
                      <a:pt x="67" y="1"/>
                    </a:lnTo>
                    <a:lnTo>
                      <a:pt x="70" y="1"/>
                    </a:lnTo>
                    <a:lnTo>
                      <a:pt x="74" y="1"/>
                    </a:lnTo>
                    <a:lnTo>
                      <a:pt x="81" y="0"/>
                    </a:lnTo>
                    <a:lnTo>
                      <a:pt x="88" y="0"/>
                    </a:lnTo>
                    <a:lnTo>
                      <a:pt x="94" y="1"/>
                    </a:lnTo>
                    <a:lnTo>
                      <a:pt x="101" y="1"/>
                    </a:lnTo>
                    <a:lnTo>
                      <a:pt x="108" y="2"/>
                    </a:lnTo>
                    <a:lnTo>
                      <a:pt x="114" y="3"/>
                    </a:lnTo>
                    <a:lnTo>
                      <a:pt x="121" y="4"/>
                    </a:lnTo>
                    <a:lnTo>
                      <a:pt x="127" y="5"/>
                    </a:lnTo>
                    <a:lnTo>
                      <a:pt x="134" y="6"/>
                    </a:lnTo>
                    <a:lnTo>
                      <a:pt x="140" y="8"/>
                    </a:lnTo>
                    <a:lnTo>
                      <a:pt x="147" y="10"/>
                    </a:lnTo>
                    <a:lnTo>
                      <a:pt x="153" y="12"/>
                    </a:lnTo>
                    <a:lnTo>
                      <a:pt x="159" y="14"/>
                    </a:lnTo>
                    <a:lnTo>
                      <a:pt x="165" y="16"/>
                    </a:lnTo>
                    <a:lnTo>
                      <a:pt x="171" y="19"/>
                    </a:lnTo>
                    <a:lnTo>
                      <a:pt x="176" y="21"/>
                    </a:lnTo>
                    <a:lnTo>
                      <a:pt x="182" y="24"/>
                    </a:lnTo>
                    <a:lnTo>
                      <a:pt x="188" y="27"/>
                    </a:lnTo>
                    <a:lnTo>
                      <a:pt x="193" y="30"/>
                    </a:lnTo>
                    <a:lnTo>
                      <a:pt x="198" y="34"/>
                    </a:lnTo>
                    <a:lnTo>
                      <a:pt x="203" y="38"/>
                    </a:lnTo>
                    <a:lnTo>
                      <a:pt x="208" y="42"/>
                    </a:lnTo>
                    <a:lnTo>
                      <a:pt x="212" y="46"/>
                    </a:lnTo>
                    <a:lnTo>
                      <a:pt x="217" y="50"/>
                    </a:lnTo>
                    <a:lnTo>
                      <a:pt x="221" y="55"/>
                    </a:lnTo>
                    <a:lnTo>
                      <a:pt x="225" y="59"/>
                    </a:lnTo>
                    <a:lnTo>
                      <a:pt x="228" y="63"/>
                    </a:lnTo>
                    <a:lnTo>
                      <a:pt x="232" y="68"/>
                    </a:lnTo>
                    <a:lnTo>
                      <a:pt x="235" y="73"/>
                    </a:lnTo>
                    <a:lnTo>
                      <a:pt x="238" y="77"/>
                    </a:lnTo>
                    <a:lnTo>
                      <a:pt x="241" y="82"/>
                    </a:lnTo>
                    <a:lnTo>
                      <a:pt x="244" y="87"/>
                    </a:lnTo>
                    <a:lnTo>
                      <a:pt x="246" y="92"/>
                    </a:lnTo>
                    <a:lnTo>
                      <a:pt x="247" y="97"/>
                    </a:lnTo>
                    <a:lnTo>
                      <a:pt x="248" y="103"/>
                    </a:lnTo>
                    <a:lnTo>
                      <a:pt x="249" y="108"/>
                    </a:lnTo>
                    <a:lnTo>
                      <a:pt x="249" y="114"/>
                    </a:lnTo>
                    <a:lnTo>
                      <a:pt x="249" y="119"/>
                    </a:lnTo>
                    <a:lnTo>
                      <a:pt x="248" y="124"/>
                    </a:lnTo>
                    <a:lnTo>
                      <a:pt x="247" y="130"/>
                    </a:lnTo>
                    <a:lnTo>
                      <a:pt x="245" y="135"/>
                    </a:lnTo>
                    <a:lnTo>
                      <a:pt x="243" y="140"/>
                    </a:lnTo>
                    <a:lnTo>
                      <a:pt x="241" y="144"/>
                    </a:lnTo>
                    <a:lnTo>
                      <a:pt x="238" y="149"/>
                    </a:lnTo>
                    <a:lnTo>
                      <a:pt x="234" y="154"/>
                    </a:lnTo>
                    <a:lnTo>
                      <a:pt x="230" y="158"/>
                    </a:lnTo>
                    <a:lnTo>
                      <a:pt x="225" y="162"/>
                    </a:lnTo>
                    <a:lnTo>
                      <a:pt x="221" y="166"/>
                    </a:lnTo>
                    <a:lnTo>
                      <a:pt x="217" y="168"/>
                    </a:lnTo>
                    <a:lnTo>
                      <a:pt x="213" y="170"/>
                    </a:lnTo>
                    <a:lnTo>
                      <a:pt x="210" y="172"/>
                    </a:lnTo>
                    <a:lnTo>
                      <a:pt x="206" y="174"/>
                    </a:lnTo>
                    <a:lnTo>
                      <a:pt x="202" y="176"/>
                    </a:lnTo>
                    <a:lnTo>
                      <a:pt x="198" y="177"/>
                    </a:lnTo>
                    <a:lnTo>
                      <a:pt x="194" y="178"/>
                    </a:lnTo>
                    <a:lnTo>
                      <a:pt x="190" y="179"/>
                    </a:lnTo>
                    <a:lnTo>
                      <a:pt x="186" y="181"/>
                    </a:lnTo>
                    <a:lnTo>
                      <a:pt x="182" y="181"/>
                    </a:lnTo>
                    <a:lnTo>
                      <a:pt x="178" y="182"/>
                    </a:lnTo>
                    <a:lnTo>
                      <a:pt x="174" y="183"/>
                    </a:lnTo>
                    <a:lnTo>
                      <a:pt x="169" y="183"/>
                    </a:lnTo>
                    <a:lnTo>
                      <a:pt x="165" y="183"/>
                    </a:lnTo>
                    <a:lnTo>
                      <a:pt x="161" y="184"/>
                    </a:lnTo>
                    <a:lnTo>
                      <a:pt x="157" y="184"/>
                    </a:lnTo>
                    <a:lnTo>
                      <a:pt x="152" y="184"/>
                    </a:lnTo>
                    <a:lnTo>
                      <a:pt x="148" y="183"/>
                    </a:lnTo>
                    <a:lnTo>
                      <a:pt x="144" y="183"/>
                    </a:lnTo>
                    <a:lnTo>
                      <a:pt x="139" y="183"/>
                    </a:lnTo>
                    <a:lnTo>
                      <a:pt x="135" y="182"/>
                    </a:lnTo>
                    <a:lnTo>
                      <a:pt x="131" y="182"/>
                    </a:lnTo>
                    <a:lnTo>
                      <a:pt x="126" y="181"/>
                    </a:lnTo>
                    <a:lnTo>
                      <a:pt x="122" y="180"/>
                    </a:lnTo>
                    <a:lnTo>
                      <a:pt x="118" y="179"/>
                    </a:lnTo>
                    <a:lnTo>
                      <a:pt x="114" y="178"/>
                    </a:lnTo>
                    <a:lnTo>
                      <a:pt x="110" y="177"/>
                    </a:lnTo>
                    <a:lnTo>
                      <a:pt x="106" y="176"/>
                    </a:lnTo>
                    <a:lnTo>
                      <a:pt x="101" y="175"/>
                    </a:lnTo>
                    <a:lnTo>
                      <a:pt x="98" y="173"/>
                    </a:lnTo>
                    <a:lnTo>
                      <a:pt x="94" y="172"/>
                    </a:lnTo>
                    <a:lnTo>
                      <a:pt x="90" y="170"/>
                    </a:lnTo>
                    <a:lnTo>
                      <a:pt x="84" y="168"/>
                    </a:lnTo>
                    <a:lnTo>
                      <a:pt x="78" y="166"/>
                    </a:lnTo>
                    <a:lnTo>
                      <a:pt x="73" y="163"/>
                    </a:lnTo>
                    <a:lnTo>
                      <a:pt x="67" y="160"/>
                    </a:lnTo>
                    <a:lnTo>
                      <a:pt x="62" y="157"/>
                    </a:lnTo>
                    <a:lnTo>
                      <a:pt x="56" y="154"/>
                    </a:lnTo>
                    <a:lnTo>
                      <a:pt x="51" y="151"/>
                    </a:lnTo>
                    <a:lnTo>
                      <a:pt x="46" y="147"/>
                    </a:lnTo>
                    <a:lnTo>
                      <a:pt x="42" y="143"/>
                    </a:lnTo>
                    <a:lnTo>
                      <a:pt x="37" y="139"/>
                    </a:lnTo>
                    <a:lnTo>
                      <a:pt x="33" y="135"/>
                    </a:lnTo>
                    <a:lnTo>
                      <a:pt x="29" y="131"/>
                    </a:lnTo>
                    <a:lnTo>
                      <a:pt x="25" y="127"/>
                    </a:lnTo>
                    <a:lnTo>
                      <a:pt x="21" y="123"/>
                    </a:lnTo>
                    <a:lnTo>
                      <a:pt x="18" y="118"/>
                    </a:lnTo>
                    <a:lnTo>
                      <a:pt x="15" y="114"/>
                    </a:lnTo>
                    <a:lnTo>
                      <a:pt x="10" y="106"/>
                    </a:lnTo>
                    <a:lnTo>
                      <a:pt x="6" y="99"/>
                    </a:lnTo>
                    <a:lnTo>
                      <a:pt x="3" y="91"/>
                    </a:lnTo>
                    <a:lnTo>
                      <a:pt x="1" y="83"/>
                    </a:lnTo>
                    <a:lnTo>
                      <a:pt x="0" y="75"/>
                    </a:lnTo>
                    <a:lnTo>
                      <a:pt x="0" y="67"/>
                    </a:lnTo>
                    <a:lnTo>
                      <a:pt x="1" y="58"/>
                    </a:lnTo>
                    <a:lnTo>
                      <a:pt x="3" y="50"/>
                    </a:lnTo>
                    <a:lnTo>
                      <a:pt x="5" y="46"/>
                    </a:lnTo>
                    <a:lnTo>
                      <a:pt x="6" y="42"/>
                    </a:lnTo>
                    <a:lnTo>
                      <a:pt x="9" y="38"/>
                    </a:lnTo>
                    <a:lnTo>
                      <a:pt x="11" y="34"/>
                    </a:lnTo>
                    <a:lnTo>
                      <a:pt x="14" y="30"/>
                    </a:lnTo>
                    <a:lnTo>
                      <a:pt x="17" y="26"/>
                    </a:lnTo>
                    <a:lnTo>
                      <a:pt x="21" y="23"/>
                    </a:lnTo>
                    <a:lnTo>
                      <a:pt x="25"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39" name="Freeform 224"/>
              <p:cNvSpPr>
                <a:spLocks/>
              </p:cNvSpPr>
              <p:nvPr/>
            </p:nvSpPr>
            <p:spPr bwMode="auto">
              <a:xfrm>
                <a:off x="3477" y="3313"/>
                <a:ext cx="241" cy="179"/>
              </a:xfrm>
              <a:custGeom>
                <a:avLst/>
                <a:gdLst>
                  <a:gd name="T0" fmla="*/ 52 w 241"/>
                  <a:gd name="T1" fmla="*/ 4 h 179"/>
                  <a:gd name="T2" fmla="*/ 62 w 241"/>
                  <a:gd name="T3" fmla="*/ 2 h 179"/>
                  <a:gd name="T4" fmla="*/ 73 w 241"/>
                  <a:gd name="T5" fmla="*/ 0 h 179"/>
                  <a:gd name="T6" fmla="*/ 84 w 241"/>
                  <a:gd name="T7" fmla="*/ 0 h 179"/>
                  <a:gd name="T8" fmla="*/ 94 w 241"/>
                  <a:gd name="T9" fmla="*/ 0 h 179"/>
                  <a:gd name="T10" fmla="*/ 105 w 241"/>
                  <a:gd name="T11" fmla="*/ 1 h 179"/>
                  <a:gd name="T12" fmla="*/ 115 w 241"/>
                  <a:gd name="T13" fmla="*/ 3 h 179"/>
                  <a:gd name="T14" fmla="*/ 125 w 241"/>
                  <a:gd name="T15" fmla="*/ 5 h 179"/>
                  <a:gd name="T16" fmla="*/ 136 w 241"/>
                  <a:gd name="T17" fmla="*/ 8 h 179"/>
                  <a:gd name="T18" fmla="*/ 146 w 241"/>
                  <a:gd name="T19" fmla="*/ 11 h 179"/>
                  <a:gd name="T20" fmla="*/ 156 w 241"/>
                  <a:gd name="T21" fmla="*/ 14 h 179"/>
                  <a:gd name="T22" fmla="*/ 161 w 241"/>
                  <a:gd name="T23" fmla="*/ 16 h 179"/>
                  <a:gd name="T24" fmla="*/ 166 w 241"/>
                  <a:gd name="T25" fmla="*/ 18 h 179"/>
                  <a:gd name="T26" fmla="*/ 174 w 241"/>
                  <a:gd name="T27" fmla="*/ 22 h 179"/>
                  <a:gd name="T28" fmla="*/ 189 w 241"/>
                  <a:gd name="T29" fmla="*/ 31 h 179"/>
                  <a:gd name="T30" fmla="*/ 201 w 241"/>
                  <a:gd name="T31" fmla="*/ 41 h 179"/>
                  <a:gd name="T32" fmla="*/ 213 w 241"/>
                  <a:gd name="T33" fmla="*/ 51 h 179"/>
                  <a:gd name="T34" fmla="*/ 223 w 241"/>
                  <a:gd name="T35" fmla="*/ 63 h 179"/>
                  <a:gd name="T36" fmla="*/ 232 w 241"/>
                  <a:gd name="T37" fmla="*/ 75 h 179"/>
                  <a:gd name="T38" fmla="*/ 241 w 241"/>
                  <a:gd name="T39" fmla="*/ 105 h 179"/>
                  <a:gd name="T40" fmla="*/ 236 w 241"/>
                  <a:gd name="T41" fmla="*/ 136 h 179"/>
                  <a:gd name="T42" fmla="*/ 221 w 241"/>
                  <a:gd name="T43" fmla="*/ 155 h 179"/>
                  <a:gd name="T44" fmla="*/ 215 w 241"/>
                  <a:gd name="T45" fmla="*/ 160 h 179"/>
                  <a:gd name="T46" fmla="*/ 207 w 241"/>
                  <a:gd name="T47" fmla="*/ 164 h 179"/>
                  <a:gd name="T48" fmla="*/ 199 w 241"/>
                  <a:gd name="T49" fmla="*/ 168 h 179"/>
                  <a:gd name="T50" fmla="*/ 191 w 241"/>
                  <a:gd name="T51" fmla="*/ 172 h 179"/>
                  <a:gd name="T52" fmla="*/ 183 w 241"/>
                  <a:gd name="T53" fmla="*/ 175 h 179"/>
                  <a:gd name="T54" fmla="*/ 171 w 241"/>
                  <a:gd name="T55" fmla="*/ 177 h 179"/>
                  <a:gd name="T56" fmla="*/ 158 w 241"/>
                  <a:gd name="T57" fmla="*/ 179 h 179"/>
                  <a:gd name="T58" fmla="*/ 146 w 241"/>
                  <a:gd name="T59" fmla="*/ 179 h 179"/>
                  <a:gd name="T60" fmla="*/ 134 w 241"/>
                  <a:gd name="T61" fmla="*/ 178 h 179"/>
                  <a:gd name="T62" fmla="*/ 122 w 241"/>
                  <a:gd name="T63" fmla="*/ 176 h 179"/>
                  <a:gd name="T64" fmla="*/ 111 w 241"/>
                  <a:gd name="T65" fmla="*/ 173 h 179"/>
                  <a:gd name="T66" fmla="*/ 99 w 241"/>
                  <a:gd name="T67" fmla="*/ 169 h 179"/>
                  <a:gd name="T68" fmla="*/ 88 w 241"/>
                  <a:gd name="T69" fmla="*/ 165 h 179"/>
                  <a:gd name="T70" fmla="*/ 77 w 241"/>
                  <a:gd name="T71" fmla="*/ 161 h 179"/>
                  <a:gd name="T72" fmla="*/ 67 w 241"/>
                  <a:gd name="T73" fmla="*/ 156 h 179"/>
                  <a:gd name="T74" fmla="*/ 56 w 241"/>
                  <a:gd name="T75" fmla="*/ 150 h 179"/>
                  <a:gd name="T76" fmla="*/ 45 w 241"/>
                  <a:gd name="T77" fmla="*/ 142 h 179"/>
                  <a:gd name="T78" fmla="*/ 35 w 241"/>
                  <a:gd name="T79" fmla="*/ 134 h 179"/>
                  <a:gd name="T80" fmla="*/ 26 w 241"/>
                  <a:gd name="T81" fmla="*/ 126 h 179"/>
                  <a:gd name="T82" fmla="*/ 19 w 241"/>
                  <a:gd name="T83" fmla="*/ 116 h 179"/>
                  <a:gd name="T84" fmla="*/ 12 w 241"/>
                  <a:gd name="T85" fmla="*/ 106 h 179"/>
                  <a:gd name="T86" fmla="*/ 1 w 241"/>
                  <a:gd name="T87" fmla="*/ 81 h 179"/>
                  <a:gd name="T88" fmla="*/ 1 w 241"/>
                  <a:gd name="T89" fmla="*/ 53 h 179"/>
                  <a:gd name="T90" fmla="*/ 10 w 241"/>
                  <a:gd name="T91" fmla="*/ 33 h 179"/>
                  <a:gd name="T92" fmla="*/ 16 w 241"/>
                  <a:gd name="T93" fmla="*/ 27 h 179"/>
                  <a:gd name="T94" fmla="*/ 22 w 241"/>
                  <a:gd name="T95" fmla="*/ 21 h 179"/>
                  <a:gd name="T96" fmla="*/ 29 w 241"/>
                  <a:gd name="T97" fmla="*/ 16 h 179"/>
                  <a:gd name="T98" fmla="*/ 37 w 241"/>
                  <a:gd name="T99" fmla="*/ 11 h 179"/>
                  <a:gd name="T100" fmla="*/ 45 w 241"/>
                  <a:gd name="T101" fmla="*/ 7 h 17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1"/>
                  <a:gd name="T154" fmla="*/ 0 h 179"/>
                  <a:gd name="T155" fmla="*/ 241 w 241"/>
                  <a:gd name="T156" fmla="*/ 179 h 17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1" h="179">
                    <a:moveTo>
                      <a:pt x="45" y="7"/>
                    </a:moveTo>
                    <a:lnTo>
                      <a:pt x="48" y="6"/>
                    </a:lnTo>
                    <a:lnTo>
                      <a:pt x="52" y="4"/>
                    </a:lnTo>
                    <a:lnTo>
                      <a:pt x="55" y="3"/>
                    </a:lnTo>
                    <a:lnTo>
                      <a:pt x="59" y="2"/>
                    </a:lnTo>
                    <a:lnTo>
                      <a:pt x="62" y="2"/>
                    </a:lnTo>
                    <a:lnTo>
                      <a:pt x="66" y="1"/>
                    </a:lnTo>
                    <a:lnTo>
                      <a:pt x="69" y="1"/>
                    </a:lnTo>
                    <a:lnTo>
                      <a:pt x="73" y="0"/>
                    </a:lnTo>
                    <a:lnTo>
                      <a:pt x="76" y="0"/>
                    </a:lnTo>
                    <a:lnTo>
                      <a:pt x="80" y="0"/>
                    </a:lnTo>
                    <a:lnTo>
                      <a:pt x="84" y="0"/>
                    </a:lnTo>
                    <a:lnTo>
                      <a:pt x="87" y="0"/>
                    </a:lnTo>
                    <a:lnTo>
                      <a:pt x="91" y="0"/>
                    </a:lnTo>
                    <a:lnTo>
                      <a:pt x="94" y="0"/>
                    </a:lnTo>
                    <a:lnTo>
                      <a:pt x="97" y="1"/>
                    </a:lnTo>
                    <a:lnTo>
                      <a:pt x="101" y="1"/>
                    </a:lnTo>
                    <a:lnTo>
                      <a:pt x="105" y="1"/>
                    </a:lnTo>
                    <a:lnTo>
                      <a:pt x="108" y="2"/>
                    </a:lnTo>
                    <a:lnTo>
                      <a:pt x="111" y="2"/>
                    </a:lnTo>
                    <a:lnTo>
                      <a:pt x="115" y="3"/>
                    </a:lnTo>
                    <a:lnTo>
                      <a:pt x="118" y="4"/>
                    </a:lnTo>
                    <a:lnTo>
                      <a:pt x="122" y="5"/>
                    </a:lnTo>
                    <a:lnTo>
                      <a:pt x="125" y="5"/>
                    </a:lnTo>
                    <a:lnTo>
                      <a:pt x="129" y="6"/>
                    </a:lnTo>
                    <a:lnTo>
                      <a:pt x="132" y="7"/>
                    </a:lnTo>
                    <a:lnTo>
                      <a:pt x="136" y="8"/>
                    </a:lnTo>
                    <a:lnTo>
                      <a:pt x="139" y="9"/>
                    </a:lnTo>
                    <a:lnTo>
                      <a:pt x="142" y="10"/>
                    </a:lnTo>
                    <a:lnTo>
                      <a:pt x="146" y="11"/>
                    </a:lnTo>
                    <a:lnTo>
                      <a:pt x="149" y="12"/>
                    </a:lnTo>
                    <a:lnTo>
                      <a:pt x="152" y="13"/>
                    </a:lnTo>
                    <a:lnTo>
                      <a:pt x="156" y="14"/>
                    </a:lnTo>
                    <a:lnTo>
                      <a:pt x="157" y="15"/>
                    </a:lnTo>
                    <a:lnTo>
                      <a:pt x="159" y="16"/>
                    </a:lnTo>
                    <a:lnTo>
                      <a:pt x="161" y="16"/>
                    </a:lnTo>
                    <a:lnTo>
                      <a:pt x="163" y="17"/>
                    </a:lnTo>
                    <a:lnTo>
                      <a:pt x="164" y="17"/>
                    </a:lnTo>
                    <a:lnTo>
                      <a:pt x="166" y="18"/>
                    </a:lnTo>
                    <a:lnTo>
                      <a:pt x="168" y="19"/>
                    </a:lnTo>
                    <a:lnTo>
                      <a:pt x="169" y="20"/>
                    </a:lnTo>
                    <a:lnTo>
                      <a:pt x="174" y="22"/>
                    </a:lnTo>
                    <a:lnTo>
                      <a:pt x="179" y="25"/>
                    </a:lnTo>
                    <a:lnTo>
                      <a:pt x="184" y="28"/>
                    </a:lnTo>
                    <a:lnTo>
                      <a:pt x="189" y="31"/>
                    </a:lnTo>
                    <a:lnTo>
                      <a:pt x="193" y="34"/>
                    </a:lnTo>
                    <a:lnTo>
                      <a:pt x="197" y="37"/>
                    </a:lnTo>
                    <a:lnTo>
                      <a:pt x="201" y="41"/>
                    </a:lnTo>
                    <a:lnTo>
                      <a:pt x="205" y="44"/>
                    </a:lnTo>
                    <a:lnTo>
                      <a:pt x="209" y="48"/>
                    </a:lnTo>
                    <a:lnTo>
                      <a:pt x="213" y="51"/>
                    </a:lnTo>
                    <a:lnTo>
                      <a:pt x="217" y="55"/>
                    </a:lnTo>
                    <a:lnTo>
                      <a:pt x="220" y="59"/>
                    </a:lnTo>
                    <a:lnTo>
                      <a:pt x="223" y="63"/>
                    </a:lnTo>
                    <a:lnTo>
                      <a:pt x="226" y="67"/>
                    </a:lnTo>
                    <a:lnTo>
                      <a:pt x="229" y="71"/>
                    </a:lnTo>
                    <a:lnTo>
                      <a:pt x="232" y="75"/>
                    </a:lnTo>
                    <a:lnTo>
                      <a:pt x="236" y="84"/>
                    </a:lnTo>
                    <a:lnTo>
                      <a:pt x="240" y="95"/>
                    </a:lnTo>
                    <a:lnTo>
                      <a:pt x="241" y="105"/>
                    </a:lnTo>
                    <a:lnTo>
                      <a:pt x="241" y="115"/>
                    </a:lnTo>
                    <a:lnTo>
                      <a:pt x="240" y="126"/>
                    </a:lnTo>
                    <a:lnTo>
                      <a:pt x="236" y="136"/>
                    </a:lnTo>
                    <a:lnTo>
                      <a:pt x="231" y="145"/>
                    </a:lnTo>
                    <a:lnTo>
                      <a:pt x="223" y="153"/>
                    </a:lnTo>
                    <a:lnTo>
                      <a:pt x="221" y="155"/>
                    </a:lnTo>
                    <a:lnTo>
                      <a:pt x="219" y="157"/>
                    </a:lnTo>
                    <a:lnTo>
                      <a:pt x="217" y="159"/>
                    </a:lnTo>
                    <a:lnTo>
                      <a:pt x="215" y="160"/>
                    </a:lnTo>
                    <a:lnTo>
                      <a:pt x="212" y="162"/>
                    </a:lnTo>
                    <a:lnTo>
                      <a:pt x="210" y="163"/>
                    </a:lnTo>
                    <a:lnTo>
                      <a:pt x="207" y="164"/>
                    </a:lnTo>
                    <a:lnTo>
                      <a:pt x="205" y="166"/>
                    </a:lnTo>
                    <a:lnTo>
                      <a:pt x="202" y="167"/>
                    </a:lnTo>
                    <a:lnTo>
                      <a:pt x="199" y="168"/>
                    </a:lnTo>
                    <a:lnTo>
                      <a:pt x="196" y="170"/>
                    </a:lnTo>
                    <a:lnTo>
                      <a:pt x="194" y="171"/>
                    </a:lnTo>
                    <a:lnTo>
                      <a:pt x="191" y="172"/>
                    </a:lnTo>
                    <a:lnTo>
                      <a:pt x="188" y="173"/>
                    </a:lnTo>
                    <a:lnTo>
                      <a:pt x="186" y="174"/>
                    </a:lnTo>
                    <a:lnTo>
                      <a:pt x="183" y="175"/>
                    </a:lnTo>
                    <a:lnTo>
                      <a:pt x="179" y="176"/>
                    </a:lnTo>
                    <a:lnTo>
                      <a:pt x="175" y="177"/>
                    </a:lnTo>
                    <a:lnTo>
                      <a:pt x="171" y="177"/>
                    </a:lnTo>
                    <a:lnTo>
                      <a:pt x="167" y="178"/>
                    </a:lnTo>
                    <a:lnTo>
                      <a:pt x="162" y="178"/>
                    </a:lnTo>
                    <a:lnTo>
                      <a:pt x="158" y="179"/>
                    </a:lnTo>
                    <a:lnTo>
                      <a:pt x="154" y="179"/>
                    </a:lnTo>
                    <a:lnTo>
                      <a:pt x="150" y="179"/>
                    </a:lnTo>
                    <a:lnTo>
                      <a:pt x="146" y="179"/>
                    </a:lnTo>
                    <a:lnTo>
                      <a:pt x="142" y="178"/>
                    </a:lnTo>
                    <a:lnTo>
                      <a:pt x="138" y="178"/>
                    </a:lnTo>
                    <a:lnTo>
                      <a:pt x="134" y="178"/>
                    </a:lnTo>
                    <a:lnTo>
                      <a:pt x="130" y="177"/>
                    </a:lnTo>
                    <a:lnTo>
                      <a:pt x="126" y="176"/>
                    </a:lnTo>
                    <a:lnTo>
                      <a:pt x="122" y="176"/>
                    </a:lnTo>
                    <a:lnTo>
                      <a:pt x="118" y="175"/>
                    </a:lnTo>
                    <a:lnTo>
                      <a:pt x="114" y="174"/>
                    </a:lnTo>
                    <a:lnTo>
                      <a:pt x="111" y="173"/>
                    </a:lnTo>
                    <a:lnTo>
                      <a:pt x="107" y="172"/>
                    </a:lnTo>
                    <a:lnTo>
                      <a:pt x="103" y="171"/>
                    </a:lnTo>
                    <a:lnTo>
                      <a:pt x="99" y="169"/>
                    </a:lnTo>
                    <a:lnTo>
                      <a:pt x="96" y="168"/>
                    </a:lnTo>
                    <a:lnTo>
                      <a:pt x="92" y="167"/>
                    </a:lnTo>
                    <a:lnTo>
                      <a:pt x="88" y="165"/>
                    </a:lnTo>
                    <a:lnTo>
                      <a:pt x="84" y="164"/>
                    </a:lnTo>
                    <a:lnTo>
                      <a:pt x="81" y="162"/>
                    </a:lnTo>
                    <a:lnTo>
                      <a:pt x="77" y="161"/>
                    </a:lnTo>
                    <a:lnTo>
                      <a:pt x="74" y="159"/>
                    </a:lnTo>
                    <a:lnTo>
                      <a:pt x="70" y="157"/>
                    </a:lnTo>
                    <a:lnTo>
                      <a:pt x="67" y="156"/>
                    </a:lnTo>
                    <a:lnTo>
                      <a:pt x="63" y="154"/>
                    </a:lnTo>
                    <a:lnTo>
                      <a:pt x="60" y="152"/>
                    </a:lnTo>
                    <a:lnTo>
                      <a:pt x="56" y="150"/>
                    </a:lnTo>
                    <a:lnTo>
                      <a:pt x="52" y="147"/>
                    </a:lnTo>
                    <a:lnTo>
                      <a:pt x="49" y="145"/>
                    </a:lnTo>
                    <a:lnTo>
                      <a:pt x="45" y="142"/>
                    </a:lnTo>
                    <a:lnTo>
                      <a:pt x="42" y="140"/>
                    </a:lnTo>
                    <a:lnTo>
                      <a:pt x="38" y="137"/>
                    </a:lnTo>
                    <a:lnTo>
                      <a:pt x="35" y="134"/>
                    </a:lnTo>
                    <a:lnTo>
                      <a:pt x="32" y="131"/>
                    </a:lnTo>
                    <a:lnTo>
                      <a:pt x="29" y="128"/>
                    </a:lnTo>
                    <a:lnTo>
                      <a:pt x="26" y="126"/>
                    </a:lnTo>
                    <a:lnTo>
                      <a:pt x="24" y="122"/>
                    </a:lnTo>
                    <a:lnTo>
                      <a:pt x="21" y="119"/>
                    </a:lnTo>
                    <a:lnTo>
                      <a:pt x="19" y="116"/>
                    </a:lnTo>
                    <a:lnTo>
                      <a:pt x="17" y="113"/>
                    </a:lnTo>
                    <a:lnTo>
                      <a:pt x="14" y="110"/>
                    </a:lnTo>
                    <a:lnTo>
                      <a:pt x="12" y="106"/>
                    </a:lnTo>
                    <a:lnTo>
                      <a:pt x="7" y="98"/>
                    </a:lnTo>
                    <a:lnTo>
                      <a:pt x="3" y="90"/>
                    </a:lnTo>
                    <a:lnTo>
                      <a:pt x="1" y="81"/>
                    </a:lnTo>
                    <a:lnTo>
                      <a:pt x="0" y="71"/>
                    </a:lnTo>
                    <a:lnTo>
                      <a:pt x="0" y="62"/>
                    </a:lnTo>
                    <a:lnTo>
                      <a:pt x="1" y="53"/>
                    </a:lnTo>
                    <a:lnTo>
                      <a:pt x="4" y="44"/>
                    </a:lnTo>
                    <a:lnTo>
                      <a:pt x="8" y="35"/>
                    </a:lnTo>
                    <a:lnTo>
                      <a:pt x="10" y="33"/>
                    </a:lnTo>
                    <a:lnTo>
                      <a:pt x="12" y="31"/>
                    </a:lnTo>
                    <a:lnTo>
                      <a:pt x="14" y="29"/>
                    </a:lnTo>
                    <a:lnTo>
                      <a:pt x="16" y="27"/>
                    </a:lnTo>
                    <a:lnTo>
                      <a:pt x="18" y="25"/>
                    </a:lnTo>
                    <a:lnTo>
                      <a:pt x="20" y="23"/>
                    </a:lnTo>
                    <a:lnTo>
                      <a:pt x="22" y="21"/>
                    </a:lnTo>
                    <a:lnTo>
                      <a:pt x="24" y="19"/>
                    </a:lnTo>
                    <a:lnTo>
                      <a:pt x="27" y="17"/>
                    </a:lnTo>
                    <a:lnTo>
                      <a:pt x="29" y="16"/>
                    </a:lnTo>
                    <a:lnTo>
                      <a:pt x="32" y="14"/>
                    </a:lnTo>
                    <a:lnTo>
                      <a:pt x="34" y="13"/>
                    </a:lnTo>
                    <a:lnTo>
                      <a:pt x="37" y="11"/>
                    </a:lnTo>
                    <a:lnTo>
                      <a:pt x="39" y="10"/>
                    </a:lnTo>
                    <a:lnTo>
                      <a:pt x="42" y="8"/>
                    </a:lnTo>
                    <a:lnTo>
                      <a:pt x="45"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40" name="Freeform 225"/>
              <p:cNvSpPr>
                <a:spLocks/>
              </p:cNvSpPr>
              <p:nvPr/>
            </p:nvSpPr>
            <p:spPr bwMode="auto">
              <a:xfrm>
                <a:off x="3486" y="3349"/>
                <a:ext cx="13" cy="43"/>
              </a:xfrm>
              <a:custGeom>
                <a:avLst/>
                <a:gdLst>
                  <a:gd name="T0" fmla="*/ 11 w 13"/>
                  <a:gd name="T1" fmla="*/ 0 h 43"/>
                  <a:gd name="T2" fmla="*/ 13 w 13"/>
                  <a:gd name="T3" fmla="*/ 0 h 43"/>
                  <a:gd name="T4" fmla="*/ 12 w 13"/>
                  <a:gd name="T5" fmla="*/ 2 h 43"/>
                  <a:gd name="T6" fmla="*/ 11 w 13"/>
                  <a:gd name="T7" fmla="*/ 3 h 43"/>
                  <a:gd name="T8" fmla="*/ 9 w 13"/>
                  <a:gd name="T9" fmla="*/ 5 h 43"/>
                  <a:gd name="T10" fmla="*/ 8 w 13"/>
                  <a:gd name="T11" fmla="*/ 6 h 43"/>
                  <a:gd name="T12" fmla="*/ 6 w 13"/>
                  <a:gd name="T13" fmla="*/ 10 h 43"/>
                  <a:gd name="T14" fmla="*/ 4 w 13"/>
                  <a:gd name="T15" fmla="*/ 15 h 43"/>
                  <a:gd name="T16" fmla="*/ 3 w 13"/>
                  <a:gd name="T17" fmla="*/ 19 h 43"/>
                  <a:gd name="T18" fmla="*/ 2 w 13"/>
                  <a:gd name="T19" fmla="*/ 24 h 43"/>
                  <a:gd name="T20" fmla="*/ 2 w 13"/>
                  <a:gd name="T21" fmla="*/ 28 h 43"/>
                  <a:gd name="T22" fmla="*/ 1 w 13"/>
                  <a:gd name="T23" fmla="*/ 33 h 43"/>
                  <a:gd name="T24" fmla="*/ 2 w 13"/>
                  <a:gd name="T25" fmla="*/ 38 h 43"/>
                  <a:gd name="T26" fmla="*/ 2 w 13"/>
                  <a:gd name="T27" fmla="*/ 43 h 43"/>
                  <a:gd name="T28" fmla="*/ 0 w 13"/>
                  <a:gd name="T29" fmla="*/ 36 h 43"/>
                  <a:gd name="T30" fmla="*/ 0 w 13"/>
                  <a:gd name="T31" fmla="*/ 29 h 43"/>
                  <a:gd name="T32" fmla="*/ 1 w 13"/>
                  <a:gd name="T33" fmla="*/ 23 h 43"/>
                  <a:gd name="T34" fmla="*/ 2 w 13"/>
                  <a:gd name="T35" fmla="*/ 16 h 43"/>
                  <a:gd name="T36" fmla="*/ 3 w 13"/>
                  <a:gd name="T37" fmla="*/ 14 h 43"/>
                  <a:gd name="T38" fmla="*/ 4 w 13"/>
                  <a:gd name="T39" fmla="*/ 12 h 43"/>
                  <a:gd name="T40" fmla="*/ 5 w 13"/>
                  <a:gd name="T41" fmla="*/ 10 h 43"/>
                  <a:gd name="T42" fmla="*/ 6 w 13"/>
                  <a:gd name="T43" fmla="*/ 8 h 43"/>
                  <a:gd name="T44" fmla="*/ 7 w 13"/>
                  <a:gd name="T45" fmla="*/ 6 h 43"/>
                  <a:gd name="T46" fmla="*/ 8 w 13"/>
                  <a:gd name="T47" fmla="*/ 4 h 43"/>
                  <a:gd name="T48" fmla="*/ 9 w 13"/>
                  <a:gd name="T49" fmla="*/ 2 h 43"/>
                  <a:gd name="T50" fmla="*/ 11 w 13"/>
                  <a:gd name="T51" fmla="*/ 0 h 4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3"/>
                  <a:gd name="T79" fmla="*/ 0 h 43"/>
                  <a:gd name="T80" fmla="*/ 13 w 13"/>
                  <a:gd name="T81" fmla="*/ 43 h 4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3" h="43">
                    <a:moveTo>
                      <a:pt x="11" y="0"/>
                    </a:moveTo>
                    <a:lnTo>
                      <a:pt x="13" y="0"/>
                    </a:lnTo>
                    <a:lnTo>
                      <a:pt x="12" y="2"/>
                    </a:lnTo>
                    <a:lnTo>
                      <a:pt x="11" y="3"/>
                    </a:lnTo>
                    <a:lnTo>
                      <a:pt x="9" y="5"/>
                    </a:lnTo>
                    <a:lnTo>
                      <a:pt x="8" y="6"/>
                    </a:lnTo>
                    <a:lnTo>
                      <a:pt x="6" y="10"/>
                    </a:lnTo>
                    <a:lnTo>
                      <a:pt x="4" y="15"/>
                    </a:lnTo>
                    <a:lnTo>
                      <a:pt x="3" y="19"/>
                    </a:lnTo>
                    <a:lnTo>
                      <a:pt x="2" y="24"/>
                    </a:lnTo>
                    <a:lnTo>
                      <a:pt x="2" y="28"/>
                    </a:lnTo>
                    <a:lnTo>
                      <a:pt x="1" y="33"/>
                    </a:lnTo>
                    <a:lnTo>
                      <a:pt x="2" y="38"/>
                    </a:lnTo>
                    <a:lnTo>
                      <a:pt x="2" y="43"/>
                    </a:lnTo>
                    <a:lnTo>
                      <a:pt x="0" y="36"/>
                    </a:lnTo>
                    <a:lnTo>
                      <a:pt x="0" y="29"/>
                    </a:lnTo>
                    <a:lnTo>
                      <a:pt x="1" y="23"/>
                    </a:lnTo>
                    <a:lnTo>
                      <a:pt x="2" y="16"/>
                    </a:lnTo>
                    <a:lnTo>
                      <a:pt x="3" y="14"/>
                    </a:lnTo>
                    <a:lnTo>
                      <a:pt x="4" y="12"/>
                    </a:lnTo>
                    <a:lnTo>
                      <a:pt x="5" y="10"/>
                    </a:lnTo>
                    <a:lnTo>
                      <a:pt x="6" y="8"/>
                    </a:lnTo>
                    <a:lnTo>
                      <a:pt x="7" y="6"/>
                    </a:lnTo>
                    <a:lnTo>
                      <a:pt x="8" y="4"/>
                    </a:lnTo>
                    <a:lnTo>
                      <a:pt x="9" y="2"/>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41" name="Freeform 226"/>
              <p:cNvSpPr>
                <a:spLocks/>
              </p:cNvSpPr>
              <p:nvPr/>
            </p:nvSpPr>
            <p:spPr bwMode="auto">
              <a:xfrm>
                <a:off x="3494" y="3315"/>
                <a:ext cx="103" cy="28"/>
              </a:xfrm>
              <a:custGeom>
                <a:avLst/>
                <a:gdLst>
                  <a:gd name="T0" fmla="*/ 29 w 103"/>
                  <a:gd name="T1" fmla="*/ 7 h 28"/>
                  <a:gd name="T2" fmla="*/ 37 w 103"/>
                  <a:gd name="T3" fmla="*/ 4 h 28"/>
                  <a:gd name="T4" fmla="*/ 46 w 103"/>
                  <a:gd name="T5" fmla="*/ 2 h 28"/>
                  <a:gd name="T6" fmla="*/ 56 w 103"/>
                  <a:gd name="T7" fmla="*/ 1 h 28"/>
                  <a:gd name="T8" fmla="*/ 66 w 103"/>
                  <a:gd name="T9" fmla="*/ 0 h 28"/>
                  <a:gd name="T10" fmla="*/ 75 w 103"/>
                  <a:gd name="T11" fmla="*/ 0 h 28"/>
                  <a:gd name="T12" fmla="*/ 85 w 103"/>
                  <a:gd name="T13" fmla="*/ 1 h 28"/>
                  <a:gd name="T14" fmla="*/ 94 w 103"/>
                  <a:gd name="T15" fmla="*/ 2 h 28"/>
                  <a:gd name="T16" fmla="*/ 100 w 103"/>
                  <a:gd name="T17" fmla="*/ 4 h 28"/>
                  <a:gd name="T18" fmla="*/ 102 w 103"/>
                  <a:gd name="T19" fmla="*/ 4 h 28"/>
                  <a:gd name="T20" fmla="*/ 102 w 103"/>
                  <a:gd name="T21" fmla="*/ 5 h 28"/>
                  <a:gd name="T22" fmla="*/ 101 w 103"/>
                  <a:gd name="T23" fmla="*/ 6 h 28"/>
                  <a:gd name="T24" fmla="*/ 97 w 103"/>
                  <a:gd name="T25" fmla="*/ 4 h 28"/>
                  <a:gd name="T26" fmla="*/ 91 w 103"/>
                  <a:gd name="T27" fmla="*/ 3 h 28"/>
                  <a:gd name="T28" fmla="*/ 84 w 103"/>
                  <a:gd name="T29" fmla="*/ 3 h 28"/>
                  <a:gd name="T30" fmla="*/ 76 w 103"/>
                  <a:gd name="T31" fmla="*/ 2 h 28"/>
                  <a:gd name="T32" fmla="*/ 69 w 103"/>
                  <a:gd name="T33" fmla="*/ 2 h 28"/>
                  <a:gd name="T34" fmla="*/ 62 w 103"/>
                  <a:gd name="T35" fmla="*/ 3 h 28"/>
                  <a:gd name="T36" fmla="*/ 55 w 103"/>
                  <a:gd name="T37" fmla="*/ 3 h 28"/>
                  <a:gd name="T38" fmla="*/ 49 w 103"/>
                  <a:gd name="T39" fmla="*/ 4 h 28"/>
                  <a:gd name="T40" fmla="*/ 44 w 103"/>
                  <a:gd name="T41" fmla="*/ 4 h 28"/>
                  <a:gd name="T42" fmla="*/ 40 w 103"/>
                  <a:gd name="T43" fmla="*/ 5 h 28"/>
                  <a:gd name="T44" fmla="*/ 35 w 103"/>
                  <a:gd name="T45" fmla="*/ 6 h 28"/>
                  <a:gd name="T46" fmla="*/ 31 w 103"/>
                  <a:gd name="T47" fmla="*/ 7 h 28"/>
                  <a:gd name="T48" fmla="*/ 27 w 103"/>
                  <a:gd name="T49" fmla="*/ 9 h 28"/>
                  <a:gd name="T50" fmla="*/ 23 w 103"/>
                  <a:gd name="T51" fmla="*/ 11 h 28"/>
                  <a:gd name="T52" fmla="*/ 19 w 103"/>
                  <a:gd name="T53" fmla="*/ 13 h 28"/>
                  <a:gd name="T54" fmla="*/ 15 w 103"/>
                  <a:gd name="T55" fmla="*/ 16 h 28"/>
                  <a:gd name="T56" fmla="*/ 11 w 103"/>
                  <a:gd name="T57" fmla="*/ 18 h 28"/>
                  <a:gd name="T58" fmla="*/ 7 w 103"/>
                  <a:gd name="T59" fmla="*/ 21 h 28"/>
                  <a:gd name="T60" fmla="*/ 4 w 103"/>
                  <a:gd name="T61" fmla="*/ 24 h 28"/>
                  <a:gd name="T62" fmla="*/ 1 w 103"/>
                  <a:gd name="T63" fmla="*/ 27 h 28"/>
                  <a:gd name="T64" fmla="*/ 1 w 103"/>
                  <a:gd name="T65" fmla="*/ 25 h 28"/>
                  <a:gd name="T66" fmla="*/ 7 w 103"/>
                  <a:gd name="T67" fmla="*/ 19 h 28"/>
                  <a:gd name="T68" fmla="*/ 14 w 103"/>
                  <a:gd name="T69" fmla="*/ 15 h 28"/>
                  <a:gd name="T70" fmla="*/ 21 w 103"/>
                  <a:gd name="T71" fmla="*/ 11 h 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3"/>
                  <a:gd name="T109" fmla="*/ 0 h 28"/>
                  <a:gd name="T110" fmla="*/ 103 w 103"/>
                  <a:gd name="T111" fmla="*/ 28 h 2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3" h="28">
                    <a:moveTo>
                      <a:pt x="24" y="9"/>
                    </a:moveTo>
                    <a:lnTo>
                      <a:pt x="29" y="7"/>
                    </a:lnTo>
                    <a:lnTo>
                      <a:pt x="33" y="5"/>
                    </a:lnTo>
                    <a:lnTo>
                      <a:pt x="37" y="4"/>
                    </a:lnTo>
                    <a:lnTo>
                      <a:pt x="42" y="3"/>
                    </a:lnTo>
                    <a:lnTo>
                      <a:pt x="46" y="2"/>
                    </a:lnTo>
                    <a:lnTo>
                      <a:pt x="51" y="1"/>
                    </a:lnTo>
                    <a:lnTo>
                      <a:pt x="56" y="1"/>
                    </a:lnTo>
                    <a:lnTo>
                      <a:pt x="61" y="0"/>
                    </a:lnTo>
                    <a:lnTo>
                      <a:pt x="66" y="0"/>
                    </a:lnTo>
                    <a:lnTo>
                      <a:pt x="70" y="0"/>
                    </a:lnTo>
                    <a:lnTo>
                      <a:pt x="75" y="0"/>
                    </a:lnTo>
                    <a:lnTo>
                      <a:pt x="80" y="1"/>
                    </a:lnTo>
                    <a:lnTo>
                      <a:pt x="85" y="1"/>
                    </a:lnTo>
                    <a:lnTo>
                      <a:pt x="90" y="2"/>
                    </a:lnTo>
                    <a:lnTo>
                      <a:pt x="94" y="2"/>
                    </a:lnTo>
                    <a:lnTo>
                      <a:pt x="99" y="3"/>
                    </a:lnTo>
                    <a:lnTo>
                      <a:pt x="100" y="4"/>
                    </a:lnTo>
                    <a:lnTo>
                      <a:pt x="101" y="4"/>
                    </a:lnTo>
                    <a:lnTo>
                      <a:pt x="102" y="4"/>
                    </a:lnTo>
                    <a:lnTo>
                      <a:pt x="103" y="5"/>
                    </a:lnTo>
                    <a:lnTo>
                      <a:pt x="102" y="5"/>
                    </a:lnTo>
                    <a:lnTo>
                      <a:pt x="101" y="6"/>
                    </a:lnTo>
                    <a:lnTo>
                      <a:pt x="101" y="5"/>
                    </a:lnTo>
                    <a:lnTo>
                      <a:pt x="97" y="4"/>
                    </a:lnTo>
                    <a:lnTo>
                      <a:pt x="94" y="4"/>
                    </a:lnTo>
                    <a:lnTo>
                      <a:pt x="91" y="3"/>
                    </a:lnTo>
                    <a:lnTo>
                      <a:pt x="87" y="3"/>
                    </a:lnTo>
                    <a:lnTo>
                      <a:pt x="84" y="3"/>
                    </a:lnTo>
                    <a:lnTo>
                      <a:pt x="80" y="2"/>
                    </a:lnTo>
                    <a:lnTo>
                      <a:pt x="76" y="2"/>
                    </a:lnTo>
                    <a:lnTo>
                      <a:pt x="73" y="2"/>
                    </a:lnTo>
                    <a:lnTo>
                      <a:pt x="69" y="2"/>
                    </a:lnTo>
                    <a:lnTo>
                      <a:pt x="66" y="2"/>
                    </a:lnTo>
                    <a:lnTo>
                      <a:pt x="62" y="3"/>
                    </a:lnTo>
                    <a:lnTo>
                      <a:pt x="59" y="3"/>
                    </a:lnTo>
                    <a:lnTo>
                      <a:pt x="55" y="3"/>
                    </a:lnTo>
                    <a:lnTo>
                      <a:pt x="52" y="3"/>
                    </a:lnTo>
                    <a:lnTo>
                      <a:pt x="49" y="4"/>
                    </a:lnTo>
                    <a:lnTo>
                      <a:pt x="46" y="4"/>
                    </a:lnTo>
                    <a:lnTo>
                      <a:pt x="44" y="4"/>
                    </a:lnTo>
                    <a:lnTo>
                      <a:pt x="42" y="5"/>
                    </a:lnTo>
                    <a:lnTo>
                      <a:pt x="40" y="5"/>
                    </a:lnTo>
                    <a:lnTo>
                      <a:pt x="37" y="5"/>
                    </a:lnTo>
                    <a:lnTo>
                      <a:pt x="35" y="6"/>
                    </a:lnTo>
                    <a:lnTo>
                      <a:pt x="33" y="6"/>
                    </a:lnTo>
                    <a:lnTo>
                      <a:pt x="31" y="7"/>
                    </a:lnTo>
                    <a:lnTo>
                      <a:pt x="29" y="8"/>
                    </a:lnTo>
                    <a:lnTo>
                      <a:pt x="27" y="9"/>
                    </a:lnTo>
                    <a:lnTo>
                      <a:pt x="25" y="10"/>
                    </a:lnTo>
                    <a:lnTo>
                      <a:pt x="23" y="11"/>
                    </a:lnTo>
                    <a:lnTo>
                      <a:pt x="21" y="12"/>
                    </a:lnTo>
                    <a:lnTo>
                      <a:pt x="19" y="13"/>
                    </a:lnTo>
                    <a:lnTo>
                      <a:pt x="17" y="14"/>
                    </a:lnTo>
                    <a:lnTo>
                      <a:pt x="15" y="16"/>
                    </a:lnTo>
                    <a:lnTo>
                      <a:pt x="13" y="17"/>
                    </a:lnTo>
                    <a:lnTo>
                      <a:pt x="11" y="18"/>
                    </a:lnTo>
                    <a:lnTo>
                      <a:pt x="9" y="19"/>
                    </a:lnTo>
                    <a:lnTo>
                      <a:pt x="7" y="21"/>
                    </a:lnTo>
                    <a:lnTo>
                      <a:pt x="6" y="22"/>
                    </a:lnTo>
                    <a:lnTo>
                      <a:pt x="4" y="24"/>
                    </a:lnTo>
                    <a:lnTo>
                      <a:pt x="2" y="25"/>
                    </a:lnTo>
                    <a:lnTo>
                      <a:pt x="1" y="27"/>
                    </a:lnTo>
                    <a:lnTo>
                      <a:pt x="0" y="28"/>
                    </a:lnTo>
                    <a:lnTo>
                      <a:pt x="1" y="25"/>
                    </a:lnTo>
                    <a:lnTo>
                      <a:pt x="4" y="22"/>
                    </a:lnTo>
                    <a:lnTo>
                      <a:pt x="7" y="19"/>
                    </a:lnTo>
                    <a:lnTo>
                      <a:pt x="10" y="17"/>
                    </a:lnTo>
                    <a:lnTo>
                      <a:pt x="14" y="15"/>
                    </a:lnTo>
                    <a:lnTo>
                      <a:pt x="17" y="13"/>
                    </a:lnTo>
                    <a:lnTo>
                      <a:pt x="21" y="11"/>
                    </a:lnTo>
                    <a:lnTo>
                      <a:pt x="24"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42" name="Freeform 227"/>
              <p:cNvSpPr>
                <a:spLocks/>
              </p:cNvSpPr>
              <p:nvPr/>
            </p:nvSpPr>
            <p:spPr bwMode="auto">
              <a:xfrm>
                <a:off x="3500" y="3354"/>
                <a:ext cx="11" cy="37"/>
              </a:xfrm>
              <a:custGeom>
                <a:avLst/>
                <a:gdLst>
                  <a:gd name="T0" fmla="*/ 11 w 11"/>
                  <a:gd name="T1" fmla="*/ 0 h 37"/>
                  <a:gd name="T2" fmla="*/ 11 w 11"/>
                  <a:gd name="T3" fmla="*/ 0 h 37"/>
                  <a:gd name="T4" fmla="*/ 11 w 11"/>
                  <a:gd name="T5" fmla="*/ 2 h 37"/>
                  <a:gd name="T6" fmla="*/ 10 w 11"/>
                  <a:gd name="T7" fmla="*/ 4 h 37"/>
                  <a:gd name="T8" fmla="*/ 8 w 11"/>
                  <a:gd name="T9" fmla="*/ 6 h 37"/>
                  <a:gd name="T10" fmla="*/ 7 w 11"/>
                  <a:gd name="T11" fmla="*/ 8 h 37"/>
                  <a:gd name="T12" fmla="*/ 6 w 11"/>
                  <a:gd name="T13" fmla="*/ 11 h 37"/>
                  <a:gd name="T14" fmla="*/ 4 w 11"/>
                  <a:gd name="T15" fmla="*/ 15 h 37"/>
                  <a:gd name="T16" fmla="*/ 3 w 11"/>
                  <a:gd name="T17" fmla="*/ 18 h 37"/>
                  <a:gd name="T18" fmla="*/ 2 w 11"/>
                  <a:gd name="T19" fmla="*/ 22 h 37"/>
                  <a:gd name="T20" fmla="*/ 2 w 11"/>
                  <a:gd name="T21" fmla="*/ 26 h 37"/>
                  <a:gd name="T22" fmla="*/ 2 w 11"/>
                  <a:gd name="T23" fmla="*/ 29 h 37"/>
                  <a:gd name="T24" fmla="*/ 2 w 11"/>
                  <a:gd name="T25" fmla="*/ 33 h 37"/>
                  <a:gd name="T26" fmla="*/ 3 w 11"/>
                  <a:gd name="T27" fmla="*/ 37 h 37"/>
                  <a:gd name="T28" fmla="*/ 2 w 11"/>
                  <a:gd name="T29" fmla="*/ 36 h 37"/>
                  <a:gd name="T30" fmla="*/ 1 w 11"/>
                  <a:gd name="T31" fmla="*/ 35 h 37"/>
                  <a:gd name="T32" fmla="*/ 1 w 11"/>
                  <a:gd name="T33" fmla="*/ 34 h 37"/>
                  <a:gd name="T34" fmla="*/ 0 w 11"/>
                  <a:gd name="T35" fmla="*/ 32 h 37"/>
                  <a:gd name="T36" fmla="*/ 0 w 11"/>
                  <a:gd name="T37" fmla="*/ 28 h 37"/>
                  <a:gd name="T38" fmla="*/ 1 w 11"/>
                  <a:gd name="T39" fmla="*/ 24 h 37"/>
                  <a:gd name="T40" fmla="*/ 1 w 11"/>
                  <a:gd name="T41" fmla="*/ 19 h 37"/>
                  <a:gd name="T42" fmla="*/ 2 w 11"/>
                  <a:gd name="T43" fmla="*/ 15 h 37"/>
                  <a:gd name="T44" fmla="*/ 4 w 11"/>
                  <a:gd name="T45" fmla="*/ 11 h 37"/>
                  <a:gd name="T46" fmla="*/ 6 w 11"/>
                  <a:gd name="T47" fmla="*/ 7 h 37"/>
                  <a:gd name="T48" fmla="*/ 8 w 11"/>
                  <a:gd name="T49" fmla="*/ 4 h 37"/>
                  <a:gd name="T50" fmla="*/ 11 w 11"/>
                  <a:gd name="T51" fmla="*/ 0 h 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37"/>
                  <a:gd name="T80" fmla="*/ 11 w 11"/>
                  <a:gd name="T81" fmla="*/ 37 h 3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37">
                    <a:moveTo>
                      <a:pt x="11" y="0"/>
                    </a:moveTo>
                    <a:lnTo>
                      <a:pt x="11" y="0"/>
                    </a:lnTo>
                    <a:lnTo>
                      <a:pt x="11" y="2"/>
                    </a:lnTo>
                    <a:lnTo>
                      <a:pt x="10" y="4"/>
                    </a:lnTo>
                    <a:lnTo>
                      <a:pt x="8" y="6"/>
                    </a:lnTo>
                    <a:lnTo>
                      <a:pt x="7" y="8"/>
                    </a:lnTo>
                    <a:lnTo>
                      <a:pt x="6" y="11"/>
                    </a:lnTo>
                    <a:lnTo>
                      <a:pt x="4" y="15"/>
                    </a:lnTo>
                    <a:lnTo>
                      <a:pt x="3" y="18"/>
                    </a:lnTo>
                    <a:lnTo>
                      <a:pt x="2" y="22"/>
                    </a:lnTo>
                    <a:lnTo>
                      <a:pt x="2" y="26"/>
                    </a:lnTo>
                    <a:lnTo>
                      <a:pt x="2" y="29"/>
                    </a:lnTo>
                    <a:lnTo>
                      <a:pt x="2" y="33"/>
                    </a:lnTo>
                    <a:lnTo>
                      <a:pt x="3" y="37"/>
                    </a:lnTo>
                    <a:lnTo>
                      <a:pt x="2" y="36"/>
                    </a:lnTo>
                    <a:lnTo>
                      <a:pt x="1" y="35"/>
                    </a:lnTo>
                    <a:lnTo>
                      <a:pt x="1" y="34"/>
                    </a:lnTo>
                    <a:lnTo>
                      <a:pt x="0" y="32"/>
                    </a:lnTo>
                    <a:lnTo>
                      <a:pt x="0" y="28"/>
                    </a:lnTo>
                    <a:lnTo>
                      <a:pt x="1" y="24"/>
                    </a:lnTo>
                    <a:lnTo>
                      <a:pt x="1" y="19"/>
                    </a:lnTo>
                    <a:lnTo>
                      <a:pt x="2" y="15"/>
                    </a:lnTo>
                    <a:lnTo>
                      <a:pt x="4" y="11"/>
                    </a:lnTo>
                    <a:lnTo>
                      <a:pt x="6" y="7"/>
                    </a:lnTo>
                    <a:lnTo>
                      <a:pt x="8" y="4"/>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43" name="Freeform 228"/>
              <p:cNvSpPr>
                <a:spLocks/>
              </p:cNvSpPr>
              <p:nvPr/>
            </p:nvSpPr>
            <p:spPr bwMode="auto">
              <a:xfrm>
                <a:off x="3515" y="3361"/>
                <a:ext cx="11" cy="29"/>
              </a:xfrm>
              <a:custGeom>
                <a:avLst/>
                <a:gdLst>
                  <a:gd name="T0" fmla="*/ 9 w 11"/>
                  <a:gd name="T1" fmla="*/ 0 h 29"/>
                  <a:gd name="T2" fmla="*/ 10 w 11"/>
                  <a:gd name="T3" fmla="*/ 0 h 29"/>
                  <a:gd name="T4" fmla="*/ 10 w 11"/>
                  <a:gd name="T5" fmla="*/ 0 h 29"/>
                  <a:gd name="T6" fmla="*/ 10 w 11"/>
                  <a:gd name="T7" fmla="*/ 0 h 29"/>
                  <a:gd name="T8" fmla="*/ 11 w 11"/>
                  <a:gd name="T9" fmla="*/ 1 h 29"/>
                  <a:gd name="T10" fmla="*/ 10 w 11"/>
                  <a:gd name="T11" fmla="*/ 2 h 29"/>
                  <a:gd name="T12" fmla="*/ 8 w 11"/>
                  <a:gd name="T13" fmla="*/ 4 h 29"/>
                  <a:gd name="T14" fmla="*/ 7 w 11"/>
                  <a:gd name="T15" fmla="*/ 5 h 29"/>
                  <a:gd name="T16" fmla="*/ 6 w 11"/>
                  <a:gd name="T17" fmla="*/ 6 h 29"/>
                  <a:gd name="T18" fmla="*/ 5 w 11"/>
                  <a:gd name="T19" fmla="*/ 9 h 29"/>
                  <a:gd name="T20" fmla="*/ 4 w 11"/>
                  <a:gd name="T21" fmla="*/ 12 h 29"/>
                  <a:gd name="T22" fmla="*/ 3 w 11"/>
                  <a:gd name="T23" fmla="*/ 15 h 29"/>
                  <a:gd name="T24" fmla="*/ 2 w 11"/>
                  <a:gd name="T25" fmla="*/ 17 h 29"/>
                  <a:gd name="T26" fmla="*/ 1 w 11"/>
                  <a:gd name="T27" fmla="*/ 20 h 29"/>
                  <a:gd name="T28" fmla="*/ 1 w 11"/>
                  <a:gd name="T29" fmla="*/ 23 h 29"/>
                  <a:gd name="T30" fmla="*/ 2 w 11"/>
                  <a:gd name="T31" fmla="*/ 26 h 29"/>
                  <a:gd name="T32" fmla="*/ 2 w 11"/>
                  <a:gd name="T33" fmla="*/ 29 h 29"/>
                  <a:gd name="T34" fmla="*/ 1 w 11"/>
                  <a:gd name="T35" fmla="*/ 26 h 29"/>
                  <a:gd name="T36" fmla="*/ 0 w 11"/>
                  <a:gd name="T37" fmla="*/ 22 h 29"/>
                  <a:gd name="T38" fmla="*/ 0 w 11"/>
                  <a:gd name="T39" fmla="*/ 19 h 29"/>
                  <a:gd name="T40" fmla="*/ 1 w 11"/>
                  <a:gd name="T41" fmla="*/ 15 h 29"/>
                  <a:gd name="T42" fmla="*/ 2 w 11"/>
                  <a:gd name="T43" fmla="*/ 12 h 29"/>
                  <a:gd name="T44" fmla="*/ 3 w 11"/>
                  <a:gd name="T45" fmla="*/ 8 h 29"/>
                  <a:gd name="T46" fmla="*/ 5 w 11"/>
                  <a:gd name="T47" fmla="*/ 5 h 29"/>
                  <a:gd name="T48" fmla="*/ 7 w 11"/>
                  <a:gd name="T49" fmla="*/ 2 h 29"/>
                  <a:gd name="T50" fmla="*/ 9 w 11"/>
                  <a:gd name="T51" fmla="*/ 0 h 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29"/>
                  <a:gd name="T80" fmla="*/ 11 w 11"/>
                  <a:gd name="T81" fmla="*/ 29 h 2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29">
                    <a:moveTo>
                      <a:pt x="9" y="0"/>
                    </a:moveTo>
                    <a:lnTo>
                      <a:pt x="10" y="0"/>
                    </a:lnTo>
                    <a:lnTo>
                      <a:pt x="11" y="1"/>
                    </a:lnTo>
                    <a:lnTo>
                      <a:pt x="10" y="2"/>
                    </a:lnTo>
                    <a:lnTo>
                      <a:pt x="8" y="4"/>
                    </a:lnTo>
                    <a:lnTo>
                      <a:pt x="7" y="5"/>
                    </a:lnTo>
                    <a:lnTo>
                      <a:pt x="6" y="6"/>
                    </a:lnTo>
                    <a:lnTo>
                      <a:pt x="5" y="9"/>
                    </a:lnTo>
                    <a:lnTo>
                      <a:pt x="4" y="12"/>
                    </a:lnTo>
                    <a:lnTo>
                      <a:pt x="3" y="15"/>
                    </a:lnTo>
                    <a:lnTo>
                      <a:pt x="2" y="17"/>
                    </a:lnTo>
                    <a:lnTo>
                      <a:pt x="1" y="20"/>
                    </a:lnTo>
                    <a:lnTo>
                      <a:pt x="1" y="23"/>
                    </a:lnTo>
                    <a:lnTo>
                      <a:pt x="2" y="26"/>
                    </a:lnTo>
                    <a:lnTo>
                      <a:pt x="2" y="29"/>
                    </a:lnTo>
                    <a:lnTo>
                      <a:pt x="1" y="26"/>
                    </a:lnTo>
                    <a:lnTo>
                      <a:pt x="0" y="22"/>
                    </a:lnTo>
                    <a:lnTo>
                      <a:pt x="0" y="19"/>
                    </a:lnTo>
                    <a:lnTo>
                      <a:pt x="1" y="15"/>
                    </a:lnTo>
                    <a:lnTo>
                      <a:pt x="2" y="12"/>
                    </a:lnTo>
                    <a:lnTo>
                      <a:pt x="3" y="8"/>
                    </a:lnTo>
                    <a:lnTo>
                      <a:pt x="5" y="5"/>
                    </a:lnTo>
                    <a:lnTo>
                      <a:pt x="7" y="2"/>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44" name="Freeform 229"/>
              <p:cNvSpPr>
                <a:spLocks/>
              </p:cNvSpPr>
              <p:nvPr/>
            </p:nvSpPr>
            <p:spPr bwMode="auto">
              <a:xfrm>
                <a:off x="3521" y="3350"/>
                <a:ext cx="196" cy="140"/>
              </a:xfrm>
              <a:custGeom>
                <a:avLst/>
                <a:gdLst>
                  <a:gd name="T0" fmla="*/ 4 w 196"/>
                  <a:gd name="T1" fmla="*/ 104 h 140"/>
                  <a:gd name="T2" fmla="*/ 9 w 196"/>
                  <a:gd name="T3" fmla="*/ 108 h 140"/>
                  <a:gd name="T4" fmla="*/ 15 w 196"/>
                  <a:gd name="T5" fmla="*/ 111 h 140"/>
                  <a:gd name="T6" fmla="*/ 29 w 196"/>
                  <a:gd name="T7" fmla="*/ 118 h 140"/>
                  <a:gd name="T8" fmla="*/ 43 w 196"/>
                  <a:gd name="T9" fmla="*/ 125 h 140"/>
                  <a:gd name="T10" fmla="*/ 57 w 196"/>
                  <a:gd name="T11" fmla="*/ 130 h 140"/>
                  <a:gd name="T12" fmla="*/ 72 w 196"/>
                  <a:gd name="T13" fmla="*/ 135 h 140"/>
                  <a:gd name="T14" fmla="*/ 88 w 196"/>
                  <a:gd name="T15" fmla="*/ 137 h 140"/>
                  <a:gd name="T16" fmla="*/ 107 w 196"/>
                  <a:gd name="T17" fmla="*/ 139 h 140"/>
                  <a:gd name="T18" fmla="*/ 127 w 196"/>
                  <a:gd name="T19" fmla="*/ 137 h 140"/>
                  <a:gd name="T20" fmla="*/ 145 w 196"/>
                  <a:gd name="T21" fmla="*/ 132 h 140"/>
                  <a:gd name="T22" fmla="*/ 162 w 196"/>
                  <a:gd name="T23" fmla="*/ 123 h 140"/>
                  <a:gd name="T24" fmla="*/ 176 w 196"/>
                  <a:gd name="T25" fmla="*/ 112 h 140"/>
                  <a:gd name="T26" fmla="*/ 184 w 196"/>
                  <a:gd name="T27" fmla="*/ 103 h 140"/>
                  <a:gd name="T28" fmla="*/ 186 w 196"/>
                  <a:gd name="T29" fmla="*/ 101 h 140"/>
                  <a:gd name="T30" fmla="*/ 193 w 196"/>
                  <a:gd name="T31" fmla="*/ 86 h 140"/>
                  <a:gd name="T32" fmla="*/ 195 w 196"/>
                  <a:gd name="T33" fmla="*/ 69 h 140"/>
                  <a:gd name="T34" fmla="*/ 191 w 196"/>
                  <a:gd name="T35" fmla="*/ 53 h 140"/>
                  <a:gd name="T36" fmla="*/ 183 w 196"/>
                  <a:gd name="T37" fmla="*/ 37 h 140"/>
                  <a:gd name="T38" fmla="*/ 172 w 196"/>
                  <a:gd name="T39" fmla="*/ 23 h 140"/>
                  <a:gd name="T40" fmla="*/ 163 w 196"/>
                  <a:gd name="T41" fmla="*/ 14 h 140"/>
                  <a:gd name="T42" fmla="*/ 156 w 196"/>
                  <a:gd name="T43" fmla="*/ 7 h 140"/>
                  <a:gd name="T44" fmla="*/ 148 w 196"/>
                  <a:gd name="T45" fmla="*/ 1 h 140"/>
                  <a:gd name="T46" fmla="*/ 147 w 196"/>
                  <a:gd name="T47" fmla="*/ 0 h 140"/>
                  <a:gd name="T48" fmla="*/ 154 w 196"/>
                  <a:gd name="T49" fmla="*/ 4 h 140"/>
                  <a:gd name="T50" fmla="*/ 162 w 196"/>
                  <a:gd name="T51" fmla="*/ 11 h 140"/>
                  <a:gd name="T52" fmla="*/ 169 w 196"/>
                  <a:gd name="T53" fmla="*/ 18 h 140"/>
                  <a:gd name="T54" fmla="*/ 176 w 196"/>
                  <a:gd name="T55" fmla="*/ 26 h 140"/>
                  <a:gd name="T56" fmla="*/ 182 w 196"/>
                  <a:gd name="T57" fmla="*/ 33 h 140"/>
                  <a:gd name="T58" fmla="*/ 189 w 196"/>
                  <a:gd name="T59" fmla="*/ 44 h 140"/>
                  <a:gd name="T60" fmla="*/ 195 w 196"/>
                  <a:gd name="T61" fmla="*/ 64 h 140"/>
                  <a:gd name="T62" fmla="*/ 195 w 196"/>
                  <a:gd name="T63" fmla="*/ 85 h 140"/>
                  <a:gd name="T64" fmla="*/ 188 w 196"/>
                  <a:gd name="T65" fmla="*/ 101 h 140"/>
                  <a:gd name="T66" fmla="*/ 177 w 196"/>
                  <a:gd name="T67" fmla="*/ 114 h 140"/>
                  <a:gd name="T68" fmla="*/ 163 w 196"/>
                  <a:gd name="T69" fmla="*/ 125 h 140"/>
                  <a:gd name="T70" fmla="*/ 147 w 196"/>
                  <a:gd name="T71" fmla="*/ 133 h 140"/>
                  <a:gd name="T72" fmla="*/ 128 w 196"/>
                  <a:gd name="T73" fmla="*/ 138 h 140"/>
                  <a:gd name="T74" fmla="*/ 110 w 196"/>
                  <a:gd name="T75" fmla="*/ 140 h 140"/>
                  <a:gd name="T76" fmla="*/ 93 w 196"/>
                  <a:gd name="T77" fmla="*/ 139 h 140"/>
                  <a:gd name="T78" fmla="*/ 77 w 196"/>
                  <a:gd name="T79" fmla="*/ 137 h 140"/>
                  <a:gd name="T80" fmla="*/ 62 w 196"/>
                  <a:gd name="T81" fmla="*/ 133 h 140"/>
                  <a:gd name="T82" fmla="*/ 47 w 196"/>
                  <a:gd name="T83" fmla="*/ 128 h 140"/>
                  <a:gd name="T84" fmla="*/ 33 w 196"/>
                  <a:gd name="T85" fmla="*/ 122 h 140"/>
                  <a:gd name="T86" fmla="*/ 26 w 196"/>
                  <a:gd name="T87" fmla="*/ 119 h 140"/>
                  <a:gd name="T88" fmla="*/ 20 w 196"/>
                  <a:gd name="T89" fmla="*/ 116 h 140"/>
                  <a:gd name="T90" fmla="*/ 14 w 196"/>
                  <a:gd name="T91" fmla="*/ 112 h 140"/>
                  <a:gd name="T92" fmla="*/ 8 w 196"/>
                  <a:gd name="T93" fmla="*/ 108 h 140"/>
                  <a:gd name="T94" fmla="*/ 2 w 196"/>
                  <a:gd name="T95" fmla="*/ 104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6"/>
                  <a:gd name="T145" fmla="*/ 0 h 140"/>
                  <a:gd name="T146" fmla="*/ 196 w 196"/>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6" h="140">
                    <a:moveTo>
                      <a:pt x="0" y="102"/>
                    </a:moveTo>
                    <a:lnTo>
                      <a:pt x="2" y="103"/>
                    </a:lnTo>
                    <a:lnTo>
                      <a:pt x="4" y="104"/>
                    </a:lnTo>
                    <a:lnTo>
                      <a:pt x="6" y="105"/>
                    </a:lnTo>
                    <a:lnTo>
                      <a:pt x="8" y="106"/>
                    </a:lnTo>
                    <a:lnTo>
                      <a:pt x="9" y="108"/>
                    </a:lnTo>
                    <a:lnTo>
                      <a:pt x="11" y="109"/>
                    </a:lnTo>
                    <a:lnTo>
                      <a:pt x="13" y="110"/>
                    </a:lnTo>
                    <a:lnTo>
                      <a:pt x="15" y="111"/>
                    </a:lnTo>
                    <a:lnTo>
                      <a:pt x="20" y="114"/>
                    </a:lnTo>
                    <a:lnTo>
                      <a:pt x="24" y="116"/>
                    </a:lnTo>
                    <a:lnTo>
                      <a:pt x="29" y="118"/>
                    </a:lnTo>
                    <a:lnTo>
                      <a:pt x="33" y="120"/>
                    </a:lnTo>
                    <a:lnTo>
                      <a:pt x="38" y="122"/>
                    </a:lnTo>
                    <a:lnTo>
                      <a:pt x="43" y="125"/>
                    </a:lnTo>
                    <a:lnTo>
                      <a:pt x="48" y="127"/>
                    </a:lnTo>
                    <a:lnTo>
                      <a:pt x="52" y="128"/>
                    </a:lnTo>
                    <a:lnTo>
                      <a:pt x="57" y="130"/>
                    </a:lnTo>
                    <a:lnTo>
                      <a:pt x="62" y="132"/>
                    </a:lnTo>
                    <a:lnTo>
                      <a:pt x="67" y="133"/>
                    </a:lnTo>
                    <a:lnTo>
                      <a:pt x="72" y="135"/>
                    </a:lnTo>
                    <a:lnTo>
                      <a:pt x="77" y="136"/>
                    </a:lnTo>
                    <a:lnTo>
                      <a:pt x="83" y="137"/>
                    </a:lnTo>
                    <a:lnTo>
                      <a:pt x="88" y="137"/>
                    </a:lnTo>
                    <a:lnTo>
                      <a:pt x="94" y="138"/>
                    </a:lnTo>
                    <a:lnTo>
                      <a:pt x="101" y="139"/>
                    </a:lnTo>
                    <a:lnTo>
                      <a:pt x="107" y="139"/>
                    </a:lnTo>
                    <a:lnTo>
                      <a:pt x="114" y="139"/>
                    </a:lnTo>
                    <a:lnTo>
                      <a:pt x="121" y="138"/>
                    </a:lnTo>
                    <a:lnTo>
                      <a:pt x="127" y="137"/>
                    </a:lnTo>
                    <a:lnTo>
                      <a:pt x="133" y="136"/>
                    </a:lnTo>
                    <a:lnTo>
                      <a:pt x="139" y="134"/>
                    </a:lnTo>
                    <a:lnTo>
                      <a:pt x="145" y="132"/>
                    </a:lnTo>
                    <a:lnTo>
                      <a:pt x="151" y="129"/>
                    </a:lnTo>
                    <a:lnTo>
                      <a:pt x="157" y="127"/>
                    </a:lnTo>
                    <a:lnTo>
                      <a:pt x="162" y="123"/>
                    </a:lnTo>
                    <a:lnTo>
                      <a:pt x="167" y="120"/>
                    </a:lnTo>
                    <a:lnTo>
                      <a:pt x="172" y="116"/>
                    </a:lnTo>
                    <a:lnTo>
                      <a:pt x="176" y="112"/>
                    </a:lnTo>
                    <a:lnTo>
                      <a:pt x="180" y="108"/>
                    </a:lnTo>
                    <a:lnTo>
                      <a:pt x="184" y="104"/>
                    </a:lnTo>
                    <a:lnTo>
                      <a:pt x="184" y="103"/>
                    </a:lnTo>
                    <a:lnTo>
                      <a:pt x="185" y="103"/>
                    </a:lnTo>
                    <a:lnTo>
                      <a:pt x="186" y="102"/>
                    </a:lnTo>
                    <a:lnTo>
                      <a:pt x="186" y="101"/>
                    </a:lnTo>
                    <a:lnTo>
                      <a:pt x="189" y="96"/>
                    </a:lnTo>
                    <a:lnTo>
                      <a:pt x="192" y="91"/>
                    </a:lnTo>
                    <a:lnTo>
                      <a:pt x="193" y="86"/>
                    </a:lnTo>
                    <a:lnTo>
                      <a:pt x="194" y="80"/>
                    </a:lnTo>
                    <a:lnTo>
                      <a:pt x="195" y="75"/>
                    </a:lnTo>
                    <a:lnTo>
                      <a:pt x="195" y="69"/>
                    </a:lnTo>
                    <a:lnTo>
                      <a:pt x="194" y="64"/>
                    </a:lnTo>
                    <a:lnTo>
                      <a:pt x="192" y="58"/>
                    </a:lnTo>
                    <a:lnTo>
                      <a:pt x="191" y="53"/>
                    </a:lnTo>
                    <a:lnTo>
                      <a:pt x="188" y="47"/>
                    </a:lnTo>
                    <a:lnTo>
                      <a:pt x="186" y="42"/>
                    </a:lnTo>
                    <a:lnTo>
                      <a:pt x="183" y="37"/>
                    </a:lnTo>
                    <a:lnTo>
                      <a:pt x="179" y="32"/>
                    </a:lnTo>
                    <a:lnTo>
                      <a:pt x="176" y="27"/>
                    </a:lnTo>
                    <a:lnTo>
                      <a:pt x="172" y="23"/>
                    </a:lnTo>
                    <a:lnTo>
                      <a:pt x="168" y="18"/>
                    </a:lnTo>
                    <a:lnTo>
                      <a:pt x="166" y="16"/>
                    </a:lnTo>
                    <a:lnTo>
                      <a:pt x="163" y="14"/>
                    </a:lnTo>
                    <a:lnTo>
                      <a:pt x="161" y="11"/>
                    </a:lnTo>
                    <a:lnTo>
                      <a:pt x="158" y="9"/>
                    </a:lnTo>
                    <a:lnTo>
                      <a:pt x="156" y="7"/>
                    </a:lnTo>
                    <a:lnTo>
                      <a:pt x="153" y="5"/>
                    </a:lnTo>
                    <a:lnTo>
                      <a:pt x="150" y="3"/>
                    </a:lnTo>
                    <a:lnTo>
                      <a:pt x="148" y="1"/>
                    </a:lnTo>
                    <a:lnTo>
                      <a:pt x="147" y="1"/>
                    </a:lnTo>
                    <a:lnTo>
                      <a:pt x="147" y="0"/>
                    </a:lnTo>
                    <a:lnTo>
                      <a:pt x="148" y="0"/>
                    </a:lnTo>
                    <a:lnTo>
                      <a:pt x="151" y="2"/>
                    </a:lnTo>
                    <a:lnTo>
                      <a:pt x="154" y="4"/>
                    </a:lnTo>
                    <a:lnTo>
                      <a:pt x="157" y="6"/>
                    </a:lnTo>
                    <a:lnTo>
                      <a:pt x="159" y="8"/>
                    </a:lnTo>
                    <a:lnTo>
                      <a:pt x="162" y="11"/>
                    </a:lnTo>
                    <a:lnTo>
                      <a:pt x="164" y="13"/>
                    </a:lnTo>
                    <a:lnTo>
                      <a:pt x="167" y="16"/>
                    </a:lnTo>
                    <a:lnTo>
                      <a:pt x="169" y="18"/>
                    </a:lnTo>
                    <a:lnTo>
                      <a:pt x="171" y="21"/>
                    </a:lnTo>
                    <a:lnTo>
                      <a:pt x="174" y="23"/>
                    </a:lnTo>
                    <a:lnTo>
                      <a:pt x="176" y="26"/>
                    </a:lnTo>
                    <a:lnTo>
                      <a:pt x="178" y="28"/>
                    </a:lnTo>
                    <a:lnTo>
                      <a:pt x="180" y="31"/>
                    </a:lnTo>
                    <a:lnTo>
                      <a:pt x="182" y="33"/>
                    </a:lnTo>
                    <a:lnTo>
                      <a:pt x="184" y="36"/>
                    </a:lnTo>
                    <a:lnTo>
                      <a:pt x="186" y="38"/>
                    </a:lnTo>
                    <a:lnTo>
                      <a:pt x="189" y="44"/>
                    </a:lnTo>
                    <a:lnTo>
                      <a:pt x="191" y="51"/>
                    </a:lnTo>
                    <a:lnTo>
                      <a:pt x="194" y="58"/>
                    </a:lnTo>
                    <a:lnTo>
                      <a:pt x="195" y="64"/>
                    </a:lnTo>
                    <a:lnTo>
                      <a:pt x="196" y="71"/>
                    </a:lnTo>
                    <a:lnTo>
                      <a:pt x="196" y="78"/>
                    </a:lnTo>
                    <a:lnTo>
                      <a:pt x="195" y="85"/>
                    </a:lnTo>
                    <a:lnTo>
                      <a:pt x="193" y="92"/>
                    </a:lnTo>
                    <a:lnTo>
                      <a:pt x="191" y="97"/>
                    </a:lnTo>
                    <a:lnTo>
                      <a:pt x="188" y="101"/>
                    </a:lnTo>
                    <a:lnTo>
                      <a:pt x="185" y="106"/>
                    </a:lnTo>
                    <a:lnTo>
                      <a:pt x="181" y="110"/>
                    </a:lnTo>
                    <a:lnTo>
                      <a:pt x="177" y="114"/>
                    </a:lnTo>
                    <a:lnTo>
                      <a:pt x="173" y="118"/>
                    </a:lnTo>
                    <a:lnTo>
                      <a:pt x="168" y="122"/>
                    </a:lnTo>
                    <a:lnTo>
                      <a:pt x="163" y="125"/>
                    </a:lnTo>
                    <a:lnTo>
                      <a:pt x="158" y="128"/>
                    </a:lnTo>
                    <a:lnTo>
                      <a:pt x="152" y="131"/>
                    </a:lnTo>
                    <a:lnTo>
                      <a:pt x="147" y="133"/>
                    </a:lnTo>
                    <a:lnTo>
                      <a:pt x="141" y="135"/>
                    </a:lnTo>
                    <a:lnTo>
                      <a:pt x="135" y="137"/>
                    </a:lnTo>
                    <a:lnTo>
                      <a:pt x="128" y="138"/>
                    </a:lnTo>
                    <a:lnTo>
                      <a:pt x="122" y="139"/>
                    </a:lnTo>
                    <a:lnTo>
                      <a:pt x="116" y="140"/>
                    </a:lnTo>
                    <a:lnTo>
                      <a:pt x="110" y="140"/>
                    </a:lnTo>
                    <a:lnTo>
                      <a:pt x="104" y="140"/>
                    </a:lnTo>
                    <a:lnTo>
                      <a:pt x="99" y="140"/>
                    </a:lnTo>
                    <a:lnTo>
                      <a:pt x="93" y="139"/>
                    </a:lnTo>
                    <a:lnTo>
                      <a:pt x="88" y="139"/>
                    </a:lnTo>
                    <a:lnTo>
                      <a:pt x="83" y="138"/>
                    </a:lnTo>
                    <a:lnTo>
                      <a:pt x="77" y="137"/>
                    </a:lnTo>
                    <a:lnTo>
                      <a:pt x="72" y="136"/>
                    </a:lnTo>
                    <a:lnTo>
                      <a:pt x="67" y="134"/>
                    </a:lnTo>
                    <a:lnTo>
                      <a:pt x="62" y="133"/>
                    </a:lnTo>
                    <a:lnTo>
                      <a:pt x="57" y="131"/>
                    </a:lnTo>
                    <a:lnTo>
                      <a:pt x="52" y="130"/>
                    </a:lnTo>
                    <a:lnTo>
                      <a:pt x="47" y="128"/>
                    </a:lnTo>
                    <a:lnTo>
                      <a:pt x="42" y="126"/>
                    </a:lnTo>
                    <a:lnTo>
                      <a:pt x="38" y="124"/>
                    </a:lnTo>
                    <a:lnTo>
                      <a:pt x="33" y="122"/>
                    </a:lnTo>
                    <a:lnTo>
                      <a:pt x="30" y="121"/>
                    </a:lnTo>
                    <a:lnTo>
                      <a:pt x="28" y="120"/>
                    </a:lnTo>
                    <a:lnTo>
                      <a:pt x="26" y="119"/>
                    </a:lnTo>
                    <a:lnTo>
                      <a:pt x="24" y="118"/>
                    </a:lnTo>
                    <a:lnTo>
                      <a:pt x="22" y="117"/>
                    </a:lnTo>
                    <a:lnTo>
                      <a:pt x="20" y="116"/>
                    </a:lnTo>
                    <a:lnTo>
                      <a:pt x="18" y="114"/>
                    </a:lnTo>
                    <a:lnTo>
                      <a:pt x="16" y="113"/>
                    </a:lnTo>
                    <a:lnTo>
                      <a:pt x="14" y="112"/>
                    </a:lnTo>
                    <a:lnTo>
                      <a:pt x="12" y="111"/>
                    </a:lnTo>
                    <a:lnTo>
                      <a:pt x="10" y="109"/>
                    </a:lnTo>
                    <a:lnTo>
                      <a:pt x="8" y="108"/>
                    </a:lnTo>
                    <a:lnTo>
                      <a:pt x="6" y="107"/>
                    </a:lnTo>
                    <a:lnTo>
                      <a:pt x="4" y="105"/>
                    </a:lnTo>
                    <a:lnTo>
                      <a:pt x="2" y="104"/>
                    </a:lnTo>
                    <a:lnTo>
                      <a:pt x="0"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45" name="Freeform 230"/>
              <p:cNvSpPr>
                <a:spLocks/>
              </p:cNvSpPr>
              <p:nvPr/>
            </p:nvSpPr>
            <p:spPr bwMode="auto">
              <a:xfrm>
                <a:off x="3528" y="3367"/>
                <a:ext cx="8" cy="23"/>
              </a:xfrm>
              <a:custGeom>
                <a:avLst/>
                <a:gdLst>
                  <a:gd name="T0" fmla="*/ 7 w 8"/>
                  <a:gd name="T1" fmla="*/ 0 h 23"/>
                  <a:gd name="T2" fmla="*/ 7 w 8"/>
                  <a:gd name="T3" fmla="*/ 0 h 23"/>
                  <a:gd name="T4" fmla="*/ 8 w 8"/>
                  <a:gd name="T5" fmla="*/ 0 h 23"/>
                  <a:gd name="T6" fmla="*/ 8 w 8"/>
                  <a:gd name="T7" fmla="*/ 0 h 23"/>
                  <a:gd name="T8" fmla="*/ 8 w 8"/>
                  <a:gd name="T9" fmla="*/ 0 h 23"/>
                  <a:gd name="T10" fmla="*/ 7 w 8"/>
                  <a:gd name="T11" fmla="*/ 3 h 23"/>
                  <a:gd name="T12" fmla="*/ 5 w 8"/>
                  <a:gd name="T13" fmla="*/ 5 h 23"/>
                  <a:gd name="T14" fmla="*/ 4 w 8"/>
                  <a:gd name="T15" fmla="*/ 8 h 23"/>
                  <a:gd name="T16" fmla="*/ 3 w 8"/>
                  <a:gd name="T17" fmla="*/ 11 h 23"/>
                  <a:gd name="T18" fmla="*/ 2 w 8"/>
                  <a:gd name="T19" fmla="*/ 14 h 23"/>
                  <a:gd name="T20" fmla="*/ 2 w 8"/>
                  <a:gd name="T21" fmla="*/ 17 h 23"/>
                  <a:gd name="T22" fmla="*/ 1 w 8"/>
                  <a:gd name="T23" fmla="*/ 20 h 23"/>
                  <a:gd name="T24" fmla="*/ 1 w 8"/>
                  <a:gd name="T25" fmla="*/ 23 h 23"/>
                  <a:gd name="T26" fmla="*/ 0 w 8"/>
                  <a:gd name="T27" fmla="*/ 23 h 23"/>
                  <a:gd name="T28" fmla="*/ 0 w 8"/>
                  <a:gd name="T29" fmla="*/ 20 h 23"/>
                  <a:gd name="T30" fmla="*/ 0 w 8"/>
                  <a:gd name="T31" fmla="*/ 17 h 23"/>
                  <a:gd name="T32" fmla="*/ 0 w 8"/>
                  <a:gd name="T33" fmla="*/ 13 h 23"/>
                  <a:gd name="T34" fmla="*/ 1 w 8"/>
                  <a:gd name="T35" fmla="*/ 11 h 23"/>
                  <a:gd name="T36" fmla="*/ 2 w 8"/>
                  <a:gd name="T37" fmla="*/ 8 h 23"/>
                  <a:gd name="T38" fmla="*/ 3 w 8"/>
                  <a:gd name="T39" fmla="*/ 5 h 23"/>
                  <a:gd name="T40" fmla="*/ 5 w 8"/>
                  <a:gd name="T41" fmla="*/ 2 h 23"/>
                  <a:gd name="T42" fmla="*/ 7 w 8"/>
                  <a:gd name="T43" fmla="*/ 0 h 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
                  <a:gd name="T67" fmla="*/ 0 h 23"/>
                  <a:gd name="T68" fmla="*/ 8 w 8"/>
                  <a:gd name="T69" fmla="*/ 23 h 2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 h="23">
                    <a:moveTo>
                      <a:pt x="7" y="0"/>
                    </a:moveTo>
                    <a:lnTo>
                      <a:pt x="7" y="0"/>
                    </a:lnTo>
                    <a:lnTo>
                      <a:pt x="8" y="0"/>
                    </a:lnTo>
                    <a:lnTo>
                      <a:pt x="7" y="3"/>
                    </a:lnTo>
                    <a:lnTo>
                      <a:pt x="5" y="5"/>
                    </a:lnTo>
                    <a:lnTo>
                      <a:pt x="4" y="8"/>
                    </a:lnTo>
                    <a:lnTo>
                      <a:pt x="3" y="11"/>
                    </a:lnTo>
                    <a:lnTo>
                      <a:pt x="2" y="14"/>
                    </a:lnTo>
                    <a:lnTo>
                      <a:pt x="2" y="17"/>
                    </a:lnTo>
                    <a:lnTo>
                      <a:pt x="1" y="20"/>
                    </a:lnTo>
                    <a:lnTo>
                      <a:pt x="1" y="23"/>
                    </a:lnTo>
                    <a:lnTo>
                      <a:pt x="0" y="23"/>
                    </a:lnTo>
                    <a:lnTo>
                      <a:pt x="0" y="20"/>
                    </a:lnTo>
                    <a:lnTo>
                      <a:pt x="0" y="17"/>
                    </a:lnTo>
                    <a:lnTo>
                      <a:pt x="0" y="13"/>
                    </a:lnTo>
                    <a:lnTo>
                      <a:pt x="1" y="11"/>
                    </a:lnTo>
                    <a:lnTo>
                      <a:pt x="2" y="8"/>
                    </a:lnTo>
                    <a:lnTo>
                      <a:pt x="3" y="5"/>
                    </a:lnTo>
                    <a:lnTo>
                      <a:pt x="5" y="2"/>
                    </a:lnTo>
                    <a:lnTo>
                      <a:pt x="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46" name="Freeform 231"/>
              <p:cNvSpPr>
                <a:spLocks/>
              </p:cNvSpPr>
              <p:nvPr/>
            </p:nvSpPr>
            <p:spPr bwMode="auto">
              <a:xfrm>
                <a:off x="3541" y="3372"/>
                <a:ext cx="5" cy="18"/>
              </a:xfrm>
              <a:custGeom>
                <a:avLst/>
                <a:gdLst>
                  <a:gd name="T0" fmla="*/ 5 w 5"/>
                  <a:gd name="T1" fmla="*/ 0 h 18"/>
                  <a:gd name="T2" fmla="*/ 4 w 5"/>
                  <a:gd name="T3" fmla="*/ 3 h 18"/>
                  <a:gd name="T4" fmla="*/ 3 w 5"/>
                  <a:gd name="T5" fmla="*/ 5 h 18"/>
                  <a:gd name="T6" fmla="*/ 2 w 5"/>
                  <a:gd name="T7" fmla="*/ 7 h 18"/>
                  <a:gd name="T8" fmla="*/ 1 w 5"/>
                  <a:gd name="T9" fmla="*/ 9 h 18"/>
                  <a:gd name="T10" fmla="*/ 1 w 5"/>
                  <a:gd name="T11" fmla="*/ 12 h 18"/>
                  <a:gd name="T12" fmla="*/ 1 w 5"/>
                  <a:gd name="T13" fmla="*/ 14 h 18"/>
                  <a:gd name="T14" fmla="*/ 1 w 5"/>
                  <a:gd name="T15" fmla="*/ 16 h 18"/>
                  <a:gd name="T16" fmla="*/ 1 w 5"/>
                  <a:gd name="T17" fmla="*/ 18 h 18"/>
                  <a:gd name="T18" fmla="*/ 0 w 5"/>
                  <a:gd name="T19" fmla="*/ 16 h 18"/>
                  <a:gd name="T20" fmla="*/ 0 w 5"/>
                  <a:gd name="T21" fmla="*/ 14 h 18"/>
                  <a:gd name="T22" fmla="*/ 0 w 5"/>
                  <a:gd name="T23" fmla="*/ 11 h 18"/>
                  <a:gd name="T24" fmla="*/ 0 w 5"/>
                  <a:gd name="T25" fmla="*/ 9 h 18"/>
                  <a:gd name="T26" fmla="*/ 1 w 5"/>
                  <a:gd name="T27" fmla="*/ 8 h 18"/>
                  <a:gd name="T28" fmla="*/ 1 w 5"/>
                  <a:gd name="T29" fmla="*/ 6 h 18"/>
                  <a:gd name="T30" fmla="*/ 1 w 5"/>
                  <a:gd name="T31" fmla="*/ 5 h 18"/>
                  <a:gd name="T32" fmla="*/ 2 w 5"/>
                  <a:gd name="T33" fmla="*/ 4 h 18"/>
                  <a:gd name="T34" fmla="*/ 2 w 5"/>
                  <a:gd name="T35" fmla="*/ 3 h 18"/>
                  <a:gd name="T36" fmla="*/ 3 w 5"/>
                  <a:gd name="T37" fmla="*/ 2 h 18"/>
                  <a:gd name="T38" fmla="*/ 4 w 5"/>
                  <a:gd name="T39" fmla="*/ 1 h 18"/>
                  <a:gd name="T40" fmla="*/ 5 w 5"/>
                  <a:gd name="T41" fmla="*/ 0 h 1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
                  <a:gd name="T64" fmla="*/ 0 h 18"/>
                  <a:gd name="T65" fmla="*/ 5 w 5"/>
                  <a:gd name="T66" fmla="*/ 18 h 1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 h="18">
                    <a:moveTo>
                      <a:pt x="5" y="0"/>
                    </a:moveTo>
                    <a:lnTo>
                      <a:pt x="4" y="3"/>
                    </a:lnTo>
                    <a:lnTo>
                      <a:pt x="3" y="5"/>
                    </a:lnTo>
                    <a:lnTo>
                      <a:pt x="2" y="7"/>
                    </a:lnTo>
                    <a:lnTo>
                      <a:pt x="1" y="9"/>
                    </a:lnTo>
                    <a:lnTo>
                      <a:pt x="1" y="12"/>
                    </a:lnTo>
                    <a:lnTo>
                      <a:pt x="1" y="14"/>
                    </a:lnTo>
                    <a:lnTo>
                      <a:pt x="1" y="16"/>
                    </a:lnTo>
                    <a:lnTo>
                      <a:pt x="1" y="18"/>
                    </a:lnTo>
                    <a:lnTo>
                      <a:pt x="0" y="16"/>
                    </a:lnTo>
                    <a:lnTo>
                      <a:pt x="0" y="14"/>
                    </a:lnTo>
                    <a:lnTo>
                      <a:pt x="0" y="11"/>
                    </a:lnTo>
                    <a:lnTo>
                      <a:pt x="0" y="9"/>
                    </a:lnTo>
                    <a:lnTo>
                      <a:pt x="1" y="8"/>
                    </a:lnTo>
                    <a:lnTo>
                      <a:pt x="1" y="6"/>
                    </a:lnTo>
                    <a:lnTo>
                      <a:pt x="1" y="5"/>
                    </a:lnTo>
                    <a:lnTo>
                      <a:pt x="2" y="4"/>
                    </a:lnTo>
                    <a:lnTo>
                      <a:pt x="2" y="3"/>
                    </a:lnTo>
                    <a:lnTo>
                      <a:pt x="3" y="2"/>
                    </a:lnTo>
                    <a:lnTo>
                      <a:pt x="4"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47" name="Freeform 232"/>
              <p:cNvSpPr>
                <a:spLocks/>
              </p:cNvSpPr>
              <p:nvPr/>
            </p:nvSpPr>
            <p:spPr bwMode="auto">
              <a:xfrm>
                <a:off x="3548" y="3376"/>
                <a:ext cx="5" cy="15"/>
              </a:xfrm>
              <a:custGeom>
                <a:avLst/>
                <a:gdLst>
                  <a:gd name="T0" fmla="*/ 5 w 5"/>
                  <a:gd name="T1" fmla="*/ 0 h 15"/>
                  <a:gd name="T2" fmla="*/ 5 w 5"/>
                  <a:gd name="T3" fmla="*/ 0 h 15"/>
                  <a:gd name="T4" fmla="*/ 5 w 5"/>
                  <a:gd name="T5" fmla="*/ 0 h 15"/>
                  <a:gd name="T6" fmla="*/ 5 w 5"/>
                  <a:gd name="T7" fmla="*/ 1 h 15"/>
                  <a:gd name="T8" fmla="*/ 5 w 5"/>
                  <a:gd name="T9" fmla="*/ 1 h 15"/>
                  <a:gd name="T10" fmla="*/ 4 w 5"/>
                  <a:gd name="T11" fmla="*/ 4 h 15"/>
                  <a:gd name="T12" fmla="*/ 2 w 5"/>
                  <a:gd name="T13" fmla="*/ 8 h 15"/>
                  <a:gd name="T14" fmla="*/ 1 w 5"/>
                  <a:gd name="T15" fmla="*/ 11 h 15"/>
                  <a:gd name="T16" fmla="*/ 1 w 5"/>
                  <a:gd name="T17" fmla="*/ 15 h 15"/>
                  <a:gd name="T18" fmla="*/ 0 w 5"/>
                  <a:gd name="T19" fmla="*/ 14 h 15"/>
                  <a:gd name="T20" fmla="*/ 0 w 5"/>
                  <a:gd name="T21" fmla="*/ 11 h 15"/>
                  <a:gd name="T22" fmla="*/ 1 w 5"/>
                  <a:gd name="T23" fmla="*/ 7 h 15"/>
                  <a:gd name="T24" fmla="*/ 2 w 5"/>
                  <a:gd name="T25" fmla="*/ 3 h 15"/>
                  <a:gd name="T26" fmla="*/ 5 w 5"/>
                  <a:gd name="T27" fmla="*/ 0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
                  <a:gd name="T43" fmla="*/ 0 h 15"/>
                  <a:gd name="T44" fmla="*/ 5 w 5"/>
                  <a:gd name="T45" fmla="*/ 15 h 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 h="15">
                    <a:moveTo>
                      <a:pt x="5" y="0"/>
                    </a:moveTo>
                    <a:lnTo>
                      <a:pt x="5" y="0"/>
                    </a:lnTo>
                    <a:lnTo>
                      <a:pt x="5" y="1"/>
                    </a:lnTo>
                    <a:lnTo>
                      <a:pt x="4" y="4"/>
                    </a:lnTo>
                    <a:lnTo>
                      <a:pt x="2" y="8"/>
                    </a:lnTo>
                    <a:lnTo>
                      <a:pt x="1" y="11"/>
                    </a:lnTo>
                    <a:lnTo>
                      <a:pt x="1" y="15"/>
                    </a:lnTo>
                    <a:lnTo>
                      <a:pt x="0" y="14"/>
                    </a:lnTo>
                    <a:lnTo>
                      <a:pt x="0" y="11"/>
                    </a:lnTo>
                    <a:lnTo>
                      <a:pt x="1" y="7"/>
                    </a:lnTo>
                    <a:lnTo>
                      <a:pt x="2" y="3"/>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48" name="Freeform 233"/>
              <p:cNvSpPr>
                <a:spLocks/>
              </p:cNvSpPr>
              <p:nvPr/>
            </p:nvSpPr>
            <p:spPr bwMode="auto">
              <a:xfrm>
                <a:off x="3555" y="3379"/>
                <a:ext cx="5" cy="13"/>
              </a:xfrm>
              <a:custGeom>
                <a:avLst/>
                <a:gdLst>
                  <a:gd name="T0" fmla="*/ 4 w 5"/>
                  <a:gd name="T1" fmla="*/ 0 h 13"/>
                  <a:gd name="T2" fmla="*/ 5 w 5"/>
                  <a:gd name="T3" fmla="*/ 0 h 13"/>
                  <a:gd name="T4" fmla="*/ 4 w 5"/>
                  <a:gd name="T5" fmla="*/ 3 h 13"/>
                  <a:gd name="T6" fmla="*/ 3 w 5"/>
                  <a:gd name="T7" fmla="*/ 6 h 13"/>
                  <a:gd name="T8" fmla="*/ 2 w 5"/>
                  <a:gd name="T9" fmla="*/ 10 h 13"/>
                  <a:gd name="T10" fmla="*/ 1 w 5"/>
                  <a:gd name="T11" fmla="*/ 13 h 13"/>
                  <a:gd name="T12" fmla="*/ 0 w 5"/>
                  <a:gd name="T13" fmla="*/ 12 h 13"/>
                  <a:gd name="T14" fmla="*/ 1 w 5"/>
                  <a:gd name="T15" fmla="*/ 9 h 13"/>
                  <a:gd name="T16" fmla="*/ 1 w 5"/>
                  <a:gd name="T17" fmla="*/ 5 h 13"/>
                  <a:gd name="T18" fmla="*/ 3 w 5"/>
                  <a:gd name="T19" fmla="*/ 3 h 13"/>
                  <a:gd name="T20" fmla="*/ 4 w 5"/>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3"/>
                  <a:gd name="T35" fmla="*/ 5 w 5"/>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3">
                    <a:moveTo>
                      <a:pt x="4" y="0"/>
                    </a:moveTo>
                    <a:lnTo>
                      <a:pt x="5" y="0"/>
                    </a:lnTo>
                    <a:lnTo>
                      <a:pt x="4" y="3"/>
                    </a:lnTo>
                    <a:lnTo>
                      <a:pt x="3" y="6"/>
                    </a:lnTo>
                    <a:lnTo>
                      <a:pt x="2" y="10"/>
                    </a:lnTo>
                    <a:lnTo>
                      <a:pt x="1" y="13"/>
                    </a:lnTo>
                    <a:lnTo>
                      <a:pt x="0" y="12"/>
                    </a:lnTo>
                    <a:lnTo>
                      <a:pt x="1" y="9"/>
                    </a:lnTo>
                    <a:lnTo>
                      <a:pt x="1" y="5"/>
                    </a:lnTo>
                    <a:lnTo>
                      <a:pt x="3" y="3"/>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49" name="Freeform 234"/>
              <p:cNvSpPr>
                <a:spLocks/>
              </p:cNvSpPr>
              <p:nvPr/>
            </p:nvSpPr>
            <p:spPr bwMode="auto">
              <a:xfrm>
                <a:off x="3563" y="3373"/>
                <a:ext cx="72" cy="55"/>
              </a:xfrm>
              <a:custGeom>
                <a:avLst/>
                <a:gdLst>
                  <a:gd name="T0" fmla="*/ 7 w 72"/>
                  <a:gd name="T1" fmla="*/ 5 h 55"/>
                  <a:gd name="T2" fmla="*/ 10 w 72"/>
                  <a:gd name="T3" fmla="*/ 3 h 55"/>
                  <a:gd name="T4" fmla="*/ 14 w 72"/>
                  <a:gd name="T5" fmla="*/ 2 h 55"/>
                  <a:gd name="T6" fmla="*/ 18 w 72"/>
                  <a:gd name="T7" fmla="*/ 1 h 55"/>
                  <a:gd name="T8" fmla="*/ 22 w 72"/>
                  <a:gd name="T9" fmla="*/ 0 h 55"/>
                  <a:gd name="T10" fmla="*/ 26 w 72"/>
                  <a:gd name="T11" fmla="*/ 0 h 55"/>
                  <a:gd name="T12" fmla="*/ 31 w 72"/>
                  <a:gd name="T13" fmla="*/ 1 h 55"/>
                  <a:gd name="T14" fmla="*/ 35 w 72"/>
                  <a:gd name="T15" fmla="*/ 1 h 55"/>
                  <a:gd name="T16" fmla="*/ 40 w 72"/>
                  <a:gd name="T17" fmla="*/ 3 h 55"/>
                  <a:gd name="T18" fmla="*/ 46 w 72"/>
                  <a:gd name="T19" fmla="*/ 5 h 55"/>
                  <a:gd name="T20" fmla="*/ 52 w 72"/>
                  <a:gd name="T21" fmla="*/ 9 h 55"/>
                  <a:gd name="T22" fmla="*/ 58 w 72"/>
                  <a:gd name="T23" fmla="*/ 13 h 55"/>
                  <a:gd name="T24" fmla="*/ 63 w 72"/>
                  <a:gd name="T25" fmla="*/ 17 h 55"/>
                  <a:gd name="T26" fmla="*/ 67 w 72"/>
                  <a:gd name="T27" fmla="*/ 22 h 55"/>
                  <a:gd name="T28" fmla="*/ 70 w 72"/>
                  <a:gd name="T29" fmla="*/ 27 h 55"/>
                  <a:gd name="T30" fmla="*/ 72 w 72"/>
                  <a:gd name="T31" fmla="*/ 33 h 55"/>
                  <a:gd name="T32" fmla="*/ 72 w 72"/>
                  <a:gd name="T33" fmla="*/ 38 h 55"/>
                  <a:gd name="T34" fmla="*/ 70 w 72"/>
                  <a:gd name="T35" fmla="*/ 42 h 55"/>
                  <a:gd name="T36" fmla="*/ 67 w 72"/>
                  <a:gd name="T37" fmla="*/ 47 h 55"/>
                  <a:gd name="T38" fmla="*/ 64 w 72"/>
                  <a:gd name="T39" fmla="*/ 50 h 55"/>
                  <a:gd name="T40" fmla="*/ 59 w 72"/>
                  <a:gd name="T41" fmla="*/ 53 h 55"/>
                  <a:gd name="T42" fmla="*/ 53 w 72"/>
                  <a:gd name="T43" fmla="*/ 54 h 55"/>
                  <a:gd name="T44" fmla="*/ 47 w 72"/>
                  <a:gd name="T45" fmla="*/ 55 h 55"/>
                  <a:gd name="T46" fmla="*/ 42 w 72"/>
                  <a:gd name="T47" fmla="*/ 54 h 55"/>
                  <a:gd name="T48" fmla="*/ 36 w 72"/>
                  <a:gd name="T49" fmla="*/ 53 h 55"/>
                  <a:gd name="T50" fmla="*/ 30 w 72"/>
                  <a:gd name="T51" fmla="*/ 52 h 55"/>
                  <a:gd name="T52" fmla="*/ 25 w 72"/>
                  <a:gd name="T53" fmla="*/ 50 h 55"/>
                  <a:gd name="T54" fmla="*/ 20 w 72"/>
                  <a:gd name="T55" fmla="*/ 47 h 55"/>
                  <a:gd name="T56" fmla="*/ 14 w 72"/>
                  <a:gd name="T57" fmla="*/ 43 h 55"/>
                  <a:gd name="T58" fmla="*/ 8 w 72"/>
                  <a:gd name="T59" fmla="*/ 36 h 55"/>
                  <a:gd name="T60" fmla="*/ 4 w 72"/>
                  <a:gd name="T61" fmla="*/ 29 h 55"/>
                  <a:gd name="T62" fmla="*/ 1 w 72"/>
                  <a:gd name="T63" fmla="*/ 22 h 55"/>
                  <a:gd name="T64" fmla="*/ 0 w 72"/>
                  <a:gd name="T65" fmla="*/ 16 h 55"/>
                  <a:gd name="T66" fmla="*/ 1 w 72"/>
                  <a:gd name="T67" fmla="*/ 13 h 55"/>
                  <a:gd name="T68" fmla="*/ 3 w 72"/>
                  <a:gd name="T69" fmla="*/ 10 h 55"/>
                  <a:gd name="T70" fmla="*/ 5 w 72"/>
                  <a:gd name="T71" fmla="*/ 7 h 5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
                  <a:gd name="T109" fmla="*/ 0 h 55"/>
                  <a:gd name="T110" fmla="*/ 72 w 72"/>
                  <a:gd name="T111" fmla="*/ 55 h 5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 h="55">
                    <a:moveTo>
                      <a:pt x="6" y="6"/>
                    </a:moveTo>
                    <a:lnTo>
                      <a:pt x="7" y="5"/>
                    </a:lnTo>
                    <a:lnTo>
                      <a:pt x="9" y="4"/>
                    </a:lnTo>
                    <a:lnTo>
                      <a:pt x="10" y="3"/>
                    </a:lnTo>
                    <a:lnTo>
                      <a:pt x="12" y="2"/>
                    </a:lnTo>
                    <a:lnTo>
                      <a:pt x="14" y="2"/>
                    </a:lnTo>
                    <a:lnTo>
                      <a:pt x="16" y="1"/>
                    </a:lnTo>
                    <a:lnTo>
                      <a:pt x="18" y="1"/>
                    </a:lnTo>
                    <a:lnTo>
                      <a:pt x="20" y="1"/>
                    </a:lnTo>
                    <a:lnTo>
                      <a:pt x="22" y="0"/>
                    </a:lnTo>
                    <a:lnTo>
                      <a:pt x="24" y="0"/>
                    </a:lnTo>
                    <a:lnTo>
                      <a:pt x="26" y="0"/>
                    </a:lnTo>
                    <a:lnTo>
                      <a:pt x="29" y="0"/>
                    </a:lnTo>
                    <a:lnTo>
                      <a:pt x="31" y="1"/>
                    </a:lnTo>
                    <a:lnTo>
                      <a:pt x="33" y="1"/>
                    </a:lnTo>
                    <a:lnTo>
                      <a:pt x="35" y="1"/>
                    </a:lnTo>
                    <a:lnTo>
                      <a:pt x="36" y="2"/>
                    </a:lnTo>
                    <a:lnTo>
                      <a:pt x="40" y="3"/>
                    </a:lnTo>
                    <a:lnTo>
                      <a:pt x="43" y="4"/>
                    </a:lnTo>
                    <a:lnTo>
                      <a:pt x="46" y="5"/>
                    </a:lnTo>
                    <a:lnTo>
                      <a:pt x="49" y="7"/>
                    </a:lnTo>
                    <a:lnTo>
                      <a:pt x="52" y="9"/>
                    </a:lnTo>
                    <a:lnTo>
                      <a:pt x="55" y="11"/>
                    </a:lnTo>
                    <a:lnTo>
                      <a:pt x="58" y="13"/>
                    </a:lnTo>
                    <a:lnTo>
                      <a:pt x="61" y="15"/>
                    </a:lnTo>
                    <a:lnTo>
                      <a:pt x="63" y="17"/>
                    </a:lnTo>
                    <a:lnTo>
                      <a:pt x="65" y="19"/>
                    </a:lnTo>
                    <a:lnTo>
                      <a:pt x="67" y="22"/>
                    </a:lnTo>
                    <a:lnTo>
                      <a:pt x="69" y="25"/>
                    </a:lnTo>
                    <a:lnTo>
                      <a:pt x="70" y="27"/>
                    </a:lnTo>
                    <a:lnTo>
                      <a:pt x="71" y="30"/>
                    </a:lnTo>
                    <a:lnTo>
                      <a:pt x="72" y="33"/>
                    </a:lnTo>
                    <a:lnTo>
                      <a:pt x="72" y="36"/>
                    </a:lnTo>
                    <a:lnTo>
                      <a:pt x="72" y="38"/>
                    </a:lnTo>
                    <a:lnTo>
                      <a:pt x="71" y="40"/>
                    </a:lnTo>
                    <a:lnTo>
                      <a:pt x="70" y="42"/>
                    </a:lnTo>
                    <a:lnTo>
                      <a:pt x="69" y="45"/>
                    </a:lnTo>
                    <a:lnTo>
                      <a:pt x="67" y="47"/>
                    </a:lnTo>
                    <a:lnTo>
                      <a:pt x="66" y="48"/>
                    </a:lnTo>
                    <a:lnTo>
                      <a:pt x="64" y="50"/>
                    </a:lnTo>
                    <a:lnTo>
                      <a:pt x="61" y="52"/>
                    </a:lnTo>
                    <a:lnTo>
                      <a:pt x="59" y="53"/>
                    </a:lnTo>
                    <a:lnTo>
                      <a:pt x="56" y="53"/>
                    </a:lnTo>
                    <a:lnTo>
                      <a:pt x="53" y="54"/>
                    </a:lnTo>
                    <a:lnTo>
                      <a:pt x="50" y="54"/>
                    </a:lnTo>
                    <a:lnTo>
                      <a:pt x="47" y="55"/>
                    </a:lnTo>
                    <a:lnTo>
                      <a:pt x="45" y="55"/>
                    </a:lnTo>
                    <a:lnTo>
                      <a:pt x="42" y="54"/>
                    </a:lnTo>
                    <a:lnTo>
                      <a:pt x="39" y="54"/>
                    </a:lnTo>
                    <a:lnTo>
                      <a:pt x="36" y="53"/>
                    </a:lnTo>
                    <a:lnTo>
                      <a:pt x="33" y="53"/>
                    </a:lnTo>
                    <a:lnTo>
                      <a:pt x="30" y="52"/>
                    </a:lnTo>
                    <a:lnTo>
                      <a:pt x="28" y="51"/>
                    </a:lnTo>
                    <a:lnTo>
                      <a:pt x="25" y="50"/>
                    </a:lnTo>
                    <a:lnTo>
                      <a:pt x="22" y="48"/>
                    </a:lnTo>
                    <a:lnTo>
                      <a:pt x="20" y="47"/>
                    </a:lnTo>
                    <a:lnTo>
                      <a:pt x="18" y="45"/>
                    </a:lnTo>
                    <a:lnTo>
                      <a:pt x="14" y="43"/>
                    </a:lnTo>
                    <a:lnTo>
                      <a:pt x="11" y="40"/>
                    </a:lnTo>
                    <a:lnTo>
                      <a:pt x="8" y="36"/>
                    </a:lnTo>
                    <a:lnTo>
                      <a:pt x="6" y="33"/>
                    </a:lnTo>
                    <a:lnTo>
                      <a:pt x="4" y="29"/>
                    </a:lnTo>
                    <a:lnTo>
                      <a:pt x="2" y="26"/>
                    </a:lnTo>
                    <a:lnTo>
                      <a:pt x="1" y="22"/>
                    </a:lnTo>
                    <a:lnTo>
                      <a:pt x="0" y="18"/>
                    </a:lnTo>
                    <a:lnTo>
                      <a:pt x="0" y="16"/>
                    </a:lnTo>
                    <a:lnTo>
                      <a:pt x="1" y="15"/>
                    </a:lnTo>
                    <a:lnTo>
                      <a:pt x="1" y="13"/>
                    </a:lnTo>
                    <a:lnTo>
                      <a:pt x="2" y="12"/>
                    </a:lnTo>
                    <a:lnTo>
                      <a:pt x="3" y="10"/>
                    </a:lnTo>
                    <a:lnTo>
                      <a:pt x="4" y="9"/>
                    </a:lnTo>
                    <a:lnTo>
                      <a:pt x="5" y="7"/>
                    </a:lnTo>
                    <a:lnTo>
                      <a:pt x="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50" name="Freeform 235"/>
              <p:cNvSpPr>
                <a:spLocks/>
              </p:cNvSpPr>
              <p:nvPr/>
            </p:nvSpPr>
            <p:spPr bwMode="auto">
              <a:xfrm>
                <a:off x="3567" y="3376"/>
                <a:ext cx="65" cy="49"/>
              </a:xfrm>
              <a:custGeom>
                <a:avLst/>
                <a:gdLst>
                  <a:gd name="T0" fmla="*/ 3 w 65"/>
                  <a:gd name="T1" fmla="*/ 8 h 49"/>
                  <a:gd name="T2" fmla="*/ 5 w 65"/>
                  <a:gd name="T3" fmla="*/ 6 h 49"/>
                  <a:gd name="T4" fmla="*/ 7 w 65"/>
                  <a:gd name="T5" fmla="*/ 4 h 49"/>
                  <a:gd name="T6" fmla="*/ 10 w 65"/>
                  <a:gd name="T7" fmla="*/ 3 h 49"/>
                  <a:gd name="T8" fmla="*/ 13 w 65"/>
                  <a:gd name="T9" fmla="*/ 2 h 49"/>
                  <a:gd name="T10" fmla="*/ 15 w 65"/>
                  <a:gd name="T11" fmla="*/ 0 h 49"/>
                  <a:gd name="T12" fmla="*/ 18 w 65"/>
                  <a:gd name="T13" fmla="*/ 0 h 49"/>
                  <a:gd name="T14" fmla="*/ 21 w 65"/>
                  <a:gd name="T15" fmla="*/ 0 h 49"/>
                  <a:gd name="T16" fmla="*/ 25 w 65"/>
                  <a:gd name="T17" fmla="*/ 0 h 49"/>
                  <a:gd name="T18" fmla="*/ 28 w 65"/>
                  <a:gd name="T19" fmla="*/ 1 h 49"/>
                  <a:gd name="T20" fmla="*/ 31 w 65"/>
                  <a:gd name="T21" fmla="*/ 2 h 49"/>
                  <a:gd name="T22" fmla="*/ 34 w 65"/>
                  <a:gd name="T23" fmla="*/ 3 h 49"/>
                  <a:gd name="T24" fmla="*/ 38 w 65"/>
                  <a:gd name="T25" fmla="*/ 4 h 49"/>
                  <a:gd name="T26" fmla="*/ 41 w 65"/>
                  <a:gd name="T27" fmla="*/ 6 h 49"/>
                  <a:gd name="T28" fmla="*/ 44 w 65"/>
                  <a:gd name="T29" fmla="*/ 7 h 49"/>
                  <a:gd name="T30" fmla="*/ 47 w 65"/>
                  <a:gd name="T31" fmla="*/ 9 h 49"/>
                  <a:gd name="T32" fmla="*/ 50 w 65"/>
                  <a:gd name="T33" fmla="*/ 11 h 49"/>
                  <a:gd name="T34" fmla="*/ 53 w 65"/>
                  <a:gd name="T35" fmla="*/ 13 h 49"/>
                  <a:gd name="T36" fmla="*/ 55 w 65"/>
                  <a:gd name="T37" fmla="*/ 15 h 49"/>
                  <a:gd name="T38" fmla="*/ 57 w 65"/>
                  <a:gd name="T39" fmla="*/ 17 h 49"/>
                  <a:gd name="T40" fmla="*/ 59 w 65"/>
                  <a:gd name="T41" fmla="*/ 20 h 49"/>
                  <a:gd name="T42" fmla="*/ 61 w 65"/>
                  <a:gd name="T43" fmla="*/ 22 h 49"/>
                  <a:gd name="T44" fmla="*/ 63 w 65"/>
                  <a:gd name="T45" fmla="*/ 25 h 49"/>
                  <a:gd name="T46" fmla="*/ 64 w 65"/>
                  <a:gd name="T47" fmla="*/ 27 h 49"/>
                  <a:gd name="T48" fmla="*/ 65 w 65"/>
                  <a:gd name="T49" fmla="*/ 30 h 49"/>
                  <a:gd name="T50" fmla="*/ 65 w 65"/>
                  <a:gd name="T51" fmla="*/ 33 h 49"/>
                  <a:gd name="T52" fmla="*/ 64 w 65"/>
                  <a:gd name="T53" fmla="*/ 35 h 49"/>
                  <a:gd name="T54" fmla="*/ 63 w 65"/>
                  <a:gd name="T55" fmla="*/ 37 h 49"/>
                  <a:gd name="T56" fmla="*/ 62 w 65"/>
                  <a:gd name="T57" fmla="*/ 39 h 49"/>
                  <a:gd name="T58" fmla="*/ 61 w 65"/>
                  <a:gd name="T59" fmla="*/ 41 h 49"/>
                  <a:gd name="T60" fmla="*/ 59 w 65"/>
                  <a:gd name="T61" fmla="*/ 43 h 49"/>
                  <a:gd name="T62" fmla="*/ 57 w 65"/>
                  <a:gd name="T63" fmla="*/ 45 h 49"/>
                  <a:gd name="T64" fmla="*/ 55 w 65"/>
                  <a:gd name="T65" fmla="*/ 46 h 49"/>
                  <a:gd name="T66" fmla="*/ 53 w 65"/>
                  <a:gd name="T67" fmla="*/ 47 h 49"/>
                  <a:gd name="T68" fmla="*/ 52 w 65"/>
                  <a:gd name="T69" fmla="*/ 47 h 49"/>
                  <a:gd name="T70" fmla="*/ 50 w 65"/>
                  <a:gd name="T71" fmla="*/ 48 h 49"/>
                  <a:gd name="T72" fmla="*/ 48 w 65"/>
                  <a:gd name="T73" fmla="*/ 48 h 49"/>
                  <a:gd name="T74" fmla="*/ 46 w 65"/>
                  <a:gd name="T75" fmla="*/ 49 h 49"/>
                  <a:gd name="T76" fmla="*/ 44 w 65"/>
                  <a:gd name="T77" fmla="*/ 49 h 49"/>
                  <a:gd name="T78" fmla="*/ 43 w 65"/>
                  <a:gd name="T79" fmla="*/ 49 h 49"/>
                  <a:gd name="T80" fmla="*/ 41 w 65"/>
                  <a:gd name="T81" fmla="*/ 49 h 49"/>
                  <a:gd name="T82" fmla="*/ 39 w 65"/>
                  <a:gd name="T83" fmla="*/ 49 h 49"/>
                  <a:gd name="T84" fmla="*/ 37 w 65"/>
                  <a:gd name="T85" fmla="*/ 49 h 49"/>
                  <a:gd name="T86" fmla="*/ 35 w 65"/>
                  <a:gd name="T87" fmla="*/ 49 h 49"/>
                  <a:gd name="T88" fmla="*/ 33 w 65"/>
                  <a:gd name="T89" fmla="*/ 49 h 49"/>
                  <a:gd name="T90" fmla="*/ 31 w 65"/>
                  <a:gd name="T91" fmla="*/ 48 h 49"/>
                  <a:gd name="T92" fmla="*/ 30 w 65"/>
                  <a:gd name="T93" fmla="*/ 48 h 49"/>
                  <a:gd name="T94" fmla="*/ 28 w 65"/>
                  <a:gd name="T95" fmla="*/ 47 h 49"/>
                  <a:gd name="T96" fmla="*/ 26 w 65"/>
                  <a:gd name="T97" fmla="*/ 46 h 49"/>
                  <a:gd name="T98" fmla="*/ 21 w 65"/>
                  <a:gd name="T99" fmla="*/ 44 h 49"/>
                  <a:gd name="T100" fmla="*/ 16 w 65"/>
                  <a:gd name="T101" fmla="*/ 41 h 49"/>
                  <a:gd name="T102" fmla="*/ 12 w 65"/>
                  <a:gd name="T103" fmla="*/ 37 h 49"/>
                  <a:gd name="T104" fmla="*/ 8 w 65"/>
                  <a:gd name="T105" fmla="*/ 34 h 49"/>
                  <a:gd name="T106" fmla="*/ 5 w 65"/>
                  <a:gd name="T107" fmla="*/ 30 h 49"/>
                  <a:gd name="T108" fmla="*/ 3 w 65"/>
                  <a:gd name="T109" fmla="*/ 25 h 49"/>
                  <a:gd name="T110" fmla="*/ 1 w 65"/>
                  <a:gd name="T111" fmla="*/ 21 h 49"/>
                  <a:gd name="T112" fmla="*/ 0 w 65"/>
                  <a:gd name="T113" fmla="*/ 16 h 49"/>
                  <a:gd name="T114" fmla="*/ 0 w 65"/>
                  <a:gd name="T115" fmla="*/ 14 h 49"/>
                  <a:gd name="T116" fmla="*/ 1 w 65"/>
                  <a:gd name="T117" fmla="*/ 12 h 49"/>
                  <a:gd name="T118" fmla="*/ 1 w 65"/>
                  <a:gd name="T119" fmla="*/ 10 h 49"/>
                  <a:gd name="T120" fmla="*/ 3 w 65"/>
                  <a:gd name="T121" fmla="*/ 8 h 4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5"/>
                  <a:gd name="T184" fmla="*/ 0 h 49"/>
                  <a:gd name="T185" fmla="*/ 65 w 65"/>
                  <a:gd name="T186" fmla="*/ 49 h 4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5" h="49">
                    <a:moveTo>
                      <a:pt x="3" y="8"/>
                    </a:moveTo>
                    <a:lnTo>
                      <a:pt x="5" y="6"/>
                    </a:lnTo>
                    <a:lnTo>
                      <a:pt x="7" y="4"/>
                    </a:lnTo>
                    <a:lnTo>
                      <a:pt x="10" y="3"/>
                    </a:lnTo>
                    <a:lnTo>
                      <a:pt x="13" y="2"/>
                    </a:lnTo>
                    <a:lnTo>
                      <a:pt x="15" y="0"/>
                    </a:lnTo>
                    <a:lnTo>
                      <a:pt x="18" y="0"/>
                    </a:lnTo>
                    <a:lnTo>
                      <a:pt x="21" y="0"/>
                    </a:lnTo>
                    <a:lnTo>
                      <a:pt x="25" y="0"/>
                    </a:lnTo>
                    <a:lnTo>
                      <a:pt x="28" y="1"/>
                    </a:lnTo>
                    <a:lnTo>
                      <a:pt x="31" y="2"/>
                    </a:lnTo>
                    <a:lnTo>
                      <a:pt x="34" y="3"/>
                    </a:lnTo>
                    <a:lnTo>
                      <a:pt x="38" y="4"/>
                    </a:lnTo>
                    <a:lnTo>
                      <a:pt x="41" y="6"/>
                    </a:lnTo>
                    <a:lnTo>
                      <a:pt x="44" y="7"/>
                    </a:lnTo>
                    <a:lnTo>
                      <a:pt x="47" y="9"/>
                    </a:lnTo>
                    <a:lnTo>
                      <a:pt x="50" y="11"/>
                    </a:lnTo>
                    <a:lnTo>
                      <a:pt x="53" y="13"/>
                    </a:lnTo>
                    <a:lnTo>
                      <a:pt x="55" y="15"/>
                    </a:lnTo>
                    <a:lnTo>
                      <a:pt x="57" y="17"/>
                    </a:lnTo>
                    <a:lnTo>
                      <a:pt x="59" y="20"/>
                    </a:lnTo>
                    <a:lnTo>
                      <a:pt x="61" y="22"/>
                    </a:lnTo>
                    <a:lnTo>
                      <a:pt x="63" y="25"/>
                    </a:lnTo>
                    <a:lnTo>
                      <a:pt x="64" y="27"/>
                    </a:lnTo>
                    <a:lnTo>
                      <a:pt x="65" y="30"/>
                    </a:lnTo>
                    <a:lnTo>
                      <a:pt x="65" y="33"/>
                    </a:lnTo>
                    <a:lnTo>
                      <a:pt x="64" y="35"/>
                    </a:lnTo>
                    <a:lnTo>
                      <a:pt x="63" y="37"/>
                    </a:lnTo>
                    <a:lnTo>
                      <a:pt x="62" y="39"/>
                    </a:lnTo>
                    <a:lnTo>
                      <a:pt x="61" y="41"/>
                    </a:lnTo>
                    <a:lnTo>
                      <a:pt x="59" y="43"/>
                    </a:lnTo>
                    <a:lnTo>
                      <a:pt x="57" y="45"/>
                    </a:lnTo>
                    <a:lnTo>
                      <a:pt x="55" y="46"/>
                    </a:lnTo>
                    <a:lnTo>
                      <a:pt x="53" y="47"/>
                    </a:lnTo>
                    <a:lnTo>
                      <a:pt x="52" y="47"/>
                    </a:lnTo>
                    <a:lnTo>
                      <a:pt x="50" y="48"/>
                    </a:lnTo>
                    <a:lnTo>
                      <a:pt x="48" y="48"/>
                    </a:lnTo>
                    <a:lnTo>
                      <a:pt x="46" y="49"/>
                    </a:lnTo>
                    <a:lnTo>
                      <a:pt x="44" y="49"/>
                    </a:lnTo>
                    <a:lnTo>
                      <a:pt x="43" y="49"/>
                    </a:lnTo>
                    <a:lnTo>
                      <a:pt x="41" y="49"/>
                    </a:lnTo>
                    <a:lnTo>
                      <a:pt x="39" y="49"/>
                    </a:lnTo>
                    <a:lnTo>
                      <a:pt x="37" y="49"/>
                    </a:lnTo>
                    <a:lnTo>
                      <a:pt x="35" y="49"/>
                    </a:lnTo>
                    <a:lnTo>
                      <a:pt x="33" y="49"/>
                    </a:lnTo>
                    <a:lnTo>
                      <a:pt x="31" y="48"/>
                    </a:lnTo>
                    <a:lnTo>
                      <a:pt x="30" y="48"/>
                    </a:lnTo>
                    <a:lnTo>
                      <a:pt x="28" y="47"/>
                    </a:lnTo>
                    <a:lnTo>
                      <a:pt x="26" y="46"/>
                    </a:lnTo>
                    <a:lnTo>
                      <a:pt x="21" y="44"/>
                    </a:lnTo>
                    <a:lnTo>
                      <a:pt x="16" y="41"/>
                    </a:lnTo>
                    <a:lnTo>
                      <a:pt x="12" y="37"/>
                    </a:lnTo>
                    <a:lnTo>
                      <a:pt x="8" y="34"/>
                    </a:lnTo>
                    <a:lnTo>
                      <a:pt x="5" y="30"/>
                    </a:lnTo>
                    <a:lnTo>
                      <a:pt x="3" y="25"/>
                    </a:lnTo>
                    <a:lnTo>
                      <a:pt x="1" y="21"/>
                    </a:lnTo>
                    <a:lnTo>
                      <a:pt x="0" y="16"/>
                    </a:lnTo>
                    <a:lnTo>
                      <a:pt x="0" y="14"/>
                    </a:lnTo>
                    <a:lnTo>
                      <a:pt x="1" y="12"/>
                    </a:lnTo>
                    <a:lnTo>
                      <a:pt x="1" y="10"/>
                    </a:lnTo>
                    <a:lnTo>
                      <a:pt x="3"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51" name="Freeform 236"/>
              <p:cNvSpPr>
                <a:spLocks/>
              </p:cNvSpPr>
              <p:nvPr/>
            </p:nvSpPr>
            <p:spPr bwMode="auto">
              <a:xfrm>
                <a:off x="3574" y="3471"/>
                <a:ext cx="44" cy="12"/>
              </a:xfrm>
              <a:custGeom>
                <a:avLst/>
                <a:gdLst>
                  <a:gd name="T0" fmla="*/ 1 w 44"/>
                  <a:gd name="T1" fmla="*/ 0 h 12"/>
                  <a:gd name="T2" fmla="*/ 2 w 44"/>
                  <a:gd name="T3" fmla="*/ 0 h 12"/>
                  <a:gd name="T4" fmla="*/ 4 w 44"/>
                  <a:gd name="T5" fmla="*/ 2 h 12"/>
                  <a:gd name="T6" fmla="*/ 6 w 44"/>
                  <a:gd name="T7" fmla="*/ 3 h 12"/>
                  <a:gd name="T8" fmla="*/ 9 w 44"/>
                  <a:gd name="T9" fmla="*/ 4 h 12"/>
                  <a:gd name="T10" fmla="*/ 11 w 44"/>
                  <a:gd name="T11" fmla="*/ 5 h 12"/>
                  <a:gd name="T12" fmla="*/ 14 w 44"/>
                  <a:gd name="T13" fmla="*/ 6 h 12"/>
                  <a:gd name="T14" fmla="*/ 16 w 44"/>
                  <a:gd name="T15" fmla="*/ 7 h 12"/>
                  <a:gd name="T16" fmla="*/ 19 w 44"/>
                  <a:gd name="T17" fmla="*/ 8 h 12"/>
                  <a:gd name="T18" fmla="*/ 22 w 44"/>
                  <a:gd name="T19" fmla="*/ 9 h 12"/>
                  <a:gd name="T20" fmla="*/ 24 w 44"/>
                  <a:gd name="T21" fmla="*/ 9 h 12"/>
                  <a:gd name="T22" fmla="*/ 27 w 44"/>
                  <a:gd name="T23" fmla="*/ 10 h 12"/>
                  <a:gd name="T24" fmla="*/ 30 w 44"/>
                  <a:gd name="T25" fmla="*/ 10 h 12"/>
                  <a:gd name="T26" fmla="*/ 33 w 44"/>
                  <a:gd name="T27" fmla="*/ 10 h 12"/>
                  <a:gd name="T28" fmla="*/ 35 w 44"/>
                  <a:gd name="T29" fmla="*/ 11 h 12"/>
                  <a:gd name="T30" fmla="*/ 38 w 44"/>
                  <a:gd name="T31" fmla="*/ 11 h 12"/>
                  <a:gd name="T32" fmla="*/ 41 w 44"/>
                  <a:gd name="T33" fmla="*/ 11 h 12"/>
                  <a:gd name="T34" fmla="*/ 44 w 44"/>
                  <a:gd name="T35" fmla="*/ 12 h 12"/>
                  <a:gd name="T36" fmla="*/ 42 w 44"/>
                  <a:gd name="T37" fmla="*/ 12 h 12"/>
                  <a:gd name="T38" fmla="*/ 40 w 44"/>
                  <a:gd name="T39" fmla="*/ 12 h 12"/>
                  <a:gd name="T40" fmla="*/ 39 w 44"/>
                  <a:gd name="T41" fmla="*/ 12 h 12"/>
                  <a:gd name="T42" fmla="*/ 37 w 44"/>
                  <a:gd name="T43" fmla="*/ 12 h 12"/>
                  <a:gd name="T44" fmla="*/ 35 w 44"/>
                  <a:gd name="T45" fmla="*/ 12 h 12"/>
                  <a:gd name="T46" fmla="*/ 33 w 44"/>
                  <a:gd name="T47" fmla="*/ 12 h 12"/>
                  <a:gd name="T48" fmla="*/ 31 w 44"/>
                  <a:gd name="T49" fmla="*/ 12 h 12"/>
                  <a:gd name="T50" fmla="*/ 30 w 44"/>
                  <a:gd name="T51" fmla="*/ 11 h 12"/>
                  <a:gd name="T52" fmla="*/ 28 w 44"/>
                  <a:gd name="T53" fmla="*/ 11 h 12"/>
                  <a:gd name="T54" fmla="*/ 26 w 44"/>
                  <a:gd name="T55" fmla="*/ 11 h 12"/>
                  <a:gd name="T56" fmla="*/ 24 w 44"/>
                  <a:gd name="T57" fmla="*/ 10 h 12"/>
                  <a:gd name="T58" fmla="*/ 22 w 44"/>
                  <a:gd name="T59" fmla="*/ 10 h 12"/>
                  <a:gd name="T60" fmla="*/ 20 w 44"/>
                  <a:gd name="T61" fmla="*/ 10 h 12"/>
                  <a:gd name="T62" fmla="*/ 18 w 44"/>
                  <a:gd name="T63" fmla="*/ 9 h 12"/>
                  <a:gd name="T64" fmla="*/ 16 w 44"/>
                  <a:gd name="T65" fmla="*/ 9 h 12"/>
                  <a:gd name="T66" fmla="*/ 14 w 44"/>
                  <a:gd name="T67" fmla="*/ 8 h 12"/>
                  <a:gd name="T68" fmla="*/ 12 w 44"/>
                  <a:gd name="T69" fmla="*/ 8 h 12"/>
                  <a:gd name="T70" fmla="*/ 11 w 44"/>
                  <a:gd name="T71" fmla="*/ 7 h 12"/>
                  <a:gd name="T72" fmla="*/ 9 w 44"/>
                  <a:gd name="T73" fmla="*/ 6 h 12"/>
                  <a:gd name="T74" fmla="*/ 7 w 44"/>
                  <a:gd name="T75" fmla="*/ 5 h 12"/>
                  <a:gd name="T76" fmla="*/ 5 w 44"/>
                  <a:gd name="T77" fmla="*/ 4 h 12"/>
                  <a:gd name="T78" fmla="*/ 4 w 44"/>
                  <a:gd name="T79" fmla="*/ 4 h 12"/>
                  <a:gd name="T80" fmla="*/ 2 w 44"/>
                  <a:gd name="T81" fmla="*/ 3 h 12"/>
                  <a:gd name="T82" fmla="*/ 0 w 44"/>
                  <a:gd name="T83" fmla="*/ 1 h 12"/>
                  <a:gd name="T84" fmla="*/ 0 w 44"/>
                  <a:gd name="T85" fmla="*/ 1 h 12"/>
                  <a:gd name="T86" fmla="*/ 0 w 44"/>
                  <a:gd name="T87" fmla="*/ 1 h 12"/>
                  <a:gd name="T88" fmla="*/ 0 w 44"/>
                  <a:gd name="T89" fmla="*/ 0 h 12"/>
                  <a:gd name="T90" fmla="*/ 1 w 44"/>
                  <a:gd name="T91" fmla="*/ 0 h 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4"/>
                  <a:gd name="T139" fmla="*/ 0 h 12"/>
                  <a:gd name="T140" fmla="*/ 44 w 44"/>
                  <a:gd name="T141" fmla="*/ 12 h 1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4" h="12">
                    <a:moveTo>
                      <a:pt x="1" y="0"/>
                    </a:moveTo>
                    <a:lnTo>
                      <a:pt x="2" y="0"/>
                    </a:lnTo>
                    <a:lnTo>
                      <a:pt x="4" y="2"/>
                    </a:lnTo>
                    <a:lnTo>
                      <a:pt x="6" y="3"/>
                    </a:lnTo>
                    <a:lnTo>
                      <a:pt x="9" y="4"/>
                    </a:lnTo>
                    <a:lnTo>
                      <a:pt x="11" y="5"/>
                    </a:lnTo>
                    <a:lnTo>
                      <a:pt x="14" y="6"/>
                    </a:lnTo>
                    <a:lnTo>
                      <a:pt x="16" y="7"/>
                    </a:lnTo>
                    <a:lnTo>
                      <a:pt x="19" y="8"/>
                    </a:lnTo>
                    <a:lnTo>
                      <a:pt x="22" y="9"/>
                    </a:lnTo>
                    <a:lnTo>
                      <a:pt x="24" y="9"/>
                    </a:lnTo>
                    <a:lnTo>
                      <a:pt x="27" y="10"/>
                    </a:lnTo>
                    <a:lnTo>
                      <a:pt x="30" y="10"/>
                    </a:lnTo>
                    <a:lnTo>
                      <a:pt x="33" y="10"/>
                    </a:lnTo>
                    <a:lnTo>
                      <a:pt x="35" y="11"/>
                    </a:lnTo>
                    <a:lnTo>
                      <a:pt x="38" y="11"/>
                    </a:lnTo>
                    <a:lnTo>
                      <a:pt x="41" y="11"/>
                    </a:lnTo>
                    <a:lnTo>
                      <a:pt x="44" y="12"/>
                    </a:lnTo>
                    <a:lnTo>
                      <a:pt x="42" y="12"/>
                    </a:lnTo>
                    <a:lnTo>
                      <a:pt x="40" y="12"/>
                    </a:lnTo>
                    <a:lnTo>
                      <a:pt x="39" y="12"/>
                    </a:lnTo>
                    <a:lnTo>
                      <a:pt x="37" y="12"/>
                    </a:lnTo>
                    <a:lnTo>
                      <a:pt x="35" y="12"/>
                    </a:lnTo>
                    <a:lnTo>
                      <a:pt x="33" y="12"/>
                    </a:lnTo>
                    <a:lnTo>
                      <a:pt x="31" y="12"/>
                    </a:lnTo>
                    <a:lnTo>
                      <a:pt x="30" y="11"/>
                    </a:lnTo>
                    <a:lnTo>
                      <a:pt x="28" y="11"/>
                    </a:lnTo>
                    <a:lnTo>
                      <a:pt x="26" y="11"/>
                    </a:lnTo>
                    <a:lnTo>
                      <a:pt x="24" y="10"/>
                    </a:lnTo>
                    <a:lnTo>
                      <a:pt x="22" y="10"/>
                    </a:lnTo>
                    <a:lnTo>
                      <a:pt x="20" y="10"/>
                    </a:lnTo>
                    <a:lnTo>
                      <a:pt x="18" y="9"/>
                    </a:lnTo>
                    <a:lnTo>
                      <a:pt x="16" y="9"/>
                    </a:lnTo>
                    <a:lnTo>
                      <a:pt x="14" y="8"/>
                    </a:lnTo>
                    <a:lnTo>
                      <a:pt x="12" y="8"/>
                    </a:lnTo>
                    <a:lnTo>
                      <a:pt x="11" y="7"/>
                    </a:lnTo>
                    <a:lnTo>
                      <a:pt x="9" y="6"/>
                    </a:lnTo>
                    <a:lnTo>
                      <a:pt x="7" y="5"/>
                    </a:lnTo>
                    <a:lnTo>
                      <a:pt x="5" y="4"/>
                    </a:lnTo>
                    <a:lnTo>
                      <a:pt x="4" y="4"/>
                    </a:lnTo>
                    <a:lnTo>
                      <a:pt x="2" y="3"/>
                    </a:lnTo>
                    <a:lnTo>
                      <a:pt x="0"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52" name="Freeform 237"/>
              <p:cNvSpPr>
                <a:spLocks/>
              </p:cNvSpPr>
              <p:nvPr/>
            </p:nvSpPr>
            <p:spPr bwMode="auto">
              <a:xfrm>
                <a:off x="3579" y="3461"/>
                <a:ext cx="36" cy="9"/>
              </a:xfrm>
              <a:custGeom>
                <a:avLst/>
                <a:gdLst>
                  <a:gd name="T0" fmla="*/ 1 w 36"/>
                  <a:gd name="T1" fmla="*/ 0 h 9"/>
                  <a:gd name="T2" fmla="*/ 2 w 36"/>
                  <a:gd name="T3" fmla="*/ 0 h 9"/>
                  <a:gd name="T4" fmla="*/ 2 w 36"/>
                  <a:gd name="T5" fmla="*/ 1 h 9"/>
                  <a:gd name="T6" fmla="*/ 3 w 36"/>
                  <a:gd name="T7" fmla="*/ 1 h 9"/>
                  <a:gd name="T8" fmla="*/ 4 w 36"/>
                  <a:gd name="T9" fmla="*/ 1 h 9"/>
                  <a:gd name="T10" fmla="*/ 4 w 36"/>
                  <a:gd name="T11" fmla="*/ 2 h 9"/>
                  <a:gd name="T12" fmla="*/ 5 w 36"/>
                  <a:gd name="T13" fmla="*/ 2 h 9"/>
                  <a:gd name="T14" fmla="*/ 6 w 36"/>
                  <a:gd name="T15" fmla="*/ 3 h 9"/>
                  <a:gd name="T16" fmla="*/ 6 w 36"/>
                  <a:gd name="T17" fmla="*/ 3 h 9"/>
                  <a:gd name="T18" fmla="*/ 9 w 36"/>
                  <a:gd name="T19" fmla="*/ 4 h 9"/>
                  <a:gd name="T20" fmla="*/ 12 w 36"/>
                  <a:gd name="T21" fmla="*/ 5 h 9"/>
                  <a:gd name="T22" fmla="*/ 15 w 36"/>
                  <a:gd name="T23" fmla="*/ 6 h 9"/>
                  <a:gd name="T24" fmla="*/ 18 w 36"/>
                  <a:gd name="T25" fmla="*/ 6 h 9"/>
                  <a:gd name="T26" fmla="*/ 21 w 36"/>
                  <a:gd name="T27" fmla="*/ 7 h 9"/>
                  <a:gd name="T28" fmla="*/ 24 w 36"/>
                  <a:gd name="T29" fmla="*/ 7 h 9"/>
                  <a:gd name="T30" fmla="*/ 27 w 36"/>
                  <a:gd name="T31" fmla="*/ 7 h 9"/>
                  <a:gd name="T32" fmla="*/ 30 w 36"/>
                  <a:gd name="T33" fmla="*/ 8 h 9"/>
                  <a:gd name="T34" fmla="*/ 31 w 36"/>
                  <a:gd name="T35" fmla="*/ 8 h 9"/>
                  <a:gd name="T36" fmla="*/ 32 w 36"/>
                  <a:gd name="T37" fmla="*/ 8 h 9"/>
                  <a:gd name="T38" fmla="*/ 32 w 36"/>
                  <a:gd name="T39" fmla="*/ 8 h 9"/>
                  <a:gd name="T40" fmla="*/ 33 w 36"/>
                  <a:gd name="T41" fmla="*/ 8 h 9"/>
                  <a:gd name="T42" fmla="*/ 34 w 36"/>
                  <a:gd name="T43" fmla="*/ 8 h 9"/>
                  <a:gd name="T44" fmla="*/ 34 w 36"/>
                  <a:gd name="T45" fmla="*/ 8 h 9"/>
                  <a:gd name="T46" fmla="*/ 35 w 36"/>
                  <a:gd name="T47" fmla="*/ 8 h 9"/>
                  <a:gd name="T48" fmla="*/ 36 w 36"/>
                  <a:gd name="T49" fmla="*/ 8 h 9"/>
                  <a:gd name="T50" fmla="*/ 35 w 36"/>
                  <a:gd name="T51" fmla="*/ 9 h 9"/>
                  <a:gd name="T52" fmla="*/ 34 w 36"/>
                  <a:gd name="T53" fmla="*/ 9 h 9"/>
                  <a:gd name="T54" fmla="*/ 33 w 36"/>
                  <a:gd name="T55" fmla="*/ 9 h 9"/>
                  <a:gd name="T56" fmla="*/ 32 w 36"/>
                  <a:gd name="T57" fmla="*/ 9 h 9"/>
                  <a:gd name="T58" fmla="*/ 30 w 36"/>
                  <a:gd name="T59" fmla="*/ 9 h 9"/>
                  <a:gd name="T60" fmla="*/ 28 w 36"/>
                  <a:gd name="T61" fmla="*/ 8 h 9"/>
                  <a:gd name="T62" fmla="*/ 26 w 36"/>
                  <a:gd name="T63" fmla="*/ 8 h 9"/>
                  <a:gd name="T64" fmla="*/ 23 w 36"/>
                  <a:gd name="T65" fmla="*/ 8 h 9"/>
                  <a:gd name="T66" fmla="*/ 21 w 36"/>
                  <a:gd name="T67" fmla="*/ 8 h 9"/>
                  <a:gd name="T68" fmla="*/ 19 w 36"/>
                  <a:gd name="T69" fmla="*/ 8 h 9"/>
                  <a:gd name="T70" fmla="*/ 17 w 36"/>
                  <a:gd name="T71" fmla="*/ 7 h 9"/>
                  <a:gd name="T72" fmla="*/ 15 w 36"/>
                  <a:gd name="T73" fmla="*/ 7 h 9"/>
                  <a:gd name="T74" fmla="*/ 13 w 36"/>
                  <a:gd name="T75" fmla="*/ 7 h 9"/>
                  <a:gd name="T76" fmla="*/ 11 w 36"/>
                  <a:gd name="T77" fmla="*/ 6 h 9"/>
                  <a:gd name="T78" fmla="*/ 9 w 36"/>
                  <a:gd name="T79" fmla="*/ 5 h 9"/>
                  <a:gd name="T80" fmla="*/ 7 w 36"/>
                  <a:gd name="T81" fmla="*/ 5 h 9"/>
                  <a:gd name="T82" fmla="*/ 5 w 36"/>
                  <a:gd name="T83" fmla="*/ 4 h 9"/>
                  <a:gd name="T84" fmla="*/ 3 w 36"/>
                  <a:gd name="T85" fmla="*/ 3 h 9"/>
                  <a:gd name="T86" fmla="*/ 2 w 36"/>
                  <a:gd name="T87" fmla="*/ 2 h 9"/>
                  <a:gd name="T88" fmla="*/ 0 w 36"/>
                  <a:gd name="T89" fmla="*/ 1 h 9"/>
                  <a:gd name="T90" fmla="*/ 0 w 36"/>
                  <a:gd name="T91" fmla="*/ 0 h 9"/>
                  <a:gd name="T92" fmla="*/ 0 w 36"/>
                  <a:gd name="T93" fmla="*/ 0 h 9"/>
                  <a:gd name="T94" fmla="*/ 1 w 36"/>
                  <a:gd name="T95" fmla="*/ 0 h 9"/>
                  <a:gd name="T96" fmla="*/ 1 w 36"/>
                  <a:gd name="T97" fmla="*/ 0 h 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
                  <a:gd name="T148" fmla="*/ 0 h 9"/>
                  <a:gd name="T149" fmla="*/ 36 w 36"/>
                  <a:gd name="T150" fmla="*/ 9 h 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 h="9">
                    <a:moveTo>
                      <a:pt x="1" y="0"/>
                    </a:moveTo>
                    <a:lnTo>
                      <a:pt x="2" y="0"/>
                    </a:lnTo>
                    <a:lnTo>
                      <a:pt x="2" y="1"/>
                    </a:lnTo>
                    <a:lnTo>
                      <a:pt x="3" y="1"/>
                    </a:lnTo>
                    <a:lnTo>
                      <a:pt x="4" y="1"/>
                    </a:lnTo>
                    <a:lnTo>
                      <a:pt x="4" y="2"/>
                    </a:lnTo>
                    <a:lnTo>
                      <a:pt x="5" y="2"/>
                    </a:lnTo>
                    <a:lnTo>
                      <a:pt x="6" y="3"/>
                    </a:lnTo>
                    <a:lnTo>
                      <a:pt x="9" y="4"/>
                    </a:lnTo>
                    <a:lnTo>
                      <a:pt x="12" y="5"/>
                    </a:lnTo>
                    <a:lnTo>
                      <a:pt x="15" y="6"/>
                    </a:lnTo>
                    <a:lnTo>
                      <a:pt x="18" y="6"/>
                    </a:lnTo>
                    <a:lnTo>
                      <a:pt x="21" y="7"/>
                    </a:lnTo>
                    <a:lnTo>
                      <a:pt x="24" y="7"/>
                    </a:lnTo>
                    <a:lnTo>
                      <a:pt x="27" y="7"/>
                    </a:lnTo>
                    <a:lnTo>
                      <a:pt x="30" y="8"/>
                    </a:lnTo>
                    <a:lnTo>
                      <a:pt x="31" y="8"/>
                    </a:lnTo>
                    <a:lnTo>
                      <a:pt x="32" y="8"/>
                    </a:lnTo>
                    <a:lnTo>
                      <a:pt x="33" y="8"/>
                    </a:lnTo>
                    <a:lnTo>
                      <a:pt x="34" y="8"/>
                    </a:lnTo>
                    <a:lnTo>
                      <a:pt x="35" y="8"/>
                    </a:lnTo>
                    <a:lnTo>
                      <a:pt x="36" y="8"/>
                    </a:lnTo>
                    <a:lnTo>
                      <a:pt x="35" y="9"/>
                    </a:lnTo>
                    <a:lnTo>
                      <a:pt x="34" y="9"/>
                    </a:lnTo>
                    <a:lnTo>
                      <a:pt x="33" y="9"/>
                    </a:lnTo>
                    <a:lnTo>
                      <a:pt x="32" y="9"/>
                    </a:lnTo>
                    <a:lnTo>
                      <a:pt x="30" y="9"/>
                    </a:lnTo>
                    <a:lnTo>
                      <a:pt x="28" y="8"/>
                    </a:lnTo>
                    <a:lnTo>
                      <a:pt x="26" y="8"/>
                    </a:lnTo>
                    <a:lnTo>
                      <a:pt x="23" y="8"/>
                    </a:lnTo>
                    <a:lnTo>
                      <a:pt x="21" y="8"/>
                    </a:lnTo>
                    <a:lnTo>
                      <a:pt x="19" y="8"/>
                    </a:lnTo>
                    <a:lnTo>
                      <a:pt x="17" y="7"/>
                    </a:lnTo>
                    <a:lnTo>
                      <a:pt x="15" y="7"/>
                    </a:lnTo>
                    <a:lnTo>
                      <a:pt x="13" y="7"/>
                    </a:lnTo>
                    <a:lnTo>
                      <a:pt x="11" y="6"/>
                    </a:lnTo>
                    <a:lnTo>
                      <a:pt x="9" y="5"/>
                    </a:lnTo>
                    <a:lnTo>
                      <a:pt x="7" y="5"/>
                    </a:lnTo>
                    <a:lnTo>
                      <a:pt x="5" y="4"/>
                    </a:lnTo>
                    <a:lnTo>
                      <a:pt x="3" y="3"/>
                    </a:lnTo>
                    <a:lnTo>
                      <a:pt x="2" y="2"/>
                    </a:lnTo>
                    <a:lnTo>
                      <a:pt x="0" y="1"/>
                    </a:lnTo>
                    <a:lnTo>
                      <a:pt x="0" y="0"/>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53" name="Freeform 238"/>
              <p:cNvSpPr>
                <a:spLocks/>
              </p:cNvSpPr>
              <p:nvPr/>
            </p:nvSpPr>
            <p:spPr bwMode="auto">
              <a:xfrm>
                <a:off x="3583" y="3451"/>
                <a:ext cx="30" cy="7"/>
              </a:xfrm>
              <a:custGeom>
                <a:avLst/>
                <a:gdLst>
                  <a:gd name="T0" fmla="*/ 0 w 30"/>
                  <a:gd name="T1" fmla="*/ 0 h 7"/>
                  <a:gd name="T2" fmla="*/ 2 w 30"/>
                  <a:gd name="T3" fmla="*/ 1 h 7"/>
                  <a:gd name="T4" fmla="*/ 3 w 30"/>
                  <a:gd name="T5" fmla="*/ 2 h 7"/>
                  <a:gd name="T6" fmla="*/ 5 w 30"/>
                  <a:gd name="T7" fmla="*/ 3 h 7"/>
                  <a:gd name="T8" fmla="*/ 7 w 30"/>
                  <a:gd name="T9" fmla="*/ 3 h 7"/>
                  <a:gd name="T10" fmla="*/ 9 w 30"/>
                  <a:gd name="T11" fmla="*/ 4 h 7"/>
                  <a:gd name="T12" fmla="*/ 11 w 30"/>
                  <a:gd name="T13" fmla="*/ 4 h 7"/>
                  <a:gd name="T14" fmla="*/ 13 w 30"/>
                  <a:gd name="T15" fmla="*/ 5 h 7"/>
                  <a:gd name="T16" fmla="*/ 15 w 30"/>
                  <a:gd name="T17" fmla="*/ 5 h 7"/>
                  <a:gd name="T18" fmla="*/ 16 w 30"/>
                  <a:gd name="T19" fmla="*/ 5 h 7"/>
                  <a:gd name="T20" fmla="*/ 18 w 30"/>
                  <a:gd name="T21" fmla="*/ 6 h 7"/>
                  <a:gd name="T22" fmla="*/ 20 w 30"/>
                  <a:gd name="T23" fmla="*/ 6 h 7"/>
                  <a:gd name="T24" fmla="*/ 22 w 30"/>
                  <a:gd name="T25" fmla="*/ 6 h 7"/>
                  <a:gd name="T26" fmla="*/ 24 w 30"/>
                  <a:gd name="T27" fmla="*/ 6 h 7"/>
                  <a:gd name="T28" fmla="*/ 26 w 30"/>
                  <a:gd name="T29" fmla="*/ 6 h 7"/>
                  <a:gd name="T30" fmla="*/ 28 w 30"/>
                  <a:gd name="T31" fmla="*/ 7 h 7"/>
                  <a:gd name="T32" fmla="*/ 29 w 30"/>
                  <a:gd name="T33" fmla="*/ 7 h 7"/>
                  <a:gd name="T34" fmla="*/ 30 w 30"/>
                  <a:gd name="T35" fmla="*/ 7 h 7"/>
                  <a:gd name="T36" fmla="*/ 28 w 30"/>
                  <a:gd name="T37" fmla="*/ 7 h 7"/>
                  <a:gd name="T38" fmla="*/ 26 w 30"/>
                  <a:gd name="T39" fmla="*/ 7 h 7"/>
                  <a:gd name="T40" fmla="*/ 24 w 30"/>
                  <a:gd name="T41" fmla="*/ 7 h 7"/>
                  <a:gd name="T42" fmla="*/ 22 w 30"/>
                  <a:gd name="T43" fmla="*/ 7 h 7"/>
                  <a:gd name="T44" fmla="*/ 20 w 30"/>
                  <a:gd name="T45" fmla="*/ 7 h 7"/>
                  <a:gd name="T46" fmla="*/ 18 w 30"/>
                  <a:gd name="T47" fmla="*/ 7 h 7"/>
                  <a:gd name="T48" fmla="*/ 16 w 30"/>
                  <a:gd name="T49" fmla="*/ 6 h 7"/>
                  <a:gd name="T50" fmla="*/ 14 w 30"/>
                  <a:gd name="T51" fmla="*/ 6 h 7"/>
                  <a:gd name="T52" fmla="*/ 12 w 30"/>
                  <a:gd name="T53" fmla="*/ 6 h 7"/>
                  <a:gd name="T54" fmla="*/ 10 w 30"/>
                  <a:gd name="T55" fmla="*/ 5 h 7"/>
                  <a:gd name="T56" fmla="*/ 8 w 30"/>
                  <a:gd name="T57" fmla="*/ 5 h 7"/>
                  <a:gd name="T58" fmla="*/ 6 w 30"/>
                  <a:gd name="T59" fmla="*/ 4 h 7"/>
                  <a:gd name="T60" fmla="*/ 5 w 30"/>
                  <a:gd name="T61" fmla="*/ 4 h 7"/>
                  <a:gd name="T62" fmla="*/ 3 w 30"/>
                  <a:gd name="T63" fmla="*/ 3 h 7"/>
                  <a:gd name="T64" fmla="*/ 1 w 30"/>
                  <a:gd name="T65" fmla="*/ 2 h 7"/>
                  <a:gd name="T66" fmla="*/ 0 w 30"/>
                  <a:gd name="T67" fmla="*/ 1 h 7"/>
                  <a:gd name="T68" fmla="*/ 0 w 30"/>
                  <a:gd name="T69" fmla="*/ 1 h 7"/>
                  <a:gd name="T70" fmla="*/ 0 w 30"/>
                  <a:gd name="T71" fmla="*/ 0 h 7"/>
                  <a:gd name="T72" fmla="*/ 0 w 30"/>
                  <a:gd name="T73" fmla="*/ 0 h 7"/>
                  <a:gd name="T74" fmla="*/ 0 w 30"/>
                  <a:gd name="T75" fmla="*/ 0 h 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
                  <a:gd name="T115" fmla="*/ 0 h 7"/>
                  <a:gd name="T116" fmla="*/ 30 w 30"/>
                  <a:gd name="T117" fmla="*/ 7 h 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 h="7">
                    <a:moveTo>
                      <a:pt x="0" y="0"/>
                    </a:moveTo>
                    <a:lnTo>
                      <a:pt x="2" y="1"/>
                    </a:lnTo>
                    <a:lnTo>
                      <a:pt x="3" y="2"/>
                    </a:lnTo>
                    <a:lnTo>
                      <a:pt x="5" y="3"/>
                    </a:lnTo>
                    <a:lnTo>
                      <a:pt x="7" y="3"/>
                    </a:lnTo>
                    <a:lnTo>
                      <a:pt x="9" y="4"/>
                    </a:lnTo>
                    <a:lnTo>
                      <a:pt x="11" y="4"/>
                    </a:lnTo>
                    <a:lnTo>
                      <a:pt x="13" y="5"/>
                    </a:lnTo>
                    <a:lnTo>
                      <a:pt x="15" y="5"/>
                    </a:lnTo>
                    <a:lnTo>
                      <a:pt x="16" y="5"/>
                    </a:lnTo>
                    <a:lnTo>
                      <a:pt x="18" y="6"/>
                    </a:lnTo>
                    <a:lnTo>
                      <a:pt x="20" y="6"/>
                    </a:lnTo>
                    <a:lnTo>
                      <a:pt x="22" y="6"/>
                    </a:lnTo>
                    <a:lnTo>
                      <a:pt x="24" y="6"/>
                    </a:lnTo>
                    <a:lnTo>
                      <a:pt x="26" y="6"/>
                    </a:lnTo>
                    <a:lnTo>
                      <a:pt x="28" y="7"/>
                    </a:lnTo>
                    <a:lnTo>
                      <a:pt x="29" y="7"/>
                    </a:lnTo>
                    <a:lnTo>
                      <a:pt x="30" y="7"/>
                    </a:lnTo>
                    <a:lnTo>
                      <a:pt x="28" y="7"/>
                    </a:lnTo>
                    <a:lnTo>
                      <a:pt x="26" y="7"/>
                    </a:lnTo>
                    <a:lnTo>
                      <a:pt x="24" y="7"/>
                    </a:lnTo>
                    <a:lnTo>
                      <a:pt x="22" y="7"/>
                    </a:lnTo>
                    <a:lnTo>
                      <a:pt x="20" y="7"/>
                    </a:lnTo>
                    <a:lnTo>
                      <a:pt x="18" y="7"/>
                    </a:lnTo>
                    <a:lnTo>
                      <a:pt x="16" y="6"/>
                    </a:lnTo>
                    <a:lnTo>
                      <a:pt x="14" y="6"/>
                    </a:lnTo>
                    <a:lnTo>
                      <a:pt x="12" y="6"/>
                    </a:lnTo>
                    <a:lnTo>
                      <a:pt x="10" y="5"/>
                    </a:lnTo>
                    <a:lnTo>
                      <a:pt x="8" y="5"/>
                    </a:lnTo>
                    <a:lnTo>
                      <a:pt x="6" y="4"/>
                    </a:lnTo>
                    <a:lnTo>
                      <a:pt x="5" y="4"/>
                    </a:lnTo>
                    <a:lnTo>
                      <a:pt x="3" y="3"/>
                    </a:lnTo>
                    <a:lnTo>
                      <a:pt x="1" y="2"/>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54" name="Freeform 239"/>
              <p:cNvSpPr>
                <a:spLocks/>
              </p:cNvSpPr>
              <p:nvPr/>
            </p:nvSpPr>
            <p:spPr bwMode="auto">
              <a:xfrm>
                <a:off x="3585" y="3389"/>
                <a:ext cx="28" cy="21"/>
              </a:xfrm>
              <a:custGeom>
                <a:avLst/>
                <a:gdLst>
                  <a:gd name="T0" fmla="*/ 2 w 28"/>
                  <a:gd name="T1" fmla="*/ 2 h 21"/>
                  <a:gd name="T2" fmla="*/ 4 w 28"/>
                  <a:gd name="T3" fmla="*/ 1 h 21"/>
                  <a:gd name="T4" fmla="*/ 6 w 28"/>
                  <a:gd name="T5" fmla="*/ 1 h 21"/>
                  <a:gd name="T6" fmla="*/ 8 w 28"/>
                  <a:gd name="T7" fmla="*/ 1 h 21"/>
                  <a:gd name="T8" fmla="*/ 10 w 28"/>
                  <a:gd name="T9" fmla="*/ 0 h 21"/>
                  <a:gd name="T10" fmla="*/ 13 w 28"/>
                  <a:gd name="T11" fmla="*/ 1 h 21"/>
                  <a:gd name="T12" fmla="*/ 14 w 28"/>
                  <a:gd name="T13" fmla="*/ 1 h 21"/>
                  <a:gd name="T14" fmla="*/ 17 w 28"/>
                  <a:gd name="T15" fmla="*/ 1 h 21"/>
                  <a:gd name="T16" fmla="*/ 19 w 28"/>
                  <a:gd name="T17" fmla="*/ 2 h 21"/>
                  <a:gd name="T18" fmla="*/ 20 w 28"/>
                  <a:gd name="T19" fmla="*/ 3 h 21"/>
                  <a:gd name="T20" fmla="*/ 22 w 28"/>
                  <a:gd name="T21" fmla="*/ 4 h 21"/>
                  <a:gd name="T22" fmla="*/ 23 w 28"/>
                  <a:gd name="T23" fmla="*/ 5 h 21"/>
                  <a:gd name="T24" fmla="*/ 25 w 28"/>
                  <a:gd name="T25" fmla="*/ 6 h 21"/>
                  <a:gd name="T26" fmla="*/ 26 w 28"/>
                  <a:gd name="T27" fmla="*/ 7 h 21"/>
                  <a:gd name="T28" fmla="*/ 27 w 28"/>
                  <a:gd name="T29" fmla="*/ 8 h 21"/>
                  <a:gd name="T30" fmla="*/ 27 w 28"/>
                  <a:gd name="T31" fmla="*/ 10 h 21"/>
                  <a:gd name="T32" fmla="*/ 28 w 28"/>
                  <a:gd name="T33" fmla="*/ 11 h 21"/>
                  <a:gd name="T34" fmla="*/ 28 w 28"/>
                  <a:gd name="T35" fmla="*/ 13 h 21"/>
                  <a:gd name="T36" fmla="*/ 28 w 28"/>
                  <a:gd name="T37" fmla="*/ 14 h 21"/>
                  <a:gd name="T38" fmla="*/ 28 w 28"/>
                  <a:gd name="T39" fmla="*/ 16 h 21"/>
                  <a:gd name="T40" fmla="*/ 27 w 28"/>
                  <a:gd name="T41" fmla="*/ 17 h 21"/>
                  <a:gd name="T42" fmla="*/ 25 w 28"/>
                  <a:gd name="T43" fmla="*/ 19 h 21"/>
                  <a:gd name="T44" fmla="*/ 24 w 28"/>
                  <a:gd name="T45" fmla="*/ 20 h 21"/>
                  <a:gd name="T46" fmla="*/ 22 w 28"/>
                  <a:gd name="T47" fmla="*/ 20 h 21"/>
                  <a:gd name="T48" fmla="*/ 20 w 28"/>
                  <a:gd name="T49" fmla="*/ 21 h 21"/>
                  <a:gd name="T50" fmla="*/ 17 w 28"/>
                  <a:gd name="T51" fmla="*/ 21 h 21"/>
                  <a:gd name="T52" fmla="*/ 15 w 28"/>
                  <a:gd name="T53" fmla="*/ 21 h 21"/>
                  <a:gd name="T54" fmla="*/ 13 w 28"/>
                  <a:gd name="T55" fmla="*/ 20 h 21"/>
                  <a:gd name="T56" fmla="*/ 11 w 28"/>
                  <a:gd name="T57" fmla="*/ 20 h 21"/>
                  <a:gd name="T58" fmla="*/ 9 w 28"/>
                  <a:gd name="T59" fmla="*/ 19 h 21"/>
                  <a:gd name="T60" fmla="*/ 8 w 28"/>
                  <a:gd name="T61" fmla="*/ 18 h 21"/>
                  <a:gd name="T62" fmla="*/ 6 w 28"/>
                  <a:gd name="T63" fmla="*/ 17 h 21"/>
                  <a:gd name="T64" fmla="*/ 5 w 28"/>
                  <a:gd name="T65" fmla="*/ 15 h 21"/>
                  <a:gd name="T66" fmla="*/ 3 w 28"/>
                  <a:gd name="T67" fmla="*/ 14 h 21"/>
                  <a:gd name="T68" fmla="*/ 2 w 28"/>
                  <a:gd name="T69" fmla="*/ 12 h 21"/>
                  <a:gd name="T70" fmla="*/ 1 w 28"/>
                  <a:gd name="T71" fmla="*/ 11 h 21"/>
                  <a:gd name="T72" fmla="*/ 0 w 28"/>
                  <a:gd name="T73" fmla="*/ 9 h 21"/>
                  <a:gd name="T74" fmla="*/ 0 w 28"/>
                  <a:gd name="T75" fmla="*/ 7 h 21"/>
                  <a:gd name="T76" fmla="*/ 0 w 28"/>
                  <a:gd name="T77" fmla="*/ 6 h 21"/>
                  <a:gd name="T78" fmla="*/ 1 w 28"/>
                  <a:gd name="T79" fmla="*/ 4 h 21"/>
                  <a:gd name="T80" fmla="*/ 2 w 28"/>
                  <a:gd name="T81" fmla="*/ 2 h 2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
                  <a:gd name="T124" fmla="*/ 0 h 21"/>
                  <a:gd name="T125" fmla="*/ 28 w 28"/>
                  <a:gd name="T126" fmla="*/ 21 h 2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 h="21">
                    <a:moveTo>
                      <a:pt x="2" y="2"/>
                    </a:moveTo>
                    <a:lnTo>
                      <a:pt x="4" y="1"/>
                    </a:lnTo>
                    <a:lnTo>
                      <a:pt x="6" y="1"/>
                    </a:lnTo>
                    <a:lnTo>
                      <a:pt x="8" y="1"/>
                    </a:lnTo>
                    <a:lnTo>
                      <a:pt x="10" y="0"/>
                    </a:lnTo>
                    <a:lnTo>
                      <a:pt x="13" y="1"/>
                    </a:lnTo>
                    <a:lnTo>
                      <a:pt x="14" y="1"/>
                    </a:lnTo>
                    <a:lnTo>
                      <a:pt x="17" y="1"/>
                    </a:lnTo>
                    <a:lnTo>
                      <a:pt x="19" y="2"/>
                    </a:lnTo>
                    <a:lnTo>
                      <a:pt x="20" y="3"/>
                    </a:lnTo>
                    <a:lnTo>
                      <a:pt x="22" y="4"/>
                    </a:lnTo>
                    <a:lnTo>
                      <a:pt x="23" y="5"/>
                    </a:lnTo>
                    <a:lnTo>
                      <a:pt x="25" y="6"/>
                    </a:lnTo>
                    <a:lnTo>
                      <a:pt x="26" y="7"/>
                    </a:lnTo>
                    <a:lnTo>
                      <a:pt x="27" y="8"/>
                    </a:lnTo>
                    <a:lnTo>
                      <a:pt x="27" y="10"/>
                    </a:lnTo>
                    <a:lnTo>
                      <a:pt x="28" y="11"/>
                    </a:lnTo>
                    <a:lnTo>
                      <a:pt x="28" y="13"/>
                    </a:lnTo>
                    <a:lnTo>
                      <a:pt x="28" y="14"/>
                    </a:lnTo>
                    <a:lnTo>
                      <a:pt x="28" y="16"/>
                    </a:lnTo>
                    <a:lnTo>
                      <a:pt x="27" y="17"/>
                    </a:lnTo>
                    <a:lnTo>
                      <a:pt x="25" y="19"/>
                    </a:lnTo>
                    <a:lnTo>
                      <a:pt x="24" y="20"/>
                    </a:lnTo>
                    <a:lnTo>
                      <a:pt x="22" y="20"/>
                    </a:lnTo>
                    <a:lnTo>
                      <a:pt x="20" y="21"/>
                    </a:lnTo>
                    <a:lnTo>
                      <a:pt x="17" y="21"/>
                    </a:lnTo>
                    <a:lnTo>
                      <a:pt x="15" y="21"/>
                    </a:lnTo>
                    <a:lnTo>
                      <a:pt x="13" y="20"/>
                    </a:lnTo>
                    <a:lnTo>
                      <a:pt x="11" y="20"/>
                    </a:lnTo>
                    <a:lnTo>
                      <a:pt x="9" y="19"/>
                    </a:lnTo>
                    <a:lnTo>
                      <a:pt x="8" y="18"/>
                    </a:lnTo>
                    <a:lnTo>
                      <a:pt x="6" y="17"/>
                    </a:lnTo>
                    <a:lnTo>
                      <a:pt x="5" y="15"/>
                    </a:lnTo>
                    <a:lnTo>
                      <a:pt x="3" y="14"/>
                    </a:lnTo>
                    <a:lnTo>
                      <a:pt x="2" y="12"/>
                    </a:lnTo>
                    <a:lnTo>
                      <a:pt x="1" y="11"/>
                    </a:lnTo>
                    <a:lnTo>
                      <a:pt x="0" y="9"/>
                    </a:lnTo>
                    <a:lnTo>
                      <a:pt x="0" y="7"/>
                    </a:lnTo>
                    <a:lnTo>
                      <a:pt x="0" y="6"/>
                    </a:lnTo>
                    <a:lnTo>
                      <a:pt x="1" y="4"/>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55" name="Freeform 240"/>
              <p:cNvSpPr>
                <a:spLocks/>
              </p:cNvSpPr>
              <p:nvPr/>
            </p:nvSpPr>
            <p:spPr bwMode="auto">
              <a:xfrm>
                <a:off x="3587" y="3442"/>
                <a:ext cx="22" cy="5"/>
              </a:xfrm>
              <a:custGeom>
                <a:avLst/>
                <a:gdLst>
                  <a:gd name="T0" fmla="*/ 1 w 22"/>
                  <a:gd name="T1" fmla="*/ 0 h 5"/>
                  <a:gd name="T2" fmla="*/ 3 w 22"/>
                  <a:gd name="T3" fmla="*/ 1 h 5"/>
                  <a:gd name="T4" fmla="*/ 6 w 22"/>
                  <a:gd name="T5" fmla="*/ 2 h 5"/>
                  <a:gd name="T6" fmla="*/ 8 w 22"/>
                  <a:gd name="T7" fmla="*/ 2 h 5"/>
                  <a:gd name="T8" fmla="*/ 11 w 22"/>
                  <a:gd name="T9" fmla="*/ 3 h 5"/>
                  <a:gd name="T10" fmla="*/ 14 w 22"/>
                  <a:gd name="T11" fmla="*/ 3 h 5"/>
                  <a:gd name="T12" fmla="*/ 16 w 22"/>
                  <a:gd name="T13" fmla="*/ 4 h 5"/>
                  <a:gd name="T14" fmla="*/ 19 w 22"/>
                  <a:gd name="T15" fmla="*/ 4 h 5"/>
                  <a:gd name="T16" fmla="*/ 22 w 22"/>
                  <a:gd name="T17" fmla="*/ 4 h 5"/>
                  <a:gd name="T18" fmla="*/ 21 w 22"/>
                  <a:gd name="T19" fmla="*/ 5 h 5"/>
                  <a:gd name="T20" fmla="*/ 18 w 22"/>
                  <a:gd name="T21" fmla="*/ 5 h 5"/>
                  <a:gd name="T22" fmla="*/ 16 w 22"/>
                  <a:gd name="T23" fmla="*/ 5 h 5"/>
                  <a:gd name="T24" fmla="*/ 13 w 22"/>
                  <a:gd name="T25" fmla="*/ 5 h 5"/>
                  <a:gd name="T26" fmla="*/ 10 w 22"/>
                  <a:gd name="T27" fmla="*/ 4 h 5"/>
                  <a:gd name="T28" fmla="*/ 8 w 22"/>
                  <a:gd name="T29" fmla="*/ 3 h 5"/>
                  <a:gd name="T30" fmla="*/ 5 w 22"/>
                  <a:gd name="T31" fmla="*/ 3 h 5"/>
                  <a:gd name="T32" fmla="*/ 2 w 22"/>
                  <a:gd name="T33" fmla="*/ 2 h 5"/>
                  <a:gd name="T34" fmla="*/ 0 w 22"/>
                  <a:gd name="T35" fmla="*/ 1 h 5"/>
                  <a:gd name="T36" fmla="*/ 1 w 22"/>
                  <a:gd name="T37" fmla="*/ 0 h 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5"/>
                  <a:gd name="T59" fmla="*/ 22 w 22"/>
                  <a:gd name="T60" fmla="*/ 5 h 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5">
                    <a:moveTo>
                      <a:pt x="1" y="0"/>
                    </a:moveTo>
                    <a:lnTo>
                      <a:pt x="3" y="1"/>
                    </a:lnTo>
                    <a:lnTo>
                      <a:pt x="6" y="2"/>
                    </a:lnTo>
                    <a:lnTo>
                      <a:pt x="8" y="2"/>
                    </a:lnTo>
                    <a:lnTo>
                      <a:pt x="11" y="3"/>
                    </a:lnTo>
                    <a:lnTo>
                      <a:pt x="14" y="3"/>
                    </a:lnTo>
                    <a:lnTo>
                      <a:pt x="16" y="4"/>
                    </a:lnTo>
                    <a:lnTo>
                      <a:pt x="19" y="4"/>
                    </a:lnTo>
                    <a:lnTo>
                      <a:pt x="22" y="4"/>
                    </a:lnTo>
                    <a:lnTo>
                      <a:pt x="21" y="5"/>
                    </a:lnTo>
                    <a:lnTo>
                      <a:pt x="18" y="5"/>
                    </a:lnTo>
                    <a:lnTo>
                      <a:pt x="16" y="5"/>
                    </a:lnTo>
                    <a:lnTo>
                      <a:pt x="13" y="5"/>
                    </a:lnTo>
                    <a:lnTo>
                      <a:pt x="10" y="4"/>
                    </a:lnTo>
                    <a:lnTo>
                      <a:pt x="8" y="3"/>
                    </a:lnTo>
                    <a:lnTo>
                      <a:pt x="5" y="3"/>
                    </a:lnTo>
                    <a:lnTo>
                      <a:pt x="2"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56" name="Freeform 241"/>
              <p:cNvSpPr>
                <a:spLocks/>
              </p:cNvSpPr>
              <p:nvPr/>
            </p:nvSpPr>
            <p:spPr bwMode="auto">
              <a:xfrm>
                <a:off x="3588" y="3392"/>
                <a:ext cx="22" cy="15"/>
              </a:xfrm>
              <a:custGeom>
                <a:avLst/>
                <a:gdLst>
                  <a:gd name="T0" fmla="*/ 3 w 22"/>
                  <a:gd name="T1" fmla="*/ 0 h 15"/>
                  <a:gd name="T2" fmla="*/ 5 w 22"/>
                  <a:gd name="T3" fmla="*/ 0 h 15"/>
                  <a:gd name="T4" fmla="*/ 7 w 22"/>
                  <a:gd name="T5" fmla="*/ 0 h 15"/>
                  <a:gd name="T6" fmla="*/ 10 w 22"/>
                  <a:gd name="T7" fmla="*/ 0 h 15"/>
                  <a:gd name="T8" fmla="*/ 12 w 22"/>
                  <a:gd name="T9" fmla="*/ 0 h 15"/>
                  <a:gd name="T10" fmla="*/ 14 w 22"/>
                  <a:gd name="T11" fmla="*/ 1 h 15"/>
                  <a:gd name="T12" fmla="*/ 15 w 22"/>
                  <a:gd name="T13" fmla="*/ 2 h 15"/>
                  <a:gd name="T14" fmla="*/ 17 w 22"/>
                  <a:gd name="T15" fmla="*/ 3 h 15"/>
                  <a:gd name="T16" fmla="*/ 19 w 22"/>
                  <a:gd name="T17" fmla="*/ 4 h 15"/>
                  <a:gd name="T18" fmla="*/ 21 w 22"/>
                  <a:gd name="T19" fmla="*/ 5 h 15"/>
                  <a:gd name="T20" fmla="*/ 22 w 22"/>
                  <a:gd name="T21" fmla="*/ 7 h 15"/>
                  <a:gd name="T22" fmla="*/ 22 w 22"/>
                  <a:gd name="T23" fmla="*/ 10 h 15"/>
                  <a:gd name="T24" fmla="*/ 22 w 22"/>
                  <a:gd name="T25" fmla="*/ 12 h 15"/>
                  <a:gd name="T26" fmla="*/ 21 w 22"/>
                  <a:gd name="T27" fmla="*/ 13 h 15"/>
                  <a:gd name="T28" fmla="*/ 21 w 22"/>
                  <a:gd name="T29" fmla="*/ 13 h 15"/>
                  <a:gd name="T30" fmla="*/ 20 w 22"/>
                  <a:gd name="T31" fmla="*/ 14 h 15"/>
                  <a:gd name="T32" fmla="*/ 19 w 22"/>
                  <a:gd name="T33" fmla="*/ 14 h 15"/>
                  <a:gd name="T34" fmla="*/ 18 w 22"/>
                  <a:gd name="T35" fmla="*/ 14 h 15"/>
                  <a:gd name="T36" fmla="*/ 17 w 22"/>
                  <a:gd name="T37" fmla="*/ 15 h 15"/>
                  <a:gd name="T38" fmla="*/ 16 w 22"/>
                  <a:gd name="T39" fmla="*/ 15 h 15"/>
                  <a:gd name="T40" fmla="*/ 15 w 22"/>
                  <a:gd name="T41" fmla="*/ 15 h 15"/>
                  <a:gd name="T42" fmla="*/ 12 w 22"/>
                  <a:gd name="T43" fmla="*/ 15 h 15"/>
                  <a:gd name="T44" fmla="*/ 10 w 22"/>
                  <a:gd name="T45" fmla="*/ 15 h 15"/>
                  <a:gd name="T46" fmla="*/ 8 w 22"/>
                  <a:gd name="T47" fmla="*/ 13 h 15"/>
                  <a:gd name="T48" fmla="*/ 6 w 22"/>
                  <a:gd name="T49" fmla="*/ 12 h 15"/>
                  <a:gd name="T50" fmla="*/ 4 w 22"/>
                  <a:gd name="T51" fmla="*/ 11 h 15"/>
                  <a:gd name="T52" fmla="*/ 3 w 22"/>
                  <a:gd name="T53" fmla="*/ 9 h 15"/>
                  <a:gd name="T54" fmla="*/ 2 w 22"/>
                  <a:gd name="T55" fmla="*/ 7 h 15"/>
                  <a:gd name="T56" fmla="*/ 0 w 22"/>
                  <a:gd name="T57" fmla="*/ 6 h 15"/>
                  <a:gd name="T58" fmla="*/ 0 w 22"/>
                  <a:gd name="T59" fmla="*/ 4 h 15"/>
                  <a:gd name="T60" fmla="*/ 0 w 22"/>
                  <a:gd name="T61" fmla="*/ 2 h 15"/>
                  <a:gd name="T62" fmla="*/ 1 w 22"/>
                  <a:gd name="T63" fmla="*/ 1 h 15"/>
                  <a:gd name="T64" fmla="*/ 3 w 22"/>
                  <a:gd name="T65" fmla="*/ 0 h 1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15"/>
                  <a:gd name="T101" fmla="*/ 22 w 22"/>
                  <a:gd name="T102" fmla="*/ 15 h 1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15">
                    <a:moveTo>
                      <a:pt x="3" y="0"/>
                    </a:moveTo>
                    <a:lnTo>
                      <a:pt x="5" y="0"/>
                    </a:lnTo>
                    <a:lnTo>
                      <a:pt x="7" y="0"/>
                    </a:lnTo>
                    <a:lnTo>
                      <a:pt x="10" y="0"/>
                    </a:lnTo>
                    <a:lnTo>
                      <a:pt x="12" y="0"/>
                    </a:lnTo>
                    <a:lnTo>
                      <a:pt x="14" y="1"/>
                    </a:lnTo>
                    <a:lnTo>
                      <a:pt x="15" y="2"/>
                    </a:lnTo>
                    <a:lnTo>
                      <a:pt x="17" y="3"/>
                    </a:lnTo>
                    <a:lnTo>
                      <a:pt x="19" y="4"/>
                    </a:lnTo>
                    <a:lnTo>
                      <a:pt x="21" y="5"/>
                    </a:lnTo>
                    <a:lnTo>
                      <a:pt x="22" y="7"/>
                    </a:lnTo>
                    <a:lnTo>
                      <a:pt x="22" y="10"/>
                    </a:lnTo>
                    <a:lnTo>
                      <a:pt x="22" y="12"/>
                    </a:lnTo>
                    <a:lnTo>
                      <a:pt x="21" y="13"/>
                    </a:lnTo>
                    <a:lnTo>
                      <a:pt x="20" y="14"/>
                    </a:lnTo>
                    <a:lnTo>
                      <a:pt x="19" y="14"/>
                    </a:lnTo>
                    <a:lnTo>
                      <a:pt x="18" y="14"/>
                    </a:lnTo>
                    <a:lnTo>
                      <a:pt x="17" y="15"/>
                    </a:lnTo>
                    <a:lnTo>
                      <a:pt x="16" y="15"/>
                    </a:lnTo>
                    <a:lnTo>
                      <a:pt x="15" y="15"/>
                    </a:lnTo>
                    <a:lnTo>
                      <a:pt x="12" y="15"/>
                    </a:lnTo>
                    <a:lnTo>
                      <a:pt x="10" y="15"/>
                    </a:lnTo>
                    <a:lnTo>
                      <a:pt x="8" y="13"/>
                    </a:lnTo>
                    <a:lnTo>
                      <a:pt x="6" y="12"/>
                    </a:lnTo>
                    <a:lnTo>
                      <a:pt x="4" y="11"/>
                    </a:lnTo>
                    <a:lnTo>
                      <a:pt x="3" y="9"/>
                    </a:lnTo>
                    <a:lnTo>
                      <a:pt x="2" y="7"/>
                    </a:lnTo>
                    <a:lnTo>
                      <a:pt x="0" y="6"/>
                    </a:lnTo>
                    <a:lnTo>
                      <a:pt x="0" y="4"/>
                    </a:lnTo>
                    <a:lnTo>
                      <a:pt x="0" y="2"/>
                    </a:lnTo>
                    <a:lnTo>
                      <a:pt x="1" y="1"/>
                    </a:ln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57" name="Freeform 242"/>
              <p:cNvSpPr>
                <a:spLocks/>
              </p:cNvSpPr>
              <p:nvPr/>
            </p:nvSpPr>
            <p:spPr bwMode="auto">
              <a:xfrm>
                <a:off x="3590" y="3435"/>
                <a:ext cx="18" cy="4"/>
              </a:xfrm>
              <a:custGeom>
                <a:avLst/>
                <a:gdLst>
                  <a:gd name="T0" fmla="*/ 1 w 18"/>
                  <a:gd name="T1" fmla="*/ 0 h 4"/>
                  <a:gd name="T2" fmla="*/ 3 w 18"/>
                  <a:gd name="T3" fmla="*/ 0 h 4"/>
                  <a:gd name="T4" fmla="*/ 5 w 18"/>
                  <a:gd name="T5" fmla="*/ 1 h 4"/>
                  <a:gd name="T6" fmla="*/ 7 w 18"/>
                  <a:gd name="T7" fmla="*/ 1 h 4"/>
                  <a:gd name="T8" fmla="*/ 9 w 18"/>
                  <a:gd name="T9" fmla="*/ 2 h 4"/>
                  <a:gd name="T10" fmla="*/ 12 w 18"/>
                  <a:gd name="T11" fmla="*/ 2 h 4"/>
                  <a:gd name="T12" fmla="*/ 14 w 18"/>
                  <a:gd name="T13" fmla="*/ 3 h 4"/>
                  <a:gd name="T14" fmla="*/ 16 w 18"/>
                  <a:gd name="T15" fmla="*/ 3 h 4"/>
                  <a:gd name="T16" fmla="*/ 18 w 18"/>
                  <a:gd name="T17" fmla="*/ 3 h 4"/>
                  <a:gd name="T18" fmla="*/ 17 w 18"/>
                  <a:gd name="T19" fmla="*/ 4 h 4"/>
                  <a:gd name="T20" fmla="*/ 15 w 18"/>
                  <a:gd name="T21" fmla="*/ 4 h 4"/>
                  <a:gd name="T22" fmla="*/ 13 w 18"/>
                  <a:gd name="T23" fmla="*/ 4 h 4"/>
                  <a:gd name="T24" fmla="*/ 12 w 18"/>
                  <a:gd name="T25" fmla="*/ 4 h 4"/>
                  <a:gd name="T26" fmla="*/ 10 w 18"/>
                  <a:gd name="T27" fmla="*/ 4 h 4"/>
                  <a:gd name="T28" fmla="*/ 8 w 18"/>
                  <a:gd name="T29" fmla="*/ 3 h 4"/>
                  <a:gd name="T30" fmla="*/ 6 w 18"/>
                  <a:gd name="T31" fmla="*/ 3 h 4"/>
                  <a:gd name="T32" fmla="*/ 5 w 18"/>
                  <a:gd name="T33" fmla="*/ 2 h 4"/>
                  <a:gd name="T34" fmla="*/ 0 w 18"/>
                  <a:gd name="T35" fmla="*/ 1 h 4"/>
                  <a:gd name="T36" fmla="*/ 1 w 18"/>
                  <a:gd name="T37" fmla="*/ 0 h 4"/>
                  <a:gd name="T38" fmla="*/ 1 w 18"/>
                  <a:gd name="T39" fmla="*/ 0 h 4"/>
                  <a:gd name="T40" fmla="*/ 1 w 18"/>
                  <a:gd name="T41" fmla="*/ 0 h 4"/>
                  <a:gd name="T42" fmla="*/ 1 w 18"/>
                  <a:gd name="T43" fmla="*/ 0 h 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4"/>
                  <a:gd name="T68" fmla="*/ 18 w 18"/>
                  <a:gd name="T69" fmla="*/ 4 h 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4">
                    <a:moveTo>
                      <a:pt x="1" y="0"/>
                    </a:moveTo>
                    <a:lnTo>
                      <a:pt x="3" y="0"/>
                    </a:lnTo>
                    <a:lnTo>
                      <a:pt x="5" y="1"/>
                    </a:lnTo>
                    <a:lnTo>
                      <a:pt x="7" y="1"/>
                    </a:lnTo>
                    <a:lnTo>
                      <a:pt x="9" y="2"/>
                    </a:lnTo>
                    <a:lnTo>
                      <a:pt x="12" y="2"/>
                    </a:lnTo>
                    <a:lnTo>
                      <a:pt x="14" y="3"/>
                    </a:lnTo>
                    <a:lnTo>
                      <a:pt x="16" y="3"/>
                    </a:lnTo>
                    <a:lnTo>
                      <a:pt x="18" y="3"/>
                    </a:lnTo>
                    <a:lnTo>
                      <a:pt x="17" y="4"/>
                    </a:lnTo>
                    <a:lnTo>
                      <a:pt x="15" y="4"/>
                    </a:lnTo>
                    <a:lnTo>
                      <a:pt x="13" y="4"/>
                    </a:lnTo>
                    <a:lnTo>
                      <a:pt x="12" y="4"/>
                    </a:lnTo>
                    <a:lnTo>
                      <a:pt x="10" y="4"/>
                    </a:lnTo>
                    <a:lnTo>
                      <a:pt x="8" y="3"/>
                    </a:lnTo>
                    <a:lnTo>
                      <a:pt x="6" y="3"/>
                    </a:lnTo>
                    <a:lnTo>
                      <a:pt x="5" y="2"/>
                    </a:lnTo>
                    <a:lnTo>
                      <a:pt x="0"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58" name="Freeform 243"/>
              <p:cNvSpPr>
                <a:spLocks/>
              </p:cNvSpPr>
              <p:nvPr/>
            </p:nvSpPr>
            <p:spPr bwMode="auto">
              <a:xfrm>
                <a:off x="3594" y="3430"/>
                <a:ext cx="14" cy="3"/>
              </a:xfrm>
              <a:custGeom>
                <a:avLst/>
                <a:gdLst>
                  <a:gd name="T0" fmla="*/ 0 w 14"/>
                  <a:gd name="T1" fmla="*/ 0 h 3"/>
                  <a:gd name="T2" fmla="*/ 2 w 14"/>
                  <a:gd name="T3" fmla="*/ 0 h 3"/>
                  <a:gd name="T4" fmla="*/ 3 w 14"/>
                  <a:gd name="T5" fmla="*/ 1 h 3"/>
                  <a:gd name="T6" fmla="*/ 5 w 14"/>
                  <a:gd name="T7" fmla="*/ 1 h 3"/>
                  <a:gd name="T8" fmla="*/ 7 w 14"/>
                  <a:gd name="T9" fmla="*/ 1 h 3"/>
                  <a:gd name="T10" fmla="*/ 8 w 14"/>
                  <a:gd name="T11" fmla="*/ 2 h 3"/>
                  <a:gd name="T12" fmla="*/ 10 w 14"/>
                  <a:gd name="T13" fmla="*/ 2 h 3"/>
                  <a:gd name="T14" fmla="*/ 12 w 14"/>
                  <a:gd name="T15" fmla="*/ 2 h 3"/>
                  <a:gd name="T16" fmla="*/ 14 w 14"/>
                  <a:gd name="T17" fmla="*/ 2 h 3"/>
                  <a:gd name="T18" fmla="*/ 14 w 14"/>
                  <a:gd name="T19" fmla="*/ 2 h 3"/>
                  <a:gd name="T20" fmla="*/ 13 w 14"/>
                  <a:gd name="T21" fmla="*/ 3 h 3"/>
                  <a:gd name="T22" fmla="*/ 12 w 14"/>
                  <a:gd name="T23" fmla="*/ 3 h 3"/>
                  <a:gd name="T24" fmla="*/ 12 w 14"/>
                  <a:gd name="T25" fmla="*/ 3 h 3"/>
                  <a:gd name="T26" fmla="*/ 10 w 14"/>
                  <a:gd name="T27" fmla="*/ 3 h 3"/>
                  <a:gd name="T28" fmla="*/ 8 w 14"/>
                  <a:gd name="T29" fmla="*/ 3 h 3"/>
                  <a:gd name="T30" fmla="*/ 7 w 14"/>
                  <a:gd name="T31" fmla="*/ 3 h 3"/>
                  <a:gd name="T32" fmla="*/ 5 w 14"/>
                  <a:gd name="T33" fmla="*/ 2 h 3"/>
                  <a:gd name="T34" fmla="*/ 4 w 14"/>
                  <a:gd name="T35" fmla="*/ 2 h 3"/>
                  <a:gd name="T36" fmla="*/ 3 w 14"/>
                  <a:gd name="T37" fmla="*/ 2 h 3"/>
                  <a:gd name="T38" fmla="*/ 1 w 14"/>
                  <a:gd name="T39" fmla="*/ 1 h 3"/>
                  <a:gd name="T40" fmla="*/ 0 w 14"/>
                  <a:gd name="T41" fmla="*/ 1 h 3"/>
                  <a:gd name="T42" fmla="*/ 0 w 14"/>
                  <a:gd name="T43" fmla="*/ 0 h 3"/>
                  <a:gd name="T44" fmla="*/ 0 w 14"/>
                  <a:gd name="T45" fmla="*/ 0 h 3"/>
                  <a:gd name="T46" fmla="*/ 0 w 14"/>
                  <a:gd name="T47" fmla="*/ 0 h 3"/>
                  <a:gd name="T48" fmla="*/ 0 w 14"/>
                  <a:gd name="T49" fmla="*/ 0 h 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
                  <a:gd name="T76" fmla="*/ 0 h 3"/>
                  <a:gd name="T77" fmla="*/ 14 w 14"/>
                  <a:gd name="T78" fmla="*/ 3 h 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 h="3">
                    <a:moveTo>
                      <a:pt x="0" y="0"/>
                    </a:moveTo>
                    <a:lnTo>
                      <a:pt x="2" y="0"/>
                    </a:lnTo>
                    <a:lnTo>
                      <a:pt x="3" y="1"/>
                    </a:lnTo>
                    <a:lnTo>
                      <a:pt x="5" y="1"/>
                    </a:lnTo>
                    <a:lnTo>
                      <a:pt x="7" y="1"/>
                    </a:lnTo>
                    <a:lnTo>
                      <a:pt x="8" y="2"/>
                    </a:lnTo>
                    <a:lnTo>
                      <a:pt x="10" y="2"/>
                    </a:lnTo>
                    <a:lnTo>
                      <a:pt x="12" y="2"/>
                    </a:lnTo>
                    <a:lnTo>
                      <a:pt x="14" y="2"/>
                    </a:lnTo>
                    <a:lnTo>
                      <a:pt x="13" y="3"/>
                    </a:lnTo>
                    <a:lnTo>
                      <a:pt x="12" y="3"/>
                    </a:lnTo>
                    <a:lnTo>
                      <a:pt x="10" y="3"/>
                    </a:lnTo>
                    <a:lnTo>
                      <a:pt x="8" y="3"/>
                    </a:lnTo>
                    <a:lnTo>
                      <a:pt x="7" y="3"/>
                    </a:lnTo>
                    <a:lnTo>
                      <a:pt x="5" y="2"/>
                    </a:lnTo>
                    <a:lnTo>
                      <a:pt x="4" y="2"/>
                    </a:lnTo>
                    <a:lnTo>
                      <a:pt x="3" y="2"/>
                    </a:lnTo>
                    <a:lnTo>
                      <a:pt x="1" y="1"/>
                    </a:lnTo>
                    <a:lnTo>
                      <a:pt x="0" y="1"/>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59" name="Freeform 244"/>
              <p:cNvSpPr>
                <a:spLocks/>
              </p:cNvSpPr>
              <p:nvPr/>
            </p:nvSpPr>
            <p:spPr bwMode="auto">
              <a:xfrm>
                <a:off x="3639" y="3408"/>
                <a:ext cx="4" cy="12"/>
              </a:xfrm>
              <a:custGeom>
                <a:avLst/>
                <a:gdLst>
                  <a:gd name="T0" fmla="*/ 2 w 4"/>
                  <a:gd name="T1" fmla="*/ 0 h 12"/>
                  <a:gd name="T2" fmla="*/ 3 w 4"/>
                  <a:gd name="T3" fmla="*/ 0 h 12"/>
                  <a:gd name="T4" fmla="*/ 4 w 4"/>
                  <a:gd name="T5" fmla="*/ 3 h 12"/>
                  <a:gd name="T6" fmla="*/ 4 w 4"/>
                  <a:gd name="T7" fmla="*/ 6 h 12"/>
                  <a:gd name="T8" fmla="*/ 3 w 4"/>
                  <a:gd name="T9" fmla="*/ 9 h 12"/>
                  <a:gd name="T10" fmla="*/ 2 w 4"/>
                  <a:gd name="T11" fmla="*/ 12 h 12"/>
                  <a:gd name="T12" fmla="*/ 1 w 4"/>
                  <a:gd name="T13" fmla="*/ 12 h 12"/>
                  <a:gd name="T14" fmla="*/ 1 w 4"/>
                  <a:gd name="T15" fmla="*/ 12 h 12"/>
                  <a:gd name="T16" fmla="*/ 0 w 4"/>
                  <a:gd name="T17" fmla="*/ 12 h 12"/>
                  <a:gd name="T18" fmla="*/ 0 w 4"/>
                  <a:gd name="T19" fmla="*/ 12 h 12"/>
                  <a:gd name="T20" fmla="*/ 1 w 4"/>
                  <a:gd name="T21" fmla="*/ 9 h 12"/>
                  <a:gd name="T22" fmla="*/ 2 w 4"/>
                  <a:gd name="T23" fmla="*/ 6 h 12"/>
                  <a:gd name="T24" fmla="*/ 3 w 4"/>
                  <a:gd name="T25" fmla="*/ 3 h 12"/>
                  <a:gd name="T26" fmla="*/ 2 w 4"/>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
                  <a:gd name="T43" fmla="*/ 0 h 12"/>
                  <a:gd name="T44" fmla="*/ 4 w 4"/>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 h="12">
                    <a:moveTo>
                      <a:pt x="2" y="0"/>
                    </a:moveTo>
                    <a:lnTo>
                      <a:pt x="3" y="0"/>
                    </a:lnTo>
                    <a:lnTo>
                      <a:pt x="4" y="3"/>
                    </a:lnTo>
                    <a:lnTo>
                      <a:pt x="4" y="6"/>
                    </a:lnTo>
                    <a:lnTo>
                      <a:pt x="3" y="9"/>
                    </a:lnTo>
                    <a:lnTo>
                      <a:pt x="2" y="12"/>
                    </a:lnTo>
                    <a:lnTo>
                      <a:pt x="1" y="12"/>
                    </a:lnTo>
                    <a:lnTo>
                      <a:pt x="0" y="12"/>
                    </a:lnTo>
                    <a:lnTo>
                      <a:pt x="1" y="9"/>
                    </a:lnTo>
                    <a:lnTo>
                      <a:pt x="2" y="6"/>
                    </a:lnTo>
                    <a:lnTo>
                      <a:pt x="3" y="3"/>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60" name="Freeform 245"/>
              <p:cNvSpPr>
                <a:spLocks/>
              </p:cNvSpPr>
              <p:nvPr/>
            </p:nvSpPr>
            <p:spPr bwMode="auto">
              <a:xfrm>
                <a:off x="3647" y="3410"/>
                <a:ext cx="5" cy="15"/>
              </a:xfrm>
              <a:custGeom>
                <a:avLst/>
                <a:gdLst>
                  <a:gd name="T0" fmla="*/ 4 w 5"/>
                  <a:gd name="T1" fmla="*/ 0 h 15"/>
                  <a:gd name="T2" fmla="*/ 5 w 5"/>
                  <a:gd name="T3" fmla="*/ 0 h 15"/>
                  <a:gd name="T4" fmla="*/ 5 w 5"/>
                  <a:gd name="T5" fmla="*/ 4 h 15"/>
                  <a:gd name="T6" fmla="*/ 4 w 5"/>
                  <a:gd name="T7" fmla="*/ 8 h 15"/>
                  <a:gd name="T8" fmla="*/ 3 w 5"/>
                  <a:gd name="T9" fmla="*/ 11 h 15"/>
                  <a:gd name="T10" fmla="*/ 1 w 5"/>
                  <a:gd name="T11" fmla="*/ 15 h 15"/>
                  <a:gd name="T12" fmla="*/ 0 w 5"/>
                  <a:gd name="T13" fmla="*/ 14 h 15"/>
                  <a:gd name="T14" fmla="*/ 1 w 5"/>
                  <a:gd name="T15" fmla="*/ 11 h 15"/>
                  <a:gd name="T16" fmla="*/ 3 w 5"/>
                  <a:gd name="T17" fmla="*/ 7 h 15"/>
                  <a:gd name="T18" fmla="*/ 4 w 5"/>
                  <a:gd name="T19" fmla="*/ 4 h 15"/>
                  <a:gd name="T20" fmla="*/ 4 w 5"/>
                  <a:gd name="T21" fmla="*/ 0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15"/>
                  <a:gd name="T35" fmla="*/ 5 w 5"/>
                  <a:gd name="T36" fmla="*/ 15 h 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15">
                    <a:moveTo>
                      <a:pt x="4" y="0"/>
                    </a:moveTo>
                    <a:lnTo>
                      <a:pt x="5" y="0"/>
                    </a:lnTo>
                    <a:lnTo>
                      <a:pt x="5" y="4"/>
                    </a:lnTo>
                    <a:lnTo>
                      <a:pt x="4" y="8"/>
                    </a:lnTo>
                    <a:lnTo>
                      <a:pt x="3" y="11"/>
                    </a:lnTo>
                    <a:lnTo>
                      <a:pt x="1" y="15"/>
                    </a:lnTo>
                    <a:lnTo>
                      <a:pt x="0" y="14"/>
                    </a:lnTo>
                    <a:lnTo>
                      <a:pt x="1" y="11"/>
                    </a:lnTo>
                    <a:lnTo>
                      <a:pt x="3" y="7"/>
                    </a:lnTo>
                    <a:lnTo>
                      <a:pt x="4" y="4"/>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61" name="Freeform 246"/>
              <p:cNvSpPr>
                <a:spLocks/>
              </p:cNvSpPr>
              <p:nvPr/>
            </p:nvSpPr>
            <p:spPr bwMode="auto">
              <a:xfrm>
                <a:off x="3657" y="3412"/>
                <a:ext cx="6" cy="17"/>
              </a:xfrm>
              <a:custGeom>
                <a:avLst/>
                <a:gdLst>
                  <a:gd name="T0" fmla="*/ 5 w 6"/>
                  <a:gd name="T1" fmla="*/ 0 h 17"/>
                  <a:gd name="T2" fmla="*/ 6 w 6"/>
                  <a:gd name="T3" fmla="*/ 2 h 17"/>
                  <a:gd name="T4" fmla="*/ 6 w 6"/>
                  <a:gd name="T5" fmla="*/ 4 h 17"/>
                  <a:gd name="T6" fmla="*/ 6 w 6"/>
                  <a:gd name="T7" fmla="*/ 6 h 17"/>
                  <a:gd name="T8" fmla="*/ 5 w 6"/>
                  <a:gd name="T9" fmla="*/ 8 h 17"/>
                  <a:gd name="T10" fmla="*/ 5 w 6"/>
                  <a:gd name="T11" fmla="*/ 9 h 17"/>
                  <a:gd name="T12" fmla="*/ 4 w 6"/>
                  <a:gd name="T13" fmla="*/ 10 h 17"/>
                  <a:gd name="T14" fmla="*/ 4 w 6"/>
                  <a:gd name="T15" fmla="*/ 11 h 17"/>
                  <a:gd name="T16" fmla="*/ 3 w 6"/>
                  <a:gd name="T17" fmla="*/ 12 h 17"/>
                  <a:gd name="T18" fmla="*/ 2 w 6"/>
                  <a:gd name="T19" fmla="*/ 14 h 17"/>
                  <a:gd name="T20" fmla="*/ 2 w 6"/>
                  <a:gd name="T21" fmla="*/ 15 h 17"/>
                  <a:gd name="T22" fmla="*/ 1 w 6"/>
                  <a:gd name="T23" fmla="*/ 16 h 17"/>
                  <a:gd name="T24" fmla="*/ 0 w 6"/>
                  <a:gd name="T25" fmla="*/ 17 h 17"/>
                  <a:gd name="T26" fmla="*/ 0 w 6"/>
                  <a:gd name="T27" fmla="*/ 17 h 17"/>
                  <a:gd name="T28" fmla="*/ 1 w 6"/>
                  <a:gd name="T29" fmla="*/ 15 h 17"/>
                  <a:gd name="T30" fmla="*/ 1 w 6"/>
                  <a:gd name="T31" fmla="*/ 13 h 17"/>
                  <a:gd name="T32" fmla="*/ 2 w 6"/>
                  <a:gd name="T33" fmla="*/ 11 h 17"/>
                  <a:gd name="T34" fmla="*/ 3 w 6"/>
                  <a:gd name="T35" fmla="*/ 8 h 17"/>
                  <a:gd name="T36" fmla="*/ 4 w 6"/>
                  <a:gd name="T37" fmla="*/ 6 h 17"/>
                  <a:gd name="T38" fmla="*/ 4 w 6"/>
                  <a:gd name="T39" fmla="*/ 4 h 17"/>
                  <a:gd name="T40" fmla="*/ 5 w 6"/>
                  <a:gd name="T41" fmla="*/ 2 h 17"/>
                  <a:gd name="T42" fmla="*/ 5 w 6"/>
                  <a:gd name="T43" fmla="*/ 0 h 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
                  <a:gd name="T67" fmla="*/ 0 h 17"/>
                  <a:gd name="T68" fmla="*/ 6 w 6"/>
                  <a:gd name="T69" fmla="*/ 17 h 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 h="17">
                    <a:moveTo>
                      <a:pt x="5" y="0"/>
                    </a:moveTo>
                    <a:lnTo>
                      <a:pt x="6" y="2"/>
                    </a:lnTo>
                    <a:lnTo>
                      <a:pt x="6" y="4"/>
                    </a:lnTo>
                    <a:lnTo>
                      <a:pt x="6" y="6"/>
                    </a:lnTo>
                    <a:lnTo>
                      <a:pt x="5" y="8"/>
                    </a:lnTo>
                    <a:lnTo>
                      <a:pt x="5" y="9"/>
                    </a:lnTo>
                    <a:lnTo>
                      <a:pt x="4" y="10"/>
                    </a:lnTo>
                    <a:lnTo>
                      <a:pt x="4" y="11"/>
                    </a:lnTo>
                    <a:lnTo>
                      <a:pt x="3" y="12"/>
                    </a:lnTo>
                    <a:lnTo>
                      <a:pt x="2" y="14"/>
                    </a:lnTo>
                    <a:lnTo>
                      <a:pt x="2" y="15"/>
                    </a:lnTo>
                    <a:lnTo>
                      <a:pt x="1" y="16"/>
                    </a:lnTo>
                    <a:lnTo>
                      <a:pt x="0" y="17"/>
                    </a:lnTo>
                    <a:lnTo>
                      <a:pt x="1" y="15"/>
                    </a:lnTo>
                    <a:lnTo>
                      <a:pt x="1" y="13"/>
                    </a:lnTo>
                    <a:lnTo>
                      <a:pt x="2" y="11"/>
                    </a:lnTo>
                    <a:lnTo>
                      <a:pt x="3" y="8"/>
                    </a:lnTo>
                    <a:lnTo>
                      <a:pt x="4" y="6"/>
                    </a:lnTo>
                    <a:lnTo>
                      <a:pt x="4" y="4"/>
                    </a:lnTo>
                    <a:lnTo>
                      <a:pt x="5" y="2"/>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62" name="Freeform 247"/>
              <p:cNvSpPr>
                <a:spLocks/>
              </p:cNvSpPr>
              <p:nvPr/>
            </p:nvSpPr>
            <p:spPr bwMode="auto">
              <a:xfrm>
                <a:off x="3666" y="3415"/>
                <a:ext cx="8" cy="18"/>
              </a:xfrm>
              <a:custGeom>
                <a:avLst/>
                <a:gdLst>
                  <a:gd name="T0" fmla="*/ 6 w 8"/>
                  <a:gd name="T1" fmla="*/ 0 h 18"/>
                  <a:gd name="T2" fmla="*/ 7 w 8"/>
                  <a:gd name="T3" fmla="*/ 0 h 18"/>
                  <a:gd name="T4" fmla="*/ 8 w 8"/>
                  <a:gd name="T5" fmla="*/ 2 h 18"/>
                  <a:gd name="T6" fmla="*/ 7 w 8"/>
                  <a:gd name="T7" fmla="*/ 5 h 18"/>
                  <a:gd name="T8" fmla="*/ 7 w 8"/>
                  <a:gd name="T9" fmla="*/ 7 h 18"/>
                  <a:gd name="T10" fmla="*/ 6 w 8"/>
                  <a:gd name="T11" fmla="*/ 9 h 18"/>
                  <a:gd name="T12" fmla="*/ 5 w 8"/>
                  <a:gd name="T13" fmla="*/ 11 h 18"/>
                  <a:gd name="T14" fmla="*/ 4 w 8"/>
                  <a:gd name="T15" fmla="*/ 14 h 18"/>
                  <a:gd name="T16" fmla="*/ 3 w 8"/>
                  <a:gd name="T17" fmla="*/ 16 h 18"/>
                  <a:gd name="T18" fmla="*/ 2 w 8"/>
                  <a:gd name="T19" fmla="*/ 18 h 18"/>
                  <a:gd name="T20" fmla="*/ 0 w 8"/>
                  <a:gd name="T21" fmla="*/ 18 h 18"/>
                  <a:gd name="T22" fmla="*/ 1 w 8"/>
                  <a:gd name="T23" fmla="*/ 16 h 18"/>
                  <a:gd name="T24" fmla="*/ 2 w 8"/>
                  <a:gd name="T25" fmla="*/ 14 h 18"/>
                  <a:gd name="T26" fmla="*/ 3 w 8"/>
                  <a:gd name="T27" fmla="*/ 11 h 18"/>
                  <a:gd name="T28" fmla="*/ 4 w 8"/>
                  <a:gd name="T29" fmla="*/ 9 h 18"/>
                  <a:gd name="T30" fmla="*/ 5 w 8"/>
                  <a:gd name="T31" fmla="*/ 7 h 18"/>
                  <a:gd name="T32" fmla="*/ 6 w 8"/>
                  <a:gd name="T33" fmla="*/ 5 h 18"/>
                  <a:gd name="T34" fmla="*/ 6 w 8"/>
                  <a:gd name="T35" fmla="*/ 2 h 18"/>
                  <a:gd name="T36" fmla="*/ 6 w 8"/>
                  <a:gd name="T37" fmla="*/ 0 h 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18"/>
                  <a:gd name="T59" fmla="*/ 8 w 8"/>
                  <a:gd name="T60" fmla="*/ 18 h 1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18">
                    <a:moveTo>
                      <a:pt x="6" y="0"/>
                    </a:moveTo>
                    <a:lnTo>
                      <a:pt x="7" y="0"/>
                    </a:lnTo>
                    <a:lnTo>
                      <a:pt x="8" y="2"/>
                    </a:lnTo>
                    <a:lnTo>
                      <a:pt x="7" y="5"/>
                    </a:lnTo>
                    <a:lnTo>
                      <a:pt x="7" y="7"/>
                    </a:lnTo>
                    <a:lnTo>
                      <a:pt x="6" y="9"/>
                    </a:lnTo>
                    <a:lnTo>
                      <a:pt x="5" y="11"/>
                    </a:lnTo>
                    <a:lnTo>
                      <a:pt x="4" y="14"/>
                    </a:lnTo>
                    <a:lnTo>
                      <a:pt x="3" y="16"/>
                    </a:lnTo>
                    <a:lnTo>
                      <a:pt x="2" y="18"/>
                    </a:lnTo>
                    <a:lnTo>
                      <a:pt x="0" y="18"/>
                    </a:lnTo>
                    <a:lnTo>
                      <a:pt x="1" y="16"/>
                    </a:lnTo>
                    <a:lnTo>
                      <a:pt x="2" y="14"/>
                    </a:lnTo>
                    <a:lnTo>
                      <a:pt x="3" y="11"/>
                    </a:lnTo>
                    <a:lnTo>
                      <a:pt x="4" y="9"/>
                    </a:lnTo>
                    <a:lnTo>
                      <a:pt x="5" y="7"/>
                    </a:lnTo>
                    <a:lnTo>
                      <a:pt x="6" y="5"/>
                    </a:lnTo>
                    <a:lnTo>
                      <a:pt x="6" y="2"/>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63" name="Freeform 248"/>
              <p:cNvSpPr>
                <a:spLocks/>
              </p:cNvSpPr>
              <p:nvPr/>
            </p:nvSpPr>
            <p:spPr bwMode="auto">
              <a:xfrm>
                <a:off x="3678" y="3416"/>
                <a:ext cx="8" cy="21"/>
              </a:xfrm>
              <a:custGeom>
                <a:avLst/>
                <a:gdLst>
                  <a:gd name="T0" fmla="*/ 6 w 8"/>
                  <a:gd name="T1" fmla="*/ 0 h 21"/>
                  <a:gd name="T2" fmla="*/ 8 w 8"/>
                  <a:gd name="T3" fmla="*/ 0 h 21"/>
                  <a:gd name="T4" fmla="*/ 7 w 8"/>
                  <a:gd name="T5" fmla="*/ 3 h 21"/>
                  <a:gd name="T6" fmla="*/ 7 w 8"/>
                  <a:gd name="T7" fmla="*/ 6 h 21"/>
                  <a:gd name="T8" fmla="*/ 6 w 8"/>
                  <a:gd name="T9" fmla="*/ 9 h 21"/>
                  <a:gd name="T10" fmla="*/ 5 w 8"/>
                  <a:gd name="T11" fmla="*/ 12 h 21"/>
                  <a:gd name="T12" fmla="*/ 5 w 8"/>
                  <a:gd name="T13" fmla="*/ 14 h 21"/>
                  <a:gd name="T14" fmla="*/ 3 w 8"/>
                  <a:gd name="T15" fmla="*/ 17 h 21"/>
                  <a:gd name="T16" fmla="*/ 2 w 8"/>
                  <a:gd name="T17" fmla="*/ 19 h 21"/>
                  <a:gd name="T18" fmla="*/ 0 w 8"/>
                  <a:gd name="T19" fmla="*/ 21 h 21"/>
                  <a:gd name="T20" fmla="*/ 1 w 8"/>
                  <a:gd name="T21" fmla="*/ 18 h 21"/>
                  <a:gd name="T22" fmla="*/ 2 w 8"/>
                  <a:gd name="T23" fmla="*/ 16 h 21"/>
                  <a:gd name="T24" fmla="*/ 3 w 8"/>
                  <a:gd name="T25" fmla="*/ 13 h 21"/>
                  <a:gd name="T26" fmla="*/ 4 w 8"/>
                  <a:gd name="T27" fmla="*/ 11 h 21"/>
                  <a:gd name="T28" fmla="*/ 5 w 8"/>
                  <a:gd name="T29" fmla="*/ 8 h 21"/>
                  <a:gd name="T30" fmla="*/ 5 w 8"/>
                  <a:gd name="T31" fmla="*/ 6 h 21"/>
                  <a:gd name="T32" fmla="*/ 6 w 8"/>
                  <a:gd name="T33" fmla="*/ 3 h 21"/>
                  <a:gd name="T34" fmla="*/ 6 w 8"/>
                  <a:gd name="T35" fmla="*/ 0 h 2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
                  <a:gd name="T55" fmla="*/ 0 h 21"/>
                  <a:gd name="T56" fmla="*/ 8 w 8"/>
                  <a:gd name="T57" fmla="*/ 21 h 2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 h="21">
                    <a:moveTo>
                      <a:pt x="6" y="0"/>
                    </a:moveTo>
                    <a:lnTo>
                      <a:pt x="8" y="0"/>
                    </a:lnTo>
                    <a:lnTo>
                      <a:pt x="7" y="3"/>
                    </a:lnTo>
                    <a:lnTo>
                      <a:pt x="7" y="6"/>
                    </a:lnTo>
                    <a:lnTo>
                      <a:pt x="6" y="9"/>
                    </a:lnTo>
                    <a:lnTo>
                      <a:pt x="5" y="12"/>
                    </a:lnTo>
                    <a:lnTo>
                      <a:pt x="5" y="14"/>
                    </a:lnTo>
                    <a:lnTo>
                      <a:pt x="3" y="17"/>
                    </a:lnTo>
                    <a:lnTo>
                      <a:pt x="2" y="19"/>
                    </a:lnTo>
                    <a:lnTo>
                      <a:pt x="0" y="21"/>
                    </a:lnTo>
                    <a:lnTo>
                      <a:pt x="1" y="18"/>
                    </a:lnTo>
                    <a:lnTo>
                      <a:pt x="2" y="16"/>
                    </a:lnTo>
                    <a:lnTo>
                      <a:pt x="3" y="13"/>
                    </a:lnTo>
                    <a:lnTo>
                      <a:pt x="4" y="11"/>
                    </a:lnTo>
                    <a:lnTo>
                      <a:pt x="5" y="8"/>
                    </a:lnTo>
                    <a:lnTo>
                      <a:pt x="5" y="6"/>
                    </a:lnTo>
                    <a:lnTo>
                      <a:pt x="6" y="3"/>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64" name="Freeform 249"/>
              <p:cNvSpPr>
                <a:spLocks/>
              </p:cNvSpPr>
              <p:nvPr/>
            </p:nvSpPr>
            <p:spPr bwMode="auto">
              <a:xfrm>
                <a:off x="3687" y="3417"/>
                <a:ext cx="9" cy="25"/>
              </a:xfrm>
              <a:custGeom>
                <a:avLst/>
                <a:gdLst>
                  <a:gd name="T0" fmla="*/ 8 w 9"/>
                  <a:gd name="T1" fmla="*/ 0 h 25"/>
                  <a:gd name="T2" fmla="*/ 9 w 9"/>
                  <a:gd name="T3" fmla="*/ 0 h 25"/>
                  <a:gd name="T4" fmla="*/ 9 w 9"/>
                  <a:gd name="T5" fmla="*/ 3 h 25"/>
                  <a:gd name="T6" fmla="*/ 9 w 9"/>
                  <a:gd name="T7" fmla="*/ 6 h 25"/>
                  <a:gd name="T8" fmla="*/ 8 w 9"/>
                  <a:gd name="T9" fmla="*/ 9 h 25"/>
                  <a:gd name="T10" fmla="*/ 8 w 9"/>
                  <a:gd name="T11" fmla="*/ 13 h 25"/>
                  <a:gd name="T12" fmla="*/ 7 w 9"/>
                  <a:gd name="T13" fmla="*/ 16 h 25"/>
                  <a:gd name="T14" fmla="*/ 5 w 9"/>
                  <a:gd name="T15" fmla="*/ 19 h 25"/>
                  <a:gd name="T16" fmla="*/ 4 w 9"/>
                  <a:gd name="T17" fmla="*/ 21 h 25"/>
                  <a:gd name="T18" fmla="*/ 2 w 9"/>
                  <a:gd name="T19" fmla="*/ 24 h 25"/>
                  <a:gd name="T20" fmla="*/ 0 w 9"/>
                  <a:gd name="T21" fmla="*/ 25 h 25"/>
                  <a:gd name="T22" fmla="*/ 2 w 9"/>
                  <a:gd name="T23" fmla="*/ 22 h 25"/>
                  <a:gd name="T24" fmla="*/ 4 w 9"/>
                  <a:gd name="T25" fmla="*/ 19 h 25"/>
                  <a:gd name="T26" fmla="*/ 5 w 9"/>
                  <a:gd name="T27" fmla="*/ 16 h 25"/>
                  <a:gd name="T28" fmla="*/ 6 w 9"/>
                  <a:gd name="T29" fmla="*/ 13 h 25"/>
                  <a:gd name="T30" fmla="*/ 7 w 9"/>
                  <a:gd name="T31" fmla="*/ 10 h 25"/>
                  <a:gd name="T32" fmla="*/ 8 w 9"/>
                  <a:gd name="T33" fmla="*/ 7 h 25"/>
                  <a:gd name="T34" fmla="*/ 8 w 9"/>
                  <a:gd name="T35" fmla="*/ 3 h 25"/>
                  <a:gd name="T36" fmla="*/ 8 w 9"/>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
                  <a:gd name="T58" fmla="*/ 0 h 25"/>
                  <a:gd name="T59" fmla="*/ 9 w 9"/>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 h="25">
                    <a:moveTo>
                      <a:pt x="8" y="0"/>
                    </a:moveTo>
                    <a:lnTo>
                      <a:pt x="9" y="0"/>
                    </a:lnTo>
                    <a:lnTo>
                      <a:pt x="9" y="3"/>
                    </a:lnTo>
                    <a:lnTo>
                      <a:pt x="9" y="6"/>
                    </a:lnTo>
                    <a:lnTo>
                      <a:pt x="8" y="9"/>
                    </a:lnTo>
                    <a:lnTo>
                      <a:pt x="8" y="13"/>
                    </a:lnTo>
                    <a:lnTo>
                      <a:pt x="7" y="16"/>
                    </a:lnTo>
                    <a:lnTo>
                      <a:pt x="5" y="19"/>
                    </a:lnTo>
                    <a:lnTo>
                      <a:pt x="4" y="21"/>
                    </a:lnTo>
                    <a:lnTo>
                      <a:pt x="2" y="24"/>
                    </a:lnTo>
                    <a:lnTo>
                      <a:pt x="0" y="25"/>
                    </a:lnTo>
                    <a:lnTo>
                      <a:pt x="2" y="22"/>
                    </a:lnTo>
                    <a:lnTo>
                      <a:pt x="4" y="19"/>
                    </a:lnTo>
                    <a:lnTo>
                      <a:pt x="5" y="16"/>
                    </a:lnTo>
                    <a:lnTo>
                      <a:pt x="6" y="13"/>
                    </a:lnTo>
                    <a:lnTo>
                      <a:pt x="7" y="10"/>
                    </a:lnTo>
                    <a:lnTo>
                      <a:pt x="8" y="7"/>
                    </a:lnTo>
                    <a:lnTo>
                      <a:pt x="8" y="3"/>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265" name="Freeform 250"/>
              <p:cNvSpPr>
                <a:spLocks/>
              </p:cNvSpPr>
              <p:nvPr/>
            </p:nvSpPr>
            <p:spPr bwMode="auto">
              <a:xfrm>
                <a:off x="3695" y="3417"/>
                <a:ext cx="12" cy="34"/>
              </a:xfrm>
              <a:custGeom>
                <a:avLst/>
                <a:gdLst>
                  <a:gd name="T0" fmla="*/ 11 w 12"/>
                  <a:gd name="T1" fmla="*/ 0 h 34"/>
                  <a:gd name="T2" fmla="*/ 12 w 12"/>
                  <a:gd name="T3" fmla="*/ 0 h 34"/>
                  <a:gd name="T4" fmla="*/ 12 w 12"/>
                  <a:gd name="T5" fmla="*/ 1 h 34"/>
                  <a:gd name="T6" fmla="*/ 12 w 12"/>
                  <a:gd name="T7" fmla="*/ 2 h 34"/>
                  <a:gd name="T8" fmla="*/ 12 w 12"/>
                  <a:gd name="T9" fmla="*/ 2 h 34"/>
                  <a:gd name="T10" fmla="*/ 12 w 12"/>
                  <a:gd name="T11" fmla="*/ 7 h 34"/>
                  <a:gd name="T12" fmla="*/ 12 w 12"/>
                  <a:gd name="T13" fmla="*/ 11 h 34"/>
                  <a:gd name="T14" fmla="*/ 11 w 12"/>
                  <a:gd name="T15" fmla="*/ 15 h 34"/>
                  <a:gd name="T16" fmla="*/ 10 w 12"/>
                  <a:gd name="T17" fmla="*/ 19 h 34"/>
                  <a:gd name="T18" fmla="*/ 8 w 12"/>
                  <a:gd name="T19" fmla="*/ 23 h 34"/>
                  <a:gd name="T20" fmla="*/ 6 w 12"/>
                  <a:gd name="T21" fmla="*/ 27 h 34"/>
                  <a:gd name="T22" fmla="*/ 4 w 12"/>
                  <a:gd name="T23" fmla="*/ 31 h 34"/>
                  <a:gd name="T24" fmla="*/ 2 w 12"/>
                  <a:gd name="T25" fmla="*/ 34 h 34"/>
                  <a:gd name="T26" fmla="*/ 0 w 12"/>
                  <a:gd name="T27" fmla="*/ 34 h 34"/>
                  <a:gd name="T28" fmla="*/ 3 w 12"/>
                  <a:gd name="T29" fmla="*/ 30 h 34"/>
                  <a:gd name="T30" fmla="*/ 5 w 12"/>
                  <a:gd name="T31" fmla="*/ 26 h 34"/>
                  <a:gd name="T32" fmla="*/ 7 w 12"/>
                  <a:gd name="T33" fmla="*/ 22 h 34"/>
                  <a:gd name="T34" fmla="*/ 8 w 12"/>
                  <a:gd name="T35" fmla="*/ 18 h 34"/>
                  <a:gd name="T36" fmla="*/ 9 w 12"/>
                  <a:gd name="T37" fmla="*/ 13 h 34"/>
                  <a:gd name="T38" fmla="*/ 10 w 12"/>
                  <a:gd name="T39" fmla="*/ 9 h 34"/>
                  <a:gd name="T40" fmla="*/ 11 w 12"/>
                  <a:gd name="T41" fmla="*/ 4 h 34"/>
                  <a:gd name="T42" fmla="*/ 11 w 12"/>
                  <a:gd name="T43" fmla="*/ 0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34"/>
                  <a:gd name="T68" fmla="*/ 12 w 12"/>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34">
                    <a:moveTo>
                      <a:pt x="11" y="0"/>
                    </a:moveTo>
                    <a:lnTo>
                      <a:pt x="12" y="0"/>
                    </a:lnTo>
                    <a:lnTo>
                      <a:pt x="12" y="1"/>
                    </a:lnTo>
                    <a:lnTo>
                      <a:pt x="12" y="2"/>
                    </a:lnTo>
                    <a:lnTo>
                      <a:pt x="12" y="7"/>
                    </a:lnTo>
                    <a:lnTo>
                      <a:pt x="12" y="11"/>
                    </a:lnTo>
                    <a:lnTo>
                      <a:pt x="11" y="15"/>
                    </a:lnTo>
                    <a:lnTo>
                      <a:pt x="10" y="19"/>
                    </a:lnTo>
                    <a:lnTo>
                      <a:pt x="8" y="23"/>
                    </a:lnTo>
                    <a:lnTo>
                      <a:pt x="6" y="27"/>
                    </a:lnTo>
                    <a:lnTo>
                      <a:pt x="4" y="31"/>
                    </a:lnTo>
                    <a:lnTo>
                      <a:pt x="2" y="34"/>
                    </a:lnTo>
                    <a:lnTo>
                      <a:pt x="0" y="34"/>
                    </a:lnTo>
                    <a:lnTo>
                      <a:pt x="3" y="30"/>
                    </a:lnTo>
                    <a:lnTo>
                      <a:pt x="5" y="26"/>
                    </a:lnTo>
                    <a:lnTo>
                      <a:pt x="7" y="22"/>
                    </a:lnTo>
                    <a:lnTo>
                      <a:pt x="8" y="18"/>
                    </a:lnTo>
                    <a:lnTo>
                      <a:pt x="9" y="13"/>
                    </a:lnTo>
                    <a:lnTo>
                      <a:pt x="10" y="9"/>
                    </a:lnTo>
                    <a:lnTo>
                      <a:pt x="11" y="4"/>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grpSp>
        <p:grpSp>
          <p:nvGrpSpPr>
            <p:cNvPr id="90132" name="Group 254"/>
            <p:cNvGrpSpPr>
              <a:grpSpLocks/>
            </p:cNvGrpSpPr>
            <p:nvPr/>
          </p:nvGrpSpPr>
          <p:grpSpPr bwMode="auto">
            <a:xfrm>
              <a:off x="2439988" y="4252913"/>
              <a:ext cx="1517650" cy="517525"/>
              <a:chOff x="2129" y="3623"/>
              <a:chExt cx="553" cy="160"/>
            </a:xfrm>
          </p:grpSpPr>
          <p:sp>
            <p:nvSpPr>
              <p:cNvPr id="90180" name="Rectangle 252"/>
              <p:cNvSpPr>
                <a:spLocks noChangeArrowheads="1"/>
              </p:cNvSpPr>
              <p:nvPr/>
            </p:nvSpPr>
            <p:spPr bwMode="auto">
              <a:xfrm>
                <a:off x="2129" y="3623"/>
                <a:ext cx="553" cy="1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smtClean="0">
                  <a:solidFill>
                    <a:srgbClr val="000000"/>
                  </a:solidFill>
                  <a:latin typeface="Times"/>
                  <a:ea typeface="Osaka"/>
                  <a:cs typeface="Osaka"/>
                </a:endParaRPr>
              </a:p>
            </p:txBody>
          </p:sp>
          <p:sp>
            <p:nvSpPr>
              <p:cNvPr id="90181" name="Rectangle 253"/>
              <p:cNvSpPr>
                <a:spLocks noChangeArrowheads="1"/>
              </p:cNvSpPr>
              <p:nvPr/>
            </p:nvSpPr>
            <p:spPr bwMode="auto">
              <a:xfrm>
                <a:off x="2129" y="3623"/>
                <a:ext cx="553" cy="160"/>
              </a:xfrm>
              <a:prstGeom prst="rect">
                <a:avLst/>
              </a:prstGeom>
              <a:noFill/>
              <a:ln w="7938"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endParaRPr lang="ja-JP" altLang="en-US" sz="2400" smtClean="0">
                  <a:solidFill>
                    <a:srgbClr val="000000"/>
                  </a:solidFill>
                  <a:latin typeface="Times"/>
                  <a:ea typeface="Osaka"/>
                  <a:cs typeface="Osaka"/>
                </a:endParaRPr>
              </a:p>
            </p:txBody>
          </p:sp>
        </p:grpSp>
        <p:sp>
          <p:nvSpPr>
            <p:cNvPr id="90133" name="Freeform 255"/>
            <p:cNvSpPr>
              <a:spLocks/>
            </p:cNvSpPr>
            <p:nvPr/>
          </p:nvSpPr>
          <p:spPr bwMode="auto">
            <a:xfrm>
              <a:off x="2559050" y="4513263"/>
              <a:ext cx="111125" cy="39687"/>
            </a:xfrm>
            <a:custGeom>
              <a:avLst/>
              <a:gdLst>
                <a:gd name="T0" fmla="*/ 2147483647 w 59"/>
                <a:gd name="T1" fmla="*/ 2147483647 h 16"/>
                <a:gd name="T2" fmla="*/ 2147483647 w 59"/>
                <a:gd name="T3" fmla="*/ 2147483647 h 16"/>
                <a:gd name="T4" fmla="*/ 2147483647 w 59"/>
                <a:gd name="T5" fmla="*/ 2147483647 h 16"/>
                <a:gd name="T6" fmla="*/ 2147483647 w 59"/>
                <a:gd name="T7" fmla="*/ 2147483647 h 16"/>
                <a:gd name="T8" fmla="*/ 2147483647 w 59"/>
                <a:gd name="T9" fmla="*/ 2147483647 h 16"/>
                <a:gd name="T10" fmla="*/ 2147483647 w 59"/>
                <a:gd name="T11" fmla="*/ 2147483647 h 16"/>
                <a:gd name="T12" fmla="*/ 2147483647 w 59"/>
                <a:gd name="T13" fmla="*/ 2147483647 h 16"/>
                <a:gd name="T14" fmla="*/ 2147483647 w 59"/>
                <a:gd name="T15" fmla="*/ 2147483647 h 16"/>
                <a:gd name="T16" fmla="*/ 2147483647 w 59"/>
                <a:gd name="T17" fmla="*/ 2147483647 h 16"/>
                <a:gd name="T18" fmla="*/ 2147483647 w 59"/>
                <a:gd name="T19" fmla="*/ 2147483647 h 16"/>
                <a:gd name="T20" fmla="*/ 2147483647 w 59"/>
                <a:gd name="T21" fmla="*/ 2147483647 h 16"/>
                <a:gd name="T22" fmla="*/ 2147483647 w 59"/>
                <a:gd name="T23" fmla="*/ 2147483647 h 16"/>
                <a:gd name="T24" fmla="*/ 2147483647 w 59"/>
                <a:gd name="T25" fmla="*/ 2147483647 h 16"/>
                <a:gd name="T26" fmla="*/ 2147483647 w 59"/>
                <a:gd name="T27" fmla="*/ 0 h 16"/>
                <a:gd name="T28" fmla="*/ 2147483647 w 59"/>
                <a:gd name="T29" fmla="*/ 0 h 16"/>
                <a:gd name="T30" fmla="*/ 2147483647 w 59"/>
                <a:gd name="T31" fmla="*/ 0 h 16"/>
                <a:gd name="T32" fmla="*/ 2147483647 w 59"/>
                <a:gd name="T33" fmla="*/ 0 h 16"/>
                <a:gd name="T34" fmla="*/ 2147483647 w 59"/>
                <a:gd name="T35" fmla="*/ 0 h 16"/>
                <a:gd name="T36" fmla="*/ 2147483647 w 59"/>
                <a:gd name="T37" fmla="*/ 0 h 16"/>
                <a:gd name="T38" fmla="*/ 2147483647 w 59"/>
                <a:gd name="T39" fmla="*/ 0 h 16"/>
                <a:gd name="T40" fmla="*/ 0 w 59"/>
                <a:gd name="T41" fmla="*/ 2147483647 h 16"/>
                <a:gd name="T42" fmla="*/ 0 w 59"/>
                <a:gd name="T43" fmla="*/ 2147483647 h 16"/>
                <a:gd name="T44" fmla="*/ 0 w 59"/>
                <a:gd name="T45" fmla="*/ 2147483647 h 16"/>
                <a:gd name="T46" fmla="*/ 2147483647 w 59"/>
                <a:gd name="T47" fmla="*/ 2147483647 h 16"/>
                <a:gd name="T48" fmla="*/ 2147483647 w 59"/>
                <a:gd name="T49" fmla="*/ 2147483647 h 16"/>
                <a:gd name="T50" fmla="*/ 2147483647 w 59"/>
                <a:gd name="T51" fmla="*/ 2147483647 h 16"/>
                <a:gd name="T52" fmla="*/ 2147483647 w 59"/>
                <a:gd name="T53" fmla="*/ 2147483647 h 16"/>
                <a:gd name="T54" fmla="*/ 2147483647 w 59"/>
                <a:gd name="T55" fmla="*/ 2147483647 h 16"/>
                <a:gd name="T56" fmla="*/ 2147483647 w 59"/>
                <a:gd name="T57" fmla="*/ 2147483647 h 16"/>
                <a:gd name="T58" fmla="*/ 2147483647 w 59"/>
                <a:gd name="T59" fmla="*/ 2147483647 h 16"/>
                <a:gd name="T60" fmla="*/ 2147483647 w 59"/>
                <a:gd name="T61" fmla="*/ 2147483647 h 16"/>
                <a:gd name="T62" fmla="*/ 2147483647 w 59"/>
                <a:gd name="T63" fmla="*/ 2147483647 h 16"/>
                <a:gd name="T64" fmla="*/ 2147483647 w 59"/>
                <a:gd name="T65" fmla="*/ 2147483647 h 16"/>
                <a:gd name="T66" fmla="*/ 2147483647 w 59"/>
                <a:gd name="T67" fmla="*/ 2147483647 h 16"/>
                <a:gd name="T68" fmla="*/ 2147483647 w 59"/>
                <a:gd name="T69" fmla="*/ 2147483647 h 16"/>
                <a:gd name="T70" fmla="*/ 2147483647 w 59"/>
                <a:gd name="T71" fmla="*/ 2147483647 h 16"/>
                <a:gd name="T72" fmla="*/ 2147483647 w 59"/>
                <a:gd name="T73" fmla="*/ 2147483647 h 16"/>
                <a:gd name="T74" fmla="*/ 2147483647 w 59"/>
                <a:gd name="T75" fmla="*/ 2147483647 h 16"/>
                <a:gd name="T76" fmla="*/ 2147483647 w 59"/>
                <a:gd name="T77" fmla="*/ 2147483647 h 16"/>
                <a:gd name="T78" fmla="*/ 2147483647 w 59"/>
                <a:gd name="T79" fmla="*/ 2147483647 h 16"/>
                <a:gd name="T80" fmla="*/ 2147483647 w 59"/>
                <a:gd name="T81" fmla="*/ 2147483647 h 16"/>
                <a:gd name="T82" fmla="*/ 2147483647 w 59"/>
                <a:gd name="T83" fmla="*/ 2147483647 h 16"/>
                <a:gd name="T84" fmla="*/ 2147483647 w 59"/>
                <a:gd name="T85" fmla="*/ 2147483647 h 16"/>
                <a:gd name="T86" fmla="*/ 2147483647 w 59"/>
                <a:gd name="T87" fmla="*/ 2147483647 h 16"/>
                <a:gd name="T88" fmla="*/ 2147483647 w 59"/>
                <a:gd name="T89" fmla="*/ 2147483647 h 16"/>
                <a:gd name="T90" fmla="*/ 2147483647 w 59"/>
                <a:gd name="T91" fmla="*/ 2147483647 h 16"/>
                <a:gd name="T92" fmla="*/ 2147483647 w 59"/>
                <a:gd name="T93" fmla="*/ 2147483647 h 16"/>
                <a:gd name="T94" fmla="*/ 2147483647 w 59"/>
                <a:gd name="T95" fmla="*/ 2147483647 h 16"/>
                <a:gd name="T96" fmla="*/ 2147483647 w 59"/>
                <a:gd name="T97" fmla="*/ 2147483647 h 16"/>
                <a:gd name="T98" fmla="*/ 2147483647 w 59"/>
                <a:gd name="T99" fmla="*/ 2147483647 h 1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9"/>
                <a:gd name="T151" fmla="*/ 0 h 16"/>
                <a:gd name="T152" fmla="*/ 59 w 59"/>
                <a:gd name="T153" fmla="*/ 16 h 1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9" h="16">
                  <a:moveTo>
                    <a:pt x="58" y="11"/>
                  </a:moveTo>
                  <a:lnTo>
                    <a:pt x="58" y="11"/>
                  </a:lnTo>
                  <a:lnTo>
                    <a:pt x="55" y="10"/>
                  </a:lnTo>
                  <a:lnTo>
                    <a:pt x="52" y="8"/>
                  </a:lnTo>
                  <a:lnTo>
                    <a:pt x="49" y="7"/>
                  </a:lnTo>
                  <a:lnTo>
                    <a:pt x="46" y="6"/>
                  </a:lnTo>
                  <a:lnTo>
                    <a:pt x="43" y="5"/>
                  </a:lnTo>
                  <a:lnTo>
                    <a:pt x="40" y="4"/>
                  </a:lnTo>
                  <a:lnTo>
                    <a:pt x="36" y="3"/>
                  </a:lnTo>
                  <a:lnTo>
                    <a:pt x="33" y="2"/>
                  </a:lnTo>
                  <a:lnTo>
                    <a:pt x="29" y="2"/>
                  </a:lnTo>
                  <a:lnTo>
                    <a:pt x="26" y="1"/>
                  </a:lnTo>
                  <a:lnTo>
                    <a:pt x="22" y="1"/>
                  </a:lnTo>
                  <a:lnTo>
                    <a:pt x="18" y="0"/>
                  </a:lnTo>
                  <a:lnTo>
                    <a:pt x="15" y="0"/>
                  </a:lnTo>
                  <a:lnTo>
                    <a:pt x="11" y="0"/>
                  </a:lnTo>
                  <a:lnTo>
                    <a:pt x="7" y="0"/>
                  </a:lnTo>
                  <a:lnTo>
                    <a:pt x="3" y="0"/>
                  </a:lnTo>
                  <a:lnTo>
                    <a:pt x="2" y="0"/>
                  </a:lnTo>
                  <a:lnTo>
                    <a:pt x="1" y="0"/>
                  </a:lnTo>
                  <a:lnTo>
                    <a:pt x="0" y="1"/>
                  </a:lnTo>
                  <a:lnTo>
                    <a:pt x="0" y="3"/>
                  </a:lnTo>
                  <a:lnTo>
                    <a:pt x="0" y="4"/>
                  </a:lnTo>
                  <a:lnTo>
                    <a:pt x="1" y="5"/>
                  </a:lnTo>
                  <a:lnTo>
                    <a:pt x="2" y="6"/>
                  </a:lnTo>
                  <a:lnTo>
                    <a:pt x="3" y="6"/>
                  </a:lnTo>
                  <a:lnTo>
                    <a:pt x="7" y="6"/>
                  </a:lnTo>
                  <a:lnTo>
                    <a:pt x="10" y="6"/>
                  </a:lnTo>
                  <a:lnTo>
                    <a:pt x="14" y="6"/>
                  </a:lnTo>
                  <a:lnTo>
                    <a:pt x="17" y="6"/>
                  </a:lnTo>
                  <a:lnTo>
                    <a:pt x="21" y="7"/>
                  </a:lnTo>
                  <a:lnTo>
                    <a:pt x="24" y="7"/>
                  </a:lnTo>
                  <a:lnTo>
                    <a:pt x="27" y="8"/>
                  </a:lnTo>
                  <a:lnTo>
                    <a:pt x="30" y="8"/>
                  </a:lnTo>
                  <a:lnTo>
                    <a:pt x="34" y="9"/>
                  </a:lnTo>
                  <a:lnTo>
                    <a:pt x="37" y="10"/>
                  </a:lnTo>
                  <a:lnTo>
                    <a:pt x="40" y="11"/>
                  </a:lnTo>
                  <a:lnTo>
                    <a:pt x="43" y="12"/>
                  </a:lnTo>
                  <a:lnTo>
                    <a:pt x="45" y="13"/>
                  </a:lnTo>
                  <a:lnTo>
                    <a:pt x="48" y="14"/>
                  </a:lnTo>
                  <a:lnTo>
                    <a:pt x="51" y="15"/>
                  </a:lnTo>
                  <a:lnTo>
                    <a:pt x="54" y="16"/>
                  </a:lnTo>
                  <a:lnTo>
                    <a:pt x="55" y="16"/>
                  </a:lnTo>
                  <a:lnTo>
                    <a:pt x="56" y="16"/>
                  </a:lnTo>
                  <a:lnTo>
                    <a:pt x="58" y="16"/>
                  </a:lnTo>
                  <a:lnTo>
                    <a:pt x="58" y="15"/>
                  </a:lnTo>
                  <a:lnTo>
                    <a:pt x="59" y="14"/>
                  </a:lnTo>
                  <a:lnTo>
                    <a:pt x="59" y="13"/>
                  </a:lnTo>
                  <a:lnTo>
                    <a:pt x="58" y="12"/>
                  </a:lnTo>
                  <a:lnTo>
                    <a:pt x="58"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34" name="Freeform 256"/>
            <p:cNvSpPr>
              <a:spLocks/>
            </p:cNvSpPr>
            <p:nvPr/>
          </p:nvSpPr>
          <p:spPr bwMode="auto">
            <a:xfrm>
              <a:off x="2711450" y="4457700"/>
              <a:ext cx="115888" cy="42862"/>
            </a:xfrm>
            <a:custGeom>
              <a:avLst/>
              <a:gdLst>
                <a:gd name="T0" fmla="*/ 2147483647 w 62"/>
                <a:gd name="T1" fmla="*/ 2147483647 h 17"/>
                <a:gd name="T2" fmla="*/ 2147483647 w 62"/>
                <a:gd name="T3" fmla="*/ 2147483647 h 17"/>
                <a:gd name="T4" fmla="*/ 2147483647 w 62"/>
                <a:gd name="T5" fmla="*/ 2147483647 h 17"/>
                <a:gd name="T6" fmla="*/ 2147483647 w 62"/>
                <a:gd name="T7" fmla="*/ 2147483647 h 17"/>
                <a:gd name="T8" fmla="*/ 2147483647 w 62"/>
                <a:gd name="T9" fmla="*/ 2147483647 h 17"/>
                <a:gd name="T10" fmla="*/ 2147483647 w 62"/>
                <a:gd name="T11" fmla="*/ 2147483647 h 17"/>
                <a:gd name="T12" fmla="*/ 2147483647 w 62"/>
                <a:gd name="T13" fmla="*/ 2147483647 h 17"/>
                <a:gd name="T14" fmla="*/ 2147483647 w 62"/>
                <a:gd name="T15" fmla="*/ 2147483647 h 17"/>
                <a:gd name="T16" fmla="*/ 2147483647 w 62"/>
                <a:gd name="T17" fmla="*/ 2147483647 h 17"/>
                <a:gd name="T18" fmla="*/ 2147483647 w 62"/>
                <a:gd name="T19" fmla="*/ 2147483647 h 17"/>
                <a:gd name="T20" fmla="*/ 2147483647 w 62"/>
                <a:gd name="T21" fmla="*/ 2147483647 h 17"/>
                <a:gd name="T22" fmla="*/ 2147483647 w 62"/>
                <a:gd name="T23" fmla="*/ 2147483647 h 17"/>
                <a:gd name="T24" fmla="*/ 2147483647 w 62"/>
                <a:gd name="T25" fmla="*/ 2147483647 h 17"/>
                <a:gd name="T26" fmla="*/ 2147483647 w 62"/>
                <a:gd name="T27" fmla="*/ 2147483647 h 17"/>
                <a:gd name="T28" fmla="*/ 2147483647 w 62"/>
                <a:gd name="T29" fmla="*/ 2147483647 h 17"/>
                <a:gd name="T30" fmla="*/ 2147483647 w 62"/>
                <a:gd name="T31" fmla="*/ 2147483647 h 17"/>
                <a:gd name="T32" fmla="*/ 2147483647 w 62"/>
                <a:gd name="T33" fmla="*/ 2147483647 h 17"/>
                <a:gd name="T34" fmla="*/ 2147483647 w 62"/>
                <a:gd name="T35" fmla="*/ 2147483647 h 17"/>
                <a:gd name="T36" fmla="*/ 2147483647 w 62"/>
                <a:gd name="T37" fmla="*/ 2147483647 h 17"/>
                <a:gd name="T38" fmla="*/ 2147483647 w 62"/>
                <a:gd name="T39" fmla="*/ 2147483647 h 17"/>
                <a:gd name="T40" fmla="*/ 2147483647 w 62"/>
                <a:gd name="T41" fmla="*/ 2147483647 h 17"/>
                <a:gd name="T42" fmla="*/ 2147483647 w 62"/>
                <a:gd name="T43" fmla="*/ 2147483647 h 17"/>
                <a:gd name="T44" fmla="*/ 2147483647 w 62"/>
                <a:gd name="T45" fmla="*/ 2147483647 h 17"/>
                <a:gd name="T46" fmla="*/ 2147483647 w 62"/>
                <a:gd name="T47" fmla="*/ 2147483647 h 17"/>
                <a:gd name="T48" fmla="*/ 2147483647 w 62"/>
                <a:gd name="T49" fmla="*/ 0 h 17"/>
                <a:gd name="T50" fmla="*/ 2147483647 w 62"/>
                <a:gd name="T51" fmla="*/ 0 h 17"/>
                <a:gd name="T52" fmla="*/ 2147483647 w 62"/>
                <a:gd name="T53" fmla="*/ 0 h 17"/>
                <a:gd name="T54" fmla="*/ 2147483647 w 62"/>
                <a:gd name="T55" fmla="*/ 0 h 17"/>
                <a:gd name="T56" fmla="*/ 2147483647 w 62"/>
                <a:gd name="T57" fmla="*/ 2147483647 h 17"/>
                <a:gd name="T58" fmla="*/ 2147483647 w 62"/>
                <a:gd name="T59" fmla="*/ 2147483647 h 17"/>
                <a:gd name="T60" fmla="*/ 2147483647 w 62"/>
                <a:gd name="T61" fmla="*/ 2147483647 h 17"/>
                <a:gd name="T62" fmla="*/ 2147483647 w 62"/>
                <a:gd name="T63" fmla="*/ 2147483647 h 17"/>
                <a:gd name="T64" fmla="*/ 2147483647 w 62"/>
                <a:gd name="T65" fmla="*/ 2147483647 h 17"/>
                <a:gd name="T66" fmla="*/ 2147483647 w 62"/>
                <a:gd name="T67" fmla="*/ 2147483647 h 17"/>
                <a:gd name="T68" fmla="*/ 2147483647 w 62"/>
                <a:gd name="T69" fmla="*/ 2147483647 h 17"/>
                <a:gd name="T70" fmla="*/ 2147483647 w 62"/>
                <a:gd name="T71" fmla="*/ 2147483647 h 17"/>
                <a:gd name="T72" fmla="*/ 2147483647 w 62"/>
                <a:gd name="T73" fmla="*/ 2147483647 h 17"/>
                <a:gd name="T74" fmla="*/ 2147483647 w 62"/>
                <a:gd name="T75" fmla="*/ 2147483647 h 17"/>
                <a:gd name="T76" fmla="*/ 2147483647 w 62"/>
                <a:gd name="T77" fmla="*/ 2147483647 h 17"/>
                <a:gd name="T78" fmla="*/ 2147483647 w 62"/>
                <a:gd name="T79" fmla="*/ 2147483647 h 17"/>
                <a:gd name="T80" fmla="*/ 2147483647 w 62"/>
                <a:gd name="T81" fmla="*/ 2147483647 h 17"/>
                <a:gd name="T82" fmla="*/ 2147483647 w 62"/>
                <a:gd name="T83" fmla="*/ 2147483647 h 17"/>
                <a:gd name="T84" fmla="*/ 2147483647 w 62"/>
                <a:gd name="T85" fmla="*/ 2147483647 h 17"/>
                <a:gd name="T86" fmla="*/ 0 w 62"/>
                <a:gd name="T87" fmla="*/ 2147483647 h 17"/>
                <a:gd name="T88" fmla="*/ 0 w 62"/>
                <a:gd name="T89" fmla="*/ 2147483647 h 17"/>
                <a:gd name="T90" fmla="*/ 2147483647 w 62"/>
                <a:gd name="T91" fmla="*/ 2147483647 h 17"/>
                <a:gd name="T92" fmla="*/ 2147483647 w 62"/>
                <a:gd name="T93" fmla="*/ 2147483647 h 17"/>
                <a:gd name="T94" fmla="*/ 2147483647 w 62"/>
                <a:gd name="T95" fmla="*/ 2147483647 h 17"/>
                <a:gd name="T96" fmla="*/ 2147483647 w 62"/>
                <a:gd name="T97" fmla="*/ 2147483647 h 17"/>
                <a:gd name="T98" fmla="*/ 2147483647 w 62"/>
                <a:gd name="T99" fmla="*/ 2147483647 h 1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2"/>
                <a:gd name="T151" fmla="*/ 0 h 17"/>
                <a:gd name="T152" fmla="*/ 62 w 62"/>
                <a:gd name="T153" fmla="*/ 17 h 1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2" h="17">
                  <a:moveTo>
                    <a:pt x="6" y="16"/>
                  </a:moveTo>
                  <a:lnTo>
                    <a:pt x="6" y="16"/>
                  </a:lnTo>
                  <a:lnTo>
                    <a:pt x="9" y="15"/>
                  </a:lnTo>
                  <a:lnTo>
                    <a:pt x="12" y="14"/>
                  </a:lnTo>
                  <a:lnTo>
                    <a:pt x="14" y="13"/>
                  </a:lnTo>
                  <a:lnTo>
                    <a:pt x="17" y="12"/>
                  </a:lnTo>
                  <a:lnTo>
                    <a:pt x="20" y="11"/>
                  </a:lnTo>
                  <a:lnTo>
                    <a:pt x="23" y="10"/>
                  </a:lnTo>
                  <a:lnTo>
                    <a:pt x="26" y="10"/>
                  </a:lnTo>
                  <a:lnTo>
                    <a:pt x="30" y="9"/>
                  </a:lnTo>
                  <a:lnTo>
                    <a:pt x="33" y="8"/>
                  </a:lnTo>
                  <a:lnTo>
                    <a:pt x="37" y="8"/>
                  </a:lnTo>
                  <a:lnTo>
                    <a:pt x="40" y="7"/>
                  </a:lnTo>
                  <a:lnTo>
                    <a:pt x="43" y="7"/>
                  </a:lnTo>
                  <a:lnTo>
                    <a:pt x="47" y="6"/>
                  </a:lnTo>
                  <a:lnTo>
                    <a:pt x="51" y="6"/>
                  </a:lnTo>
                  <a:lnTo>
                    <a:pt x="54" y="6"/>
                  </a:lnTo>
                  <a:lnTo>
                    <a:pt x="58" y="6"/>
                  </a:lnTo>
                  <a:lnTo>
                    <a:pt x="60" y="6"/>
                  </a:lnTo>
                  <a:lnTo>
                    <a:pt x="61" y="5"/>
                  </a:lnTo>
                  <a:lnTo>
                    <a:pt x="62" y="4"/>
                  </a:lnTo>
                  <a:lnTo>
                    <a:pt x="62" y="3"/>
                  </a:lnTo>
                  <a:lnTo>
                    <a:pt x="62" y="2"/>
                  </a:lnTo>
                  <a:lnTo>
                    <a:pt x="61" y="1"/>
                  </a:lnTo>
                  <a:lnTo>
                    <a:pt x="60" y="0"/>
                  </a:lnTo>
                  <a:lnTo>
                    <a:pt x="58" y="0"/>
                  </a:lnTo>
                  <a:lnTo>
                    <a:pt x="54" y="0"/>
                  </a:lnTo>
                  <a:lnTo>
                    <a:pt x="50" y="0"/>
                  </a:lnTo>
                  <a:lnTo>
                    <a:pt x="46" y="1"/>
                  </a:lnTo>
                  <a:lnTo>
                    <a:pt x="42" y="1"/>
                  </a:lnTo>
                  <a:lnTo>
                    <a:pt x="39" y="1"/>
                  </a:lnTo>
                  <a:lnTo>
                    <a:pt x="35" y="2"/>
                  </a:lnTo>
                  <a:lnTo>
                    <a:pt x="31" y="2"/>
                  </a:lnTo>
                  <a:lnTo>
                    <a:pt x="28" y="3"/>
                  </a:lnTo>
                  <a:lnTo>
                    <a:pt x="24" y="4"/>
                  </a:lnTo>
                  <a:lnTo>
                    <a:pt x="21" y="5"/>
                  </a:lnTo>
                  <a:lnTo>
                    <a:pt x="17" y="6"/>
                  </a:lnTo>
                  <a:lnTo>
                    <a:pt x="14" y="7"/>
                  </a:lnTo>
                  <a:lnTo>
                    <a:pt x="11" y="8"/>
                  </a:lnTo>
                  <a:lnTo>
                    <a:pt x="8" y="9"/>
                  </a:lnTo>
                  <a:lnTo>
                    <a:pt x="5" y="11"/>
                  </a:lnTo>
                  <a:lnTo>
                    <a:pt x="2" y="12"/>
                  </a:lnTo>
                  <a:lnTo>
                    <a:pt x="1" y="13"/>
                  </a:lnTo>
                  <a:lnTo>
                    <a:pt x="0" y="14"/>
                  </a:lnTo>
                  <a:lnTo>
                    <a:pt x="0" y="15"/>
                  </a:lnTo>
                  <a:lnTo>
                    <a:pt x="1" y="16"/>
                  </a:lnTo>
                  <a:lnTo>
                    <a:pt x="2" y="17"/>
                  </a:lnTo>
                  <a:lnTo>
                    <a:pt x="3" y="17"/>
                  </a:lnTo>
                  <a:lnTo>
                    <a:pt x="5" y="17"/>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35" name="Freeform 257"/>
            <p:cNvSpPr>
              <a:spLocks/>
            </p:cNvSpPr>
            <p:nvPr/>
          </p:nvSpPr>
          <p:spPr bwMode="auto">
            <a:xfrm>
              <a:off x="2714625" y="4513263"/>
              <a:ext cx="112713" cy="39687"/>
            </a:xfrm>
            <a:custGeom>
              <a:avLst/>
              <a:gdLst>
                <a:gd name="T0" fmla="*/ 2147483647 w 60"/>
                <a:gd name="T1" fmla="*/ 0 h 16"/>
                <a:gd name="T2" fmla="*/ 2147483647 w 60"/>
                <a:gd name="T3" fmla="*/ 0 h 16"/>
                <a:gd name="T4" fmla="*/ 2147483647 w 60"/>
                <a:gd name="T5" fmla="*/ 0 h 16"/>
                <a:gd name="T6" fmla="*/ 2147483647 w 60"/>
                <a:gd name="T7" fmla="*/ 0 h 16"/>
                <a:gd name="T8" fmla="*/ 2147483647 w 60"/>
                <a:gd name="T9" fmla="*/ 0 h 16"/>
                <a:gd name="T10" fmla="*/ 2147483647 w 60"/>
                <a:gd name="T11" fmla="*/ 2147483647 h 16"/>
                <a:gd name="T12" fmla="*/ 2147483647 w 60"/>
                <a:gd name="T13" fmla="*/ 2147483647 h 16"/>
                <a:gd name="T14" fmla="*/ 2147483647 w 60"/>
                <a:gd name="T15" fmla="*/ 2147483647 h 16"/>
                <a:gd name="T16" fmla="*/ 2147483647 w 60"/>
                <a:gd name="T17" fmla="*/ 2147483647 h 16"/>
                <a:gd name="T18" fmla="*/ 2147483647 w 60"/>
                <a:gd name="T19" fmla="*/ 2147483647 h 16"/>
                <a:gd name="T20" fmla="*/ 2147483647 w 60"/>
                <a:gd name="T21" fmla="*/ 2147483647 h 16"/>
                <a:gd name="T22" fmla="*/ 2147483647 w 60"/>
                <a:gd name="T23" fmla="*/ 2147483647 h 16"/>
                <a:gd name="T24" fmla="*/ 2147483647 w 60"/>
                <a:gd name="T25" fmla="*/ 2147483647 h 16"/>
                <a:gd name="T26" fmla="*/ 2147483647 w 60"/>
                <a:gd name="T27" fmla="*/ 2147483647 h 16"/>
                <a:gd name="T28" fmla="*/ 2147483647 w 60"/>
                <a:gd name="T29" fmla="*/ 2147483647 h 16"/>
                <a:gd name="T30" fmla="*/ 2147483647 w 60"/>
                <a:gd name="T31" fmla="*/ 2147483647 h 16"/>
                <a:gd name="T32" fmla="*/ 2147483647 w 60"/>
                <a:gd name="T33" fmla="*/ 2147483647 h 16"/>
                <a:gd name="T34" fmla="*/ 2147483647 w 60"/>
                <a:gd name="T35" fmla="*/ 2147483647 h 16"/>
                <a:gd name="T36" fmla="*/ 0 w 60"/>
                <a:gd name="T37" fmla="*/ 2147483647 h 16"/>
                <a:gd name="T38" fmla="*/ 0 w 60"/>
                <a:gd name="T39" fmla="*/ 2147483647 h 16"/>
                <a:gd name="T40" fmla="*/ 2147483647 w 60"/>
                <a:gd name="T41" fmla="*/ 2147483647 h 16"/>
                <a:gd name="T42" fmla="*/ 2147483647 w 60"/>
                <a:gd name="T43" fmla="*/ 2147483647 h 16"/>
                <a:gd name="T44" fmla="*/ 2147483647 w 60"/>
                <a:gd name="T45" fmla="*/ 2147483647 h 16"/>
                <a:gd name="T46" fmla="*/ 2147483647 w 60"/>
                <a:gd name="T47" fmla="*/ 2147483647 h 16"/>
                <a:gd name="T48" fmla="*/ 2147483647 w 60"/>
                <a:gd name="T49" fmla="*/ 2147483647 h 16"/>
                <a:gd name="T50" fmla="*/ 2147483647 w 60"/>
                <a:gd name="T51" fmla="*/ 2147483647 h 16"/>
                <a:gd name="T52" fmla="*/ 2147483647 w 60"/>
                <a:gd name="T53" fmla="*/ 2147483647 h 16"/>
                <a:gd name="T54" fmla="*/ 2147483647 w 60"/>
                <a:gd name="T55" fmla="*/ 2147483647 h 16"/>
                <a:gd name="T56" fmla="*/ 2147483647 w 60"/>
                <a:gd name="T57" fmla="*/ 2147483647 h 16"/>
                <a:gd name="T58" fmla="*/ 2147483647 w 60"/>
                <a:gd name="T59" fmla="*/ 2147483647 h 16"/>
                <a:gd name="T60" fmla="*/ 2147483647 w 60"/>
                <a:gd name="T61" fmla="*/ 2147483647 h 16"/>
                <a:gd name="T62" fmla="*/ 2147483647 w 60"/>
                <a:gd name="T63" fmla="*/ 2147483647 h 16"/>
                <a:gd name="T64" fmla="*/ 2147483647 w 60"/>
                <a:gd name="T65" fmla="*/ 2147483647 h 16"/>
                <a:gd name="T66" fmla="*/ 2147483647 w 60"/>
                <a:gd name="T67" fmla="*/ 2147483647 h 16"/>
                <a:gd name="T68" fmla="*/ 2147483647 w 60"/>
                <a:gd name="T69" fmla="*/ 2147483647 h 16"/>
                <a:gd name="T70" fmla="*/ 2147483647 w 60"/>
                <a:gd name="T71" fmla="*/ 2147483647 h 16"/>
                <a:gd name="T72" fmla="*/ 2147483647 w 60"/>
                <a:gd name="T73" fmla="*/ 2147483647 h 16"/>
                <a:gd name="T74" fmla="*/ 2147483647 w 60"/>
                <a:gd name="T75" fmla="*/ 2147483647 h 16"/>
                <a:gd name="T76" fmla="*/ 2147483647 w 60"/>
                <a:gd name="T77" fmla="*/ 2147483647 h 16"/>
                <a:gd name="T78" fmla="*/ 2147483647 w 60"/>
                <a:gd name="T79" fmla="*/ 2147483647 h 16"/>
                <a:gd name="T80" fmla="*/ 2147483647 w 60"/>
                <a:gd name="T81" fmla="*/ 2147483647 h 16"/>
                <a:gd name="T82" fmla="*/ 2147483647 w 60"/>
                <a:gd name="T83" fmla="*/ 2147483647 h 16"/>
                <a:gd name="T84" fmla="*/ 2147483647 w 60"/>
                <a:gd name="T85" fmla="*/ 2147483647 h 16"/>
                <a:gd name="T86" fmla="*/ 2147483647 w 60"/>
                <a:gd name="T87" fmla="*/ 2147483647 h 16"/>
                <a:gd name="T88" fmla="*/ 2147483647 w 60"/>
                <a:gd name="T89" fmla="*/ 2147483647 h 16"/>
                <a:gd name="T90" fmla="*/ 2147483647 w 60"/>
                <a:gd name="T91" fmla="*/ 2147483647 h 16"/>
                <a:gd name="T92" fmla="*/ 2147483647 w 60"/>
                <a:gd name="T93" fmla="*/ 0 h 16"/>
                <a:gd name="T94" fmla="*/ 2147483647 w 60"/>
                <a:gd name="T95" fmla="*/ 0 h 16"/>
                <a:gd name="T96" fmla="*/ 2147483647 w 60"/>
                <a:gd name="T97" fmla="*/ 0 h 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0"/>
                <a:gd name="T148" fmla="*/ 0 h 16"/>
                <a:gd name="T149" fmla="*/ 60 w 60"/>
                <a:gd name="T150" fmla="*/ 16 h 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0" h="16">
                  <a:moveTo>
                    <a:pt x="56" y="0"/>
                  </a:moveTo>
                  <a:lnTo>
                    <a:pt x="52" y="0"/>
                  </a:lnTo>
                  <a:lnTo>
                    <a:pt x="48" y="0"/>
                  </a:lnTo>
                  <a:lnTo>
                    <a:pt x="45" y="0"/>
                  </a:lnTo>
                  <a:lnTo>
                    <a:pt x="41" y="0"/>
                  </a:lnTo>
                  <a:lnTo>
                    <a:pt x="38" y="1"/>
                  </a:lnTo>
                  <a:lnTo>
                    <a:pt x="34" y="1"/>
                  </a:lnTo>
                  <a:lnTo>
                    <a:pt x="30" y="2"/>
                  </a:lnTo>
                  <a:lnTo>
                    <a:pt x="27" y="2"/>
                  </a:lnTo>
                  <a:lnTo>
                    <a:pt x="23" y="3"/>
                  </a:lnTo>
                  <a:lnTo>
                    <a:pt x="20" y="4"/>
                  </a:lnTo>
                  <a:lnTo>
                    <a:pt x="17" y="5"/>
                  </a:lnTo>
                  <a:lnTo>
                    <a:pt x="14" y="6"/>
                  </a:lnTo>
                  <a:lnTo>
                    <a:pt x="11" y="7"/>
                  </a:lnTo>
                  <a:lnTo>
                    <a:pt x="8" y="8"/>
                  </a:lnTo>
                  <a:lnTo>
                    <a:pt x="5" y="10"/>
                  </a:lnTo>
                  <a:lnTo>
                    <a:pt x="2" y="11"/>
                  </a:lnTo>
                  <a:lnTo>
                    <a:pt x="1" y="12"/>
                  </a:lnTo>
                  <a:lnTo>
                    <a:pt x="0" y="13"/>
                  </a:lnTo>
                  <a:lnTo>
                    <a:pt x="0" y="14"/>
                  </a:lnTo>
                  <a:lnTo>
                    <a:pt x="1" y="15"/>
                  </a:lnTo>
                  <a:lnTo>
                    <a:pt x="2" y="16"/>
                  </a:lnTo>
                  <a:lnTo>
                    <a:pt x="3" y="16"/>
                  </a:lnTo>
                  <a:lnTo>
                    <a:pt x="5" y="16"/>
                  </a:lnTo>
                  <a:lnTo>
                    <a:pt x="6" y="16"/>
                  </a:lnTo>
                  <a:lnTo>
                    <a:pt x="9" y="15"/>
                  </a:lnTo>
                  <a:lnTo>
                    <a:pt x="11" y="14"/>
                  </a:lnTo>
                  <a:lnTo>
                    <a:pt x="14" y="13"/>
                  </a:lnTo>
                  <a:lnTo>
                    <a:pt x="17" y="12"/>
                  </a:lnTo>
                  <a:lnTo>
                    <a:pt x="20" y="11"/>
                  </a:lnTo>
                  <a:lnTo>
                    <a:pt x="23" y="10"/>
                  </a:lnTo>
                  <a:lnTo>
                    <a:pt x="26" y="9"/>
                  </a:lnTo>
                  <a:lnTo>
                    <a:pt x="29" y="8"/>
                  </a:lnTo>
                  <a:lnTo>
                    <a:pt x="32" y="8"/>
                  </a:lnTo>
                  <a:lnTo>
                    <a:pt x="35" y="7"/>
                  </a:lnTo>
                  <a:lnTo>
                    <a:pt x="39" y="7"/>
                  </a:lnTo>
                  <a:lnTo>
                    <a:pt x="42" y="6"/>
                  </a:lnTo>
                  <a:lnTo>
                    <a:pt x="46" y="6"/>
                  </a:lnTo>
                  <a:lnTo>
                    <a:pt x="49" y="6"/>
                  </a:lnTo>
                  <a:lnTo>
                    <a:pt x="53" y="6"/>
                  </a:lnTo>
                  <a:lnTo>
                    <a:pt x="56" y="6"/>
                  </a:lnTo>
                  <a:lnTo>
                    <a:pt x="58" y="6"/>
                  </a:lnTo>
                  <a:lnTo>
                    <a:pt x="59" y="5"/>
                  </a:lnTo>
                  <a:lnTo>
                    <a:pt x="60" y="4"/>
                  </a:lnTo>
                  <a:lnTo>
                    <a:pt x="60" y="3"/>
                  </a:lnTo>
                  <a:lnTo>
                    <a:pt x="60" y="1"/>
                  </a:lnTo>
                  <a:lnTo>
                    <a:pt x="59" y="0"/>
                  </a:lnTo>
                  <a:lnTo>
                    <a:pt x="58" y="0"/>
                  </a:lnTo>
                  <a:lnTo>
                    <a:pt x="5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36" name="Freeform 258"/>
            <p:cNvSpPr>
              <a:spLocks/>
            </p:cNvSpPr>
            <p:nvPr/>
          </p:nvSpPr>
          <p:spPr bwMode="auto">
            <a:xfrm>
              <a:off x="2559050" y="4457700"/>
              <a:ext cx="112713" cy="42862"/>
            </a:xfrm>
            <a:custGeom>
              <a:avLst/>
              <a:gdLst>
                <a:gd name="T0" fmla="*/ 2147483647 w 60"/>
                <a:gd name="T1" fmla="*/ 2147483647 h 17"/>
                <a:gd name="T2" fmla="*/ 2147483647 w 60"/>
                <a:gd name="T3" fmla="*/ 2147483647 h 17"/>
                <a:gd name="T4" fmla="*/ 2147483647 w 60"/>
                <a:gd name="T5" fmla="*/ 2147483647 h 17"/>
                <a:gd name="T6" fmla="*/ 2147483647 w 60"/>
                <a:gd name="T7" fmla="*/ 2147483647 h 17"/>
                <a:gd name="T8" fmla="*/ 2147483647 w 60"/>
                <a:gd name="T9" fmla="*/ 2147483647 h 17"/>
                <a:gd name="T10" fmla="*/ 2147483647 w 60"/>
                <a:gd name="T11" fmla="*/ 2147483647 h 17"/>
                <a:gd name="T12" fmla="*/ 2147483647 w 60"/>
                <a:gd name="T13" fmla="*/ 2147483647 h 17"/>
                <a:gd name="T14" fmla="*/ 2147483647 w 60"/>
                <a:gd name="T15" fmla="*/ 2147483647 h 17"/>
                <a:gd name="T16" fmla="*/ 2147483647 w 60"/>
                <a:gd name="T17" fmla="*/ 2147483647 h 17"/>
                <a:gd name="T18" fmla="*/ 2147483647 w 60"/>
                <a:gd name="T19" fmla="*/ 2147483647 h 17"/>
                <a:gd name="T20" fmla="*/ 2147483647 w 60"/>
                <a:gd name="T21" fmla="*/ 2147483647 h 17"/>
                <a:gd name="T22" fmla="*/ 2147483647 w 60"/>
                <a:gd name="T23" fmla="*/ 2147483647 h 17"/>
                <a:gd name="T24" fmla="*/ 2147483647 w 60"/>
                <a:gd name="T25" fmla="*/ 2147483647 h 17"/>
                <a:gd name="T26" fmla="*/ 2147483647 w 60"/>
                <a:gd name="T27" fmla="*/ 2147483647 h 17"/>
                <a:gd name="T28" fmla="*/ 2147483647 w 60"/>
                <a:gd name="T29" fmla="*/ 2147483647 h 17"/>
                <a:gd name="T30" fmla="*/ 2147483647 w 60"/>
                <a:gd name="T31" fmla="*/ 2147483647 h 17"/>
                <a:gd name="T32" fmla="*/ 2147483647 w 60"/>
                <a:gd name="T33" fmla="*/ 2147483647 h 17"/>
                <a:gd name="T34" fmla="*/ 2147483647 w 60"/>
                <a:gd name="T35" fmla="*/ 2147483647 h 17"/>
                <a:gd name="T36" fmla="*/ 2147483647 w 60"/>
                <a:gd name="T37" fmla="*/ 2147483647 h 17"/>
                <a:gd name="T38" fmla="*/ 2147483647 w 60"/>
                <a:gd name="T39" fmla="*/ 2147483647 h 17"/>
                <a:gd name="T40" fmla="*/ 2147483647 w 60"/>
                <a:gd name="T41" fmla="*/ 2147483647 h 17"/>
                <a:gd name="T42" fmla="*/ 2147483647 w 60"/>
                <a:gd name="T43" fmla="*/ 2147483647 h 17"/>
                <a:gd name="T44" fmla="*/ 2147483647 w 60"/>
                <a:gd name="T45" fmla="*/ 2147483647 h 17"/>
                <a:gd name="T46" fmla="*/ 2147483647 w 60"/>
                <a:gd name="T47" fmla="*/ 2147483647 h 17"/>
                <a:gd name="T48" fmla="*/ 2147483647 w 60"/>
                <a:gd name="T49" fmla="*/ 2147483647 h 17"/>
                <a:gd name="T50" fmla="*/ 2147483647 w 60"/>
                <a:gd name="T51" fmla="*/ 2147483647 h 17"/>
                <a:gd name="T52" fmla="*/ 2147483647 w 60"/>
                <a:gd name="T53" fmla="*/ 2147483647 h 17"/>
                <a:gd name="T54" fmla="*/ 2147483647 w 60"/>
                <a:gd name="T55" fmla="*/ 2147483647 h 17"/>
                <a:gd name="T56" fmla="*/ 2147483647 w 60"/>
                <a:gd name="T57" fmla="*/ 2147483647 h 17"/>
                <a:gd name="T58" fmla="*/ 2147483647 w 60"/>
                <a:gd name="T59" fmla="*/ 2147483647 h 17"/>
                <a:gd name="T60" fmla="*/ 2147483647 w 60"/>
                <a:gd name="T61" fmla="*/ 2147483647 h 17"/>
                <a:gd name="T62" fmla="*/ 2147483647 w 60"/>
                <a:gd name="T63" fmla="*/ 2147483647 h 17"/>
                <a:gd name="T64" fmla="*/ 2147483647 w 60"/>
                <a:gd name="T65" fmla="*/ 2147483647 h 17"/>
                <a:gd name="T66" fmla="*/ 2147483647 w 60"/>
                <a:gd name="T67" fmla="*/ 2147483647 h 17"/>
                <a:gd name="T68" fmla="*/ 2147483647 w 60"/>
                <a:gd name="T69" fmla="*/ 2147483647 h 17"/>
                <a:gd name="T70" fmla="*/ 2147483647 w 60"/>
                <a:gd name="T71" fmla="*/ 2147483647 h 17"/>
                <a:gd name="T72" fmla="*/ 2147483647 w 60"/>
                <a:gd name="T73" fmla="*/ 2147483647 h 17"/>
                <a:gd name="T74" fmla="*/ 2147483647 w 60"/>
                <a:gd name="T75" fmla="*/ 2147483647 h 17"/>
                <a:gd name="T76" fmla="*/ 2147483647 w 60"/>
                <a:gd name="T77" fmla="*/ 0 h 17"/>
                <a:gd name="T78" fmla="*/ 2147483647 w 60"/>
                <a:gd name="T79" fmla="*/ 0 h 17"/>
                <a:gd name="T80" fmla="*/ 2147483647 w 60"/>
                <a:gd name="T81" fmla="*/ 0 h 17"/>
                <a:gd name="T82" fmla="*/ 2147483647 w 60"/>
                <a:gd name="T83" fmla="*/ 0 h 17"/>
                <a:gd name="T84" fmla="*/ 2147483647 w 60"/>
                <a:gd name="T85" fmla="*/ 2147483647 h 17"/>
                <a:gd name="T86" fmla="*/ 0 w 60"/>
                <a:gd name="T87" fmla="*/ 2147483647 h 17"/>
                <a:gd name="T88" fmla="*/ 0 w 60"/>
                <a:gd name="T89" fmla="*/ 2147483647 h 17"/>
                <a:gd name="T90" fmla="*/ 0 w 60"/>
                <a:gd name="T91" fmla="*/ 2147483647 h 17"/>
                <a:gd name="T92" fmla="*/ 2147483647 w 60"/>
                <a:gd name="T93" fmla="*/ 2147483647 h 17"/>
                <a:gd name="T94" fmla="*/ 2147483647 w 60"/>
                <a:gd name="T95" fmla="*/ 2147483647 h 17"/>
                <a:gd name="T96" fmla="*/ 2147483647 w 60"/>
                <a:gd name="T97" fmla="*/ 2147483647 h 1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0"/>
                <a:gd name="T148" fmla="*/ 0 h 17"/>
                <a:gd name="T149" fmla="*/ 60 w 60"/>
                <a:gd name="T150" fmla="*/ 17 h 1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0" h="17">
                  <a:moveTo>
                    <a:pt x="3" y="6"/>
                  </a:moveTo>
                  <a:lnTo>
                    <a:pt x="7" y="6"/>
                  </a:lnTo>
                  <a:lnTo>
                    <a:pt x="11" y="6"/>
                  </a:lnTo>
                  <a:lnTo>
                    <a:pt x="14" y="6"/>
                  </a:lnTo>
                  <a:lnTo>
                    <a:pt x="18" y="7"/>
                  </a:lnTo>
                  <a:lnTo>
                    <a:pt x="21" y="7"/>
                  </a:lnTo>
                  <a:lnTo>
                    <a:pt x="24" y="8"/>
                  </a:lnTo>
                  <a:lnTo>
                    <a:pt x="28" y="8"/>
                  </a:lnTo>
                  <a:lnTo>
                    <a:pt x="31" y="9"/>
                  </a:lnTo>
                  <a:lnTo>
                    <a:pt x="34" y="10"/>
                  </a:lnTo>
                  <a:lnTo>
                    <a:pt x="37" y="10"/>
                  </a:lnTo>
                  <a:lnTo>
                    <a:pt x="41" y="11"/>
                  </a:lnTo>
                  <a:lnTo>
                    <a:pt x="43" y="12"/>
                  </a:lnTo>
                  <a:lnTo>
                    <a:pt x="46" y="13"/>
                  </a:lnTo>
                  <a:lnTo>
                    <a:pt x="49" y="14"/>
                  </a:lnTo>
                  <a:lnTo>
                    <a:pt x="51" y="15"/>
                  </a:lnTo>
                  <a:lnTo>
                    <a:pt x="54" y="16"/>
                  </a:lnTo>
                  <a:lnTo>
                    <a:pt x="56" y="17"/>
                  </a:lnTo>
                  <a:lnTo>
                    <a:pt x="57" y="17"/>
                  </a:lnTo>
                  <a:lnTo>
                    <a:pt x="58" y="17"/>
                  </a:lnTo>
                  <a:lnTo>
                    <a:pt x="59" y="16"/>
                  </a:lnTo>
                  <a:lnTo>
                    <a:pt x="60" y="15"/>
                  </a:lnTo>
                  <a:lnTo>
                    <a:pt x="60" y="14"/>
                  </a:lnTo>
                  <a:lnTo>
                    <a:pt x="59" y="13"/>
                  </a:lnTo>
                  <a:lnTo>
                    <a:pt x="58" y="12"/>
                  </a:lnTo>
                  <a:lnTo>
                    <a:pt x="56" y="11"/>
                  </a:lnTo>
                  <a:lnTo>
                    <a:pt x="53" y="9"/>
                  </a:lnTo>
                  <a:lnTo>
                    <a:pt x="50" y="8"/>
                  </a:lnTo>
                  <a:lnTo>
                    <a:pt x="47" y="7"/>
                  </a:lnTo>
                  <a:lnTo>
                    <a:pt x="44" y="6"/>
                  </a:lnTo>
                  <a:lnTo>
                    <a:pt x="40" y="5"/>
                  </a:lnTo>
                  <a:lnTo>
                    <a:pt x="37" y="4"/>
                  </a:lnTo>
                  <a:lnTo>
                    <a:pt x="34" y="3"/>
                  </a:lnTo>
                  <a:lnTo>
                    <a:pt x="30" y="2"/>
                  </a:lnTo>
                  <a:lnTo>
                    <a:pt x="26" y="2"/>
                  </a:lnTo>
                  <a:lnTo>
                    <a:pt x="23" y="1"/>
                  </a:lnTo>
                  <a:lnTo>
                    <a:pt x="19" y="1"/>
                  </a:lnTo>
                  <a:lnTo>
                    <a:pt x="15" y="1"/>
                  </a:lnTo>
                  <a:lnTo>
                    <a:pt x="11" y="0"/>
                  </a:lnTo>
                  <a:lnTo>
                    <a:pt x="7" y="0"/>
                  </a:lnTo>
                  <a:lnTo>
                    <a:pt x="3" y="0"/>
                  </a:lnTo>
                  <a:lnTo>
                    <a:pt x="2" y="0"/>
                  </a:lnTo>
                  <a:lnTo>
                    <a:pt x="1" y="1"/>
                  </a:lnTo>
                  <a:lnTo>
                    <a:pt x="0" y="2"/>
                  </a:lnTo>
                  <a:lnTo>
                    <a:pt x="0" y="3"/>
                  </a:lnTo>
                  <a:lnTo>
                    <a:pt x="0" y="4"/>
                  </a:lnTo>
                  <a:lnTo>
                    <a:pt x="1" y="5"/>
                  </a:lnTo>
                  <a:lnTo>
                    <a:pt x="2" y="6"/>
                  </a:lnTo>
                  <a:lnTo>
                    <a:pt x="3"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37" name="Freeform 259"/>
            <p:cNvSpPr>
              <a:spLocks/>
            </p:cNvSpPr>
            <p:nvPr/>
          </p:nvSpPr>
          <p:spPr bwMode="auto">
            <a:xfrm>
              <a:off x="2782888" y="4573588"/>
              <a:ext cx="20638" cy="30162"/>
            </a:xfrm>
            <a:custGeom>
              <a:avLst/>
              <a:gdLst>
                <a:gd name="T0" fmla="*/ 2147483647 w 11"/>
                <a:gd name="T1" fmla="*/ 2147483647 h 12"/>
                <a:gd name="T2" fmla="*/ 2147483647 w 11"/>
                <a:gd name="T3" fmla="*/ 2147483647 h 12"/>
                <a:gd name="T4" fmla="*/ 2147483647 w 11"/>
                <a:gd name="T5" fmla="*/ 2147483647 h 12"/>
                <a:gd name="T6" fmla="*/ 2147483647 w 11"/>
                <a:gd name="T7" fmla="*/ 2147483647 h 12"/>
                <a:gd name="T8" fmla="*/ 2147483647 w 11"/>
                <a:gd name="T9" fmla="*/ 2147483647 h 12"/>
                <a:gd name="T10" fmla="*/ 2147483647 w 11"/>
                <a:gd name="T11" fmla="*/ 2147483647 h 12"/>
                <a:gd name="T12" fmla="*/ 2147483647 w 11"/>
                <a:gd name="T13" fmla="*/ 2147483647 h 12"/>
                <a:gd name="T14" fmla="*/ 2147483647 w 11"/>
                <a:gd name="T15" fmla="*/ 2147483647 h 12"/>
                <a:gd name="T16" fmla="*/ 2147483647 w 11"/>
                <a:gd name="T17" fmla="*/ 2147483647 h 12"/>
                <a:gd name="T18" fmla="*/ 2147483647 w 11"/>
                <a:gd name="T19" fmla="*/ 2147483647 h 12"/>
                <a:gd name="T20" fmla="*/ 2147483647 w 11"/>
                <a:gd name="T21" fmla="*/ 2147483647 h 12"/>
                <a:gd name="T22" fmla="*/ 2147483647 w 11"/>
                <a:gd name="T23" fmla="*/ 2147483647 h 12"/>
                <a:gd name="T24" fmla="*/ 2147483647 w 11"/>
                <a:gd name="T25" fmla="*/ 2147483647 h 12"/>
                <a:gd name="T26" fmla="*/ 2147483647 w 11"/>
                <a:gd name="T27" fmla="*/ 2147483647 h 12"/>
                <a:gd name="T28" fmla="*/ 2147483647 w 11"/>
                <a:gd name="T29" fmla="*/ 2147483647 h 12"/>
                <a:gd name="T30" fmla="*/ 2147483647 w 11"/>
                <a:gd name="T31" fmla="*/ 2147483647 h 12"/>
                <a:gd name="T32" fmla="*/ 2147483647 w 11"/>
                <a:gd name="T33" fmla="*/ 0 h 12"/>
                <a:gd name="T34" fmla="*/ 2147483647 w 11"/>
                <a:gd name="T35" fmla="*/ 2147483647 h 12"/>
                <a:gd name="T36" fmla="*/ 2147483647 w 11"/>
                <a:gd name="T37" fmla="*/ 2147483647 h 12"/>
                <a:gd name="T38" fmla="*/ 2147483647 w 11"/>
                <a:gd name="T39" fmla="*/ 2147483647 h 12"/>
                <a:gd name="T40" fmla="*/ 0 w 11"/>
                <a:gd name="T41" fmla="*/ 2147483647 h 12"/>
                <a:gd name="T42" fmla="*/ 2147483647 w 11"/>
                <a:gd name="T43" fmla="*/ 2147483647 h 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
                <a:gd name="T67" fmla="*/ 0 h 12"/>
                <a:gd name="T68" fmla="*/ 11 w 11"/>
                <a:gd name="T69" fmla="*/ 12 h 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 h="12">
                  <a:moveTo>
                    <a:pt x="4" y="12"/>
                  </a:moveTo>
                  <a:lnTo>
                    <a:pt x="5" y="12"/>
                  </a:lnTo>
                  <a:lnTo>
                    <a:pt x="6" y="12"/>
                  </a:lnTo>
                  <a:lnTo>
                    <a:pt x="7" y="12"/>
                  </a:lnTo>
                  <a:lnTo>
                    <a:pt x="8" y="12"/>
                  </a:lnTo>
                  <a:lnTo>
                    <a:pt x="9" y="12"/>
                  </a:lnTo>
                  <a:lnTo>
                    <a:pt x="10" y="12"/>
                  </a:lnTo>
                  <a:lnTo>
                    <a:pt x="11" y="11"/>
                  </a:lnTo>
                  <a:lnTo>
                    <a:pt x="10" y="10"/>
                  </a:lnTo>
                  <a:lnTo>
                    <a:pt x="9" y="8"/>
                  </a:lnTo>
                  <a:lnTo>
                    <a:pt x="8" y="7"/>
                  </a:lnTo>
                  <a:lnTo>
                    <a:pt x="7" y="5"/>
                  </a:lnTo>
                  <a:lnTo>
                    <a:pt x="6" y="4"/>
                  </a:lnTo>
                  <a:lnTo>
                    <a:pt x="5" y="3"/>
                  </a:lnTo>
                  <a:lnTo>
                    <a:pt x="4" y="2"/>
                  </a:lnTo>
                  <a:lnTo>
                    <a:pt x="3" y="0"/>
                  </a:lnTo>
                  <a:lnTo>
                    <a:pt x="2" y="1"/>
                  </a:lnTo>
                  <a:lnTo>
                    <a:pt x="1" y="1"/>
                  </a:lnTo>
                  <a:lnTo>
                    <a:pt x="0" y="1"/>
                  </a:lnTo>
                  <a:lnTo>
                    <a:pt x="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38" name="Freeform 260"/>
            <p:cNvSpPr>
              <a:spLocks/>
            </p:cNvSpPr>
            <p:nvPr/>
          </p:nvSpPr>
          <p:spPr bwMode="auto">
            <a:xfrm>
              <a:off x="2563813" y="4570413"/>
              <a:ext cx="20638" cy="33337"/>
            </a:xfrm>
            <a:custGeom>
              <a:avLst/>
              <a:gdLst>
                <a:gd name="T0" fmla="*/ 2147483647 w 11"/>
                <a:gd name="T1" fmla="*/ 2147483647 h 13"/>
                <a:gd name="T2" fmla="*/ 2147483647 w 11"/>
                <a:gd name="T3" fmla="*/ 0 h 13"/>
                <a:gd name="T4" fmla="*/ 2147483647 w 11"/>
                <a:gd name="T5" fmla="*/ 0 h 13"/>
                <a:gd name="T6" fmla="*/ 2147483647 w 11"/>
                <a:gd name="T7" fmla="*/ 0 h 13"/>
                <a:gd name="T8" fmla="*/ 2147483647 w 11"/>
                <a:gd name="T9" fmla="*/ 0 h 13"/>
                <a:gd name="T10" fmla="*/ 2147483647 w 11"/>
                <a:gd name="T11" fmla="*/ 0 h 13"/>
                <a:gd name="T12" fmla="*/ 0 w 11"/>
                <a:gd name="T13" fmla="*/ 2147483647 h 13"/>
                <a:gd name="T14" fmla="*/ 2147483647 w 11"/>
                <a:gd name="T15" fmla="*/ 2147483647 h 13"/>
                <a:gd name="T16" fmla="*/ 2147483647 w 11"/>
                <a:gd name="T17" fmla="*/ 2147483647 h 13"/>
                <a:gd name="T18" fmla="*/ 2147483647 w 11"/>
                <a:gd name="T19" fmla="*/ 2147483647 h 13"/>
                <a:gd name="T20" fmla="*/ 2147483647 w 11"/>
                <a:gd name="T21" fmla="*/ 2147483647 h 13"/>
                <a:gd name="T22" fmla="*/ 2147483647 w 11"/>
                <a:gd name="T23" fmla="*/ 2147483647 h 13"/>
                <a:gd name="T24" fmla="*/ 2147483647 w 11"/>
                <a:gd name="T25" fmla="*/ 2147483647 h 13"/>
                <a:gd name="T26" fmla="*/ 2147483647 w 11"/>
                <a:gd name="T27" fmla="*/ 2147483647 h 13"/>
                <a:gd name="T28" fmla="*/ 2147483647 w 11"/>
                <a:gd name="T29" fmla="*/ 2147483647 h 13"/>
                <a:gd name="T30" fmla="*/ 2147483647 w 11"/>
                <a:gd name="T31" fmla="*/ 2147483647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
                <a:gd name="T49" fmla="*/ 0 h 13"/>
                <a:gd name="T50" fmla="*/ 11 w 11"/>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 h="13">
                  <a:moveTo>
                    <a:pt x="11" y="13"/>
                  </a:moveTo>
                  <a:lnTo>
                    <a:pt x="10" y="0"/>
                  </a:lnTo>
                  <a:lnTo>
                    <a:pt x="9" y="0"/>
                  </a:lnTo>
                  <a:lnTo>
                    <a:pt x="8" y="0"/>
                  </a:lnTo>
                  <a:lnTo>
                    <a:pt x="7" y="0"/>
                  </a:lnTo>
                  <a:lnTo>
                    <a:pt x="6" y="0"/>
                  </a:lnTo>
                  <a:lnTo>
                    <a:pt x="0" y="12"/>
                  </a:lnTo>
                  <a:lnTo>
                    <a:pt x="1" y="12"/>
                  </a:lnTo>
                  <a:lnTo>
                    <a:pt x="2" y="12"/>
                  </a:lnTo>
                  <a:lnTo>
                    <a:pt x="3" y="12"/>
                  </a:lnTo>
                  <a:lnTo>
                    <a:pt x="4" y="12"/>
                  </a:lnTo>
                  <a:lnTo>
                    <a:pt x="6" y="12"/>
                  </a:lnTo>
                  <a:lnTo>
                    <a:pt x="7" y="12"/>
                  </a:lnTo>
                  <a:lnTo>
                    <a:pt x="8" y="12"/>
                  </a:lnTo>
                  <a:lnTo>
                    <a:pt x="10" y="13"/>
                  </a:lnTo>
                  <a:lnTo>
                    <a:pt x="11"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39" name="Freeform 261"/>
            <p:cNvSpPr>
              <a:spLocks/>
            </p:cNvSpPr>
            <p:nvPr/>
          </p:nvSpPr>
          <p:spPr bwMode="auto">
            <a:xfrm>
              <a:off x="2509838" y="4379913"/>
              <a:ext cx="368300" cy="271462"/>
            </a:xfrm>
            <a:custGeom>
              <a:avLst/>
              <a:gdLst>
                <a:gd name="T0" fmla="*/ 2147483647 w 196"/>
                <a:gd name="T1" fmla="*/ 2147483647 h 108"/>
                <a:gd name="T2" fmla="*/ 2147483647 w 196"/>
                <a:gd name="T3" fmla="*/ 0 h 108"/>
                <a:gd name="T4" fmla="*/ 2147483647 w 196"/>
                <a:gd name="T5" fmla="*/ 2147483647 h 108"/>
                <a:gd name="T6" fmla="*/ 2147483647 w 196"/>
                <a:gd name="T7" fmla="*/ 2147483647 h 108"/>
                <a:gd name="T8" fmla="*/ 2147483647 w 196"/>
                <a:gd name="T9" fmla="*/ 2147483647 h 108"/>
                <a:gd name="T10" fmla="*/ 2147483647 w 196"/>
                <a:gd name="T11" fmla="*/ 2147483647 h 108"/>
                <a:gd name="T12" fmla="*/ 2147483647 w 196"/>
                <a:gd name="T13" fmla="*/ 2147483647 h 108"/>
                <a:gd name="T14" fmla="*/ 2147483647 w 196"/>
                <a:gd name="T15" fmla="*/ 2147483647 h 108"/>
                <a:gd name="T16" fmla="*/ 2147483647 w 196"/>
                <a:gd name="T17" fmla="*/ 2147483647 h 108"/>
                <a:gd name="T18" fmla="*/ 2147483647 w 196"/>
                <a:gd name="T19" fmla="*/ 0 h 108"/>
                <a:gd name="T20" fmla="*/ 2147483647 w 196"/>
                <a:gd name="T21" fmla="*/ 0 h 108"/>
                <a:gd name="T22" fmla="*/ 2147483647 w 196"/>
                <a:gd name="T23" fmla="*/ 2147483647 h 108"/>
                <a:gd name="T24" fmla="*/ 0 w 196"/>
                <a:gd name="T25" fmla="*/ 2147483647 h 108"/>
                <a:gd name="T26" fmla="*/ 2147483647 w 196"/>
                <a:gd name="T27" fmla="*/ 2147483647 h 108"/>
                <a:gd name="T28" fmla="*/ 2147483647 w 196"/>
                <a:gd name="T29" fmla="*/ 2147483647 h 108"/>
                <a:gd name="T30" fmla="*/ 2147483647 w 196"/>
                <a:gd name="T31" fmla="*/ 2147483647 h 108"/>
                <a:gd name="T32" fmla="*/ 2147483647 w 196"/>
                <a:gd name="T33" fmla="*/ 2147483647 h 108"/>
                <a:gd name="T34" fmla="*/ 2147483647 w 196"/>
                <a:gd name="T35" fmla="*/ 2147483647 h 108"/>
                <a:gd name="T36" fmla="*/ 2147483647 w 196"/>
                <a:gd name="T37" fmla="*/ 2147483647 h 108"/>
                <a:gd name="T38" fmla="*/ 2147483647 w 196"/>
                <a:gd name="T39" fmla="*/ 2147483647 h 108"/>
                <a:gd name="T40" fmla="*/ 2147483647 w 196"/>
                <a:gd name="T41" fmla="*/ 2147483647 h 108"/>
                <a:gd name="T42" fmla="*/ 2147483647 w 196"/>
                <a:gd name="T43" fmla="*/ 2147483647 h 108"/>
                <a:gd name="T44" fmla="*/ 2147483647 w 196"/>
                <a:gd name="T45" fmla="*/ 2147483647 h 108"/>
                <a:gd name="T46" fmla="*/ 2147483647 w 196"/>
                <a:gd name="T47" fmla="*/ 2147483647 h 108"/>
                <a:gd name="T48" fmla="*/ 2147483647 w 196"/>
                <a:gd name="T49" fmla="*/ 2147483647 h 108"/>
                <a:gd name="T50" fmla="*/ 2147483647 w 196"/>
                <a:gd name="T51" fmla="*/ 2147483647 h 108"/>
                <a:gd name="T52" fmla="*/ 2147483647 w 196"/>
                <a:gd name="T53" fmla="*/ 2147483647 h 108"/>
                <a:gd name="T54" fmla="*/ 2147483647 w 196"/>
                <a:gd name="T55" fmla="*/ 2147483647 h 108"/>
                <a:gd name="T56" fmla="*/ 2147483647 w 196"/>
                <a:gd name="T57" fmla="*/ 2147483647 h 108"/>
                <a:gd name="T58" fmla="*/ 2147483647 w 196"/>
                <a:gd name="T59" fmla="*/ 2147483647 h 108"/>
                <a:gd name="T60" fmla="*/ 2147483647 w 196"/>
                <a:gd name="T61" fmla="*/ 2147483647 h 108"/>
                <a:gd name="T62" fmla="*/ 2147483647 w 196"/>
                <a:gd name="T63" fmla="*/ 2147483647 h 108"/>
                <a:gd name="T64" fmla="*/ 2147483647 w 196"/>
                <a:gd name="T65" fmla="*/ 2147483647 h 108"/>
                <a:gd name="T66" fmla="*/ 2147483647 w 196"/>
                <a:gd name="T67" fmla="*/ 2147483647 h 108"/>
                <a:gd name="T68" fmla="*/ 2147483647 w 196"/>
                <a:gd name="T69" fmla="*/ 2147483647 h 108"/>
                <a:gd name="T70" fmla="*/ 2147483647 w 196"/>
                <a:gd name="T71" fmla="*/ 2147483647 h 108"/>
                <a:gd name="T72" fmla="*/ 2147483647 w 196"/>
                <a:gd name="T73" fmla="*/ 2147483647 h 108"/>
                <a:gd name="T74" fmla="*/ 2147483647 w 196"/>
                <a:gd name="T75" fmla="*/ 2147483647 h 108"/>
                <a:gd name="T76" fmla="*/ 2147483647 w 196"/>
                <a:gd name="T77" fmla="*/ 2147483647 h 108"/>
                <a:gd name="T78" fmla="*/ 2147483647 w 196"/>
                <a:gd name="T79" fmla="*/ 2147483647 h 108"/>
                <a:gd name="T80" fmla="*/ 2147483647 w 196"/>
                <a:gd name="T81" fmla="*/ 2147483647 h 108"/>
                <a:gd name="T82" fmla="*/ 2147483647 w 196"/>
                <a:gd name="T83" fmla="*/ 2147483647 h 108"/>
                <a:gd name="T84" fmla="*/ 2147483647 w 196"/>
                <a:gd name="T85" fmla="*/ 2147483647 h 108"/>
                <a:gd name="T86" fmla="*/ 2147483647 w 196"/>
                <a:gd name="T87" fmla="*/ 2147483647 h 108"/>
                <a:gd name="T88" fmla="*/ 2147483647 w 196"/>
                <a:gd name="T89" fmla="*/ 2147483647 h 108"/>
                <a:gd name="T90" fmla="*/ 2147483647 w 196"/>
                <a:gd name="T91" fmla="*/ 2147483647 h 108"/>
                <a:gd name="T92" fmla="*/ 2147483647 w 196"/>
                <a:gd name="T93" fmla="*/ 2147483647 h 108"/>
                <a:gd name="T94" fmla="*/ 2147483647 w 196"/>
                <a:gd name="T95" fmla="*/ 2147483647 h 108"/>
                <a:gd name="T96" fmla="*/ 2147483647 w 196"/>
                <a:gd name="T97" fmla="*/ 2147483647 h 108"/>
                <a:gd name="T98" fmla="*/ 2147483647 w 196"/>
                <a:gd name="T99" fmla="*/ 2147483647 h 108"/>
                <a:gd name="T100" fmla="*/ 2147483647 w 196"/>
                <a:gd name="T101" fmla="*/ 2147483647 h 1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96"/>
                <a:gd name="T154" fmla="*/ 0 h 108"/>
                <a:gd name="T155" fmla="*/ 196 w 196"/>
                <a:gd name="T156" fmla="*/ 108 h 10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96" h="108">
                  <a:moveTo>
                    <a:pt x="190" y="2"/>
                  </a:moveTo>
                  <a:lnTo>
                    <a:pt x="187" y="2"/>
                  </a:lnTo>
                  <a:lnTo>
                    <a:pt x="184" y="1"/>
                  </a:lnTo>
                  <a:lnTo>
                    <a:pt x="181" y="1"/>
                  </a:lnTo>
                  <a:lnTo>
                    <a:pt x="179" y="1"/>
                  </a:lnTo>
                  <a:lnTo>
                    <a:pt x="176" y="0"/>
                  </a:lnTo>
                  <a:lnTo>
                    <a:pt x="173" y="0"/>
                  </a:lnTo>
                  <a:lnTo>
                    <a:pt x="170" y="0"/>
                  </a:lnTo>
                  <a:lnTo>
                    <a:pt x="167" y="0"/>
                  </a:lnTo>
                  <a:lnTo>
                    <a:pt x="162" y="0"/>
                  </a:lnTo>
                  <a:lnTo>
                    <a:pt x="156" y="1"/>
                  </a:lnTo>
                  <a:lnTo>
                    <a:pt x="151" y="1"/>
                  </a:lnTo>
                  <a:lnTo>
                    <a:pt x="146" y="2"/>
                  </a:lnTo>
                  <a:lnTo>
                    <a:pt x="141" y="2"/>
                  </a:lnTo>
                  <a:lnTo>
                    <a:pt x="136" y="3"/>
                  </a:lnTo>
                  <a:lnTo>
                    <a:pt x="132" y="5"/>
                  </a:lnTo>
                  <a:lnTo>
                    <a:pt x="127" y="6"/>
                  </a:lnTo>
                  <a:lnTo>
                    <a:pt x="123" y="7"/>
                  </a:lnTo>
                  <a:lnTo>
                    <a:pt x="119" y="8"/>
                  </a:lnTo>
                  <a:lnTo>
                    <a:pt x="115" y="10"/>
                  </a:lnTo>
                  <a:lnTo>
                    <a:pt x="111" y="12"/>
                  </a:lnTo>
                  <a:lnTo>
                    <a:pt x="107" y="14"/>
                  </a:lnTo>
                  <a:lnTo>
                    <a:pt x="104" y="16"/>
                  </a:lnTo>
                  <a:lnTo>
                    <a:pt x="101" y="18"/>
                  </a:lnTo>
                  <a:lnTo>
                    <a:pt x="98" y="20"/>
                  </a:lnTo>
                  <a:lnTo>
                    <a:pt x="95" y="18"/>
                  </a:lnTo>
                  <a:lnTo>
                    <a:pt x="92" y="16"/>
                  </a:lnTo>
                  <a:lnTo>
                    <a:pt x="89" y="14"/>
                  </a:lnTo>
                  <a:lnTo>
                    <a:pt x="85" y="12"/>
                  </a:lnTo>
                  <a:lnTo>
                    <a:pt x="82" y="10"/>
                  </a:lnTo>
                  <a:lnTo>
                    <a:pt x="77" y="8"/>
                  </a:lnTo>
                  <a:lnTo>
                    <a:pt x="73" y="7"/>
                  </a:lnTo>
                  <a:lnTo>
                    <a:pt x="69" y="6"/>
                  </a:lnTo>
                  <a:lnTo>
                    <a:pt x="64" y="5"/>
                  </a:lnTo>
                  <a:lnTo>
                    <a:pt x="60" y="3"/>
                  </a:lnTo>
                  <a:lnTo>
                    <a:pt x="55" y="2"/>
                  </a:lnTo>
                  <a:lnTo>
                    <a:pt x="50" y="2"/>
                  </a:lnTo>
                  <a:lnTo>
                    <a:pt x="45" y="1"/>
                  </a:lnTo>
                  <a:lnTo>
                    <a:pt x="40" y="1"/>
                  </a:lnTo>
                  <a:lnTo>
                    <a:pt x="35" y="0"/>
                  </a:lnTo>
                  <a:lnTo>
                    <a:pt x="29" y="0"/>
                  </a:lnTo>
                  <a:lnTo>
                    <a:pt x="26" y="0"/>
                  </a:lnTo>
                  <a:lnTo>
                    <a:pt x="23" y="0"/>
                  </a:lnTo>
                  <a:lnTo>
                    <a:pt x="21" y="0"/>
                  </a:lnTo>
                  <a:lnTo>
                    <a:pt x="18" y="1"/>
                  </a:lnTo>
                  <a:lnTo>
                    <a:pt x="15" y="1"/>
                  </a:lnTo>
                  <a:lnTo>
                    <a:pt x="12" y="1"/>
                  </a:lnTo>
                  <a:lnTo>
                    <a:pt x="9" y="2"/>
                  </a:lnTo>
                  <a:lnTo>
                    <a:pt x="7" y="2"/>
                  </a:lnTo>
                  <a:lnTo>
                    <a:pt x="0" y="3"/>
                  </a:lnTo>
                  <a:lnTo>
                    <a:pt x="0" y="82"/>
                  </a:lnTo>
                  <a:lnTo>
                    <a:pt x="0" y="108"/>
                  </a:lnTo>
                  <a:lnTo>
                    <a:pt x="10" y="107"/>
                  </a:lnTo>
                  <a:lnTo>
                    <a:pt x="11" y="107"/>
                  </a:lnTo>
                  <a:lnTo>
                    <a:pt x="12" y="107"/>
                  </a:lnTo>
                  <a:lnTo>
                    <a:pt x="14" y="106"/>
                  </a:lnTo>
                  <a:lnTo>
                    <a:pt x="15" y="106"/>
                  </a:lnTo>
                  <a:lnTo>
                    <a:pt x="16" y="106"/>
                  </a:lnTo>
                  <a:lnTo>
                    <a:pt x="18" y="106"/>
                  </a:lnTo>
                  <a:lnTo>
                    <a:pt x="19" y="106"/>
                  </a:lnTo>
                  <a:lnTo>
                    <a:pt x="20" y="106"/>
                  </a:lnTo>
                  <a:lnTo>
                    <a:pt x="26" y="93"/>
                  </a:lnTo>
                  <a:lnTo>
                    <a:pt x="25" y="93"/>
                  </a:lnTo>
                  <a:lnTo>
                    <a:pt x="24" y="94"/>
                  </a:lnTo>
                  <a:lnTo>
                    <a:pt x="22" y="94"/>
                  </a:lnTo>
                  <a:lnTo>
                    <a:pt x="21" y="94"/>
                  </a:lnTo>
                  <a:lnTo>
                    <a:pt x="20" y="94"/>
                  </a:lnTo>
                  <a:lnTo>
                    <a:pt x="18" y="94"/>
                  </a:lnTo>
                  <a:lnTo>
                    <a:pt x="17" y="94"/>
                  </a:lnTo>
                  <a:lnTo>
                    <a:pt x="16" y="94"/>
                  </a:lnTo>
                  <a:lnTo>
                    <a:pt x="16" y="89"/>
                  </a:lnTo>
                  <a:lnTo>
                    <a:pt x="18" y="89"/>
                  </a:lnTo>
                  <a:lnTo>
                    <a:pt x="19" y="89"/>
                  </a:lnTo>
                  <a:lnTo>
                    <a:pt x="21" y="88"/>
                  </a:lnTo>
                  <a:lnTo>
                    <a:pt x="22" y="88"/>
                  </a:lnTo>
                  <a:lnTo>
                    <a:pt x="24" y="88"/>
                  </a:lnTo>
                  <a:lnTo>
                    <a:pt x="26" y="88"/>
                  </a:lnTo>
                  <a:lnTo>
                    <a:pt x="27" y="88"/>
                  </a:lnTo>
                  <a:lnTo>
                    <a:pt x="29" y="88"/>
                  </a:lnTo>
                  <a:lnTo>
                    <a:pt x="35" y="76"/>
                  </a:lnTo>
                  <a:lnTo>
                    <a:pt x="33" y="76"/>
                  </a:lnTo>
                  <a:lnTo>
                    <a:pt x="30" y="76"/>
                  </a:lnTo>
                  <a:lnTo>
                    <a:pt x="28" y="76"/>
                  </a:lnTo>
                  <a:lnTo>
                    <a:pt x="25" y="76"/>
                  </a:lnTo>
                  <a:lnTo>
                    <a:pt x="23" y="76"/>
                  </a:lnTo>
                  <a:lnTo>
                    <a:pt x="21" y="76"/>
                  </a:lnTo>
                  <a:lnTo>
                    <a:pt x="18" y="77"/>
                  </a:lnTo>
                  <a:lnTo>
                    <a:pt x="16" y="77"/>
                  </a:lnTo>
                  <a:lnTo>
                    <a:pt x="16" y="13"/>
                  </a:lnTo>
                  <a:lnTo>
                    <a:pt x="18" y="13"/>
                  </a:lnTo>
                  <a:lnTo>
                    <a:pt x="19" y="13"/>
                  </a:lnTo>
                  <a:lnTo>
                    <a:pt x="21" y="13"/>
                  </a:lnTo>
                  <a:lnTo>
                    <a:pt x="22" y="13"/>
                  </a:lnTo>
                  <a:lnTo>
                    <a:pt x="24" y="12"/>
                  </a:lnTo>
                  <a:lnTo>
                    <a:pt x="26" y="12"/>
                  </a:lnTo>
                  <a:lnTo>
                    <a:pt x="28" y="12"/>
                  </a:lnTo>
                  <a:lnTo>
                    <a:pt x="29" y="12"/>
                  </a:lnTo>
                  <a:lnTo>
                    <a:pt x="34" y="13"/>
                  </a:lnTo>
                  <a:lnTo>
                    <a:pt x="40" y="13"/>
                  </a:lnTo>
                  <a:lnTo>
                    <a:pt x="45" y="13"/>
                  </a:lnTo>
                  <a:lnTo>
                    <a:pt x="50" y="14"/>
                  </a:lnTo>
                  <a:lnTo>
                    <a:pt x="54" y="15"/>
                  </a:lnTo>
                  <a:lnTo>
                    <a:pt x="59" y="16"/>
                  </a:lnTo>
                  <a:lnTo>
                    <a:pt x="63" y="17"/>
                  </a:lnTo>
                  <a:lnTo>
                    <a:pt x="67" y="18"/>
                  </a:lnTo>
                  <a:lnTo>
                    <a:pt x="71" y="20"/>
                  </a:lnTo>
                  <a:lnTo>
                    <a:pt x="75" y="21"/>
                  </a:lnTo>
                  <a:lnTo>
                    <a:pt x="79" y="23"/>
                  </a:lnTo>
                  <a:lnTo>
                    <a:pt x="82" y="25"/>
                  </a:lnTo>
                  <a:lnTo>
                    <a:pt x="85" y="27"/>
                  </a:lnTo>
                  <a:lnTo>
                    <a:pt x="87" y="29"/>
                  </a:lnTo>
                  <a:lnTo>
                    <a:pt x="90" y="31"/>
                  </a:lnTo>
                  <a:lnTo>
                    <a:pt x="91" y="33"/>
                  </a:lnTo>
                  <a:lnTo>
                    <a:pt x="98" y="43"/>
                  </a:lnTo>
                  <a:lnTo>
                    <a:pt x="105" y="33"/>
                  </a:lnTo>
                  <a:lnTo>
                    <a:pt x="107" y="31"/>
                  </a:lnTo>
                  <a:lnTo>
                    <a:pt x="109" y="29"/>
                  </a:lnTo>
                  <a:lnTo>
                    <a:pt x="112" y="27"/>
                  </a:lnTo>
                  <a:lnTo>
                    <a:pt x="115" y="25"/>
                  </a:lnTo>
                  <a:lnTo>
                    <a:pt x="118" y="23"/>
                  </a:lnTo>
                  <a:lnTo>
                    <a:pt x="121" y="21"/>
                  </a:lnTo>
                  <a:lnTo>
                    <a:pt x="125" y="20"/>
                  </a:lnTo>
                  <a:lnTo>
                    <a:pt x="129" y="18"/>
                  </a:lnTo>
                  <a:lnTo>
                    <a:pt x="133" y="17"/>
                  </a:lnTo>
                  <a:lnTo>
                    <a:pt x="137" y="16"/>
                  </a:lnTo>
                  <a:lnTo>
                    <a:pt x="142" y="15"/>
                  </a:lnTo>
                  <a:lnTo>
                    <a:pt x="147" y="14"/>
                  </a:lnTo>
                  <a:lnTo>
                    <a:pt x="152" y="13"/>
                  </a:lnTo>
                  <a:lnTo>
                    <a:pt x="157" y="13"/>
                  </a:lnTo>
                  <a:lnTo>
                    <a:pt x="162" y="13"/>
                  </a:lnTo>
                  <a:lnTo>
                    <a:pt x="167" y="12"/>
                  </a:lnTo>
                  <a:lnTo>
                    <a:pt x="169" y="12"/>
                  </a:lnTo>
                  <a:lnTo>
                    <a:pt x="170" y="12"/>
                  </a:lnTo>
                  <a:lnTo>
                    <a:pt x="172" y="12"/>
                  </a:lnTo>
                  <a:lnTo>
                    <a:pt x="174" y="13"/>
                  </a:lnTo>
                  <a:lnTo>
                    <a:pt x="176" y="13"/>
                  </a:lnTo>
                  <a:lnTo>
                    <a:pt x="177" y="13"/>
                  </a:lnTo>
                  <a:lnTo>
                    <a:pt x="179" y="13"/>
                  </a:lnTo>
                  <a:lnTo>
                    <a:pt x="181" y="13"/>
                  </a:lnTo>
                  <a:lnTo>
                    <a:pt x="181" y="77"/>
                  </a:lnTo>
                  <a:lnTo>
                    <a:pt x="179" y="77"/>
                  </a:lnTo>
                  <a:lnTo>
                    <a:pt x="177" y="76"/>
                  </a:lnTo>
                  <a:lnTo>
                    <a:pt x="176" y="76"/>
                  </a:lnTo>
                  <a:lnTo>
                    <a:pt x="174" y="76"/>
                  </a:lnTo>
                  <a:lnTo>
                    <a:pt x="172" y="76"/>
                  </a:lnTo>
                  <a:lnTo>
                    <a:pt x="170" y="76"/>
                  </a:lnTo>
                  <a:lnTo>
                    <a:pt x="169" y="76"/>
                  </a:lnTo>
                  <a:lnTo>
                    <a:pt x="167" y="76"/>
                  </a:lnTo>
                  <a:lnTo>
                    <a:pt x="164" y="76"/>
                  </a:lnTo>
                  <a:lnTo>
                    <a:pt x="162" y="76"/>
                  </a:lnTo>
                  <a:lnTo>
                    <a:pt x="160" y="76"/>
                  </a:lnTo>
                  <a:lnTo>
                    <a:pt x="157" y="76"/>
                  </a:lnTo>
                  <a:lnTo>
                    <a:pt x="155" y="77"/>
                  </a:lnTo>
                  <a:lnTo>
                    <a:pt x="153" y="77"/>
                  </a:lnTo>
                  <a:lnTo>
                    <a:pt x="150" y="77"/>
                  </a:lnTo>
                  <a:lnTo>
                    <a:pt x="148" y="77"/>
                  </a:lnTo>
                  <a:lnTo>
                    <a:pt x="149" y="78"/>
                  </a:lnTo>
                  <a:lnTo>
                    <a:pt x="150" y="80"/>
                  </a:lnTo>
                  <a:lnTo>
                    <a:pt x="151" y="81"/>
                  </a:lnTo>
                  <a:lnTo>
                    <a:pt x="152" y="82"/>
                  </a:lnTo>
                  <a:lnTo>
                    <a:pt x="153" y="84"/>
                  </a:lnTo>
                  <a:lnTo>
                    <a:pt x="154" y="86"/>
                  </a:lnTo>
                  <a:lnTo>
                    <a:pt x="155" y="87"/>
                  </a:lnTo>
                  <a:lnTo>
                    <a:pt x="157" y="89"/>
                  </a:lnTo>
                  <a:lnTo>
                    <a:pt x="160" y="88"/>
                  </a:lnTo>
                  <a:lnTo>
                    <a:pt x="163" y="88"/>
                  </a:lnTo>
                  <a:lnTo>
                    <a:pt x="166" y="88"/>
                  </a:lnTo>
                  <a:lnTo>
                    <a:pt x="169" y="88"/>
                  </a:lnTo>
                  <a:lnTo>
                    <a:pt x="172" y="88"/>
                  </a:lnTo>
                  <a:lnTo>
                    <a:pt x="175" y="88"/>
                  </a:lnTo>
                  <a:lnTo>
                    <a:pt x="177" y="89"/>
                  </a:lnTo>
                  <a:lnTo>
                    <a:pt x="181" y="89"/>
                  </a:lnTo>
                  <a:lnTo>
                    <a:pt x="181" y="94"/>
                  </a:lnTo>
                  <a:lnTo>
                    <a:pt x="179" y="94"/>
                  </a:lnTo>
                  <a:lnTo>
                    <a:pt x="177" y="94"/>
                  </a:lnTo>
                  <a:lnTo>
                    <a:pt x="176" y="94"/>
                  </a:lnTo>
                  <a:lnTo>
                    <a:pt x="174" y="94"/>
                  </a:lnTo>
                  <a:lnTo>
                    <a:pt x="172" y="93"/>
                  </a:lnTo>
                  <a:lnTo>
                    <a:pt x="170" y="93"/>
                  </a:lnTo>
                  <a:lnTo>
                    <a:pt x="169" y="93"/>
                  </a:lnTo>
                  <a:lnTo>
                    <a:pt x="167" y="93"/>
                  </a:lnTo>
                  <a:lnTo>
                    <a:pt x="165" y="93"/>
                  </a:lnTo>
                  <a:lnTo>
                    <a:pt x="164" y="93"/>
                  </a:lnTo>
                  <a:lnTo>
                    <a:pt x="162" y="93"/>
                  </a:lnTo>
                  <a:lnTo>
                    <a:pt x="161" y="94"/>
                  </a:lnTo>
                  <a:lnTo>
                    <a:pt x="162" y="95"/>
                  </a:lnTo>
                  <a:lnTo>
                    <a:pt x="163" y="97"/>
                  </a:lnTo>
                  <a:lnTo>
                    <a:pt x="164" y="98"/>
                  </a:lnTo>
                  <a:lnTo>
                    <a:pt x="165" y="100"/>
                  </a:lnTo>
                  <a:lnTo>
                    <a:pt x="166" y="101"/>
                  </a:lnTo>
                  <a:lnTo>
                    <a:pt x="167" y="103"/>
                  </a:lnTo>
                  <a:lnTo>
                    <a:pt x="169" y="104"/>
                  </a:lnTo>
                  <a:lnTo>
                    <a:pt x="170" y="105"/>
                  </a:lnTo>
                  <a:lnTo>
                    <a:pt x="172" y="105"/>
                  </a:lnTo>
                  <a:lnTo>
                    <a:pt x="174" y="106"/>
                  </a:lnTo>
                  <a:lnTo>
                    <a:pt x="176" y="106"/>
                  </a:lnTo>
                  <a:lnTo>
                    <a:pt x="178" y="106"/>
                  </a:lnTo>
                  <a:lnTo>
                    <a:pt x="181" y="106"/>
                  </a:lnTo>
                  <a:lnTo>
                    <a:pt x="183" y="106"/>
                  </a:lnTo>
                  <a:lnTo>
                    <a:pt x="185" y="107"/>
                  </a:lnTo>
                  <a:lnTo>
                    <a:pt x="187" y="107"/>
                  </a:lnTo>
                  <a:lnTo>
                    <a:pt x="196" y="108"/>
                  </a:lnTo>
                  <a:lnTo>
                    <a:pt x="196" y="3"/>
                  </a:lnTo>
                  <a:lnTo>
                    <a:pt x="19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40" name="Freeform 262"/>
            <p:cNvSpPr>
              <a:spLocks/>
            </p:cNvSpPr>
            <p:nvPr/>
          </p:nvSpPr>
          <p:spPr bwMode="auto">
            <a:xfrm>
              <a:off x="2546350" y="4614863"/>
              <a:ext cx="39688" cy="30162"/>
            </a:xfrm>
            <a:custGeom>
              <a:avLst/>
              <a:gdLst>
                <a:gd name="T0" fmla="*/ 2147483647 w 21"/>
                <a:gd name="T1" fmla="*/ 0 h 12"/>
                <a:gd name="T2" fmla="*/ 0 w 21"/>
                <a:gd name="T3" fmla="*/ 2147483647 h 12"/>
                <a:gd name="T4" fmla="*/ 2147483647 w 21"/>
                <a:gd name="T5" fmla="*/ 2147483647 h 12"/>
                <a:gd name="T6" fmla="*/ 2147483647 w 21"/>
                <a:gd name="T7" fmla="*/ 2147483647 h 12"/>
                <a:gd name="T8" fmla="*/ 2147483647 w 21"/>
                <a:gd name="T9" fmla="*/ 2147483647 h 12"/>
                <a:gd name="T10" fmla="*/ 2147483647 w 21"/>
                <a:gd name="T11" fmla="*/ 2147483647 h 12"/>
                <a:gd name="T12" fmla="*/ 2147483647 w 21"/>
                <a:gd name="T13" fmla="*/ 2147483647 h 12"/>
                <a:gd name="T14" fmla="*/ 2147483647 w 21"/>
                <a:gd name="T15" fmla="*/ 2147483647 h 12"/>
                <a:gd name="T16" fmla="*/ 2147483647 w 21"/>
                <a:gd name="T17" fmla="*/ 2147483647 h 12"/>
                <a:gd name="T18" fmla="*/ 2147483647 w 21"/>
                <a:gd name="T19" fmla="*/ 2147483647 h 12"/>
                <a:gd name="T20" fmla="*/ 2147483647 w 21"/>
                <a:gd name="T21" fmla="*/ 0 h 12"/>
                <a:gd name="T22" fmla="*/ 2147483647 w 21"/>
                <a:gd name="T23" fmla="*/ 0 h 12"/>
                <a:gd name="T24" fmla="*/ 2147483647 w 21"/>
                <a:gd name="T25" fmla="*/ 0 h 12"/>
                <a:gd name="T26" fmla="*/ 2147483647 w 21"/>
                <a:gd name="T27" fmla="*/ 0 h 12"/>
                <a:gd name="T28" fmla="*/ 2147483647 w 21"/>
                <a:gd name="T29" fmla="*/ 0 h 12"/>
                <a:gd name="T30" fmla="*/ 2147483647 w 21"/>
                <a:gd name="T31" fmla="*/ 0 h 12"/>
                <a:gd name="T32" fmla="*/ 2147483647 w 21"/>
                <a:gd name="T33" fmla="*/ 0 h 12"/>
                <a:gd name="T34" fmla="*/ 2147483647 w 21"/>
                <a:gd name="T35" fmla="*/ 0 h 12"/>
                <a:gd name="T36" fmla="*/ 2147483647 w 21"/>
                <a:gd name="T37" fmla="*/ 0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
                <a:gd name="T58" fmla="*/ 0 h 12"/>
                <a:gd name="T59" fmla="*/ 21 w 21"/>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 h="12">
                  <a:moveTo>
                    <a:pt x="6" y="0"/>
                  </a:moveTo>
                  <a:lnTo>
                    <a:pt x="0" y="12"/>
                  </a:lnTo>
                  <a:lnTo>
                    <a:pt x="2" y="12"/>
                  </a:lnTo>
                  <a:lnTo>
                    <a:pt x="5" y="12"/>
                  </a:lnTo>
                  <a:lnTo>
                    <a:pt x="8" y="12"/>
                  </a:lnTo>
                  <a:lnTo>
                    <a:pt x="10" y="12"/>
                  </a:lnTo>
                  <a:lnTo>
                    <a:pt x="13" y="12"/>
                  </a:lnTo>
                  <a:lnTo>
                    <a:pt x="16" y="12"/>
                  </a:lnTo>
                  <a:lnTo>
                    <a:pt x="18" y="12"/>
                  </a:lnTo>
                  <a:lnTo>
                    <a:pt x="21" y="12"/>
                  </a:lnTo>
                  <a:lnTo>
                    <a:pt x="20" y="0"/>
                  </a:lnTo>
                  <a:lnTo>
                    <a:pt x="18" y="0"/>
                  </a:lnTo>
                  <a:lnTo>
                    <a:pt x="17" y="0"/>
                  </a:lnTo>
                  <a:lnTo>
                    <a:pt x="15" y="0"/>
                  </a:lnTo>
                  <a:lnTo>
                    <a:pt x="13" y="0"/>
                  </a:lnTo>
                  <a:lnTo>
                    <a:pt x="11" y="0"/>
                  </a:lnTo>
                  <a:lnTo>
                    <a:pt x="9" y="0"/>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41" name="Freeform 263"/>
            <p:cNvSpPr>
              <a:spLocks/>
            </p:cNvSpPr>
            <p:nvPr/>
          </p:nvSpPr>
          <p:spPr bwMode="auto">
            <a:xfrm>
              <a:off x="2795588" y="4614863"/>
              <a:ext cx="31750" cy="30162"/>
            </a:xfrm>
            <a:custGeom>
              <a:avLst/>
              <a:gdLst>
                <a:gd name="T0" fmla="*/ 0 w 17"/>
                <a:gd name="T1" fmla="*/ 0 h 12"/>
                <a:gd name="T2" fmla="*/ 2147483647 w 17"/>
                <a:gd name="T3" fmla="*/ 2147483647 h 12"/>
                <a:gd name="T4" fmla="*/ 2147483647 w 17"/>
                <a:gd name="T5" fmla="*/ 2147483647 h 12"/>
                <a:gd name="T6" fmla="*/ 2147483647 w 17"/>
                <a:gd name="T7" fmla="*/ 2147483647 h 12"/>
                <a:gd name="T8" fmla="*/ 2147483647 w 17"/>
                <a:gd name="T9" fmla="*/ 2147483647 h 12"/>
                <a:gd name="T10" fmla="*/ 2147483647 w 17"/>
                <a:gd name="T11" fmla="*/ 2147483647 h 12"/>
                <a:gd name="T12" fmla="*/ 2147483647 w 17"/>
                <a:gd name="T13" fmla="*/ 2147483647 h 12"/>
                <a:gd name="T14" fmla="*/ 2147483647 w 17"/>
                <a:gd name="T15" fmla="*/ 2147483647 h 12"/>
                <a:gd name="T16" fmla="*/ 2147483647 w 17"/>
                <a:gd name="T17" fmla="*/ 2147483647 h 12"/>
                <a:gd name="T18" fmla="*/ 2147483647 w 17"/>
                <a:gd name="T19" fmla="*/ 2147483647 h 12"/>
                <a:gd name="T20" fmla="*/ 2147483647 w 17"/>
                <a:gd name="T21" fmla="*/ 2147483647 h 12"/>
                <a:gd name="T22" fmla="*/ 2147483647 w 17"/>
                <a:gd name="T23" fmla="*/ 2147483647 h 12"/>
                <a:gd name="T24" fmla="*/ 2147483647 w 17"/>
                <a:gd name="T25" fmla="*/ 2147483647 h 12"/>
                <a:gd name="T26" fmla="*/ 2147483647 w 17"/>
                <a:gd name="T27" fmla="*/ 2147483647 h 12"/>
                <a:gd name="T28" fmla="*/ 2147483647 w 17"/>
                <a:gd name="T29" fmla="*/ 2147483647 h 12"/>
                <a:gd name="T30" fmla="*/ 2147483647 w 17"/>
                <a:gd name="T31" fmla="*/ 2147483647 h 12"/>
                <a:gd name="T32" fmla="*/ 2147483647 w 17"/>
                <a:gd name="T33" fmla="*/ 2147483647 h 12"/>
                <a:gd name="T34" fmla="*/ 2147483647 w 17"/>
                <a:gd name="T35" fmla="*/ 0 h 12"/>
                <a:gd name="T36" fmla="*/ 2147483647 w 17"/>
                <a:gd name="T37" fmla="*/ 0 h 12"/>
                <a:gd name="T38" fmla="*/ 2147483647 w 17"/>
                <a:gd name="T39" fmla="*/ 0 h 12"/>
                <a:gd name="T40" fmla="*/ 2147483647 w 17"/>
                <a:gd name="T41" fmla="*/ 0 h 12"/>
                <a:gd name="T42" fmla="*/ 2147483647 w 17"/>
                <a:gd name="T43" fmla="*/ 0 h 12"/>
                <a:gd name="T44" fmla="*/ 2147483647 w 17"/>
                <a:gd name="T45" fmla="*/ 0 h 12"/>
                <a:gd name="T46" fmla="*/ 2147483647 w 17"/>
                <a:gd name="T47" fmla="*/ 0 h 12"/>
                <a:gd name="T48" fmla="*/ 2147483647 w 17"/>
                <a:gd name="T49" fmla="*/ 0 h 12"/>
                <a:gd name="T50" fmla="*/ 0 w 17"/>
                <a:gd name="T51" fmla="*/ 0 h 1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
                <a:gd name="T79" fmla="*/ 0 h 12"/>
                <a:gd name="T80" fmla="*/ 17 w 17"/>
                <a:gd name="T81" fmla="*/ 12 h 1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 h="12">
                  <a:moveTo>
                    <a:pt x="0" y="0"/>
                  </a:moveTo>
                  <a:lnTo>
                    <a:pt x="4" y="12"/>
                  </a:lnTo>
                  <a:lnTo>
                    <a:pt x="6" y="12"/>
                  </a:lnTo>
                  <a:lnTo>
                    <a:pt x="7" y="12"/>
                  </a:lnTo>
                  <a:lnTo>
                    <a:pt x="9" y="12"/>
                  </a:lnTo>
                  <a:lnTo>
                    <a:pt x="11" y="12"/>
                  </a:lnTo>
                  <a:lnTo>
                    <a:pt x="12" y="12"/>
                  </a:lnTo>
                  <a:lnTo>
                    <a:pt x="14" y="12"/>
                  </a:lnTo>
                  <a:lnTo>
                    <a:pt x="15" y="12"/>
                  </a:lnTo>
                  <a:lnTo>
                    <a:pt x="17" y="12"/>
                  </a:lnTo>
                  <a:lnTo>
                    <a:pt x="16" y="10"/>
                  </a:lnTo>
                  <a:lnTo>
                    <a:pt x="15" y="9"/>
                  </a:lnTo>
                  <a:lnTo>
                    <a:pt x="14" y="7"/>
                  </a:lnTo>
                  <a:lnTo>
                    <a:pt x="13" y="6"/>
                  </a:lnTo>
                  <a:lnTo>
                    <a:pt x="12" y="4"/>
                  </a:lnTo>
                  <a:lnTo>
                    <a:pt x="11" y="3"/>
                  </a:lnTo>
                  <a:lnTo>
                    <a:pt x="9" y="1"/>
                  </a:lnTo>
                  <a:lnTo>
                    <a:pt x="8" y="0"/>
                  </a:lnTo>
                  <a:lnTo>
                    <a:pt x="7" y="0"/>
                  </a:lnTo>
                  <a:lnTo>
                    <a:pt x="6" y="0"/>
                  </a:lnTo>
                  <a:lnTo>
                    <a:pt x="5" y="0"/>
                  </a:lnTo>
                  <a:lnTo>
                    <a:pt x="4" y="0"/>
                  </a:lnTo>
                  <a:lnTo>
                    <a:pt x="3" y="0"/>
                  </a:lnTo>
                  <a:lnTo>
                    <a:pt x="2" y="0"/>
                  </a:lnTo>
                  <a:lnTo>
                    <a:pt x="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42" name="Freeform 264"/>
            <p:cNvSpPr>
              <a:spLocks/>
            </p:cNvSpPr>
            <p:nvPr/>
          </p:nvSpPr>
          <p:spPr bwMode="auto">
            <a:xfrm>
              <a:off x="2582863" y="4573588"/>
              <a:ext cx="220663" cy="112712"/>
            </a:xfrm>
            <a:custGeom>
              <a:avLst/>
              <a:gdLst>
                <a:gd name="T0" fmla="*/ 2147483647 w 117"/>
                <a:gd name="T1" fmla="*/ 2147483647 h 45"/>
                <a:gd name="T2" fmla="*/ 2147483647 w 117"/>
                <a:gd name="T3" fmla="*/ 2147483647 h 45"/>
                <a:gd name="T4" fmla="*/ 2147483647 w 117"/>
                <a:gd name="T5" fmla="*/ 2147483647 h 45"/>
                <a:gd name="T6" fmla="*/ 2147483647 w 117"/>
                <a:gd name="T7" fmla="*/ 2147483647 h 45"/>
                <a:gd name="T8" fmla="*/ 2147483647 w 117"/>
                <a:gd name="T9" fmla="*/ 2147483647 h 45"/>
                <a:gd name="T10" fmla="*/ 2147483647 w 117"/>
                <a:gd name="T11" fmla="*/ 2147483647 h 45"/>
                <a:gd name="T12" fmla="*/ 2147483647 w 117"/>
                <a:gd name="T13" fmla="*/ 2147483647 h 45"/>
                <a:gd name="T14" fmla="*/ 2147483647 w 117"/>
                <a:gd name="T15" fmla="*/ 2147483647 h 45"/>
                <a:gd name="T16" fmla="*/ 2147483647 w 117"/>
                <a:gd name="T17" fmla="*/ 2147483647 h 45"/>
                <a:gd name="T18" fmla="*/ 2147483647 w 117"/>
                <a:gd name="T19" fmla="*/ 2147483647 h 45"/>
                <a:gd name="T20" fmla="*/ 2147483647 w 117"/>
                <a:gd name="T21" fmla="*/ 2147483647 h 45"/>
                <a:gd name="T22" fmla="*/ 2147483647 w 117"/>
                <a:gd name="T23" fmla="*/ 2147483647 h 45"/>
                <a:gd name="T24" fmla="*/ 2147483647 w 117"/>
                <a:gd name="T25" fmla="*/ 2147483647 h 45"/>
                <a:gd name="T26" fmla="*/ 2147483647 w 117"/>
                <a:gd name="T27" fmla="*/ 2147483647 h 45"/>
                <a:gd name="T28" fmla="*/ 2147483647 w 117"/>
                <a:gd name="T29" fmla="*/ 2147483647 h 45"/>
                <a:gd name="T30" fmla="*/ 2147483647 w 117"/>
                <a:gd name="T31" fmla="*/ 2147483647 h 45"/>
                <a:gd name="T32" fmla="*/ 2147483647 w 117"/>
                <a:gd name="T33" fmla="*/ 2147483647 h 45"/>
                <a:gd name="T34" fmla="*/ 2147483647 w 117"/>
                <a:gd name="T35" fmla="*/ 2147483647 h 45"/>
                <a:gd name="T36" fmla="*/ 2147483647 w 117"/>
                <a:gd name="T37" fmla="*/ 2147483647 h 45"/>
                <a:gd name="T38" fmla="*/ 2147483647 w 117"/>
                <a:gd name="T39" fmla="*/ 2147483647 h 45"/>
                <a:gd name="T40" fmla="*/ 2147483647 w 117"/>
                <a:gd name="T41" fmla="*/ 2147483647 h 45"/>
                <a:gd name="T42" fmla="*/ 2147483647 w 117"/>
                <a:gd name="T43" fmla="*/ 2147483647 h 45"/>
                <a:gd name="T44" fmla="*/ 2147483647 w 117"/>
                <a:gd name="T45" fmla="*/ 2147483647 h 45"/>
                <a:gd name="T46" fmla="*/ 2147483647 w 117"/>
                <a:gd name="T47" fmla="*/ 2147483647 h 45"/>
                <a:gd name="T48" fmla="*/ 2147483647 w 117"/>
                <a:gd name="T49" fmla="*/ 2147483647 h 45"/>
                <a:gd name="T50" fmla="*/ 2147483647 w 117"/>
                <a:gd name="T51" fmla="*/ 2147483647 h 45"/>
                <a:gd name="T52" fmla="*/ 2147483647 w 117"/>
                <a:gd name="T53" fmla="*/ 2147483647 h 45"/>
                <a:gd name="T54" fmla="*/ 2147483647 w 117"/>
                <a:gd name="T55" fmla="*/ 2147483647 h 45"/>
                <a:gd name="T56" fmla="*/ 2147483647 w 117"/>
                <a:gd name="T57" fmla="*/ 2147483647 h 45"/>
                <a:gd name="T58" fmla="*/ 2147483647 w 117"/>
                <a:gd name="T59" fmla="*/ 2147483647 h 45"/>
                <a:gd name="T60" fmla="*/ 2147483647 w 117"/>
                <a:gd name="T61" fmla="*/ 2147483647 h 45"/>
                <a:gd name="T62" fmla="*/ 2147483647 w 117"/>
                <a:gd name="T63" fmla="*/ 2147483647 h 45"/>
                <a:gd name="T64" fmla="*/ 2147483647 w 117"/>
                <a:gd name="T65" fmla="*/ 2147483647 h 45"/>
                <a:gd name="T66" fmla="*/ 2147483647 w 117"/>
                <a:gd name="T67" fmla="*/ 2147483647 h 45"/>
                <a:gd name="T68" fmla="*/ 2147483647 w 117"/>
                <a:gd name="T69" fmla="*/ 2147483647 h 45"/>
                <a:gd name="T70" fmla="*/ 2147483647 w 117"/>
                <a:gd name="T71" fmla="*/ 2147483647 h 45"/>
                <a:gd name="T72" fmla="*/ 2147483647 w 117"/>
                <a:gd name="T73" fmla="*/ 2147483647 h 45"/>
                <a:gd name="T74" fmla="*/ 2147483647 w 117"/>
                <a:gd name="T75" fmla="*/ 2147483647 h 45"/>
                <a:gd name="T76" fmla="*/ 2147483647 w 117"/>
                <a:gd name="T77" fmla="*/ 2147483647 h 45"/>
                <a:gd name="T78" fmla="*/ 2147483647 w 117"/>
                <a:gd name="T79" fmla="*/ 2147483647 h 45"/>
                <a:gd name="T80" fmla="*/ 2147483647 w 117"/>
                <a:gd name="T81" fmla="*/ 2147483647 h 45"/>
                <a:gd name="T82" fmla="*/ 2147483647 w 117"/>
                <a:gd name="T83" fmla="*/ 2147483647 h 45"/>
                <a:gd name="T84" fmla="*/ 2147483647 w 117"/>
                <a:gd name="T85" fmla="*/ 2147483647 h 45"/>
                <a:gd name="T86" fmla="*/ 2147483647 w 117"/>
                <a:gd name="T87" fmla="*/ 2147483647 h 4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45"/>
                <a:gd name="T134" fmla="*/ 117 w 117"/>
                <a:gd name="T135" fmla="*/ 45 h 4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45">
                  <a:moveTo>
                    <a:pt x="67" y="31"/>
                  </a:moveTo>
                  <a:lnTo>
                    <a:pt x="68" y="29"/>
                  </a:lnTo>
                  <a:lnTo>
                    <a:pt x="70" y="27"/>
                  </a:lnTo>
                  <a:lnTo>
                    <a:pt x="72" y="26"/>
                  </a:lnTo>
                  <a:lnTo>
                    <a:pt x="74" y="24"/>
                  </a:lnTo>
                  <a:lnTo>
                    <a:pt x="76" y="23"/>
                  </a:lnTo>
                  <a:lnTo>
                    <a:pt x="78" y="22"/>
                  </a:lnTo>
                  <a:lnTo>
                    <a:pt x="81" y="21"/>
                  </a:lnTo>
                  <a:lnTo>
                    <a:pt x="84" y="19"/>
                  </a:lnTo>
                  <a:lnTo>
                    <a:pt x="87" y="18"/>
                  </a:lnTo>
                  <a:lnTo>
                    <a:pt x="90" y="17"/>
                  </a:lnTo>
                  <a:lnTo>
                    <a:pt x="93" y="16"/>
                  </a:lnTo>
                  <a:lnTo>
                    <a:pt x="96" y="15"/>
                  </a:lnTo>
                  <a:lnTo>
                    <a:pt x="99" y="14"/>
                  </a:lnTo>
                  <a:lnTo>
                    <a:pt x="103" y="14"/>
                  </a:lnTo>
                  <a:lnTo>
                    <a:pt x="106" y="13"/>
                  </a:lnTo>
                  <a:lnTo>
                    <a:pt x="110" y="13"/>
                  </a:lnTo>
                  <a:lnTo>
                    <a:pt x="106" y="1"/>
                  </a:lnTo>
                  <a:lnTo>
                    <a:pt x="102" y="1"/>
                  </a:lnTo>
                  <a:lnTo>
                    <a:pt x="99" y="2"/>
                  </a:lnTo>
                  <a:lnTo>
                    <a:pt x="95" y="3"/>
                  </a:lnTo>
                  <a:lnTo>
                    <a:pt x="92" y="4"/>
                  </a:lnTo>
                  <a:lnTo>
                    <a:pt x="88" y="5"/>
                  </a:lnTo>
                  <a:lnTo>
                    <a:pt x="85" y="6"/>
                  </a:lnTo>
                  <a:lnTo>
                    <a:pt x="82" y="7"/>
                  </a:lnTo>
                  <a:lnTo>
                    <a:pt x="79" y="8"/>
                  </a:lnTo>
                  <a:lnTo>
                    <a:pt x="76" y="9"/>
                  </a:lnTo>
                  <a:lnTo>
                    <a:pt x="73" y="10"/>
                  </a:lnTo>
                  <a:lnTo>
                    <a:pt x="70" y="12"/>
                  </a:lnTo>
                  <a:lnTo>
                    <a:pt x="68" y="13"/>
                  </a:lnTo>
                  <a:lnTo>
                    <a:pt x="65" y="14"/>
                  </a:lnTo>
                  <a:lnTo>
                    <a:pt x="63" y="16"/>
                  </a:lnTo>
                  <a:lnTo>
                    <a:pt x="61" y="17"/>
                  </a:lnTo>
                  <a:lnTo>
                    <a:pt x="59" y="19"/>
                  </a:lnTo>
                  <a:lnTo>
                    <a:pt x="56" y="17"/>
                  </a:lnTo>
                  <a:lnTo>
                    <a:pt x="54" y="15"/>
                  </a:lnTo>
                  <a:lnTo>
                    <a:pt x="51" y="13"/>
                  </a:lnTo>
                  <a:lnTo>
                    <a:pt x="48" y="12"/>
                  </a:lnTo>
                  <a:lnTo>
                    <a:pt x="45" y="10"/>
                  </a:lnTo>
                  <a:lnTo>
                    <a:pt x="41" y="9"/>
                  </a:lnTo>
                  <a:lnTo>
                    <a:pt x="38" y="7"/>
                  </a:lnTo>
                  <a:lnTo>
                    <a:pt x="34" y="6"/>
                  </a:lnTo>
                  <a:lnTo>
                    <a:pt x="30" y="5"/>
                  </a:lnTo>
                  <a:lnTo>
                    <a:pt x="26" y="4"/>
                  </a:lnTo>
                  <a:lnTo>
                    <a:pt x="22" y="3"/>
                  </a:lnTo>
                  <a:lnTo>
                    <a:pt x="18" y="2"/>
                  </a:lnTo>
                  <a:lnTo>
                    <a:pt x="13" y="1"/>
                  </a:lnTo>
                  <a:lnTo>
                    <a:pt x="9" y="1"/>
                  </a:lnTo>
                  <a:lnTo>
                    <a:pt x="4" y="0"/>
                  </a:lnTo>
                  <a:lnTo>
                    <a:pt x="0" y="0"/>
                  </a:lnTo>
                  <a:lnTo>
                    <a:pt x="1" y="12"/>
                  </a:lnTo>
                  <a:lnTo>
                    <a:pt x="5" y="12"/>
                  </a:lnTo>
                  <a:lnTo>
                    <a:pt x="9" y="13"/>
                  </a:lnTo>
                  <a:lnTo>
                    <a:pt x="13" y="13"/>
                  </a:lnTo>
                  <a:lnTo>
                    <a:pt x="17" y="14"/>
                  </a:lnTo>
                  <a:lnTo>
                    <a:pt x="21" y="15"/>
                  </a:lnTo>
                  <a:lnTo>
                    <a:pt x="25" y="16"/>
                  </a:lnTo>
                  <a:lnTo>
                    <a:pt x="28" y="17"/>
                  </a:lnTo>
                  <a:lnTo>
                    <a:pt x="31" y="18"/>
                  </a:lnTo>
                  <a:lnTo>
                    <a:pt x="35" y="20"/>
                  </a:lnTo>
                  <a:lnTo>
                    <a:pt x="38" y="21"/>
                  </a:lnTo>
                  <a:lnTo>
                    <a:pt x="41" y="22"/>
                  </a:lnTo>
                  <a:lnTo>
                    <a:pt x="43" y="24"/>
                  </a:lnTo>
                  <a:lnTo>
                    <a:pt x="45" y="25"/>
                  </a:lnTo>
                  <a:lnTo>
                    <a:pt x="48" y="27"/>
                  </a:lnTo>
                  <a:lnTo>
                    <a:pt x="49" y="29"/>
                  </a:lnTo>
                  <a:lnTo>
                    <a:pt x="51" y="31"/>
                  </a:lnTo>
                  <a:lnTo>
                    <a:pt x="49" y="30"/>
                  </a:lnTo>
                  <a:lnTo>
                    <a:pt x="46" y="28"/>
                  </a:lnTo>
                  <a:lnTo>
                    <a:pt x="44" y="27"/>
                  </a:lnTo>
                  <a:lnTo>
                    <a:pt x="41" y="26"/>
                  </a:lnTo>
                  <a:lnTo>
                    <a:pt x="38" y="24"/>
                  </a:lnTo>
                  <a:lnTo>
                    <a:pt x="35" y="24"/>
                  </a:lnTo>
                  <a:lnTo>
                    <a:pt x="32" y="23"/>
                  </a:lnTo>
                  <a:lnTo>
                    <a:pt x="29" y="22"/>
                  </a:lnTo>
                  <a:lnTo>
                    <a:pt x="26" y="21"/>
                  </a:lnTo>
                  <a:lnTo>
                    <a:pt x="22" y="20"/>
                  </a:lnTo>
                  <a:lnTo>
                    <a:pt x="19" y="19"/>
                  </a:lnTo>
                  <a:lnTo>
                    <a:pt x="16" y="19"/>
                  </a:lnTo>
                  <a:lnTo>
                    <a:pt x="12" y="18"/>
                  </a:lnTo>
                  <a:lnTo>
                    <a:pt x="9" y="18"/>
                  </a:lnTo>
                  <a:lnTo>
                    <a:pt x="5" y="17"/>
                  </a:lnTo>
                  <a:lnTo>
                    <a:pt x="1" y="17"/>
                  </a:lnTo>
                  <a:lnTo>
                    <a:pt x="2" y="29"/>
                  </a:lnTo>
                  <a:lnTo>
                    <a:pt x="6" y="29"/>
                  </a:lnTo>
                  <a:lnTo>
                    <a:pt x="10" y="30"/>
                  </a:lnTo>
                  <a:lnTo>
                    <a:pt x="13" y="30"/>
                  </a:lnTo>
                  <a:lnTo>
                    <a:pt x="16" y="31"/>
                  </a:lnTo>
                  <a:lnTo>
                    <a:pt x="20" y="32"/>
                  </a:lnTo>
                  <a:lnTo>
                    <a:pt x="23" y="33"/>
                  </a:lnTo>
                  <a:lnTo>
                    <a:pt x="26" y="33"/>
                  </a:lnTo>
                  <a:lnTo>
                    <a:pt x="29" y="35"/>
                  </a:lnTo>
                  <a:lnTo>
                    <a:pt x="32" y="36"/>
                  </a:lnTo>
                  <a:lnTo>
                    <a:pt x="35" y="37"/>
                  </a:lnTo>
                  <a:lnTo>
                    <a:pt x="38" y="38"/>
                  </a:lnTo>
                  <a:lnTo>
                    <a:pt x="40" y="39"/>
                  </a:lnTo>
                  <a:lnTo>
                    <a:pt x="42" y="40"/>
                  </a:lnTo>
                  <a:lnTo>
                    <a:pt x="44" y="42"/>
                  </a:lnTo>
                  <a:lnTo>
                    <a:pt x="46" y="43"/>
                  </a:lnTo>
                  <a:lnTo>
                    <a:pt x="48" y="45"/>
                  </a:lnTo>
                  <a:lnTo>
                    <a:pt x="70" y="45"/>
                  </a:lnTo>
                  <a:lnTo>
                    <a:pt x="72" y="43"/>
                  </a:lnTo>
                  <a:lnTo>
                    <a:pt x="74" y="42"/>
                  </a:lnTo>
                  <a:lnTo>
                    <a:pt x="76" y="40"/>
                  </a:lnTo>
                  <a:lnTo>
                    <a:pt x="78" y="39"/>
                  </a:lnTo>
                  <a:lnTo>
                    <a:pt x="81" y="38"/>
                  </a:lnTo>
                  <a:lnTo>
                    <a:pt x="83" y="36"/>
                  </a:lnTo>
                  <a:lnTo>
                    <a:pt x="86" y="35"/>
                  </a:lnTo>
                  <a:lnTo>
                    <a:pt x="89" y="34"/>
                  </a:lnTo>
                  <a:lnTo>
                    <a:pt x="92" y="33"/>
                  </a:lnTo>
                  <a:lnTo>
                    <a:pt x="95" y="32"/>
                  </a:lnTo>
                  <a:lnTo>
                    <a:pt x="99" y="31"/>
                  </a:lnTo>
                  <a:lnTo>
                    <a:pt x="102" y="31"/>
                  </a:lnTo>
                  <a:lnTo>
                    <a:pt x="106" y="30"/>
                  </a:lnTo>
                  <a:lnTo>
                    <a:pt x="109" y="30"/>
                  </a:lnTo>
                  <a:lnTo>
                    <a:pt x="113" y="29"/>
                  </a:lnTo>
                  <a:lnTo>
                    <a:pt x="117" y="29"/>
                  </a:lnTo>
                  <a:lnTo>
                    <a:pt x="112" y="17"/>
                  </a:lnTo>
                  <a:lnTo>
                    <a:pt x="109" y="18"/>
                  </a:lnTo>
                  <a:lnTo>
                    <a:pt x="106" y="18"/>
                  </a:lnTo>
                  <a:lnTo>
                    <a:pt x="102" y="19"/>
                  </a:lnTo>
                  <a:lnTo>
                    <a:pt x="99" y="19"/>
                  </a:lnTo>
                  <a:lnTo>
                    <a:pt x="96" y="20"/>
                  </a:lnTo>
                  <a:lnTo>
                    <a:pt x="93" y="21"/>
                  </a:lnTo>
                  <a:lnTo>
                    <a:pt x="90" y="21"/>
                  </a:lnTo>
                  <a:lnTo>
                    <a:pt x="87" y="22"/>
                  </a:lnTo>
                  <a:lnTo>
                    <a:pt x="84" y="23"/>
                  </a:lnTo>
                  <a:lnTo>
                    <a:pt x="82" y="24"/>
                  </a:lnTo>
                  <a:lnTo>
                    <a:pt x="79" y="25"/>
                  </a:lnTo>
                  <a:lnTo>
                    <a:pt x="76" y="26"/>
                  </a:lnTo>
                  <a:lnTo>
                    <a:pt x="73" y="27"/>
                  </a:lnTo>
                  <a:lnTo>
                    <a:pt x="71" y="28"/>
                  </a:lnTo>
                  <a:lnTo>
                    <a:pt x="69" y="30"/>
                  </a:lnTo>
                  <a:lnTo>
                    <a:pt x="67"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43" name="Freeform 265"/>
            <p:cNvSpPr>
              <a:spLocks/>
            </p:cNvSpPr>
            <p:nvPr/>
          </p:nvSpPr>
          <p:spPr bwMode="auto">
            <a:xfrm>
              <a:off x="2559050" y="4513263"/>
              <a:ext cx="111125" cy="39687"/>
            </a:xfrm>
            <a:custGeom>
              <a:avLst/>
              <a:gdLst>
                <a:gd name="T0" fmla="*/ 2147483647 w 59"/>
                <a:gd name="T1" fmla="*/ 2147483647 h 16"/>
                <a:gd name="T2" fmla="*/ 2147483647 w 59"/>
                <a:gd name="T3" fmla="*/ 2147483647 h 16"/>
                <a:gd name="T4" fmla="*/ 2147483647 w 59"/>
                <a:gd name="T5" fmla="*/ 2147483647 h 16"/>
                <a:gd name="T6" fmla="*/ 2147483647 w 59"/>
                <a:gd name="T7" fmla="*/ 2147483647 h 16"/>
                <a:gd name="T8" fmla="*/ 2147483647 w 59"/>
                <a:gd name="T9" fmla="*/ 2147483647 h 16"/>
                <a:gd name="T10" fmla="*/ 2147483647 w 59"/>
                <a:gd name="T11" fmla="*/ 2147483647 h 16"/>
                <a:gd name="T12" fmla="*/ 2147483647 w 59"/>
                <a:gd name="T13" fmla="*/ 2147483647 h 16"/>
                <a:gd name="T14" fmla="*/ 2147483647 w 59"/>
                <a:gd name="T15" fmla="*/ 2147483647 h 16"/>
                <a:gd name="T16" fmla="*/ 2147483647 w 59"/>
                <a:gd name="T17" fmla="*/ 2147483647 h 16"/>
                <a:gd name="T18" fmla="*/ 2147483647 w 59"/>
                <a:gd name="T19" fmla="*/ 2147483647 h 16"/>
                <a:gd name="T20" fmla="*/ 2147483647 w 59"/>
                <a:gd name="T21" fmla="*/ 2147483647 h 16"/>
                <a:gd name="T22" fmla="*/ 2147483647 w 59"/>
                <a:gd name="T23" fmla="*/ 2147483647 h 16"/>
                <a:gd name="T24" fmla="*/ 2147483647 w 59"/>
                <a:gd name="T25" fmla="*/ 2147483647 h 16"/>
                <a:gd name="T26" fmla="*/ 2147483647 w 59"/>
                <a:gd name="T27" fmla="*/ 0 h 16"/>
                <a:gd name="T28" fmla="*/ 2147483647 w 59"/>
                <a:gd name="T29" fmla="*/ 0 h 16"/>
                <a:gd name="T30" fmla="*/ 2147483647 w 59"/>
                <a:gd name="T31" fmla="*/ 0 h 16"/>
                <a:gd name="T32" fmla="*/ 2147483647 w 59"/>
                <a:gd name="T33" fmla="*/ 0 h 16"/>
                <a:gd name="T34" fmla="*/ 2147483647 w 59"/>
                <a:gd name="T35" fmla="*/ 0 h 16"/>
                <a:gd name="T36" fmla="*/ 2147483647 w 59"/>
                <a:gd name="T37" fmla="*/ 0 h 16"/>
                <a:gd name="T38" fmla="*/ 2147483647 w 59"/>
                <a:gd name="T39" fmla="*/ 0 h 16"/>
                <a:gd name="T40" fmla="*/ 0 w 59"/>
                <a:gd name="T41" fmla="*/ 2147483647 h 16"/>
                <a:gd name="T42" fmla="*/ 0 w 59"/>
                <a:gd name="T43" fmla="*/ 2147483647 h 16"/>
                <a:gd name="T44" fmla="*/ 0 w 59"/>
                <a:gd name="T45" fmla="*/ 2147483647 h 16"/>
                <a:gd name="T46" fmla="*/ 2147483647 w 59"/>
                <a:gd name="T47" fmla="*/ 2147483647 h 16"/>
                <a:gd name="T48" fmla="*/ 2147483647 w 59"/>
                <a:gd name="T49" fmla="*/ 2147483647 h 16"/>
                <a:gd name="T50" fmla="*/ 2147483647 w 59"/>
                <a:gd name="T51" fmla="*/ 2147483647 h 16"/>
                <a:gd name="T52" fmla="*/ 2147483647 w 59"/>
                <a:gd name="T53" fmla="*/ 2147483647 h 16"/>
                <a:gd name="T54" fmla="*/ 2147483647 w 59"/>
                <a:gd name="T55" fmla="*/ 2147483647 h 16"/>
                <a:gd name="T56" fmla="*/ 2147483647 w 59"/>
                <a:gd name="T57" fmla="*/ 2147483647 h 16"/>
                <a:gd name="T58" fmla="*/ 2147483647 w 59"/>
                <a:gd name="T59" fmla="*/ 2147483647 h 16"/>
                <a:gd name="T60" fmla="*/ 2147483647 w 59"/>
                <a:gd name="T61" fmla="*/ 2147483647 h 16"/>
                <a:gd name="T62" fmla="*/ 2147483647 w 59"/>
                <a:gd name="T63" fmla="*/ 2147483647 h 16"/>
                <a:gd name="T64" fmla="*/ 2147483647 w 59"/>
                <a:gd name="T65" fmla="*/ 2147483647 h 16"/>
                <a:gd name="T66" fmla="*/ 2147483647 w 59"/>
                <a:gd name="T67" fmla="*/ 2147483647 h 16"/>
                <a:gd name="T68" fmla="*/ 2147483647 w 59"/>
                <a:gd name="T69" fmla="*/ 2147483647 h 16"/>
                <a:gd name="T70" fmla="*/ 2147483647 w 59"/>
                <a:gd name="T71" fmla="*/ 2147483647 h 16"/>
                <a:gd name="T72" fmla="*/ 2147483647 w 59"/>
                <a:gd name="T73" fmla="*/ 2147483647 h 16"/>
                <a:gd name="T74" fmla="*/ 2147483647 w 59"/>
                <a:gd name="T75" fmla="*/ 2147483647 h 16"/>
                <a:gd name="T76" fmla="*/ 2147483647 w 59"/>
                <a:gd name="T77" fmla="*/ 2147483647 h 16"/>
                <a:gd name="T78" fmla="*/ 2147483647 w 59"/>
                <a:gd name="T79" fmla="*/ 2147483647 h 16"/>
                <a:gd name="T80" fmla="*/ 2147483647 w 59"/>
                <a:gd name="T81" fmla="*/ 2147483647 h 16"/>
                <a:gd name="T82" fmla="*/ 2147483647 w 59"/>
                <a:gd name="T83" fmla="*/ 2147483647 h 16"/>
                <a:gd name="T84" fmla="*/ 2147483647 w 59"/>
                <a:gd name="T85" fmla="*/ 2147483647 h 16"/>
                <a:gd name="T86" fmla="*/ 2147483647 w 59"/>
                <a:gd name="T87" fmla="*/ 2147483647 h 16"/>
                <a:gd name="T88" fmla="*/ 2147483647 w 59"/>
                <a:gd name="T89" fmla="*/ 2147483647 h 16"/>
                <a:gd name="T90" fmla="*/ 2147483647 w 59"/>
                <a:gd name="T91" fmla="*/ 2147483647 h 16"/>
                <a:gd name="T92" fmla="*/ 2147483647 w 59"/>
                <a:gd name="T93" fmla="*/ 2147483647 h 16"/>
                <a:gd name="T94" fmla="*/ 2147483647 w 59"/>
                <a:gd name="T95" fmla="*/ 2147483647 h 16"/>
                <a:gd name="T96" fmla="*/ 2147483647 w 59"/>
                <a:gd name="T97" fmla="*/ 2147483647 h 16"/>
                <a:gd name="T98" fmla="*/ 2147483647 w 59"/>
                <a:gd name="T99" fmla="*/ 2147483647 h 1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9"/>
                <a:gd name="T151" fmla="*/ 0 h 16"/>
                <a:gd name="T152" fmla="*/ 59 w 59"/>
                <a:gd name="T153" fmla="*/ 16 h 1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9" h="16">
                  <a:moveTo>
                    <a:pt x="58" y="11"/>
                  </a:moveTo>
                  <a:lnTo>
                    <a:pt x="58" y="11"/>
                  </a:lnTo>
                  <a:lnTo>
                    <a:pt x="55" y="10"/>
                  </a:lnTo>
                  <a:lnTo>
                    <a:pt x="52" y="8"/>
                  </a:lnTo>
                  <a:lnTo>
                    <a:pt x="49" y="7"/>
                  </a:lnTo>
                  <a:lnTo>
                    <a:pt x="46" y="6"/>
                  </a:lnTo>
                  <a:lnTo>
                    <a:pt x="43" y="5"/>
                  </a:lnTo>
                  <a:lnTo>
                    <a:pt x="40" y="4"/>
                  </a:lnTo>
                  <a:lnTo>
                    <a:pt x="36" y="3"/>
                  </a:lnTo>
                  <a:lnTo>
                    <a:pt x="33" y="2"/>
                  </a:lnTo>
                  <a:lnTo>
                    <a:pt x="29" y="2"/>
                  </a:lnTo>
                  <a:lnTo>
                    <a:pt x="26" y="1"/>
                  </a:lnTo>
                  <a:lnTo>
                    <a:pt x="22" y="1"/>
                  </a:lnTo>
                  <a:lnTo>
                    <a:pt x="18" y="0"/>
                  </a:lnTo>
                  <a:lnTo>
                    <a:pt x="15" y="0"/>
                  </a:lnTo>
                  <a:lnTo>
                    <a:pt x="11" y="0"/>
                  </a:lnTo>
                  <a:lnTo>
                    <a:pt x="7" y="0"/>
                  </a:lnTo>
                  <a:lnTo>
                    <a:pt x="3" y="0"/>
                  </a:lnTo>
                  <a:lnTo>
                    <a:pt x="2" y="0"/>
                  </a:lnTo>
                  <a:lnTo>
                    <a:pt x="1" y="0"/>
                  </a:lnTo>
                  <a:lnTo>
                    <a:pt x="0" y="1"/>
                  </a:lnTo>
                  <a:lnTo>
                    <a:pt x="0" y="3"/>
                  </a:lnTo>
                  <a:lnTo>
                    <a:pt x="0" y="4"/>
                  </a:lnTo>
                  <a:lnTo>
                    <a:pt x="1" y="5"/>
                  </a:lnTo>
                  <a:lnTo>
                    <a:pt x="2" y="6"/>
                  </a:lnTo>
                  <a:lnTo>
                    <a:pt x="3" y="6"/>
                  </a:lnTo>
                  <a:lnTo>
                    <a:pt x="7" y="6"/>
                  </a:lnTo>
                  <a:lnTo>
                    <a:pt x="10" y="6"/>
                  </a:lnTo>
                  <a:lnTo>
                    <a:pt x="14" y="6"/>
                  </a:lnTo>
                  <a:lnTo>
                    <a:pt x="17" y="6"/>
                  </a:lnTo>
                  <a:lnTo>
                    <a:pt x="21" y="7"/>
                  </a:lnTo>
                  <a:lnTo>
                    <a:pt x="24" y="7"/>
                  </a:lnTo>
                  <a:lnTo>
                    <a:pt x="27" y="8"/>
                  </a:lnTo>
                  <a:lnTo>
                    <a:pt x="30" y="8"/>
                  </a:lnTo>
                  <a:lnTo>
                    <a:pt x="34" y="9"/>
                  </a:lnTo>
                  <a:lnTo>
                    <a:pt x="37" y="10"/>
                  </a:lnTo>
                  <a:lnTo>
                    <a:pt x="40" y="11"/>
                  </a:lnTo>
                  <a:lnTo>
                    <a:pt x="43" y="12"/>
                  </a:lnTo>
                  <a:lnTo>
                    <a:pt x="45" y="13"/>
                  </a:lnTo>
                  <a:lnTo>
                    <a:pt x="48" y="14"/>
                  </a:lnTo>
                  <a:lnTo>
                    <a:pt x="51" y="15"/>
                  </a:lnTo>
                  <a:lnTo>
                    <a:pt x="54" y="16"/>
                  </a:lnTo>
                  <a:lnTo>
                    <a:pt x="55" y="16"/>
                  </a:lnTo>
                  <a:lnTo>
                    <a:pt x="56" y="16"/>
                  </a:lnTo>
                  <a:lnTo>
                    <a:pt x="58" y="16"/>
                  </a:lnTo>
                  <a:lnTo>
                    <a:pt x="58" y="15"/>
                  </a:lnTo>
                  <a:lnTo>
                    <a:pt x="59" y="14"/>
                  </a:lnTo>
                  <a:lnTo>
                    <a:pt x="59" y="13"/>
                  </a:lnTo>
                  <a:lnTo>
                    <a:pt x="58" y="12"/>
                  </a:lnTo>
                  <a:lnTo>
                    <a:pt x="58"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44" name="Freeform 266"/>
            <p:cNvSpPr>
              <a:spLocks/>
            </p:cNvSpPr>
            <p:nvPr/>
          </p:nvSpPr>
          <p:spPr bwMode="auto">
            <a:xfrm>
              <a:off x="2711450" y="4457700"/>
              <a:ext cx="115888" cy="42862"/>
            </a:xfrm>
            <a:custGeom>
              <a:avLst/>
              <a:gdLst>
                <a:gd name="T0" fmla="*/ 2147483647 w 62"/>
                <a:gd name="T1" fmla="*/ 2147483647 h 17"/>
                <a:gd name="T2" fmla="*/ 2147483647 w 62"/>
                <a:gd name="T3" fmla="*/ 2147483647 h 17"/>
                <a:gd name="T4" fmla="*/ 2147483647 w 62"/>
                <a:gd name="T5" fmla="*/ 2147483647 h 17"/>
                <a:gd name="T6" fmla="*/ 2147483647 w 62"/>
                <a:gd name="T7" fmla="*/ 2147483647 h 17"/>
                <a:gd name="T8" fmla="*/ 2147483647 w 62"/>
                <a:gd name="T9" fmla="*/ 2147483647 h 17"/>
                <a:gd name="T10" fmla="*/ 2147483647 w 62"/>
                <a:gd name="T11" fmla="*/ 2147483647 h 17"/>
                <a:gd name="T12" fmla="*/ 2147483647 w 62"/>
                <a:gd name="T13" fmla="*/ 2147483647 h 17"/>
                <a:gd name="T14" fmla="*/ 2147483647 w 62"/>
                <a:gd name="T15" fmla="*/ 2147483647 h 17"/>
                <a:gd name="T16" fmla="*/ 2147483647 w 62"/>
                <a:gd name="T17" fmla="*/ 2147483647 h 17"/>
                <a:gd name="T18" fmla="*/ 2147483647 w 62"/>
                <a:gd name="T19" fmla="*/ 2147483647 h 17"/>
                <a:gd name="T20" fmla="*/ 2147483647 w 62"/>
                <a:gd name="T21" fmla="*/ 2147483647 h 17"/>
                <a:gd name="T22" fmla="*/ 2147483647 w 62"/>
                <a:gd name="T23" fmla="*/ 2147483647 h 17"/>
                <a:gd name="T24" fmla="*/ 2147483647 w 62"/>
                <a:gd name="T25" fmla="*/ 2147483647 h 17"/>
                <a:gd name="T26" fmla="*/ 2147483647 w 62"/>
                <a:gd name="T27" fmla="*/ 2147483647 h 17"/>
                <a:gd name="T28" fmla="*/ 2147483647 w 62"/>
                <a:gd name="T29" fmla="*/ 2147483647 h 17"/>
                <a:gd name="T30" fmla="*/ 2147483647 w 62"/>
                <a:gd name="T31" fmla="*/ 2147483647 h 17"/>
                <a:gd name="T32" fmla="*/ 2147483647 w 62"/>
                <a:gd name="T33" fmla="*/ 2147483647 h 17"/>
                <a:gd name="T34" fmla="*/ 2147483647 w 62"/>
                <a:gd name="T35" fmla="*/ 2147483647 h 17"/>
                <a:gd name="T36" fmla="*/ 2147483647 w 62"/>
                <a:gd name="T37" fmla="*/ 2147483647 h 17"/>
                <a:gd name="T38" fmla="*/ 2147483647 w 62"/>
                <a:gd name="T39" fmla="*/ 2147483647 h 17"/>
                <a:gd name="T40" fmla="*/ 2147483647 w 62"/>
                <a:gd name="T41" fmla="*/ 2147483647 h 17"/>
                <a:gd name="T42" fmla="*/ 2147483647 w 62"/>
                <a:gd name="T43" fmla="*/ 2147483647 h 17"/>
                <a:gd name="T44" fmla="*/ 2147483647 w 62"/>
                <a:gd name="T45" fmla="*/ 2147483647 h 17"/>
                <a:gd name="T46" fmla="*/ 2147483647 w 62"/>
                <a:gd name="T47" fmla="*/ 2147483647 h 17"/>
                <a:gd name="T48" fmla="*/ 2147483647 w 62"/>
                <a:gd name="T49" fmla="*/ 0 h 17"/>
                <a:gd name="T50" fmla="*/ 2147483647 w 62"/>
                <a:gd name="T51" fmla="*/ 0 h 17"/>
                <a:gd name="T52" fmla="*/ 2147483647 w 62"/>
                <a:gd name="T53" fmla="*/ 0 h 17"/>
                <a:gd name="T54" fmla="*/ 2147483647 w 62"/>
                <a:gd name="T55" fmla="*/ 0 h 17"/>
                <a:gd name="T56" fmla="*/ 2147483647 w 62"/>
                <a:gd name="T57" fmla="*/ 2147483647 h 17"/>
                <a:gd name="T58" fmla="*/ 2147483647 w 62"/>
                <a:gd name="T59" fmla="*/ 2147483647 h 17"/>
                <a:gd name="T60" fmla="*/ 2147483647 w 62"/>
                <a:gd name="T61" fmla="*/ 2147483647 h 17"/>
                <a:gd name="T62" fmla="*/ 2147483647 w 62"/>
                <a:gd name="T63" fmla="*/ 2147483647 h 17"/>
                <a:gd name="T64" fmla="*/ 2147483647 w 62"/>
                <a:gd name="T65" fmla="*/ 2147483647 h 17"/>
                <a:gd name="T66" fmla="*/ 2147483647 w 62"/>
                <a:gd name="T67" fmla="*/ 2147483647 h 17"/>
                <a:gd name="T68" fmla="*/ 2147483647 w 62"/>
                <a:gd name="T69" fmla="*/ 2147483647 h 17"/>
                <a:gd name="T70" fmla="*/ 2147483647 w 62"/>
                <a:gd name="T71" fmla="*/ 2147483647 h 17"/>
                <a:gd name="T72" fmla="*/ 2147483647 w 62"/>
                <a:gd name="T73" fmla="*/ 2147483647 h 17"/>
                <a:gd name="T74" fmla="*/ 2147483647 w 62"/>
                <a:gd name="T75" fmla="*/ 2147483647 h 17"/>
                <a:gd name="T76" fmla="*/ 2147483647 w 62"/>
                <a:gd name="T77" fmla="*/ 2147483647 h 17"/>
                <a:gd name="T78" fmla="*/ 2147483647 w 62"/>
                <a:gd name="T79" fmla="*/ 2147483647 h 17"/>
                <a:gd name="T80" fmla="*/ 2147483647 w 62"/>
                <a:gd name="T81" fmla="*/ 2147483647 h 17"/>
                <a:gd name="T82" fmla="*/ 2147483647 w 62"/>
                <a:gd name="T83" fmla="*/ 2147483647 h 17"/>
                <a:gd name="T84" fmla="*/ 2147483647 w 62"/>
                <a:gd name="T85" fmla="*/ 2147483647 h 17"/>
                <a:gd name="T86" fmla="*/ 0 w 62"/>
                <a:gd name="T87" fmla="*/ 2147483647 h 17"/>
                <a:gd name="T88" fmla="*/ 0 w 62"/>
                <a:gd name="T89" fmla="*/ 2147483647 h 17"/>
                <a:gd name="T90" fmla="*/ 2147483647 w 62"/>
                <a:gd name="T91" fmla="*/ 2147483647 h 17"/>
                <a:gd name="T92" fmla="*/ 2147483647 w 62"/>
                <a:gd name="T93" fmla="*/ 2147483647 h 17"/>
                <a:gd name="T94" fmla="*/ 2147483647 w 62"/>
                <a:gd name="T95" fmla="*/ 2147483647 h 17"/>
                <a:gd name="T96" fmla="*/ 2147483647 w 62"/>
                <a:gd name="T97" fmla="*/ 2147483647 h 17"/>
                <a:gd name="T98" fmla="*/ 2147483647 w 62"/>
                <a:gd name="T99" fmla="*/ 2147483647 h 1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2"/>
                <a:gd name="T151" fmla="*/ 0 h 17"/>
                <a:gd name="T152" fmla="*/ 62 w 62"/>
                <a:gd name="T153" fmla="*/ 17 h 1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2" h="17">
                  <a:moveTo>
                    <a:pt x="6" y="16"/>
                  </a:moveTo>
                  <a:lnTo>
                    <a:pt x="6" y="16"/>
                  </a:lnTo>
                  <a:lnTo>
                    <a:pt x="9" y="15"/>
                  </a:lnTo>
                  <a:lnTo>
                    <a:pt x="12" y="14"/>
                  </a:lnTo>
                  <a:lnTo>
                    <a:pt x="14" y="13"/>
                  </a:lnTo>
                  <a:lnTo>
                    <a:pt x="17" y="12"/>
                  </a:lnTo>
                  <a:lnTo>
                    <a:pt x="20" y="11"/>
                  </a:lnTo>
                  <a:lnTo>
                    <a:pt x="23" y="10"/>
                  </a:lnTo>
                  <a:lnTo>
                    <a:pt x="26" y="10"/>
                  </a:lnTo>
                  <a:lnTo>
                    <a:pt x="30" y="9"/>
                  </a:lnTo>
                  <a:lnTo>
                    <a:pt x="33" y="8"/>
                  </a:lnTo>
                  <a:lnTo>
                    <a:pt x="37" y="8"/>
                  </a:lnTo>
                  <a:lnTo>
                    <a:pt x="40" y="7"/>
                  </a:lnTo>
                  <a:lnTo>
                    <a:pt x="43" y="7"/>
                  </a:lnTo>
                  <a:lnTo>
                    <a:pt x="47" y="6"/>
                  </a:lnTo>
                  <a:lnTo>
                    <a:pt x="51" y="6"/>
                  </a:lnTo>
                  <a:lnTo>
                    <a:pt x="54" y="6"/>
                  </a:lnTo>
                  <a:lnTo>
                    <a:pt x="58" y="6"/>
                  </a:lnTo>
                  <a:lnTo>
                    <a:pt x="60" y="6"/>
                  </a:lnTo>
                  <a:lnTo>
                    <a:pt x="61" y="5"/>
                  </a:lnTo>
                  <a:lnTo>
                    <a:pt x="62" y="4"/>
                  </a:lnTo>
                  <a:lnTo>
                    <a:pt x="62" y="3"/>
                  </a:lnTo>
                  <a:lnTo>
                    <a:pt x="62" y="2"/>
                  </a:lnTo>
                  <a:lnTo>
                    <a:pt x="61" y="1"/>
                  </a:lnTo>
                  <a:lnTo>
                    <a:pt x="60" y="0"/>
                  </a:lnTo>
                  <a:lnTo>
                    <a:pt x="58" y="0"/>
                  </a:lnTo>
                  <a:lnTo>
                    <a:pt x="54" y="0"/>
                  </a:lnTo>
                  <a:lnTo>
                    <a:pt x="50" y="0"/>
                  </a:lnTo>
                  <a:lnTo>
                    <a:pt x="46" y="1"/>
                  </a:lnTo>
                  <a:lnTo>
                    <a:pt x="42" y="1"/>
                  </a:lnTo>
                  <a:lnTo>
                    <a:pt x="39" y="1"/>
                  </a:lnTo>
                  <a:lnTo>
                    <a:pt x="35" y="2"/>
                  </a:lnTo>
                  <a:lnTo>
                    <a:pt x="31" y="2"/>
                  </a:lnTo>
                  <a:lnTo>
                    <a:pt x="28" y="3"/>
                  </a:lnTo>
                  <a:lnTo>
                    <a:pt x="24" y="4"/>
                  </a:lnTo>
                  <a:lnTo>
                    <a:pt x="21" y="5"/>
                  </a:lnTo>
                  <a:lnTo>
                    <a:pt x="17" y="6"/>
                  </a:lnTo>
                  <a:lnTo>
                    <a:pt x="14" y="7"/>
                  </a:lnTo>
                  <a:lnTo>
                    <a:pt x="11" y="8"/>
                  </a:lnTo>
                  <a:lnTo>
                    <a:pt x="8" y="9"/>
                  </a:lnTo>
                  <a:lnTo>
                    <a:pt x="5" y="11"/>
                  </a:lnTo>
                  <a:lnTo>
                    <a:pt x="2" y="12"/>
                  </a:lnTo>
                  <a:lnTo>
                    <a:pt x="1" y="13"/>
                  </a:lnTo>
                  <a:lnTo>
                    <a:pt x="0" y="14"/>
                  </a:lnTo>
                  <a:lnTo>
                    <a:pt x="0" y="15"/>
                  </a:lnTo>
                  <a:lnTo>
                    <a:pt x="1" y="16"/>
                  </a:lnTo>
                  <a:lnTo>
                    <a:pt x="2" y="17"/>
                  </a:lnTo>
                  <a:lnTo>
                    <a:pt x="3" y="17"/>
                  </a:lnTo>
                  <a:lnTo>
                    <a:pt x="5" y="17"/>
                  </a:lnTo>
                  <a:lnTo>
                    <a:pt x="6"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45" name="Freeform 267"/>
            <p:cNvSpPr>
              <a:spLocks/>
            </p:cNvSpPr>
            <p:nvPr/>
          </p:nvSpPr>
          <p:spPr bwMode="auto">
            <a:xfrm>
              <a:off x="2714625" y="4513263"/>
              <a:ext cx="112713" cy="39687"/>
            </a:xfrm>
            <a:custGeom>
              <a:avLst/>
              <a:gdLst>
                <a:gd name="T0" fmla="*/ 2147483647 w 60"/>
                <a:gd name="T1" fmla="*/ 0 h 16"/>
                <a:gd name="T2" fmla="*/ 2147483647 w 60"/>
                <a:gd name="T3" fmla="*/ 0 h 16"/>
                <a:gd name="T4" fmla="*/ 2147483647 w 60"/>
                <a:gd name="T5" fmla="*/ 0 h 16"/>
                <a:gd name="T6" fmla="*/ 2147483647 w 60"/>
                <a:gd name="T7" fmla="*/ 0 h 16"/>
                <a:gd name="T8" fmla="*/ 2147483647 w 60"/>
                <a:gd name="T9" fmla="*/ 0 h 16"/>
                <a:gd name="T10" fmla="*/ 2147483647 w 60"/>
                <a:gd name="T11" fmla="*/ 2147483647 h 16"/>
                <a:gd name="T12" fmla="*/ 2147483647 w 60"/>
                <a:gd name="T13" fmla="*/ 2147483647 h 16"/>
                <a:gd name="T14" fmla="*/ 2147483647 w 60"/>
                <a:gd name="T15" fmla="*/ 2147483647 h 16"/>
                <a:gd name="T16" fmla="*/ 2147483647 w 60"/>
                <a:gd name="T17" fmla="*/ 2147483647 h 16"/>
                <a:gd name="T18" fmla="*/ 2147483647 w 60"/>
                <a:gd name="T19" fmla="*/ 2147483647 h 16"/>
                <a:gd name="T20" fmla="*/ 2147483647 w 60"/>
                <a:gd name="T21" fmla="*/ 2147483647 h 16"/>
                <a:gd name="T22" fmla="*/ 2147483647 w 60"/>
                <a:gd name="T23" fmla="*/ 2147483647 h 16"/>
                <a:gd name="T24" fmla="*/ 2147483647 w 60"/>
                <a:gd name="T25" fmla="*/ 2147483647 h 16"/>
                <a:gd name="T26" fmla="*/ 2147483647 w 60"/>
                <a:gd name="T27" fmla="*/ 2147483647 h 16"/>
                <a:gd name="T28" fmla="*/ 2147483647 w 60"/>
                <a:gd name="T29" fmla="*/ 2147483647 h 16"/>
                <a:gd name="T30" fmla="*/ 2147483647 w 60"/>
                <a:gd name="T31" fmla="*/ 2147483647 h 16"/>
                <a:gd name="T32" fmla="*/ 2147483647 w 60"/>
                <a:gd name="T33" fmla="*/ 2147483647 h 16"/>
                <a:gd name="T34" fmla="*/ 2147483647 w 60"/>
                <a:gd name="T35" fmla="*/ 2147483647 h 16"/>
                <a:gd name="T36" fmla="*/ 0 w 60"/>
                <a:gd name="T37" fmla="*/ 2147483647 h 16"/>
                <a:gd name="T38" fmla="*/ 0 w 60"/>
                <a:gd name="T39" fmla="*/ 2147483647 h 16"/>
                <a:gd name="T40" fmla="*/ 2147483647 w 60"/>
                <a:gd name="T41" fmla="*/ 2147483647 h 16"/>
                <a:gd name="T42" fmla="*/ 2147483647 w 60"/>
                <a:gd name="T43" fmla="*/ 2147483647 h 16"/>
                <a:gd name="T44" fmla="*/ 2147483647 w 60"/>
                <a:gd name="T45" fmla="*/ 2147483647 h 16"/>
                <a:gd name="T46" fmla="*/ 2147483647 w 60"/>
                <a:gd name="T47" fmla="*/ 2147483647 h 16"/>
                <a:gd name="T48" fmla="*/ 2147483647 w 60"/>
                <a:gd name="T49" fmla="*/ 2147483647 h 16"/>
                <a:gd name="T50" fmla="*/ 2147483647 w 60"/>
                <a:gd name="T51" fmla="*/ 2147483647 h 16"/>
                <a:gd name="T52" fmla="*/ 2147483647 w 60"/>
                <a:gd name="T53" fmla="*/ 2147483647 h 16"/>
                <a:gd name="T54" fmla="*/ 2147483647 w 60"/>
                <a:gd name="T55" fmla="*/ 2147483647 h 16"/>
                <a:gd name="T56" fmla="*/ 2147483647 w 60"/>
                <a:gd name="T57" fmla="*/ 2147483647 h 16"/>
                <a:gd name="T58" fmla="*/ 2147483647 w 60"/>
                <a:gd name="T59" fmla="*/ 2147483647 h 16"/>
                <a:gd name="T60" fmla="*/ 2147483647 w 60"/>
                <a:gd name="T61" fmla="*/ 2147483647 h 16"/>
                <a:gd name="T62" fmla="*/ 2147483647 w 60"/>
                <a:gd name="T63" fmla="*/ 2147483647 h 16"/>
                <a:gd name="T64" fmla="*/ 2147483647 w 60"/>
                <a:gd name="T65" fmla="*/ 2147483647 h 16"/>
                <a:gd name="T66" fmla="*/ 2147483647 w 60"/>
                <a:gd name="T67" fmla="*/ 2147483647 h 16"/>
                <a:gd name="T68" fmla="*/ 2147483647 w 60"/>
                <a:gd name="T69" fmla="*/ 2147483647 h 16"/>
                <a:gd name="T70" fmla="*/ 2147483647 w 60"/>
                <a:gd name="T71" fmla="*/ 2147483647 h 16"/>
                <a:gd name="T72" fmla="*/ 2147483647 w 60"/>
                <a:gd name="T73" fmla="*/ 2147483647 h 16"/>
                <a:gd name="T74" fmla="*/ 2147483647 w 60"/>
                <a:gd name="T75" fmla="*/ 2147483647 h 16"/>
                <a:gd name="T76" fmla="*/ 2147483647 w 60"/>
                <a:gd name="T77" fmla="*/ 2147483647 h 16"/>
                <a:gd name="T78" fmla="*/ 2147483647 w 60"/>
                <a:gd name="T79" fmla="*/ 2147483647 h 16"/>
                <a:gd name="T80" fmla="*/ 2147483647 w 60"/>
                <a:gd name="T81" fmla="*/ 2147483647 h 16"/>
                <a:gd name="T82" fmla="*/ 2147483647 w 60"/>
                <a:gd name="T83" fmla="*/ 2147483647 h 16"/>
                <a:gd name="T84" fmla="*/ 2147483647 w 60"/>
                <a:gd name="T85" fmla="*/ 2147483647 h 16"/>
                <a:gd name="T86" fmla="*/ 2147483647 w 60"/>
                <a:gd name="T87" fmla="*/ 2147483647 h 16"/>
                <a:gd name="T88" fmla="*/ 2147483647 w 60"/>
                <a:gd name="T89" fmla="*/ 2147483647 h 16"/>
                <a:gd name="T90" fmla="*/ 2147483647 w 60"/>
                <a:gd name="T91" fmla="*/ 2147483647 h 16"/>
                <a:gd name="T92" fmla="*/ 2147483647 w 60"/>
                <a:gd name="T93" fmla="*/ 0 h 16"/>
                <a:gd name="T94" fmla="*/ 2147483647 w 60"/>
                <a:gd name="T95" fmla="*/ 0 h 16"/>
                <a:gd name="T96" fmla="*/ 2147483647 w 60"/>
                <a:gd name="T97" fmla="*/ 0 h 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0"/>
                <a:gd name="T148" fmla="*/ 0 h 16"/>
                <a:gd name="T149" fmla="*/ 60 w 60"/>
                <a:gd name="T150" fmla="*/ 16 h 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0" h="16">
                  <a:moveTo>
                    <a:pt x="56" y="0"/>
                  </a:moveTo>
                  <a:lnTo>
                    <a:pt x="52" y="0"/>
                  </a:lnTo>
                  <a:lnTo>
                    <a:pt x="48" y="0"/>
                  </a:lnTo>
                  <a:lnTo>
                    <a:pt x="45" y="0"/>
                  </a:lnTo>
                  <a:lnTo>
                    <a:pt x="41" y="0"/>
                  </a:lnTo>
                  <a:lnTo>
                    <a:pt x="38" y="1"/>
                  </a:lnTo>
                  <a:lnTo>
                    <a:pt x="34" y="1"/>
                  </a:lnTo>
                  <a:lnTo>
                    <a:pt x="30" y="2"/>
                  </a:lnTo>
                  <a:lnTo>
                    <a:pt x="27" y="2"/>
                  </a:lnTo>
                  <a:lnTo>
                    <a:pt x="23" y="3"/>
                  </a:lnTo>
                  <a:lnTo>
                    <a:pt x="20" y="4"/>
                  </a:lnTo>
                  <a:lnTo>
                    <a:pt x="17" y="5"/>
                  </a:lnTo>
                  <a:lnTo>
                    <a:pt x="14" y="6"/>
                  </a:lnTo>
                  <a:lnTo>
                    <a:pt x="11" y="7"/>
                  </a:lnTo>
                  <a:lnTo>
                    <a:pt x="8" y="8"/>
                  </a:lnTo>
                  <a:lnTo>
                    <a:pt x="5" y="10"/>
                  </a:lnTo>
                  <a:lnTo>
                    <a:pt x="2" y="11"/>
                  </a:lnTo>
                  <a:lnTo>
                    <a:pt x="1" y="12"/>
                  </a:lnTo>
                  <a:lnTo>
                    <a:pt x="0" y="13"/>
                  </a:lnTo>
                  <a:lnTo>
                    <a:pt x="0" y="14"/>
                  </a:lnTo>
                  <a:lnTo>
                    <a:pt x="1" y="15"/>
                  </a:lnTo>
                  <a:lnTo>
                    <a:pt x="2" y="16"/>
                  </a:lnTo>
                  <a:lnTo>
                    <a:pt x="3" y="16"/>
                  </a:lnTo>
                  <a:lnTo>
                    <a:pt x="5" y="16"/>
                  </a:lnTo>
                  <a:lnTo>
                    <a:pt x="6" y="16"/>
                  </a:lnTo>
                  <a:lnTo>
                    <a:pt x="9" y="15"/>
                  </a:lnTo>
                  <a:lnTo>
                    <a:pt x="11" y="14"/>
                  </a:lnTo>
                  <a:lnTo>
                    <a:pt x="14" y="13"/>
                  </a:lnTo>
                  <a:lnTo>
                    <a:pt x="17" y="12"/>
                  </a:lnTo>
                  <a:lnTo>
                    <a:pt x="20" y="11"/>
                  </a:lnTo>
                  <a:lnTo>
                    <a:pt x="23" y="10"/>
                  </a:lnTo>
                  <a:lnTo>
                    <a:pt x="26" y="9"/>
                  </a:lnTo>
                  <a:lnTo>
                    <a:pt x="29" y="8"/>
                  </a:lnTo>
                  <a:lnTo>
                    <a:pt x="32" y="8"/>
                  </a:lnTo>
                  <a:lnTo>
                    <a:pt x="35" y="7"/>
                  </a:lnTo>
                  <a:lnTo>
                    <a:pt x="39" y="7"/>
                  </a:lnTo>
                  <a:lnTo>
                    <a:pt x="42" y="6"/>
                  </a:lnTo>
                  <a:lnTo>
                    <a:pt x="46" y="6"/>
                  </a:lnTo>
                  <a:lnTo>
                    <a:pt x="49" y="6"/>
                  </a:lnTo>
                  <a:lnTo>
                    <a:pt x="53" y="6"/>
                  </a:lnTo>
                  <a:lnTo>
                    <a:pt x="56" y="6"/>
                  </a:lnTo>
                  <a:lnTo>
                    <a:pt x="58" y="6"/>
                  </a:lnTo>
                  <a:lnTo>
                    <a:pt x="59" y="5"/>
                  </a:lnTo>
                  <a:lnTo>
                    <a:pt x="60" y="4"/>
                  </a:lnTo>
                  <a:lnTo>
                    <a:pt x="60" y="3"/>
                  </a:lnTo>
                  <a:lnTo>
                    <a:pt x="60" y="1"/>
                  </a:lnTo>
                  <a:lnTo>
                    <a:pt x="59" y="0"/>
                  </a:lnTo>
                  <a:lnTo>
                    <a:pt x="58" y="0"/>
                  </a:lnTo>
                  <a:lnTo>
                    <a:pt x="5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46" name="Freeform 268"/>
            <p:cNvSpPr>
              <a:spLocks/>
            </p:cNvSpPr>
            <p:nvPr/>
          </p:nvSpPr>
          <p:spPr bwMode="auto">
            <a:xfrm>
              <a:off x="2559050" y="4497388"/>
              <a:ext cx="112713" cy="42862"/>
            </a:xfrm>
            <a:custGeom>
              <a:avLst/>
              <a:gdLst>
                <a:gd name="T0" fmla="*/ 2147483647 w 60"/>
                <a:gd name="T1" fmla="*/ 2147483647 h 17"/>
                <a:gd name="T2" fmla="*/ 2147483647 w 60"/>
                <a:gd name="T3" fmla="*/ 2147483647 h 17"/>
                <a:gd name="T4" fmla="*/ 2147483647 w 60"/>
                <a:gd name="T5" fmla="*/ 2147483647 h 17"/>
                <a:gd name="T6" fmla="*/ 2147483647 w 60"/>
                <a:gd name="T7" fmla="*/ 2147483647 h 17"/>
                <a:gd name="T8" fmla="*/ 2147483647 w 60"/>
                <a:gd name="T9" fmla="*/ 2147483647 h 17"/>
                <a:gd name="T10" fmla="*/ 2147483647 w 60"/>
                <a:gd name="T11" fmla="*/ 2147483647 h 17"/>
                <a:gd name="T12" fmla="*/ 2147483647 w 60"/>
                <a:gd name="T13" fmla="*/ 2147483647 h 17"/>
                <a:gd name="T14" fmla="*/ 2147483647 w 60"/>
                <a:gd name="T15" fmla="*/ 2147483647 h 17"/>
                <a:gd name="T16" fmla="*/ 2147483647 w 60"/>
                <a:gd name="T17" fmla="*/ 2147483647 h 17"/>
                <a:gd name="T18" fmla="*/ 2147483647 w 60"/>
                <a:gd name="T19" fmla="*/ 2147483647 h 17"/>
                <a:gd name="T20" fmla="*/ 2147483647 w 60"/>
                <a:gd name="T21" fmla="*/ 2147483647 h 17"/>
                <a:gd name="T22" fmla="*/ 2147483647 w 60"/>
                <a:gd name="T23" fmla="*/ 2147483647 h 17"/>
                <a:gd name="T24" fmla="*/ 2147483647 w 60"/>
                <a:gd name="T25" fmla="*/ 2147483647 h 17"/>
                <a:gd name="T26" fmla="*/ 2147483647 w 60"/>
                <a:gd name="T27" fmla="*/ 2147483647 h 17"/>
                <a:gd name="T28" fmla="*/ 2147483647 w 60"/>
                <a:gd name="T29" fmla="*/ 2147483647 h 17"/>
                <a:gd name="T30" fmla="*/ 2147483647 w 60"/>
                <a:gd name="T31" fmla="*/ 2147483647 h 17"/>
                <a:gd name="T32" fmla="*/ 2147483647 w 60"/>
                <a:gd name="T33" fmla="*/ 2147483647 h 17"/>
                <a:gd name="T34" fmla="*/ 2147483647 w 60"/>
                <a:gd name="T35" fmla="*/ 2147483647 h 17"/>
                <a:gd name="T36" fmla="*/ 2147483647 w 60"/>
                <a:gd name="T37" fmla="*/ 2147483647 h 17"/>
                <a:gd name="T38" fmla="*/ 2147483647 w 60"/>
                <a:gd name="T39" fmla="*/ 2147483647 h 17"/>
                <a:gd name="T40" fmla="*/ 2147483647 w 60"/>
                <a:gd name="T41" fmla="*/ 2147483647 h 17"/>
                <a:gd name="T42" fmla="*/ 2147483647 w 60"/>
                <a:gd name="T43" fmla="*/ 2147483647 h 17"/>
                <a:gd name="T44" fmla="*/ 2147483647 w 60"/>
                <a:gd name="T45" fmla="*/ 2147483647 h 17"/>
                <a:gd name="T46" fmla="*/ 2147483647 w 60"/>
                <a:gd name="T47" fmla="*/ 2147483647 h 17"/>
                <a:gd name="T48" fmla="*/ 2147483647 w 60"/>
                <a:gd name="T49" fmla="*/ 2147483647 h 17"/>
                <a:gd name="T50" fmla="*/ 2147483647 w 60"/>
                <a:gd name="T51" fmla="*/ 2147483647 h 17"/>
                <a:gd name="T52" fmla="*/ 2147483647 w 60"/>
                <a:gd name="T53" fmla="*/ 2147483647 h 17"/>
                <a:gd name="T54" fmla="*/ 2147483647 w 60"/>
                <a:gd name="T55" fmla="*/ 2147483647 h 17"/>
                <a:gd name="T56" fmla="*/ 2147483647 w 60"/>
                <a:gd name="T57" fmla="*/ 2147483647 h 17"/>
                <a:gd name="T58" fmla="*/ 2147483647 w 60"/>
                <a:gd name="T59" fmla="*/ 2147483647 h 17"/>
                <a:gd name="T60" fmla="*/ 2147483647 w 60"/>
                <a:gd name="T61" fmla="*/ 2147483647 h 17"/>
                <a:gd name="T62" fmla="*/ 2147483647 w 60"/>
                <a:gd name="T63" fmla="*/ 2147483647 h 17"/>
                <a:gd name="T64" fmla="*/ 2147483647 w 60"/>
                <a:gd name="T65" fmla="*/ 2147483647 h 17"/>
                <a:gd name="T66" fmla="*/ 2147483647 w 60"/>
                <a:gd name="T67" fmla="*/ 2147483647 h 17"/>
                <a:gd name="T68" fmla="*/ 2147483647 w 60"/>
                <a:gd name="T69" fmla="*/ 2147483647 h 17"/>
                <a:gd name="T70" fmla="*/ 2147483647 w 60"/>
                <a:gd name="T71" fmla="*/ 2147483647 h 17"/>
                <a:gd name="T72" fmla="*/ 2147483647 w 60"/>
                <a:gd name="T73" fmla="*/ 2147483647 h 17"/>
                <a:gd name="T74" fmla="*/ 2147483647 w 60"/>
                <a:gd name="T75" fmla="*/ 2147483647 h 17"/>
                <a:gd name="T76" fmla="*/ 2147483647 w 60"/>
                <a:gd name="T77" fmla="*/ 0 h 17"/>
                <a:gd name="T78" fmla="*/ 2147483647 w 60"/>
                <a:gd name="T79" fmla="*/ 0 h 17"/>
                <a:gd name="T80" fmla="*/ 2147483647 w 60"/>
                <a:gd name="T81" fmla="*/ 0 h 17"/>
                <a:gd name="T82" fmla="*/ 2147483647 w 60"/>
                <a:gd name="T83" fmla="*/ 0 h 17"/>
                <a:gd name="T84" fmla="*/ 2147483647 w 60"/>
                <a:gd name="T85" fmla="*/ 2147483647 h 17"/>
                <a:gd name="T86" fmla="*/ 0 w 60"/>
                <a:gd name="T87" fmla="*/ 2147483647 h 17"/>
                <a:gd name="T88" fmla="*/ 0 w 60"/>
                <a:gd name="T89" fmla="*/ 2147483647 h 17"/>
                <a:gd name="T90" fmla="*/ 0 w 60"/>
                <a:gd name="T91" fmla="*/ 2147483647 h 17"/>
                <a:gd name="T92" fmla="*/ 2147483647 w 60"/>
                <a:gd name="T93" fmla="*/ 2147483647 h 17"/>
                <a:gd name="T94" fmla="*/ 2147483647 w 60"/>
                <a:gd name="T95" fmla="*/ 2147483647 h 17"/>
                <a:gd name="T96" fmla="*/ 2147483647 w 60"/>
                <a:gd name="T97" fmla="*/ 2147483647 h 1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0"/>
                <a:gd name="T148" fmla="*/ 0 h 17"/>
                <a:gd name="T149" fmla="*/ 60 w 60"/>
                <a:gd name="T150" fmla="*/ 17 h 1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0" h="17">
                  <a:moveTo>
                    <a:pt x="3" y="6"/>
                  </a:moveTo>
                  <a:lnTo>
                    <a:pt x="7" y="6"/>
                  </a:lnTo>
                  <a:lnTo>
                    <a:pt x="11" y="6"/>
                  </a:lnTo>
                  <a:lnTo>
                    <a:pt x="14" y="6"/>
                  </a:lnTo>
                  <a:lnTo>
                    <a:pt x="18" y="7"/>
                  </a:lnTo>
                  <a:lnTo>
                    <a:pt x="21" y="7"/>
                  </a:lnTo>
                  <a:lnTo>
                    <a:pt x="24" y="8"/>
                  </a:lnTo>
                  <a:lnTo>
                    <a:pt x="28" y="8"/>
                  </a:lnTo>
                  <a:lnTo>
                    <a:pt x="31" y="9"/>
                  </a:lnTo>
                  <a:lnTo>
                    <a:pt x="34" y="10"/>
                  </a:lnTo>
                  <a:lnTo>
                    <a:pt x="37" y="10"/>
                  </a:lnTo>
                  <a:lnTo>
                    <a:pt x="41" y="11"/>
                  </a:lnTo>
                  <a:lnTo>
                    <a:pt x="43" y="12"/>
                  </a:lnTo>
                  <a:lnTo>
                    <a:pt x="46" y="13"/>
                  </a:lnTo>
                  <a:lnTo>
                    <a:pt x="49" y="14"/>
                  </a:lnTo>
                  <a:lnTo>
                    <a:pt x="51" y="15"/>
                  </a:lnTo>
                  <a:lnTo>
                    <a:pt x="54" y="16"/>
                  </a:lnTo>
                  <a:lnTo>
                    <a:pt x="56" y="17"/>
                  </a:lnTo>
                  <a:lnTo>
                    <a:pt x="57" y="17"/>
                  </a:lnTo>
                  <a:lnTo>
                    <a:pt x="58" y="17"/>
                  </a:lnTo>
                  <a:lnTo>
                    <a:pt x="59" y="16"/>
                  </a:lnTo>
                  <a:lnTo>
                    <a:pt x="60" y="15"/>
                  </a:lnTo>
                  <a:lnTo>
                    <a:pt x="60" y="14"/>
                  </a:lnTo>
                  <a:lnTo>
                    <a:pt x="59" y="13"/>
                  </a:lnTo>
                  <a:lnTo>
                    <a:pt x="58" y="12"/>
                  </a:lnTo>
                  <a:lnTo>
                    <a:pt x="56" y="11"/>
                  </a:lnTo>
                  <a:lnTo>
                    <a:pt x="53" y="9"/>
                  </a:lnTo>
                  <a:lnTo>
                    <a:pt x="50" y="8"/>
                  </a:lnTo>
                  <a:lnTo>
                    <a:pt x="47" y="7"/>
                  </a:lnTo>
                  <a:lnTo>
                    <a:pt x="44" y="6"/>
                  </a:lnTo>
                  <a:lnTo>
                    <a:pt x="40" y="5"/>
                  </a:lnTo>
                  <a:lnTo>
                    <a:pt x="37" y="4"/>
                  </a:lnTo>
                  <a:lnTo>
                    <a:pt x="34" y="3"/>
                  </a:lnTo>
                  <a:lnTo>
                    <a:pt x="30" y="2"/>
                  </a:lnTo>
                  <a:lnTo>
                    <a:pt x="26" y="2"/>
                  </a:lnTo>
                  <a:lnTo>
                    <a:pt x="23" y="1"/>
                  </a:lnTo>
                  <a:lnTo>
                    <a:pt x="19" y="1"/>
                  </a:lnTo>
                  <a:lnTo>
                    <a:pt x="15" y="1"/>
                  </a:lnTo>
                  <a:lnTo>
                    <a:pt x="11" y="0"/>
                  </a:lnTo>
                  <a:lnTo>
                    <a:pt x="7" y="0"/>
                  </a:lnTo>
                  <a:lnTo>
                    <a:pt x="3" y="0"/>
                  </a:lnTo>
                  <a:lnTo>
                    <a:pt x="2" y="0"/>
                  </a:lnTo>
                  <a:lnTo>
                    <a:pt x="1" y="1"/>
                  </a:lnTo>
                  <a:lnTo>
                    <a:pt x="0" y="2"/>
                  </a:lnTo>
                  <a:lnTo>
                    <a:pt x="0" y="3"/>
                  </a:lnTo>
                  <a:lnTo>
                    <a:pt x="0" y="4"/>
                  </a:lnTo>
                  <a:lnTo>
                    <a:pt x="1" y="5"/>
                  </a:lnTo>
                  <a:lnTo>
                    <a:pt x="2" y="6"/>
                  </a:lnTo>
                  <a:lnTo>
                    <a:pt x="3"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47" name="Freeform 269"/>
            <p:cNvSpPr>
              <a:spLocks/>
            </p:cNvSpPr>
            <p:nvPr/>
          </p:nvSpPr>
          <p:spPr bwMode="auto">
            <a:xfrm>
              <a:off x="2782888" y="4573588"/>
              <a:ext cx="20638" cy="30162"/>
            </a:xfrm>
            <a:custGeom>
              <a:avLst/>
              <a:gdLst>
                <a:gd name="T0" fmla="*/ 2147483647 w 11"/>
                <a:gd name="T1" fmla="*/ 2147483647 h 12"/>
                <a:gd name="T2" fmla="*/ 2147483647 w 11"/>
                <a:gd name="T3" fmla="*/ 2147483647 h 12"/>
                <a:gd name="T4" fmla="*/ 2147483647 w 11"/>
                <a:gd name="T5" fmla="*/ 2147483647 h 12"/>
                <a:gd name="T6" fmla="*/ 2147483647 w 11"/>
                <a:gd name="T7" fmla="*/ 2147483647 h 12"/>
                <a:gd name="T8" fmla="*/ 2147483647 w 11"/>
                <a:gd name="T9" fmla="*/ 2147483647 h 12"/>
                <a:gd name="T10" fmla="*/ 2147483647 w 11"/>
                <a:gd name="T11" fmla="*/ 2147483647 h 12"/>
                <a:gd name="T12" fmla="*/ 2147483647 w 11"/>
                <a:gd name="T13" fmla="*/ 2147483647 h 12"/>
                <a:gd name="T14" fmla="*/ 2147483647 w 11"/>
                <a:gd name="T15" fmla="*/ 2147483647 h 12"/>
                <a:gd name="T16" fmla="*/ 2147483647 w 11"/>
                <a:gd name="T17" fmla="*/ 2147483647 h 12"/>
                <a:gd name="T18" fmla="*/ 2147483647 w 11"/>
                <a:gd name="T19" fmla="*/ 2147483647 h 12"/>
                <a:gd name="T20" fmla="*/ 2147483647 w 11"/>
                <a:gd name="T21" fmla="*/ 2147483647 h 12"/>
                <a:gd name="T22" fmla="*/ 2147483647 w 11"/>
                <a:gd name="T23" fmla="*/ 2147483647 h 12"/>
                <a:gd name="T24" fmla="*/ 2147483647 w 11"/>
                <a:gd name="T25" fmla="*/ 2147483647 h 12"/>
                <a:gd name="T26" fmla="*/ 2147483647 w 11"/>
                <a:gd name="T27" fmla="*/ 2147483647 h 12"/>
                <a:gd name="T28" fmla="*/ 2147483647 w 11"/>
                <a:gd name="T29" fmla="*/ 2147483647 h 12"/>
                <a:gd name="T30" fmla="*/ 2147483647 w 11"/>
                <a:gd name="T31" fmla="*/ 2147483647 h 12"/>
                <a:gd name="T32" fmla="*/ 2147483647 w 11"/>
                <a:gd name="T33" fmla="*/ 0 h 12"/>
                <a:gd name="T34" fmla="*/ 2147483647 w 11"/>
                <a:gd name="T35" fmla="*/ 2147483647 h 12"/>
                <a:gd name="T36" fmla="*/ 2147483647 w 11"/>
                <a:gd name="T37" fmla="*/ 2147483647 h 12"/>
                <a:gd name="T38" fmla="*/ 2147483647 w 11"/>
                <a:gd name="T39" fmla="*/ 2147483647 h 12"/>
                <a:gd name="T40" fmla="*/ 0 w 11"/>
                <a:gd name="T41" fmla="*/ 2147483647 h 12"/>
                <a:gd name="T42" fmla="*/ 2147483647 w 11"/>
                <a:gd name="T43" fmla="*/ 2147483647 h 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
                <a:gd name="T67" fmla="*/ 0 h 12"/>
                <a:gd name="T68" fmla="*/ 11 w 11"/>
                <a:gd name="T69" fmla="*/ 12 h 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 h="12">
                  <a:moveTo>
                    <a:pt x="4" y="12"/>
                  </a:moveTo>
                  <a:lnTo>
                    <a:pt x="5" y="12"/>
                  </a:lnTo>
                  <a:lnTo>
                    <a:pt x="6" y="12"/>
                  </a:lnTo>
                  <a:lnTo>
                    <a:pt x="7" y="12"/>
                  </a:lnTo>
                  <a:lnTo>
                    <a:pt x="8" y="12"/>
                  </a:lnTo>
                  <a:lnTo>
                    <a:pt x="9" y="12"/>
                  </a:lnTo>
                  <a:lnTo>
                    <a:pt x="10" y="12"/>
                  </a:lnTo>
                  <a:lnTo>
                    <a:pt x="11" y="11"/>
                  </a:lnTo>
                  <a:lnTo>
                    <a:pt x="10" y="10"/>
                  </a:lnTo>
                  <a:lnTo>
                    <a:pt x="9" y="8"/>
                  </a:lnTo>
                  <a:lnTo>
                    <a:pt x="8" y="7"/>
                  </a:lnTo>
                  <a:lnTo>
                    <a:pt x="7" y="5"/>
                  </a:lnTo>
                  <a:lnTo>
                    <a:pt x="6" y="4"/>
                  </a:lnTo>
                  <a:lnTo>
                    <a:pt x="5" y="3"/>
                  </a:lnTo>
                  <a:lnTo>
                    <a:pt x="4" y="2"/>
                  </a:lnTo>
                  <a:lnTo>
                    <a:pt x="3" y="0"/>
                  </a:lnTo>
                  <a:lnTo>
                    <a:pt x="2" y="1"/>
                  </a:lnTo>
                  <a:lnTo>
                    <a:pt x="1" y="1"/>
                  </a:lnTo>
                  <a:lnTo>
                    <a:pt x="0" y="1"/>
                  </a:lnTo>
                  <a:lnTo>
                    <a:pt x="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48" name="Freeform 270"/>
            <p:cNvSpPr>
              <a:spLocks/>
            </p:cNvSpPr>
            <p:nvPr/>
          </p:nvSpPr>
          <p:spPr bwMode="auto">
            <a:xfrm>
              <a:off x="2563813" y="4570413"/>
              <a:ext cx="20638" cy="33337"/>
            </a:xfrm>
            <a:custGeom>
              <a:avLst/>
              <a:gdLst>
                <a:gd name="T0" fmla="*/ 2147483647 w 11"/>
                <a:gd name="T1" fmla="*/ 2147483647 h 13"/>
                <a:gd name="T2" fmla="*/ 2147483647 w 11"/>
                <a:gd name="T3" fmla="*/ 0 h 13"/>
                <a:gd name="T4" fmla="*/ 2147483647 w 11"/>
                <a:gd name="T5" fmla="*/ 0 h 13"/>
                <a:gd name="T6" fmla="*/ 2147483647 w 11"/>
                <a:gd name="T7" fmla="*/ 0 h 13"/>
                <a:gd name="T8" fmla="*/ 2147483647 w 11"/>
                <a:gd name="T9" fmla="*/ 0 h 13"/>
                <a:gd name="T10" fmla="*/ 2147483647 w 11"/>
                <a:gd name="T11" fmla="*/ 0 h 13"/>
                <a:gd name="T12" fmla="*/ 0 w 11"/>
                <a:gd name="T13" fmla="*/ 2147483647 h 13"/>
                <a:gd name="T14" fmla="*/ 2147483647 w 11"/>
                <a:gd name="T15" fmla="*/ 2147483647 h 13"/>
                <a:gd name="T16" fmla="*/ 2147483647 w 11"/>
                <a:gd name="T17" fmla="*/ 2147483647 h 13"/>
                <a:gd name="T18" fmla="*/ 2147483647 w 11"/>
                <a:gd name="T19" fmla="*/ 2147483647 h 13"/>
                <a:gd name="T20" fmla="*/ 2147483647 w 11"/>
                <a:gd name="T21" fmla="*/ 2147483647 h 13"/>
                <a:gd name="T22" fmla="*/ 2147483647 w 11"/>
                <a:gd name="T23" fmla="*/ 2147483647 h 13"/>
                <a:gd name="T24" fmla="*/ 2147483647 w 11"/>
                <a:gd name="T25" fmla="*/ 2147483647 h 13"/>
                <a:gd name="T26" fmla="*/ 2147483647 w 11"/>
                <a:gd name="T27" fmla="*/ 2147483647 h 13"/>
                <a:gd name="T28" fmla="*/ 2147483647 w 11"/>
                <a:gd name="T29" fmla="*/ 2147483647 h 13"/>
                <a:gd name="T30" fmla="*/ 2147483647 w 11"/>
                <a:gd name="T31" fmla="*/ 2147483647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
                <a:gd name="T49" fmla="*/ 0 h 13"/>
                <a:gd name="T50" fmla="*/ 11 w 11"/>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 h="13">
                  <a:moveTo>
                    <a:pt x="11" y="13"/>
                  </a:moveTo>
                  <a:lnTo>
                    <a:pt x="10" y="0"/>
                  </a:lnTo>
                  <a:lnTo>
                    <a:pt x="9" y="0"/>
                  </a:lnTo>
                  <a:lnTo>
                    <a:pt x="8" y="0"/>
                  </a:lnTo>
                  <a:lnTo>
                    <a:pt x="7" y="0"/>
                  </a:lnTo>
                  <a:lnTo>
                    <a:pt x="6" y="0"/>
                  </a:lnTo>
                  <a:lnTo>
                    <a:pt x="0" y="12"/>
                  </a:lnTo>
                  <a:lnTo>
                    <a:pt x="1" y="12"/>
                  </a:lnTo>
                  <a:lnTo>
                    <a:pt x="2" y="12"/>
                  </a:lnTo>
                  <a:lnTo>
                    <a:pt x="3" y="12"/>
                  </a:lnTo>
                  <a:lnTo>
                    <a:pt x="4" y="12"/>
                  </a:lnTo>
                  <a:lnTo>
                    <a:pt x="6" y="12"/>
                  </a:lnTo>
                  <a:lnTo>
                    <a:pt x="7" y="12"/>
                  </a:lnTo>
                  <a:lnTo>
                    <a:pt x="8" y="12"/>
                  </a:lnTo>
                  <a:lnTo>
                    <a:pt x="10" y="13"/>
                  </a:lnTo>
                  <a:lnTo>
                    <a:pt x="11"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49" name="Freeform 271"/>
            <p:cNvSpPr>
              <a:spLocks/>
            </p:cNvSpPr>
            <p:nvPr/>
          </p:nvSpPr>
          <p:spPr bwMode="auto">
            <a:xfrm>
              <a:off x="2509838" y="4392613"/>
              <a:ext cx="368300" cy="271462"/>
            </a:xfrm>
            <a:custGeom>
              <a:avLst/>
              <a:gdLst>
                <a:gd name="T0" fmla="*/ 2147483647 w 196"/>
                <a:gd name="T1" fmla="*/ 2147483647 h 108"/>
                <a:gd name="T2" fmla="*/ 2147483647 w 196"/>
                <a:gd name="T3" fmla="*/ 0 h 108"/>
                <a:gd name="T4" fmla="*/ 2147483647 w 196"/>
                <a:gd name="T5" fmla="*/ 2147483647 h 108"/>
                <a:gd name="T6" fmla="*/ 2147483647 w 196"/>
                <a:gd name="T7" fmla="*/ 2147483647 h 108"/>
                <a:gd name="T8" fmla="*/ 2147483647 w 196"/>
                <a:gd name="T9" fmla="*/ 2147483647 h 108"/>
                <a:gd name="T10" fmla="*/ 2147483647 w 196"/>
                <a:gd name="T11" fmla="*/ 2147483647 h 108"/>
                <a:gd name="T12" fmla="*/ 2147483647 w 196"/>
                <a:gd name="T13" fmla="*/ 2147483647 h 108"/>
                <a:gd name="T14" fmla="*/ 2147483647 w 196"/>
                <a:gd name="T15" fmla="*/ 2147483647 h 108"/>
                <a:gd name="T16" fmla="*/ 2147483647 w 196"/>
                <a:gd name="T17" fmla="*/ 2147483647 h 108"/>
                <a:gd name="T18" fmla="*/ 2147483647 w 196"/>
                <a:gd name="T19" fmla="*/ 0 h 108"/>
                <a:gd name="T20" fmla="*/ 2147483647 w 196"/>
                <a:gd name="T21" fmla="*/ 0 h 108"/>
                <a:gd name="T22" fmla="*/ 2147483647 w 196"/>
                <a:gd name="T23" fmla="*/ 2147483647 h 108"/>
                <a:gd name="T24" fmla="*/ 0 w 196"/>
                <a:gd name="T25" fmla="*/ 2147483647 h 108"/>
                <a:gd name="T26" fmla="*/ 2147483647 w 196"/>
                <a:gd name="T27" fmla="*/ 2147483647 h 108"/>
                <a:gd name="T28" fmla="*/ 2147483647 w 196"/>
                <a:gd name="T29" fmla="*/ 2147483647 h 108"/>
                <a:gd name="T30" fmla="*/ 2147483647 w 196"/>
                <a:gd name="T31" fmla="*/ 2147483647 h 108"/>
                <a:gd name="T32" fmla="*/ 2147483647 w 196"/>
                <a:gd name="T33" fmla="*/ 2147483647 h 108"/>
                <a:gd name="T34" fmla="*/ 2147483647 w 196"/>
                <a:gd name="T35" fmla="*/ 2147483647 h 108"/>
                <a:gd name="T36" fmla="*/ 2147483647 w 196"/>
                <a:gd name="T37" fmla="*/ 2147483647 h 108"/>
                <a:gd name="T38" fmla="*/ 2147483647 w 196"/>
                <a:gd name="T39" fmla="*/ 2147483647 h 108"/>
                <a:gd name="T40" fmla="*/ 2147483647 w 196"/>
                <a:gd name="T41" fmla="*/ 2147483647 h 108"/>
                <a:gd name="T42" fmla="*/ 2147483647 w 196"/>
                <a:gd name="T43" fmla="*/ 2147483647 h 108"/>
                <a:gd name="T44" fmla="*/ 2147483647 w 196"/>
                <a:gd name="T45" fmla="*/ 2147483647 h 108"/>
                <a:gd name="T46" fmla="*/ 2147483647 w 196"/>
                <a:gd name="T47" fmla="*/ 2147483647 h 108"/>
                <a:gd name="T48" fmla="*/ 2147483647 w 196"/>
                <a:gd name="T49" fmla="*/ 2147483647 h 108"/>
                <a:gd name="T50" fmla="*/ 2147483647 w 196"/>
                <a:gd name="T51" fmla="*/ 2147483647 h 108"/>
                <a:gd name="T52" fmla="*/ 2147483647 w 196"/>
                <a:gd name="T53" fmla="*/ 2147483647 h 108"/>
                <a:gd name="T54" fmla="*/ 2147483647 w 196"/>
                <a:gd name="T55" fmla="*/ 2147483647 h 108"/>
                <a:gd name="T56" fmla="*/ 2147483647 w 196"/>
                <a:gd name="T57" fmla="*/ 2147483647 h 108"/>
                <a:gd name="T58" fmla="*/ 2147483647 w 196"/>
                <a:gd name="T59" fmla="*/ 2147483647 h 108"/>
                <a:gd name="T60" fmla="*/ 2147483647 w 196"/>
                <a:gd name="T61" fmla="*/ 2147483647 h 108"/>
                <a:gd name="T62" fmla="*/ 2147483647 w 196"/>
                <a:gd name="T63" fmla="*/ 2147483647 h 108"/>
                <a:gd name="T64" fmla="*/ 2147483647 w 196"/>
                <a:gd name="T65" fmla="*/ 2147483647 h 108"/>
                <a:gd name="T66" fmla="*/ 2147483647 w 196"/>
                <a:gd name="T67" fmla="*/ 2147483647 h 108"/>
                <a:gd name="T68" fmla="*/ 2147483647 w 196"/>
                <a:gd name="T69" fmla="*/ 2147483647 h 108"/>
                <a:gd name="T70" fmla="*/ 2147483647 w 196"/>
                <a:gd name="T71" fmla="*/ 2147483647 h 108"/>
                <a:gd name="T72" fmla="*/ 2147483647 w 196"/>
                <a:gd name="T73" fmla="*/ 2147483647 h 108"/>
                <a:gd name="T74" fmla="*/ 2147483647 w 196"/>
                <a:gd name="T75" fmla="*/ 2147483647 h 108"/>
                <a:gd name="T76" fmla="*/ 2147483647 w 196"/>
                <a:gd name="T77" fmla="*/ 2147483647 h 108"/>
                <a:gd name="T78" fmla="*/ 2147483647 w 196"/>
                <a:gd name="T79" fmla="*/ 2147483647 h 108"/>
                <a:gd name="T80" fmla="*/ 2147483647 w 196"/>
                <a:gd name="T81" fmla="*/ 2147483647 h 108"/>
                <a:gd name="T82" fmla="*/ 2147483647 w 196"/>
                <a:gd name="T83" fmla="*/ 2147483647 h 108"/>
                <a:gd name="T84" fmla="*/ 2147483647 w 196"/>
                <a:gd name="T85" fmla="*/ 2147483647 h 108"/>
                <a:gd name="T86" fmla="*/ 2147483647 w 196"/>
                <a:gd name="T87" fmla="*/ 2147483647 h 108"/>
                <a:gd name="T88" fmla="*/ 2147483647 w 196"/>
                <a:gd name="T89" fmla="*/ 2147483647 h 108"/>
                <a:gd name="T90" fmla="*/ 2147483647 w 196"/>
                <a:gd name="T91" fmla="*/ 2147483647 h 108"/>
                <a:gd name="T92" fmla="*/ 2147483647 w 196"/>
                <a:gd name="T93" fmla="*/ 2147483647 h 108"/>
                <a:gd name="T94" fmla="*/ 2147483647 w 196"/>
                <a:gd name="T95" fmla="*/ 2147483647 h 108"/>
                <a:gd name="T96" fmla="*/ 2147483647 w 196"/>
                <a:gd name="T97" fmla="*/ 2147483647 h 108"/>
                <a:gd name="T98" fmla="*/ 2147483647 w 196"/>
                <a:gd name="T99" fmla="*/ 2147483647 h 108"/>
                <a:gd name="T100" fmla="*/ 2147483647 w 196"/>
                <a:gd name="T101" fmla="*/ 2147483647 h 10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96"/>
                <a:gd name="T154" fmla="*/ 0 h 108"/>
                <a:gd name="T155" fmla="*/ 196 w 196"/>
                <a:gd name="T156" fmla="*/ 108 h 10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96" h="108">
                  <a:moveTo>
                    <a:pt x="190" y="2"/>
                  </a:moveTo>
                  <a:lnTo>
                    <a:pt x="187" y="2"/>
                  </a:lnTo>
                  <a:lnTo>
                    <a:pt x="184" y="1"/>
                  </a:lnTo>
                  <a:lnTo>
                    <a:pt x="181" y="1"/>
                  </a:lnTo>
                  <a:lnTo>
                    <a:pt x="179" y="1"/>
                  </a:lnTo>
                  <a:lnTo>
                    <a:pt x="176" y="0"/>
                  </a:lnTo>
                  <a:lnTo>
                    <a:pt x="173" y="0"/>
                  </a:lnTo>
                  <a:lnTo>
                    <a:pt x="170" y="0"/>
                  </a:lnTo>
                  <a:lnTo>
                    <a:pt x="167" y="0"/>
                  </a:lnTo>
                  <a:lnTo>
                    <a:pt x="162" y="0"/>
                  </a:lnTo>
                  <a:lnTo>
                    <a:pt x="156" y="1"/>
                  </a:lnTo>
                  <a:lnTo>
                    <a:pt x="151" y="1"/>
                  </a:lnTo>
                  <a:lnTo>
                    <a:pt x="146" y="2"/>
                  </a:lnTo>
                  <a:lnTo>
                    <a:pt x="141" y="2"/>
                  </a:lnTo>
                  <a:lnTo>
                    <a:pt x="136" y="3"/>
                  </a:lnTo>
                  <a:lnTo>
                    <a:pt x="132" y="5"/>
                  </a:lnTo>
                  <a:lnTo>
                    <a:pt x="127" y="6"/>
                  </a:lnTo>
                  <a:lnTo>
                    <a:pt x="123" y="7"/>
                  </a:lnTo>
                  <a:lnTo>
                    <a:pt x="119" y="8"/>
                  </a:lnTo>
                  <a:lnTo>
                    <a:pt x="115" y="10"/>
                  </a:lnTo>
                  <a:lnTo>
                    <a:pt x="111" y="12"/>
                  </a:lnTo>
                  <a:lnTo>
                    <a:pt x="107" y="14"/>
                  </a:lnTo>
                  <a:lnTo>
                    <a:pt x="104" y="16"/>
                  </a:lnTo>
                  <a:lnTo>
                    <a:pt x="101" y="18"/>
                  </a:lnTo>
                  <a:lnTo>
                    <a:pt x="98" y="20"/>
                  </a:lnTo>
                  <a:lnTo>
                    <a:pt x="95" y="18"/>
                  </a:lnTo>
                  <a:lnTo>
                    <a:pt x="92" y="16"/>
                  </a:lnTo>
                  <a:lnTo>
                    <a:pt x="89" y="14"/>
                  </a:lnTo>
                  <a:lnTo>
                    <a:pt x="85" y="12"/>
                  </a:lnTo>
                  <a:lnTo>
                    <a:pt x="82" y="10"/>
                  </a:lnTo>
                  <a:lnTo>
                    <a:pt x="77" y="8"/>
                  </a:lnTo>
                  <a:lnTo>
                    <a:pt x="73" y="7"/>
                  </a:lnTo>
                  <a:lnTo>
                    <a:pt x="69" y="6"/>
                  </a:lnTo>
                  <a:lnTo>
                    <a:pt x="64" y="5"/>
                  </a:lnTo>
                  <a:lnTo>
                    <a:pt x="60" y="3"/>
                  </a:lnTo>
                  <a:lnTo>
                    <a:pt x="55" y="2"/>
                  </a:lnTo>
                  <a:lnTo>
                    <a:pt x="50" y="2"/>
                  </a:lnTo>
                  <a:lnTo>
                    <a:pt x="45" y="1"/>
                  </a:lnTo>
                  <a:lnTo>
                    <a:pt x="40" y="1"/>
                  </a:lnTo>
                  <a:lnTo>
                    <a:pt x="35" y="0"/>
                  </a:lnTo>
                  <a:lnTo>
                    <a:pt x="29" y="0"/>
                  </a:lnTo>
                  <a:lnTo>
                    <a:pt x="26" y="0"/>
                  </a:lnTo>
                  <a:lnTo>
                    <a:pt x="23" y="0"/>
                  </a:lnTo>
                  <a:lnTo>
                    <a:pt x="21" y="0"/>
                  </a:lnTo>
                  <a:lnTo>
                    <a:pt x="18" y="1"/>
                  </a:lnTo>
                  <a:lnTo>
                    <a:pt x="15" y="1"/>
                  </a:lnTo>
                  <a:lnTo>
                    <a:pt x="12" y="1"/>
                  </a:lnTo>
                  <a:lnTo>
                    <a:pt x="9" y="2"/>
                  </a:lnTo>
                  <a:lnTo>
                    <a:pt x="7" y="2"/>
                  </a:lnTo>
                  <a:lnTo>
                    <a:pt x="0" y="3"/>
                  </a:lnTo>
                  <a:lnTo>
                    <a:pt x="0" y="82"/>
                  </a:lnTo>
                  <a:lnTo>
                    <a:pt x="0" y="108"/>
                  </a:lnTo>
                  <a:lnTo>
                    <a:pt x="10" y="107"/>
                  </a:lnTo>
                  <a:lnTo>
                    <a:pt x="11" y="107"/>
                  </a:lnTo>
                  <a:lnTo>
                    <a:pt x="12" y="107"/>
                  </a:lnTo>
                  <a:lnTo>
                    <a:pt x="14" y="106"/>
                  </a:lnTo>
                  <a:lnTo>
                    <a:pt x="15" y="106"/>
                  </a:lnTo>
                  <a:lnTo>
                    <a:pt x="16" y="106"/>
                  </a:lnTo>
                  <a:lnTo>
                    <a:pt x="18" y="106"/>
                  </a:lnTo>
                  <a:lnTo>
                    <a:pt x="19" y="106"/>
                  </a:lnTo>
                  <a:lnTo>
                    <a:pt x="20" y="106"/>
                  </a:lnTo>
                  <a:lnTo>
                    <a:pt x="26" y="93"/>
                  </a:lnTo>
                  <a:lnTo>
                    <a:pt x="25" y="93"/>
                  </a:lnTo>
                  <a:lnTo>
                    <a:pt x="24" y="94"/>
                  </a:lnTo>
                  <a:lnTo>
                    <a:pt x="22" y="94"/>
                  </a:lnTo>
                  <a:lnTo>
                    <a:pt x="21" y="94"/>
                  </a:lnTo>
                  <a:lnTo>
                    <a:pt x="20" y="94"/>
                  </a:lnTo>
                  <a:lnTo>
                    <a:pt x="18" y="94"/>
                  </a:lnTo>
                  <a:lnTo>
                    <a:pt x="17" y="94"/>
                  </a:lnTo>
                  <a:lnTo>
                    <a:pt x="16" y="94"/>
                  </a:lnTo>
                  <a:lnTo>
                    <a:pt x="16" y="89"/>
                  </a:lnTo>
                  <a:lnTo>
                    <a:pt x="18" y="89"/>
                  </a:lnTo>
                  <a:lnTo>
                    <a:pt x="19" y="89"/>
                  </a:lnTo>
                  <a:lnTo>
                    <a:pt x="21" y="88"/>
                  </a:lnTo>
                  <a:lnTo>
                    <a:pt x="22" y="88"/>
                  </a:lnTo>
                  <a:lnTo>
                    <a:pt x="24" y="88"/>
                  </a:lnTo>
                  <a:lnTo>
                    <a:pt x="26" y="88"/>
                  </a:lnTo>
                  <a:lnTo>
                    <a:pt x="27" y="88"/>
                  </a:lnTo>
                  <a:lnTo>
                    <a:pt x="29" y="88"/>
                  </a:lnTo>
                  <a:lnTo>
                    <a:pt x="35" y="76"/>
                  </a:lnTo>
                  <a:lnTo>
                    <a:pt x="33" y="76"/>
                  </a:lnTo>
                  <a:lnTo>
                    <a:pt x="30" y="76"/>
                  </a:lnTo>
                  <a:lnTo>
                    <a:pt x="28" y="76"/>
                  </a:lnTo>
                  <a:lnTo>
                    <a:pt x="25" y="76"/>
                  </a:lnTo>
                  <a:lnTo>
                    <a:pt x="23" y="76"/>
                  </a:lnTo>
                  <a:lnTo>
                    <a:pt x="21" y="76"/>
                  </a:lnTo>
                  <a:lnTo>
                    <a:pt x="18" y="77"/>
                  </a:lnTo>
                  <a:lnTo>
                    <a:pt x="16" y="77"/>
                  </a:lnTo>
                  <a:lnTo>
                    <a:pt x="16" y="13"/>
                  </a:lnTo>
                  <a:lnTo>
                    <a:pt x="18" y="13"/>
                  </a:lnTo>
                  <a:lnTo>
                    <a:pt x="19" y="13"/>
                  </a:lnTo>
                  <a:lnTo>
                    <a:pt x="21" y="13"/>
                  </a:lnTo>
                  <a:lnTo>
                    <a:pt x="22" y="13"/>
                  </a:lnTo>
                  <a:lnTo>
                    <a:pt x="24" y="12"/>
                  </a:lnTo>
                  <a:lnTo>
                    <a:pt x="26" y="12"/>
                  </a:lnTo>
                  <a:lnTo>
                    <a:pt x="28" y="12"/>
                  </a:lnTo>
                  <a:lnTo>
                    <a:pt x="29" y="12"/>
                  </a:lnTo>
                  <a:lnTo>
                    <a:pt x="34" y="13"/>
                  </a:lnTo>
                  <a:lnTo>
                    <a:pt x="40" y="13"/>
                  </a:lnTo>
                  <a:lnTo>
                    <a:pt x="45" y="13"/>
                  </a:lnTo>
                  <a:lnTo>
                    <a:pt x="50" y="14"/>
                  </a:lnTo>
                  <a:lnTo>
                    <a:pt x="54" y="15"/>
                  </a:lnTo>
                  <a:lnTo>
                    <a:pt x="59" y="16"/>
                  </a:lnTo>
                  <a:lnTo>
                    <a:pt x="63" y="17"/>
                  </a:lnTo>
                  <a:lnTo>
                    <a:pt x="67" y="18"/>
                  </a:lnTo>
                  <a:lnTo>
                    <a:pt x="71" y="20"/>
                  </a:lnTo>
                  <a:lnTo>
                    <a:pt x="75" y="21"/>
                  </a:lnTo>
                  <a:lnTo>
                    <a:pt x="79" y="23"/>
                  </a:lnTo>
                  <a:lnTo>
                    <a:pt x="82" y="25"/>
                  </a:lnTo>
                  <a:lnTo>
                    <a:pt x="85" y="27"/>
                  </a:lnTo>
                  <a:lnTo>
                    <a:pt x="87" y="29"/>
                  </a:lnTo>
                  <a:lnTo>
                    <a:pt x="90" y="31"/>
                  </a:lnTo>
                  <a:lnTo>
                    <a:pt x="91" y="33"/>
                  </a:lnTo>
                  <a:lnTo>
                    <a:pt x="98" y="43"/>
                  </a:lnTo>
                  <a:lnTo>
                    <a:pt x="105" y="33"/>
                  </a:lnTo>
                  <a:lnTo>
                    <a:pt x="107" y="31"/>
                  </a:lnTo>
                  <a:lnTo>
                    <a:pt x="109" y="29"/>
                  </a:lnTo>
                  <a:lnTo>
                    <a:pt x="112" y="27"/>
                  </a:lnTo>
                  <a:lnTo>
                    <a:pt x="115" y="25"/>
                  </a:lnTo>
                  <a:lnTo>
                    <a:pt x="118" y="23"/>
                  </a:lnTo>
                  <a:lnTo>
                    <a:pt x="121" y="21"/>
                  </a:lnTo>
                  <a:lnTo>
                    <a:pt x="125" y="20"/>
                  </a:lnTo>
                  <a:lnTo>
                    <a:pt x="129" y="18"/>
                  </a:lnTo>
                  <a:lnTo>
                    <a:pt x="133" y="17"/>
                  </a:lnTo>
                  <a:lnTo>
                    <a:pt x="137" y="16"/>
                  </a:lnTo>
                  <a:lnTo>
                    <a:pt x="142" y="15"/>
                  </a:lnTo>
                  <a:lnTo>
                    <a:pt x="147" y="14"/>
                  </a:lnTo>
                  <a:lnTo>
                    <a:pt x="152" y="13"/>
                  </a:lnTo>
                  <a:lnTo>
                    <a:pt x="157" y="13"/>
                  </a:lnTo>
                  <a:lnTo>
                    <a:pt x="162" y="13"/>
                  </a:lnTo>
                  <a:lnTo>
                    <a:pt x="167" y="12"/>
                  </a:lnTo>
                  <a:lnTo>
                    <a:pt x="169" y="12"/>
                  </a:lnTo>
                  <a:lnTo>
                    <a:pt x="170" y="12"/>
                  </a:lnTo>
                  <a:lnTo>
                    <a:pt x="172" y="12"/>
                  </a:lnTo>
                  <a:lnTo>
                    <a:pt x="174" y="13"/>
                  </a:lnTo>
                  <a:lnTo>
                    <a:pt x="176" y="13"/>
                  </a:lnTo>
                  <a:lnTo>
                    <a:pt x="177" y="13"/>
                  </a:lnTo>
                  <a:lnTo>
                    <a:pt x="179" y="13"/>
                  </a:lnTo>
                  <a:lnTo>
                    <a:pt x="181" y="13"/>
                  </a:lnTo>
                  <a:lnTo>
                    <a:pt x="181" y="77"/>
                  </a:lnTo>
                  <a:lnTo>
                    <a:pt x="179" y="77"/>
                  </a:lnTo>
                  <a:lnTo>
                    <a:pt x="177" y="76"/>
                  </a:lnTo>
                  <a:lnTo>
                    <a:pt x="176" y="76"/>
                  </a:lnTo>
                  <a:lnTo>
                    <a:pt x="174" y="76"/>
                  </a:lnTo>
                  <a:lnTo>
                    <a:pt x="172" y="76"/>
                  </a:lnTo>
                  <a:lnTo>
                    <a:pt x="170" y="76"/>
                  </a:lnTo>
                  <a:lnTo>
                    <a:pt x="169" y="76"/>
                  </a:lnTo>
                  <a:lnTo>
                    <a:pt x="167" y="76"/>
                  </a:lnTo>
                  <a:lnTo>
                    <a:pt x="164" y="76"/>
                  </a:lnTo>
                  <a:lnTo>
                    <a:pt x="162" y="76"/>
                  </a:lnTo>
                  <a:lnTo>
                    <a:pt x="160" y="76"/>
                  </a:lnTo>
                  <a:lnTo>
                    <a:pt x="157" y="76"/>
                  </a:lnTo>
                  <a:lnTo>
                    <a:pt x="155" y="77"/>
                  </a:lnTo>
                  <a:lnTo>
                    <a:pt x="153" y="77"/>
                  </a:lnTo>
                  <a:lnTo>
                    <a:pt x="150" y="77"/>
                  </a:lnTo>
                  <a:lnTo>
                    <a:pt x="148" y="77"/>
                  </a:lnTo>
                  <a:lnTo>
                    <a:pt x="149" y="78"/>
                  </a:lnTo>
                  <a:lnTo>
                    <a:pt x="150" y="80"/>
                  </a:lnTo>
                  <a:lnTo>
                    <a:pt x="151" y="81"/>
                  </a:lnTo>
                  <a:lnTo>
                    <a:pt x="152" y="82"/>
                  </a:lnTo>
                  <a:lnTo>
                    <a:pt x="153" y="84"/>
                  </a:lnTo>
                  <a:lnTo>
                    <a:pt x="154" y="86"/>
                  </a:lnTo>
                  <a:lnTo>
                    <a:pt x="155" y="87"/>
                  </a:lnTo>
                  <a:lnTo>
                    <a:pt x="157" y="89"/>
                  </a:lnTo>
                  <a:lnTo>
                    <a:pt x="160" y="88"/>
                  </a:lnTo>
                  <a:lnTo>
                    <a:pt x="163" y="88"/>
                  </a:lnTo>
                  <a:lnTo>
                    <a:pt x="166" y="88"/>
                  </a:lnTo>
                  <a:lnTo>
                    <a:pt x="169" y="88"/>
                  </a:lnTo>
                  <a:lnTo>
                    <a:pt x="172" y="88"/>
                  </a:lnTo>
                  <a:lnTo>
                    <a:pt x="175" y="88"/>
                  </a:lnTo>
                  <a:lnTo>
                    <a:pt x="177" y="89"/>
                  </a:lnTo>
                  <a:lnTo>
                    <a:pt x="181" y="89"/>
                  </a:lnTo>
                  <a:lnTo>
                    <a:pt x="181" y="94"/>
                  </a:lnTo>
                  <a:lnTo>
                    <a:pt x="179" y="94"/>
                  </a:lnTo>
                  <a:lnTo>
                    <a:pt x="177" y="94"/>
                  </a:lnTo>
                  <a:lnTo>
                    <a:pt x="176" y="94"/>
                  </a:lnTo>
                  <a:lnTo>
                    <a:pt x="174" y="94"/>
                  </a:lnTo>
                  <a:lnTo>
                    <a:pt x="172" y="93"/>
                  </a:lnTo>
                  <a:lnTo>
                    <a:pt x="170" y="93"/>
                  </a:lnTo>
                  <a:lnTo>
                    <a:pt x="169" y="93"/>
                  </a:lnTo>
                  <a:lnTo>
                    <a:pt x="167" y="93"/>
                  </a:lnTo>
                  <a:lnTo>
                    <a:pt x="165" y="93"/>
                  </a:lnTo>
                  <a:lnTo>
                    <a:pt x="164" y="93"/>
                  </a:lnTo>
                  <a:lnTo>
                    <a:pt x="162" y="93"/>
                  </a:lnTo>
                  <a:lnTo>
                    <a:pt x="161" y="94"/>
                  </a:lnTo>
                  <a:lnTo>
                    <a:pt x="162" y="95"/>
                  </a:lnTo>
                  <a:lnTo>
                    <a:pt x="163" y="97"/>
                  </a:lnTo>
                  <a:lnTo>
                    <a:pt x="164" y="98"/>
                  </a:lnTo>
                  <a:lnTo>
                    <a:pt x="165" y="100"/>
                  </a:lnTo>
                  <a:lnTo>
                    <a:pt x="166" y="101"/>
                  </a:lnTo>
                  <a:lnTo>
                    <a:pt x="167" y="103"/>
                  </a:lnTo>
                  <a:lnTo>
                    <a:pt x="169" y="104"/>
                  </a:lnTo>
                  <a:lnTo>
                    <a:pt x="170" y="105"/>
                  </a:lnTo>
                  <a:lnTo>
                    <a:pt x="172" y="105"/>
                  </a:lnTo>
                  <a:lnTo>
                    <a:pt x="174" y="106"/>
                  </a:lnTo>
                  <a:lnTo>
                    <a:pt x="176" y="106"/>
                  </a:lnTo>
                  <a:lnTo>
                    <a:pt x="178" y="106"/>
                  </a:lnTo>
                  <a:lnTo>
                    <a:pt x="181" y="106"/>
                  </a:lnTo>
                  <a:lnTo>
                    <a:pt x="183" y="106"/>
                  </a:lnTo>
                  <a:lnTo>
                    <a:pt x="185" y="107"/>
                  </a:lnTo>
                  <a:lnTo>
                    <a:pt x="187" y="107"/>
                  </a:lnTo>
                  <a:lnTo>
                    <a:pt x="196" y="108"/>
                  </a:lnTo>
                  <a:lnTo>
                    <a:pt x="196" y="3"/>
                  </a:lnTo>
                  <a:lnTo>
                    <a:pt x="19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50" name="Freeform 272"/>
            <p:cNvSpPr>
              <a:spLocks/>
            </p:cNvSpPr>
            <p:nvPr/>
          </p:nvSpPr>
          <p:spPr bwMode="auto">
            <a:xfrm>
              <a:off x="2546350" y="4614863"/>
              <a:ext cx="39688" cy="30162"/>
            </a:xfrm>
            <a:custGeom>
              <a:avLst/>
              <a:gdLst>
                <a:gd name="T0" fmla="*/ 2147483647 w 21"/>
                <a:gd name="T1" fmla="*/ 0 h 12"/>
                <a:gd name="T2" fmla="*/ 0 w 21"/>
                <a:gd name="T3" fmla="*/ 2147483647 h 12"/>
                <a:gd name="T4" fmla="*/ 2147483647 w 21"/>
                <a:gd name="T5" fmla="*/ 2147483647 h 12"/>
                <a:gd name="T6" fmla="*/ 2147483647 w 21"/>
                <a:gd name="T7" fmla="*/ 2147483647 h 12"/>
                <a:gd name="T8" fmla="*/ 2147483647 w 21"/>
                <a:gd name="T9" fmla="*/ 2147483647 h 12"/>
                <a:gd name="T10" fmla="*/ 2147483647 w 21"/>
                <a:gd name="T11" fmla="*/ 2147483647 h 12"/>
                <a:gd name="T12" fmla="*/ 2147483647 w 21"/>
                <a:gd name="T13" fmla="*/ 2147483647 h 12"/>
                <a:gd name="T14" fmla="*/ 2147483647 w 21"/>
                <a:gd name="T15" fmla="*/ 2147483647 h 12"/>
                <a:gd name="T16" fmla="*/ 2147483647 w 21"/>
                <a:gd name="T17" fmla="*/ 2147483647 h 12"/>
                <a:gd name="T18" fmla="*/ 2147483647 w 21"/>
                <a:gd name="T19" fmla="*/ 2147483647 h 12"/>
                <a:gd name="T20" fmla="*/ 2147483647 w 21"/>
                <a:gd name="T21" fmla="*/ 0 h 12"/>
                <a:gd name="T22" fmla="*/ 2147483647 w 21"/>
                <a:gd name="T23" fmla="*/ 0 h 12"/>
                <a:gd name="T24" fmla="*/ 2147483647 w 21"/>
                <a:gd name="T25" fmla="*/ 0 h 12"/>
                <a:gd name="T26" fmla="*/ 2147483647 w 21"/>
                <a:gd name="T27" fmla="*/ 0 h 12"/>
                <a:gd name="T28" fmla="*/ 2147483647 w 21"/>
                <a:gd name="T29" fmla="*/ 0 h 12"/>
                <a:gd name="T30" fmla="*/ 2147483647 w 21"/>
                <a:gd name="T31" fmla="*/ 0 h 12"/>
                <a:gd name="T32" fmla="*/ 2147483647 w 21"/>
                <a:gd name="T33" fmla="*/ 0 h 12"/>
                <a:gd name="T34" fmla="*/ 2147483647 w 21"/>
                <a:gd name="T35" fmla="*/ 0 h 12"/>
                <a:gd name="T36" fmla="*/ 2147483647 w 21"/>
                <a:gd name="T37" fmla="*/ 0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
                <a:gd name="T58" fmla="*/ 0 h 12"/>
                <a:gd name="T59" fmla="*/ 21 w 21"/>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 h="12">
                  <a:moveTo>
                    <a:pt x="6" y="0"/>
                  </a:moveTo>
                  <a:lnTo>
                    <a:pt x="0" y="12"/>
                  </a:lnTo>
                  <a:lnTo>
                    <a:pt x="2" y="12"/>
                  </a:lnTo>
                  <a:lnTo>
                    <a:pt x="5" y="12"/>
                  </a:lnTo>
                  <a:lnTo>
                    <a:pt x="8" y="12"/>
                  </a:lnTo>
                  <a:lnTo>
                    <a:pt x="10" y="12"/>
                  </a:lnTo>
                  <a:lnTo>
                    <a:pt x="13" y="12"/>
                  </a:lnTo>
                  <a:lnTo>
                    <a:pt x="16" y="12"/>
                  </a:lnTo>
                  <a:lnTo>
                    <a:pt x="18" y="12"/>
                  </a:lnTo>
                  <a:lnTo>
                    <a:pt x="21" y="12"/>
                  </a:lnTo>
                  <a:lnTo>
                    <a:pt x="20" y="0"/>
                  </a:lnTo>
                  <a:lnTo>
                    <a:pt x="18" y="0"/>
                  </a:lnTo>
                  <a:lnTo>
                    <a:pt x="17" y="0"/>
                  </a:lnTo>
                  <a:lnTo>
                    <a:pt x="15" y="0"/>
                  </a:lnTo>
                  <a:lnTo>
                    <a:pt x="13" y="0"/>
                  </a:lnTo>
                  <a:lnTo>
                    <a:pt x="11" y="0"/>
                  </a:lnTo>
                  <a:lnTo>
                    <a:pt x="9" y="0"/>
                  </a:lnTo>
                  <a:lnTo>
                    <a:pt x="8" y="0"/>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51" name="Freeform 273"/>
            <p:cNvSpPr>
              <a:spLocks/>
            </p:cNvSpPr>
            <p:nvPr/>
          </p:nvSpPr>
          <p:spPr bwMode="auto">
            <a:xfrm>
              <a:off x="2795588" y="4614863"/>
              <a:ext cx="31750" cy="30162"/>
            </a:xfrm>
            <a:custGeom>
              <a:avLst/>
              <a:gdLst>
                <a:gd name="T0" fmla="*/ 0 w 17"/>
                <a:gd name="T1" fmla="*/ 0 h 12"/>
                <a:gd name="T2" fmla="*/ 2147483647 w 17"/>
                <a:gd name="T3" fmla="*/ 2147483647 h 12"/>
                <a:gd name="T4" fmla="*/ 2147483647 w 17"/>
                <a:gd name="T5" fmla="*/ 2147483647 h 12"/>
                <a:gd name="T6" fmla="*/ 2147483647 w 17"/>
                <a:gd name="T7" fmla="*/ 2147483647 h 12"/>
                <a:gd name="T8" fmla="*/ 2147483647 w 17"/>
                <a:gd name="T9" fmla="*/ 2147483647 h 12"/>
                <a:gd name="T10" fmla="*/ 2147483647 w 17"/>
                <a:gd name="T11" fmla="*/ 2147483647 h 12"/>
                <a:gd name="T12" fmla="*/ 2147483647 w 17"/>
                <a:gd name="T13" fmla="*/ 2147483647 h 12"/>
                <a:gd name="T14" fmla="*/ 2147483647 w 17"/>
                <a:gd name="T15" fmla="*/ 2147483647 h 12"/>
                <a:gd name="T16" fmla="*/ 2147483647 w 17"/>
                <a:gd name="T17" fmla="*/ 2147483647 h 12"/>
                <a:gd name="T18" fmla="*/ 2147483647 w 17"/>
                <a:gd name="T19" fmla="*/ 2147483647 h 12"/>
                <a:gd name="T20" fmla="*/ 2147483647 w 17"/>
                <a:gd name="T21" fmla="*/ 2147483647 h 12"/>
                <a:gd name="T22" fmla="*/ 2147483647 w 17"/>
                <a:gd name="T23" fmla="*/ 2147483647 h 12"/>
                <a:gd name="T24" fmla="*/ 2147483647 w 17"/>
                <a:gd name="T25" fmla="*/ 2147483647 h 12"/>
                <a:gd name="T26" fmla="*/ 2147483647 w 17"/>
                <a:gd name="T27" fmla="*/ 2147483647 h 12"/>
                <a:gd name="T28" fmla="*/ 2147483647 w 17"/>
                <a:gd name="T29" fmla="*/ 2147483647 h 12"/>
                <a:gd name="T30" fmla="*/ 2147483647 w 17"/>
                <a:gd name="T31" fmla="*/ 2147483647 h 12"/>
                <a:gd name="T32" fmla="*/ 2147483647 w 17"/>
                <a:gd name="T33" fmla="*/ 2147483647 h 12"/>
                <a:gd name="T34" fmla="*/ 2147483647 w 17"/>
                <a:gd name="T35" fmla="*/ 0 h 12"/>
                <a:gd name="T36" fmla="*/ 2147483647 w 17"/>
                <a:gd name="T37" fmla="*/ 0 h 12"/>
                <a:gd name="T38" fmla="*/ 2147483647 w 17"/>
                <a:gd name="T39" fmla="*/ 0 h 12"/>
                <a:gd name="T40" fmla="*/ 2147483647 w 17"/>
                <a:gd name="T41" fmla="*/ 0 h 12"/>
                <a:gd name="T42" fmla="*/ 2147483647 w 17"/>
                <a:gd name="T43" fmla="*/ 0 h 12"/>
                <a:gd name="T44" fmla="*/ 2147483647 w 17"/>
                <a:gd name="T45" fmla="*/ 0 h 12"/>
                <a:gd name="T46" fmla="*/ 2147483647 w 17"/>
                <a:gd name="T47" fmla="*/ 0 h 12"/>
                <a:gd name="T48" fmla="*/ 2147483647 w 17"/>
                <a:gd name="T49" fmla="*/ 0 h 12"/>
                <a:gd name="T50" fmla="*/ 0 w 17"/>
                <a:gd name="T51" fmla="*/ 0 h 1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
                <a:gd name="T79" fmla="*/ 0 h 12"/>
                <a:gd name="T80" fmla="*/ 17 w 17"/>
                <a:gd name="T81" fmla="*/ 12 h 1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 h="12">
                  <a:moveTo>
                    <a:pt x="0" y="0"/>
                  </a:moveTo>
                  <a:lnTo>
                    <a:pt x="4" y="12"/>
                  </a:lnTo>
                  <a:lnTo>
                    <a:pt x="6" y="12"/>
                  </a:lnTo>
                  <a:lnTo>
                    <a:pt x="7" y="12"/>
                  </a:lnTo>
                  <a:lnTo>
                    <a:pt x="9" y="12"/>
                  </a:lnTo>
                  <a:lnTo>
                    <a:pt x="11" y="12"/>
                  </a:lnTo>
                  <a:lnTo>
                    <a:pt x="12" y="12"/>
                  </a:lnTo>
                  <a:lnTo>
                    <a:pt x="14" y="12"/>
                  </a:lnTo>
                  <a:lnTo>
                    <a:pt x="15" y="12"/>
                  </a:lnTo>
                  <a:lnTo>
                    <a:pt x="17" y="12"/>
                  </a:lnTo>
                  <a:lnTo>
                    <a:pt x="16" y="10"/>
                  </a:lnTo>
                  <a:lnTo>
                    <a:pt x="15" y="9"/>
                  </a:lnTo>
                  <a:lnTo>
                    <a:pt x="14" y="7"/>
                  </a:lnTo>
                  <a:lnTo>
                    <a:pt x="13" y="6"/>
                  </a:lnTo>
                  <a:lnTo>
                    <a:pt x="12" y="4"/>
                  </a:lnTo>
                  <a:lnTo>
                    <a:pt x="11" y="3"/>
                  </a:lnTo>
                  <a:lnTo>
                    <a:pt x="9" y="1"/>
                  </a:lnTo>
                  <a:lnTo>
                    <a:pt x="8" y="0"/>
                  </a:lnTo>
                  <a:lnTo>
                    <a:pt x="7" y="0"/>
                  </a:lnTo>
                  <a:lnTo>
                    <a:pt x="6" y="0"/>
                  </a:lnTo>
                  <a:lnTo>
                    <a:pt x="5" y="0"/>
                  </a:lnTo>
                  <a:lnTo>
                    <a:pt x="4" y="0"/>
                  </a:lnTo>
                  <a:lnTo>
                    <a:pt x="3" y="0"/>
                  </a:lnTo>
                  <a:lnTo>
                    <a:pt x="2" y="0"/>
                  </a:lnTo>
                  <a:lnTo>
                    <a:pt x="1"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52" name="Freeform 274"/>
            <p:cNvSpPr>
              <a:spLocks/>
            </p:cNvSpPr>
            <p:nvPr/>
          </p:nvSpPr>
          <p:spPr bwMode="auto">
            <a:xfrm>
              <a:off x="2582863" y="4613275"/>
              <a:ext cx="220663" cy="112712"/>
            </a:xfrm>
            <a:custGeom>
              <a:avLst/>
              <a:gdLst>
                <a:gd name="T0" fmla="*/ 2147483647 w 117"/>
                <a:gd name="T1" fmla="*/ 2147483647 h 45"/>
                <a:gd name="T2" fmla="*/ 2147483647 w 117"/>
                <a:gd name="T3" fmla="*/ 2147483647 h 45"/>
                <a:gd name="T4" fmla="*/ 2147483647 w 117"/>
                <a:gd name="T5" fmla="*/ 2147483647 h 45"/>
                <a:gd name="T6" fmla="*/ 2147483647 w 117"/>
                <a:gd name="T7" fmla="*/ 2147483647 h 45"/>
                <a:gd name="T8" fmla="*/ 2147483647 w 117"/>
                <a:gd name="T9" fmla="*/ 2147483647 h 45"/>
                <a:gd name="T10" fmla="*/ 2147483647 w 117"/>
                <a:gd name="T11" fmla="*/ 2147483647 h 45"/>
                <a:gd name="T12" fmla="*/ 2147483647 w 117"/>
                <a:gd name="T13" fmla="*/ 2147483647 h 45"/>
                <a:gd name="T14" fmla="*/ 2147483647 w 117"/>
                <a:gd name="T15" fmla="*/ 2147483647 h 45"/>
                <a:gd name="T16" fmla="*/ 2147483647 w 117"/>
                <a:gd name="T17" fmla="*/ 2147483647 h 45"/>
                <a:gd name="T18" fmla="*/ 2147483647 w 117"/>
                <a:gd name="T19" fmla="*/ 2147483647 h 45"/>
                <a:gd name="T20" fmla="*/ 2147483647 w 117"/>
                <a:gd name="T21" fmla="*/ 2147483647 h 45"/>
                <a:gd name="T22" fmla="*/ 2147483647 w 117"/>
                <a:gd name="T23" fmla="*/ 2147483647 h 45"/>
                <a:gd name="T24" fmla="*/ 2147483647 w 117"/>
                <a:gd name="T25" fmla="*/ 2147483647 h 45"/>
                <a:gd name="T26" fmla="*/ 2147483647 w 117"/>
                <a:gd name="T27" fmla="*/ 2147483647 h 45"/>
                <a:gd name="T28" fmla="*/ 2147483647 w 117"/>
                <a:gd name="T29" fmla="*/ 2147483647 h 45"/>
                <a:gd name="T30" fmla="*/ 2147483647 w 117"/>
                <a:gd name="T31" fmla="*/ 2147483647 h 45"/>
                <a:gd name="T32" fmla="*/ 2147483647 w 117"/>
                <a:gd name="T33" fmla="*/ 2147483647 h 45"/>
                <a:gd name="T34" fmla="*/ 2147483647 w 117"/>
                <a:gd name="T35" fmla="*/ 2147483647 h 45"/>
                <a:gd name="T36" fmla="*/ 2147483647 w 117"/>
                <a:gd name="T37" fmla="*/ 2147483647 h 45"/>
                <a:gd name="T38" fmla="*/ 2147483647 w 117"/>
                <a:gd name="T39" fmla="*/ 2147483647 h 45"/>
                <a:gd name="T40" fmla="*/ 2147483647 w 117"/>
                <a:gd name="T41" fmla="*/ 2147483647 h 45"/>
                <a:gd name="T42" fmla="*/ 2147483647 w 117"/>
                <a:gd name="T43" fmla="*/ 2147483647 h 45"/>
                <a:gd name="T44" fmla="*/ 2147483647 w 117"/>
                <a:gd name="T45" fmla="*/ 2147483647 h 45"/>
                <a:gd name="T46" fmla="*/ 2147483647 w 117"/>
                <a:gd name="T47" fmla="*/ 2147483647 h 45"/>
                <a:gd name="T48" fmla="*/ 2147483647 w 117"/>
                <a:gd name="T49" fmla="*/ 2147483647 h 45"/>
                <a:gd name="T50" fmla="*/ 2147483647 w 117"/>
                <a:gd name="T51" fmla="*/ 2147483647 h 45"/>
                <a:gd name="T52" fmla="*/ 2147483647 w 117"/>
                <a:gd name="T53" fmla="*/ 2147483647 h 45"/>
                <a:gd name="T54" fmla="*/ 2147483647 w 117"/>
                <a:gd name="T55" fmla="*/ 2147483647 h 45"/>
                <a:gd name="T56" fmla="*/ 2147483647 w 117"/>
                <a:gd name="T57" fmla="*/ 2147483647 h 45"/>
                <a:gd name="T58" fmla="*/ 2147483647 w 117"/>
                <a:gd name="T59" fmla="*/ 2147483647 h 45"/>
                <a:gd name="T60" fmla="*/ 2147483647 w 117"/>
                <a:gd name="T61" fmla="*/ 2147483647 h 45"/>
                <a:gd name="T62" fmla="*/ 2147483647 w 117"/>
                <a:gd name="T63" fmla="*/ 2147483647 h 45"/>
                <a:gd name="T64" fmla="*/ 2147483647 w 117"/>
                <a:gd name="T65" fmla="*/ 2147483647 h 45"/>
                <a:gd name="T66" fmla="*/ 2147483647 w 117"/>
                <a:gd name="T67" fmla="*/ 2147483647 h 45"/>
                <a:gd name="T68" fmla="*/ 2147483647 w 117"/>
                <a:gd name="T69" fmla="*/ 2147483647 h 45"/>
                <a:gd name="T70" fmla="*/ 2147483647 w 117"/>
                <a:gd name="T71" fmla="*/ 2147483647 h 45"/>
                <a:gd name="T72" fmla="*/ 2147483647 w 117"/>
                <a:gd name="T73" fmla="*/ 2147483647 h 45"/>
                <a:gd name="T74" fmla="*/ 2147483647 w 117"/>
                <a:gd name="T75" fmla="*/ 2147483647 h 45"/>
                <a:gd name="T76" fmla="*/ 2147483647 w 117"/>
                <a:gd name="T77" fmla="*/ 2147483647 h 45"/>
                <a:gd name="T78" fmla="*/ 2147483647 w 117"/>
                <a:gd name="T79" fmla="*/ 2147483647 h 45"/>
                <a:gd name="T80" fmla="*/ 2147483647 w 117"/>
                <a:gd name="T81" fmla="*/ 2147483647 h 45"/>
                <a:gd name="T82" fmla="*/ 2147483647 w 117"/>
                <a:gd name="T83" fmla="*/ 2147483647 h 45"/>
                <a:gd name="T84" fmla="*/ 2147483647 w 117"/>
                <a:gd name="T85" fmla="*/ 2147483647 h 45"/>
                <a:gd name="T86" fmla="*/ 2147483647 w 117"/>
                <a:gd name="T87" fmla="*/ 2147483647 h 4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45"/>
                <a:gd name="T134" fmla="*/ 117 w 117"/>
                <a:gd name="T135" fmla="*/ 45 h 4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45">
                  <a:moveTo>
                    <a:pt x="67" y="31"/>
                  </a:moveTo>
                  <a:lnTo>
                    <a:pt x="68" y="29"/>
                  </a:lnTo>
                  <a:lnTo>
                    <a:pt x="70" y="27"/>
                  </a:lnTo>
                  <a:lnTo>
                    <a:pt x="72" y="26"/>
                  </a:lnTo>
                  <a:lnTo>
                    <a:pt x="74" y="24"/>
                  </a:lnTo>
                  <a:lnTo>
                    <a:pt x="76" y="23"/>
                  </a:lnTo>
                  <a:lnTo>
                    <a:pt x="78" y="22"/>
                  </a:lnTo>
                  <a:lnTo>
                    <a:pt x="81" y="21"/>
                  </a:lnTo>
                  <a:lnTo>
                    <a:pt x="84" y="19"/>
                  </a:lnTo>
                  <a:lnTo>
                    <a:pt x="87" y="18"/>
                  </a:lnTo>
                  <a:lnTo>
                    <a:pt x="90" y="17"/>
                  </a:lnTo>
                  <a:lnTo>
                    <a:pt x="93" y="16"/>
                  </a:lnTo>
                  <a:lnTo>
                    <a:pt x="96" y="15"/>
                  </a:lnTo>
                  <a:lnTo>
                    <a:pt x="99" y="14"/>
                  </a:lnTo>
                  <a:lnTo>
                    <a:pt x="103" y="14"/>
                  </a:lnTo>
                  <a:lnTo>
                    <a:pt x="106" y="13"/>
                  </a:lnTo>
                  <a:lnTo>
                    <a:pt x="110" y="13"/>
                  </a:lnTo>
                  <a:lnTo>
                    <a:pt x="106" y="1"/>
                  </a:lnTo>
                  <a:lnTo>
                    <a:pt x="102" y="1"/>
                  </a:lnTo>
                  <a:lnTo>
                    <a:pt x="99" y="2"/>
                  </a:lnTo>
                  <a:lnTo>
                    <a:pt x="95" y="3"/>
                  </a:lnTo>
                  <a:lnTo>
                    <a:pt x="92" y="4"/>
                  </a:lnTo>
                  <a:lnTo>
                    <a:pt x="88" y="5"/>
                  </a:lnTo>
                  <a:lnTo>
                    <a:pt x="85" y="6"/>
                  </a:lnTo>
                  <a:lnTo>
                    <a:pt x="82" y="7"/>
                  </a:lnTo>
                  <a:lnTo>
                    <a:pt x="79" y="8"/>
                  </a:lnTo>
                  <a:lnTo>
                    <a:pt x="76" y="9"/>
                  </a:lnTo>
                  <a:lnTo>
                    <a:pt x="73" y="10"/>
                  </a:lnTo>
                  <a:lnTo>
                    <a:pt x="70" y="12"/>
                  </a:lnTo>
                  <a:lnTo>
                    <a:pt x="68" y="13"/>
                  </a:lnTo>
                  <a:lnTo>
                    <a:pt x="65" y="14"/>
                  </a:lnTo>
                  <a:lnTo>
                    <a:pt x="63" y="16"/>
                  </a:lnTo>
                  <a:lnTo>
                    <a:pt x="61" y="17"/>
                  </a:lnTo>
                  <a:lnTo>
                    <a:pt x="59" y="19"/>
                  </a:lnTo>
                  <a:lnTo>
                    <a:pt x="56" y="17"/>
                  </a:lnTo>
                  <a:lnTo>
                    <a:pt x="54" y="15"/>
                  </a:lnTo>
                  <a:lnTo>
                    <a:pt x="51" y="13"/>
                  </a:lnTo>
                  <a:lnTo>
                    <a:pt x="48" y="12"/>
                  </a:lnTo>
                  <a:lnTo>
                    <a:pt x="45" y="10"/>
                  </a:lnTo>
                  <a:lnTo>
                    <a:pt x="41" y="9"/>
                  </a:lnTo>
                  <a:lnTo>
                    <a:pt x="38" y="7"/>
                  </a:lnTo>
                  <a:lnTo>
                    <a:pt x="34" y="6"/>
                  </a:lnTo>
                  <a:lnTo>
                    <a:pt x="30" y="5"/>
                  </a:lnTo>
                  <a:lnTo>
                    <a:pt x="26" y="4"/>
                  </a:lnTo>
                  <a:lnTo>
                    <a:pt x="22" y="3"/>
                  </a:lnTo>
                  <a:lnTo>
                    <a:pt x="18" y="2"/>
                  </a:lnTo>
                  <a:lnTo>
                    <a:pt x="13" y="1"/>
                  </a:lnTo>
                  <a:lnTo>
                    <a:pt x="9" y="1"/>
                  </a:lnTo>
                  <a:lnTo>
                    <a:pt x="4" y="0"/>
                  </a:lnTo>
                  <a:lnTo>
                    <a:pt x="0" y="0"/>
                  </a:lnTo>
                  <a:lnTo>
                    <a:pt x="1" y="12"/>
                  </a:lnTo>
                  <a:lnTo>
                    <a:pt x="5" y="12"/>
                  </a:lnTo>
                  <a:lnTo>
                    <a:pt x="9" y="13"/>
                  </a:lnTo>
                  <a:lnTo>
                    <a:pt x="13" y="13"/>
                  </a:lnTo>
                  <a:lnTo>
                    <a:pt x="17" y="14"/>
                  </a:lnTo>
                  <a:lnTo>
                    <a:pt x="21" y="15"/>
                  </a:lnTo>
                  <a:lnTo>
                    <a:pt x="25" y="16"/>
                  </a:lnTo>
                  <a:lnTo>
                    <a:pt x="28" y="17"/>
                  </a:lnTo>
                  <a:lnTo>
                    <a:pt x="31" y="18"/>
                  </a:lnTo>
                  <a:lnTo>
                    <a:pt x="35" y="20"/>
                  </a:lnTo>
                  <a:lnTo>
                    <a:pt x="38" y="21"/>
                  </a:lnTo>
                  <a:lnTo>
                    <a:pt x="41" y="22"/>
                  </a:lnTo>
                  <a:lnTo>
                    <a:pt x="43" y="24"/>
                  </a:lnTo>
                  <a:lnTo>
                    <a:pt x="45" y="25"/>
                  </a:lnTo>
                  <a:lnTo>
                    <a:pt x="48" y="27"/>
                  </a:lnTo>
                  <a:lnTo>
                    <a:pt x="49" y="29"/>
                  </a:lnTo>
                  <a:lnTo>
                    <a:pt x="51" y="31"/>
                  </a:lnTo>
                  <a:lnTo>
                    <a:pt x="49" y="30"/>
                  </a:lnTo>
                  <a:lnTo>
                    <a:pt x="46" y="28"/>
                  </a:lnTo>
                  <a:lnTo>
                    <a:pt x="44" y="27"/>
                  </a:lnTo>
                  <a:lnTo>
                    <a:pt x="41" y="26"/>
                  </a:lnTo>
                  <a:lnTo>
                    <a:pt x="38" y="24"/>
                  </a:lnTo>
                  <a:lnTo>
                    <a:pt x="35" y="24"/>
                  </a:lnTo>
                  <a:lnTo>
                    <a:pt x="32" y="23"/>
                  </a:lnTo>
                  <a:lnTo>
                    <a:pt x="29" y="22"/>
                  </a:lnTo>
                  <a:lnTo>
                    <a:pt x="26" y="21"/>
                  </a:lnTo>
                  <a:lnTo>
                    <a:pt x="22" y="20"/>
                  </a:lnTo>
                  <a:lnTo>
                    <a:pt x="19" y="19"/>
                  </a:lnTo>
                  <a:lnTo>
                    <a:pt x="16" y="19"/>
                  </a:lnTo>
                  <a:lnTo>
                    <a:pt x="12" y="18"/>
                  </a:lnTo>
                  <a:lnTo>
                    <a:pt x="9" y="18"/>
                  </a:lnTo>
                  <a:lnTo>
                    <a:pt x="5" y="17"/>
                  </a:lnTo>
                  <a:lnTo>
                    <a:pt x="1" y="17"/>
                  </a:lnTo>
                  <a:lnTo>
                    <a:pt x="2" y="29"/>
                  </a:lnTo>
                  <a:lnTo>
                    <a:pt x="6" y="29"/>
                  </a:lnTo>
                  <a:lnTo>
                    <a:pt x="10" y="30"/>
                  </a:lnTo>
                  <a:lnTo>
                    <a:pt x="13" y="30"/>
                  </a:lnTo>
                  <a:lnTo>
                    <a:pt x="16" y="31"/>
                  </a:lnTo>
                  <a:lnTo>
                    <a:pt x="20" y="32"/>
                  </a:lnTo>
                  <a:lnTo>
                    <a:pt x="23" y="33"/>
                  </a:lnTo>
                  <a:lnTo>
                    <a:pt x="26" y="33"/>
                  </a:lnTo>
                  <a:lnTo>
                    <a:pt x="29" y="35"/>
                  </a:lnTo>
                  <a:lnTo>
                    <a:pt x="32" y="36"/>
                  </a:lnTo>
                  <a:lnTo>
                    <a:pt x="35" y="37"/>
                  </a:lnTo>
                  <a:lnTo>
                    <a:pt x="38" y="38"/>
                  </a:lnTo>
                  <a:lnTo>
                    <a:pt x="40" y="39"/>
                  </a:lnTo>
                  <a:lnTo>
                    <a:pt x="42" y="40"/>
                  </a:lnTo>
                  <a:lnTo>
                    <a:pt x="44" y="42"/>
                  </a:lnTo>
                  <a:lnTo>
                    <a:pt x="46" y="43"/>
                  </a:lnTo>
                  <a:lnTo>
                    <a:pt x="48" y="45"/>
                  </a:lnTo>
                  <a:lnTo>
                    <a:pt x="70" y="45"/>
                  </a:lnTo>
                  <a:lnTo>
                    <a:pt x="72" y="43"/>
                  </a:lnTo>
                  <a:lnTo>
                    <a:pt x="74" y="42"/>
                  </a:lnTo>
                  <a:lnTo>
                    <a:pt x="76" y="40"/>
                  </a:lnTo>
                  <a:lnTo>
                    <a:pt x="78" y="39"/>
                  </a:lnTo>
                  <a:lnTo>
                    <a:pt x="81" y="38"/>
                  </a:lnTo>
                  <a:lnTo>
                    <a:pt x="83" y="36"/>
                  </a:lnTo>
                  <a:lnTo>
                    <a:pt x="86" y="35"/>
                  </a:lnTo>
                  <a:lnTo>
                    <a:pt x="89" y="34"/>
                  </a:lnTo>
                  <a:lnTo>
                    <a:pt x="92" y="33"/>
                  </a:lnTo>
                  <a:lnTo>
                    <a:pt x="95" y="32"/>
                  </a:lnTo>
                  <a:lnTo>
                    <a:pt x="99" y="31"/>
                  </a:lnTo>
                  <a:lnTo>
                    <a:pt x="102" y="31"/>
                  </a:lnTo>
                  <a:lnTo>
                    <a:pt x="106" y="30"/>
                  </a:lnTo>
                  <a:lnTo>
                    <a:pt x="109" y="30"/>
                  </a:lnTo>
                  <a:lnTo>
                    <a:pt x="113" y="29"/>
                  </a:lnTo>
                  <a:lnTo>
                    <a:pt x="117" y="29"/>
                  </a:lnTo>
                  <a:lnTo>
                    <a:pt x="112" y="17"/>
                  </a:lnTo>
                  <a:lnTo>
                    <a:pt x="109" y="18"/>
                  </a:lnTo>
                  <a:lnTo>
                    <a:pt x="106" y="18"/>
                  </a:lnTo>
                  <a:lnTo>
                    <a:pt x="102" y="19"/>
                  </a:lnTo>
                  <a:lnTo>
                    <a:pt x="99" y="19"/>
                  </a:lnTo>
                  <a:lnTo>
                    <a:pt x="96" y="20"/>
                  </a:lnTo>
                  <a:lnTo>
                    <a:pt x="93" y="21"/>
                  </a:lnTo>
                  <a:lnTo>
                    <a:pt x="90" y="21"/>
                  </a:lnTo>
                  <a:lnTo>
                    <a:pt x="87" y="22"/>
                  </a:lnTo>
                  <a:lnTo>
                    <a:pt x="84" y="23"/>
                  </a:lnTo>
                  <a:lnTo>
                    <a:pt x="82" y="24"/>
                  </a:lnTo>
                  <a:lnTo>
                    <a:pt x="79" y="25"/>
                  </a:lnTo>
                  <a:lnTo>
                    <a:pt x="76" y="26"/>
                  </a:lnTo>
                  <a:lnTo>
                    <a:pt x="73" y="27"/>
                  </a:lnTo>
                  <a:lnTo>
                    <a:pt x="71" y="28"/>
                  </a:lnTo>
                  <a:lnTo>
                    <a:pt x="69" y="30"/>
                  </a:lnTo>
                  <a:lnTo>
                    <a:pt x="67"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smtClean="0">
                <a:solidFill>
                  <a:srgbClr val="000000"/>
                </a:solidFill>
              </a:endParaRPr>
            </a:p>
          </p:txBody>
        </p:sp>
        <p:sp>
          <p:nvSpPr>
            <p:cNvPr id="90153" name="Rectangle 275"/>
            <p:cNvSpPr>
              <a:spLocks noChangeArrowheads="1"/>
            </p:cNvSpPr>
            <p:nvPr/>
          </p:nvSpPr>
          <p:spPr bwMode="auto">
            <a:xfrm>
              <a:off x="2944813" y="4406900"/>
              <a:ext cx="9413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400" smtClean="0">
                  <a:solidFill>
                    <a:srgbClr val="000000"/>
                  </a:solidFill>
                  <a:latin typeface="HGP創英角ｺﾞｼｯｸUB" pitchFamily="50" charset="-128"/>
                  <a:ea typeface="HGP創英角ｺﾞｼｯｸUB" pitchFamily="50" charset="-128"/>
                  <a:cs typeface="Osaka"/>
                </a:rPr>
                <a:t>共通仕様書</a:t>
              </a:r>
              <a:endParaRPr lang="ja-JP" altLang="en-US" sz="5400" smtClean="0">
                <a:solidFill>
                  <a:srgbClr val="000000"/>
                </a:solidFill>
                <a:latin typeface="Times"/>
                <a:ea typeface="HGP創英角ｺﾞｼｯｸUB" pitchFamily="50" charset="-128"/>
                <a:cs typeface="Osaka"/>
              </a:endParaRPr>
            </a:p>
          </p:txBody>
        </p:sp>
        <p:sp>
          <p:nvSpPr>
            <p:cNvPr id="90154" name="Rectangle 281"/>
            <p:cNvSpPr>
              <a:spLocks noChangeArrowheads="1"/>
            </p:cNvSpPr>
            <p:nvPr/>
          </p:nvSpPr>
          <p:spPr bwMode="auto">
            <a:xfrm>
              <a:off x="1274763" y="2760663"/>
              <a:ext cx="10001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smtClean="0">
                  <a:solidFill>
                    <a:srgbClr val="FF0000"/>
                  </a:solidFill>
                  <a:latin typeface="HGP創英角ｺﾞｼｯｸUB" pitchFamily="50" charset="-128"/>
                  <a:ea typeface="HGP創英角ｺﾞｼｯｸUB" pitchFamily="50" charset="-128"/>
                  <a:cs typeface="Osaka"/>
                </a:rPr>
                <a:t>負担金</a:t>
              </a:r>
            </a:p>
          </p:txBody>
        </p:sp>
        <p:sp>
          <p:nvSpPr>
            <p:cNvPr id="90155" name="Rectangle 282"/>
            <p:cNvSpPr>
              <a:spLocks noChangeArrowheads="1"/>
            </p:cNvSpPr>
            <p:nvPr/>
          </p:nvSpPr>
          <p:spPr bwMode="auto">
            <a:xfrm>
              <a:off x="5383213" y="2281238"/>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smtClean="0">
                  <a:solidFill>
                    <a:srgbClr val="0070C0"/>
                  </a:solidFill>
                  <a:latin typeface="HGP創英角ｺﾞｼｯｸUB" pitchFamily="50" charset="-128"/>
                  <a:ea typeface="HGP創英角ｺﾞｼｯｸUB" pitchFamily="50" charset="-128"/>
                  <a:cs typeface="Osaka"/>
                </a:rPr>
                <a:t>提供</a:t>
              </a:r>
              <a:endParaRPr lang="ja-JP" altLang="en-US" sz="4800" smtClean="0">
                <a:solidFill>
                  <a:srgbClr val="0070C0"/>
                </a:solidFill>
                <a:latin typeface="Times"/>
                <a:ea typeface="HGP創英角ｺﾞｼｯｸUB" pitchFamily="50" charset="-128"/>
                <a:cs typeface="Osaka"/>
              </a:endParaRPr>
            </a:p>
          </p:txBody>
        </p:sp>
        <p:sp>
          <p:nvSpPr>
            <p:cNvPr id="90156" name="Freeform 117"/>
            <p:cNvSpPr>
              <a:spLocks/>
            </p:cNvSpPr>
            <p:nvPr/>
          </p:nvSpPr>
          <p:spPr bwMode="auto">
            <a:xfrm>
              <a:off x="5465763" y="1341438"/>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CC99FF">
                <a:alpha val="50195"/>
              </a:srgbClr>
            </a:solidFill>
            <a:ln w="0">
              <a:solidFill>
                <a:srgbClr val="000000"/>
              </a:solidFill>
              <a:round/>
              <a:headEnd/>
              <a:tailEnd/>
            </a:ln>
          </p:spPr>
          <p:txBody>
            <a:bodyPr/>
            <a:lstStyle/>
            <a:p>
              <a:endParaRPr lang="ja-JP" altLang="en-US" smtClean="0">
                <a:solidFill>
                  <a:srgbClr val="000000"/>
                </a:solidFill>
              </a:endParaRPr>
            </a:p>
          </p:txBody>
        </p:sp>
        <p:sp>
          <p:nvSpPr>
            <p:cNvPr id="90157" name="Rectangle 124"/>
            <p:cNvSpPr>
              <a:spLocks noChangeArrowheads="1"/>
            </p:cNvSpPr>
            <p:nvPr/>
          </p:nvSpPr>
          <p:spPr bwMode="auto">
            <a:xfrm>
              <a:off x="6040438" y="1484313"/>
              <a:ext cx="6556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smtClean="0">
                  <a:solidFill>
                    <a:srgbClr val="000000"/>
                  </a:solidFill>
                  <a:latin typeface="HG創英角ｺﾞｼｯｸUB" pitchFamily="49" charset="-128"/>
                  <a:ea typeface="HG創英角ｺﾞｼｯｸUB" pitchFamily="49" charset="-128"/>
                  <a:cs typeface="Osaka"/>
                </a:rPr>
                <a:t>国</a:t>
              </a:r>
            </a:p>
          </p:txBody>
        </p:sp>
        <p:sp>
          <p:nvSpPr>
            <p:cNvPr id="90158" name="Freeform 117"/>
            <p:cNvSpPr>
              <a:spLocks/>
            </p:cNvSpPr>
            <p:nvPr/>
          </p:nvSpPr>
          <p:spPr bwMode="auto">
            <a:xfrm>
              <a:off x="7172325" y="2341563"/>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FFFF00">
                <a:alpha val="50195"/>
              </a:srgbClr>
            </a:solidFill>
            <a:ln w="0">
              <a:solidFill>
                <a:srgbClr val="000000"/>
              </a:solidFill>
              <a:round/>
              <a:headEnd/>
              <a:tailEnd/>
            </a:ln>
          </p:spPr>
          <p:txBody>
            <a:bodyPr/>
            <a:lstStyle/>
            <a:p>
              <a:endParaRPr lang="ja-JP" altLang="en-US" smtClean="0">
                <a:solidFill>
                  <a:srgbClr val="000000"/>
                </a:solidFill>
              </a:endParaRPr>
            </a:p>
          </p:txBody>
        </p:sp>
        <p:sp>
          <p:nvSpPr>
            <p:cNvPr id="90159" name="Rectangle 124"/>
            <p:cNvSpPr>
              <a:spLocks noChangeArrowheads="1"/>
            </p:cNvSpPr>
            <p:nvPr/>
          </p:nvSpPr>
          <p:spPr bwMode="auto">
            <a:xfrm>
              <a:off x="7572375" y="2509838"/>
              <a:ext cx="9445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smtClean="0">
                  <a:solidFill>
                    <a:srgbClr val="000000"/>
                  </a:solidFill>
                  <a:latin typeface="HG創英角ｺﾞｼｯｸUB" pitchFamily="49" charset="-128"/>
                  <a:ea typeface="HG創英角ｺﾞｼｯｸUB" pitchFamily="49" charset="-128"/>
                  <a:cs typeface="Osaka"/>
                </a:rPr>
                <a:t>企業</a:t>
              </a:r>
            </a:p>
          </p:txBody>
        </p:sp>
        <p:sp>
          <p:nvSpPr>
            <p:cNvPr id="90160" name="Freeform 117"/>
            <p:cNvSpPr>
              <a:spLocks/>
            </p:cNvSpPr>
            <p:nvPr/>
          </p:nvSpPr>
          <p:spPr bwMode="auto">
            <a:xfrm>
              <a:off x="7185025" y="3167063"/>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FFFF00">
                <a:alpha val="50195"/>
              </a:srgbClr>
            </a:solidFill>
            <a:ln w="0">
              <a:solidFill>
                <a:srgbClr val="000000"/>
              </a:solidFill>
              <a:round/>
              <a:headEnd/>
              <a:tailEnd/>
            </a:ln>
          </p:spPr>
          <p:txBody>
            <a:bodyPr/>
            <a:lstStyle/>
            <a:p>
              <a:endParaRPr lang="ja-JP" altLang="en-US" smtClean="0">
                <a:solidFill>
                  <a:srgbClr val="000000"/>
                </a:solidFill>
              </a:endParaRPr>
            </a:p>
          </p:txBody>
        </p:sp>
        <p:sp>
          <p:nvSpPr>
            <p:cNvPr id="90161" name="Rectangle 124"/>
            <p:cNvSpPr>
              <a:spLocks noChangeArrowheads="1"/>
            </p:cNvSpPr>
            <p:nvPr/>
          </p:nvSpPr>
          <p:spPr bwMode="auto">
            <a:xfrm>
              <a:off x="7585075" y="3335338"/>
              <a:ext cx="9445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smtClean="0">
                  <a:solidFill>
                    <a:srgbClr val="000000"/>
                  </a:solidFill>
                  <a:latin typeface="HG創英角ｺﾞｼｯｸUB" pitchFamily="49" charset="-128"/>
                  <a:ea typeface="HG創英角ｺﾞｼｯｸUB" pitchFamily="49" charset="-128"/>
                  <a:cs typeface="Osaka"/>
                </a:rPr>
                <a:t>住民</a:t>
              </a:r>
            </a:p>
          </p:txBody>
        </p:sp>
        <p:sp>
          <p:nvSpPr>
            <p:cNvPr id="90162" name="Freeform 117"/>
            <p:cNvSpPr>
              <a:spLocks/>
            </p:cNvSpPr>
            <p:nvPr/>
          </p:nvSpPr>
          <p:spPr bwMode="auto">
            <a:xfrm>
              <a:off x="7185025" y="3992563"/>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FFFF00">
                <a:alpha val="50195"/>
              </a:srgbClr>
            </a:solidFill>
            <a:ln w="0">
              <a:solidFill>
                <a:srgbClr val="000000"/>
              </a:solidFill>
              <a:round/>
              <a:headEnd/>
              <a:tailEnd/>
            </a:ln>
          </p:spPr>
          <p:txBody>
            <a:bodyPr/>
            <a:lstStyle/>
            <a:p>
              <a:endParaRPr lang="ja-JP" altLang="en-US" smtClean="0">
                <a:solidFill>
                  <a:srgbClr val="000000"/>
                </a:solidFill>
              </a:endParaRPr>
            </a:p>
          </p:txBody>
        </p:sp>
        <p:sp>
          <p:nvSpPr>
            <p:cNvPr id="90163" name="Rectangle 124"/>
            <p:cNvSpPr>
              <a:spLocks noChangeArrowheads="1"/>
            </p:cNvSpPr>
            <p:nvPr/>
          </p:nvSpPr>
          <p:spPr bwMode="auto">
            <a:xfrm>
              <a:off x="7307263" y="4135438"/>
              <a:ext cx="12858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smtClean="0">
                  <a:solidFill>
                    <a:srgbClr val="000000"/>
                  </a:solidFill>
                  <a:latin typeface="HG創英角ｺﾞｼｯｸUB" pitchFamily="49" charset="-128"/>
                  <a:ea typeface="HG創英角ｺﾞｼｯｸUB" pitchFamily="49" charset="-128"/>
                  <a:cs typeface="Osaka"/>
                </a:rPr>
                <a:t>教育機関</a:t>
              </a:r>
            </a:p>
          </p:txBody>
        </p:sp>
        <p:sp>
          <p:nvSpPr>
            <p:cNvPr id="90164" name="Rectangle 96"/>
            <p:cNvSpPr>
              <a:spLocks noChangeArrowheads="1"/>
            </p:cNvSpPr>
            <p:nvPr/>
          </p:nvSpPr>
          <p:spPr bwMode="auto">
            <a:xfrm>
              <a:off x="3117850" y="5229225"/>
              <a:ext cx="1285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000" smtClean="0">
                  <a:solidFill>
                    <a:srgbClr val="000000"/>
                  </a:solidFill>
                  <a:latin typeface="HGP創英角ｺﾞｼｯｸUB" pitchFamily="50" charset="-128"/>
                  <a:ea typeface="HGP創英角ｺﾞｼｯｸUB" pitchFamily="50" charset="-128"/>
                  <a:cs typeface="Osaka"/>
                </a:rPr>
                <a:t>測量業者</a:t>
              </a:r>
              <a:endParaRPr lang="ja-JP" altLang="en-US" sz="2000" smtClean="0">
                <a:solidFill>
                  <a:srgbClr val="000000"/>
                </a:solidFill>
                <a:latin typeface="Times"/>
                <a:ea typeface="HGP創英角ｺﾞｼｯｸUB" pitchFamily="50" charset="-128"/>
                <a:cs typeface="Osaka"/>
              </a:endParaRPr>
            </a:p>
          </p:txBody>
        </p:sp>
        <p:sp>
          <p:nvSpPr>
            <p:cNvPr id="90165" name="Rectangle 166"/>
            <p:cNvSpPr>
              <a:spLocks noChangeArrowheads="1"/>
            </p:cNvSpPr>
            <p:nvPr/>
          </p:nvSpPr>
          <p:spPr bwMode="auto">
            <a:xfrm>
              <a:off x="2171700" y="2270125"/>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smtClean="0">
                  <a:solidFill>
                    <a:srgbClr val="0070C0"/>
                  </a:solidFill>
                  <a:latin typeface="HGP創英角ｺﾞｼｯｸUB" pitchFamily="50" charset="-128"/>
                  <a:ea typeface="HGP創英角ｺﾞｼｯｸUB" pitchFamily="50" charset="-128"/>
                  <a:cs typeface="Osaka"/>
                </a:rPr>
                <a:t>納品</a:t>
              </a:r>
              <a:endParaRPr lang="ja-JP" altLang="en-US" sz="4800" smtClean="0">
                <a:solidFill>
                  <a:srgbClr val="0070C0"/>
                </a:solidFill>
                <a:latin typeface="Times"/>
                <a:ea typeface="HGP創英角ｺﾞｼｯｸUB" pitchFamily="50" charset="-128"/>
                <a:cs typeface="Osaka"/>
              </a:endParaRPr>
            </a:p>
          </p:txBody>
        </p:sp>
        <p:cxnSp>
          <p:nvCxnSpPr>
            <p:cNvPr id="90166" name="直線矢印コネクタ 281"/>
            <p:cNvCxnSpPr>
              <a:cxnSpLocks noChangeShapeType="1"/>
            </p:cNvCxnSpPr>
            <p:nvPr/>
          </p:nvCxnSpPr>
          <p:spPr bwMode="auto">
            <a:xfrm rot="16200000" flipH="1">
              <a:off x="1279525" y="2233613"/>
              <a:ext cx="1143000" cy="642938"/>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90167" name="直線矢印コネクタ 284"/>
            <p:cNvCxnSpPr>
              <a:cxnSpLocks noChangeShapeType="1"/>
            </p:cNvCxnSpPr>
            <p:nvPr/>
          </p:nvCxnSpPr>
          <p:spPr bwMode="auto">
            <a:xfrm rot="10800000" flipV="1">
              <a:off x="2386013" y="1984375"/>
              <a:ext cx="1857375" cy="1143000"/>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90168" name="Freeform 117"/>
            <p:cNvSpPr>
              <a:spLocks/>
            </p:cNvSpPr>
            <p:nvPr/>
          </p:nvSpPr>
          <p:spPr bwMode="auto">
            <a:xfrm>
              <a:off x="600075" y="1341438"/>
              <a:ext cx="307181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CC99FF">
                <a:alpha val="50195"/>
              </a:srgbClr>
            </a:solidFill>
            <a:ln w="0">
              <a:solidFill>
                <a:srgbClr val="000000"/>
              </a:solidFill>
              <a:round/>
              <a:headEnd/>
              <a:tailEnd/>
            </a:ln>
          </p:spPr>
          <p:txBody>
            <a:bodyPr/>
            <a:lstStyle/>
            <a:p>
              <a:endParaRPr lang="ja-JP" altLang="en-US" smtClean="0">
                <a:solidFill>
                  <a:srgbClr val="000000"/>
                </a:solidFill>
              </a:endParaRPr>
            </a:p>
          </p:txBody>
        </p:sp>
        <p:sp>
          <p:nvSpPr>
            <p:cNvPr id="90169" name="Rectangle 124"/>
            <p:cNvSpPr>
              <a:spLocks noChangeArrowheads="1"/>
            </p:cNvSpPr>
            <p:nvPr/>
          </p:nvSpPr>
          <p:spPr bwMode="auto">
            <a:xfrm>
              <a:off x="1504950" y="1489075"/>
              <a:ext cx="17145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smtClean="0">
                  <a:solidFill>
                    <a:srgbClr val="000000"/>
                  </a:solidFill>
                  <a:latin typeface="HG創英角ｺﾞｼｯｸUB" pitchFamily="49" charset="-128"/>
                  <a:ea typeface="HG創英角ｺﾞｼｯｸUB" pitchFamily="49" charset="-128"/>
                  <a:cs typeface="Osaka"/>
                </a:rPr>
                <a:t>２９市町</a:t>
              </a:r>
            </a:p>
          </p:txBody>
        </p:sp>
        <p:sp>
          <p:nvSpPr>
            <p:cNvPr id="90170" name="Freeform 117"/>
            <p:cNvSpPr>
              <a:spLocks/>
            </p:cNvSpPr>
            <p:nvPr/>
          </p:nvSpPr>
          <p:spPr bwMode="auto">
            <a:xfrm>
              <a:off x="3814763" y="1341438"/>
              <a:ext cx="1490663" cy="666750"/>
            </a:xfrm>
            <a:custGeom>
              <a:avLst/>
              <a:gdLst>
                <a:gd name="T0" fmla="*/ 0 w 12983"/>
                <a:gd name="T1" fmla="*/ 0 h 4117"/>
                <a:gd name="T2" fmla="*/ 0 w 12983"/>
                <a:gd name="T3" fmla="*/ 0 h 4117"/>
                <a:gd name="T4" fmla="*/ 0 w 12983"/>
                <a:gd name="T5" fmla="*/ 0 h 4117"/>
                <a:gd name="T6" fmla="*/ 0 w 12983"/>
                <a:gd name="T7" fmla="*/ 0 h 4117"/>
                <a:gd name="T8" fmla="*/ 0 w 12983"/>
                <a:gd name="T9" fmla="*/ 0 h 4117"/>
                <a:gd name="T10" fmla="*/ 0 w 12983"/>
                <a:gd name="T11" fmla="*/ 0 h 4117"/>
                <a:gd name="T12" fmla="*/ 0 w 12983"/>
                <a:gd name="T13" fmla="*/ 0 h 4117"/>
                <a:gd name="T14" fmla="*/ 0 w 12983"/>
                <a:gd name="T15" fmla="*/ 0 h 4117"/>
                <a:gd name="T16" fmla="*/ 0 w 12983"/>
                <a:gd name="T17" fmla="*/ 0 h 41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983"/>
                <a:gd name="T28" fmla="*/ 0 h 4117"/>
                <a:gd name="T29" fmla="*/ 12983 w 12983"/>
                <a:gd name="T30" fmla="*/ 4117 h 41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983" h="4117">
                  <a:moveTo>
                    <a:pt x="686" y="0"/>
                  </a:moveTo>
                  <a:cubicBezTo>
                    <a:pt x="307" y="0"/>
                    <a:pt x="0" y="308"/>
                    <a:pt x="0" y="687"/>
                  </a:cubicBezTo>
                  <a:lnTo>
                    <a:pt x="0" y="3431"/>
                  </a:lnTo>
                  <a:cubicBezTo>
                    <a:pt x="0" y="3810"/>
                    <a:pt x="307" y="4117"/>
                    <a:pt x="686" y="4117"/>
                  </a:cubicBezTo>
                  <a:lnTo>
                    <a:pt x="12297" y="4117"/>
                  </a:lnTo>
                  <a:cubicBezTo>
                    <a:pt x="12676" y="4117"/>
                    <a:pt x="12983" y="3810"/>
                    <a:pt x="12983" y="3431"/>
                  </a:cubicBezTo>
                  <a:lnTo>
                    <a:pt x="12983" y="687"/>
                  </a:lnTo>
                  <a:cubicBezTo>
                    <a:pt x="12983" y="308"/>
                    <a:pt x="12676" y="0"/>
                    <a:pt x="12297" y="0"/>
                  </a:cubicBezTo>
                  <a:lnTo>
                    <a:pt x="686" y="0"/>
                  </a:lnTo>
                  <a:close/>
                </a:path>
              </a:pathLst>
            </a:custGeom>
            <a:solidFill>
              <a:srgbClr val="CC99FF">
                <a:alpha val="50195"/>
              </a:srgbClr>
            </a:solidFill>
            <a:ln w="0">
              <a:solidFill>
                <a:srgbClr val="000000"/>
              </a:solidFill>
              <a:round/>
              <a:headEnd/>
              <a:tailEnd/>
            </a:ln>
          </p:spPr>
          <p:txBody>
            <a:bodyPr/>
            <a:lstStyle/>
            <a:p>
              <a:endParaRPr lang="ja-JP" altLang="en-US" smtClean="0">
                <a:solidFill>
                  <a:srgbClr val="000000"/>
                </a:solidFill>
              </a:endParaRPr>
            </a:p>
          </p:txBody>
        </p:sp>
        <p:sp>
          <p:nvSpPr>
            <p:cNvPr id="90171" name="Rectangle 124"/>
            <p:cNvSpPr>
              <a:spLocks noChangeArrowheads="1"/>
            </p:cNvSpPr>
            <p:nvPr/>
          </p:nvSpPr>
          <p:spPr bwMode="auto">
            <a:xfrm>
              <a:off x="4097338" y="1484313"/>
              <a:ext cx="12144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2400" smtClean="0">
                  <a:solidFill>
                    <a:srgbClr val="000000"/>
                  </a:solidFill>
                  <a:latin typeface="HG創英角ｺﾞｼｯｸUB" pitchFamily="49" charset="-128"/>
                  <a:ea typeface="HG創英角ｺﾞｼｯｸUB" pitchFamily="49" charset="-128"/>
                  <a:cs typeface="Osaka"/>
                </a:rPr>
                <a:t>三重県</a:t>
              </a:r>
            </a:p>
          </p:txBody>
        </p:sp>
        <p:sp>
          <p:nvSpPr>
            <p:cNvPr id="90172" name="Rectangle 281"/>
            <p:cNvSpPr>
              <a:spLocks noChangeArrowheads="1"/>
            </p:cNvSpPr>
            <p:nvPr/>
          </p:nvSpPr>
          <p:spPr bwMode="auto">
            <a:xfrm>
              <a:off x="2887663" y="2747963"/>
              <a:ext cx="10001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800" smtClean="0">
                  <a:solidFill>
                    <a:srgbClr val="FF0000"/>
                  </a:solidFill>
                  <a:latin typeface="HGP創英角ｺﾞｼｯｸUB" pitchFamily="50" charset="-128"/>
                  <a:ea typeface="HGP創英角ｺﾞｼｯｸUB" pitchFamily="50" charset="-128"/>
                  <a:cs typeface="Osaka"/>
                </a:rPr>
                <a:t>負担金</a:t>
              </a:r>
            </a:p>
          </p:txBody>
        </p:sp>
        <p:cxnSp>
          <p:nvCxnSpPr>
            <p:cNvPr id="90173" name="直線矢印コネクタ 288"/>
            <p:cNvCxnSpPr>
              <a:cxnSpLocks noChangeShapeType="1"/>
            </p:cNvCxnSpPr>
            <p:nvPr/>
          </p:nvCxnSpPr>
          <p:spPr bwMode="auto">
            <a:xfrm flipV="1">
              <a:off x="5626100" y="2627313"/>
              <a:ext cx="1546225" cy="998537"/>
            </a:xfrm>
            <a:prstGeom prst="straightConnector1">
              <a:avLst/>
            </a:prstGeom>
            <a:noFill/>
            <a:ln w="19050" algn="ctr">
              <a:solidFill>
                <a:srgbClr val="006600"/>
              </a:solidFill>
              <a:round/>
              <a:headEnd/>
              <a:tailEnd type="arrow" w="med" len="med"/>
            </a:ln>
            <a:extLst>
              <a:ext uri="{909E8E84-426E-40DD-AFC4-6F175D3DCCD1}">
                <a14:hiddenFill xmlns:a14="http://schemas.microsoft.com/office/drawing/2010/main">
                  <a:noFill/>
                </a14:hiddenFill>
              </a:ext>
            </a:extLst>
          </p:spPr>
        </p:cxnSp>
        <p:cxnSp>
          <p:nvCxnSpPr>
            <p:cNvPr id="90174" name="直線矢印コネクタ 290"/>
            <p:cNvCxnSpPr>
              <a:cxnSpLocks noChangeShapeType="1"/>
            </p:cNvCxnSpPr>
            <p:nvPr/>
          </p:nvCxnSpPr>
          <p:spPr bwMode="auto">
            <a:xfrm flipV="1">
              <a:off x="5626100" y="3484563"/>
              <a:ext cx="1546225" cy="141287"/>
            </a:xfrm>
            <a:prstGeom prst="straightConnector1">
              <a:avLst/>
            </a:prstGeom>
            <a:noFill/>
            <a:ln w="19050" algn="ctr">
              <a:solidFill>
                <a:srgbClr val="006600"/>
              </a:solidFill>
              <a:round/>
              <a:headEnd/>
              <a:tailEnd type="arrow" w="med" len="med"/>
            </a:ln>
            <a:extLst>
              <a:ext uri="{909E8E84-426E-40DD-AFC4-6F175D3DCCD1}">
                <a14:hiddenFill xmlns:a14="http://schemas.microsoft.com/office/drawing/2010/main">
                  <a:noFill/>
                </a14:hiddenFill>
              </a:ext>
            </a:extLst>
          </p:spPr>
        </p:cxnSp>
        <p:cxnSp>
          <p:nvCxnSpPr>
            <p:cNvPr id="90175" name="直線矢印コネクタ 292"/>
            <p:cNvCxnSpPr>
              <a:cxnSpLocks noChangeShapeType="1"/>
            </p:cNvCxnSpPr>
            <p:nvPr/>
          </p:nvCxnSpPr>
          <p:spPr bwMode="auto">
            <a:xfrm>
              <a:off x="5626100" y="3625850"/>
              <a:ext cx="1546225" cy="715962"/>
            </a:xfrm>
            <a:prstGeom prst="straightConnector1">
              <a:avLst/>
            </a:prstGeom>
            <a:noFill/>
            <a:ln w="19050" algn="ctr">
              <a:solidFill>
                <a:srgbClr val="006600"/>
              </a:solidFill>
              <a:round/>
              <a:headEnd/>
              <a:tailEnd type="arrow" w="med" len="med"/>
            </a:ln>
            <a:extLst>
              <a:ext uri="{909E8E84-426E-40DD-AFC4-6F175D3DCCD1}">
                <a14:hiddenFill xmlns:a14="http://schemas.microsoft.com/office/drawing/2010/main">
                  <a:noFill/>
                </a14:hiddenFill>
              </a:ext>
            </a:extLst>
          </p:spPr>
        </p:cxnSp>
        <p:sp>
          <p:nvSpPr>
            <p:cNvPr id="90176" name="Rectangle 281"/>
            <p:cNvSpPr>
              <a:spLocks noChangeArrowheads="1"/>
            </p:cNvSpPr>
            <p:nvPr/>
          </p:nvSpPr>
          <p:spPr bwMode="auto">
            <a:xfrm>
              <a:off x="6029325" y="2767013"/>
              <a:ext cx="10001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smtClean="0">
                  <a:solidFill>
                    <a:srgbClr val="006600"/>
                  </a:solidFill>
                  <a:latin typeface="HGP創英角ｺﾞｼｯｸUB" pitchFamily="50" charset="-128"/>
                  <a:ea typeface="HGP創英角ｺﾞｼｯｸUB" pitchFamily="50" charset="-128"/>
                  <a:cs typeface="Osaka"/>
                </a:rPr>
                <a:t>刊行物</a:t>
              </a:r>
            </a:p>
          </p:txBody>
        </p:sp>
        <p:sp>
          <p:nvSpPr>
            <p:cNvPr id="90177" name="Rectangle 281"/>
            <p:cNvSpPr>
              <a:spLocks noChangeArrowheads="1"/>
            </p:cNvSpPr>
            <p:nvPr/>
          </p:nvSpPr>
          <p:spPr bwMode="auto">
            <a:xfrm>
              <a:off x="6319838" y="3736975"/>
              <a:ext cx="10001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smtClean="0">
                  <a:solidFill>
                    <a:srgbClr val="006600"/>
                  </a:solidFill>
                  <a:latin typeface="HGP創英角ｺﾞｼｯｸUB" pitchFamily="50" charset="-128"/>
                  <a:ea typeface="HGP創英角ｺﾞｼｯｸUB" pitchFamily="50" charset="-128"/>
                  <a:cs typeface="Osaka"/>
                </a:rPr>
                <a:t>刊行物</a:t>
              </a:r>
            </a:p>
          </p:txBody>
        </p:sp>
        <p:sp>
          <p:nvSpPr>
            <p:cNvPr id="90178" name="Rectangle 281"/>
            <p:cNvSpPr>
              <a:spLocks noChangeArrowheads="1"/>
            </p:cNvSpPr>
            <p:nvPr/>
          </p:nvSpPr>
          <p:spPr bwMode="auto">
            <a:xfrm>
              <a:off x="6176963" y="3244850"/>
              <a:ext cx="10001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spcBef>
                  <a:spcPct val="0"/>
                </a:spcBef>
                <a:buClrTx/>
                <a:buFontTx/>
                <a:buNone/>
              </a:pPr>
              <a:r>
                <a:rPr lang="ja-JP" altLang="en-US" sz="1600" smtClean="0">
                  <a:solidFill>
                    <a:srgbClr val="006600"/>
                  </a:solidFill>
                  <a:latin typeface="HGP創英角ｺﾞｼｯｸUB" pitchFamily="50" charset="-128"/>
                  <a:ea typeface="HGP創英角ｺﾞｼｯｸUB" pitchFamily="50" charset="-128"/>
                  <a:cs typeface="Osaka"/>
                </a:rPr>
                <a:t>刊行物</a:t>
              </a:r>
            </a:p>
          </p:txBody>
        </p:sp>
        <p:sp>
          <p:nvSpPr>
            <p:cNvPr id="90179" name="Freeform 137"/>
            <p:cNvSpPr>
              <a:spLocks noEditPoints="1"/>
            </p:cNvSpPr>
            <p:nvPr/>
          </p:nvSpPr>
          <p:spPr bwMode="auto">
            <a:xfrm rot="2358978">
              <a:off x="5634191" y="2054791"/>
              <a:ext cx="368300" cy="1298575"/>
            </a:xfrm>
            <a:custGeom>
              <a:avLst/>
              <a:gdLst>
                <a:gd name="T0" fmla="*/ 0 w 1700"/>
                <a:gd name="T1" fmla="*/ 0 h 5862"/>
                <a:gd name="T2" fmla="*/ 0 w 1700"/>
                <a:gd name="T3" fmla="*/ 0 h 5862"/>
                <a:gd name="T4" fmla="*/ 0 w 1700"/>
                <a:gd name="T5" fmla="*/ 0 h 5862"/>
                <a:gd name="T6" fmla="*/ 0 w 1700"/>
                <a:gd name="T7" fmla="*/ 0 h 5862"/>
                <a:gd name="T8" fmla="*/ 0 w 1700"/>
                <a:gd name="T9" fmla="*/ 0 h 5862"/>
                <a:gd name="T10" fmla="*/ 0 w 1700"/>
                <a:gd name="T11" fmla="*/ 0 h 5862"/>
                <a:gd name="T12" fmla="*/ 0 w 1700"/>
                <a:gd name="T13" fmla="*/ 0 h 5862"/>
                <a:gd name="T14" fmla="*/ 0 w 1700"/>
                <a:gd name="T15" fmla="*/ 0 h 5862"/>
                <a:gd name="T16" fmla="*/ 0 w 1700"/>
                <a:gd name="T17" fmla="*/ 0 h 5862"/>
                <a:gd name="T18" fmla="*/ 0 w 1700"/>
                <a:gd name="T19" fmla="*/ 0 h 5862"/>
                <a:gd name="T20" fmla="*/ 0 w 1700"/>
                <a:gd name="T21" fmla="*/ 0 h 58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00"/>
                <a:gd name="T34" fmla="*/ 0 h 5862"/>
                <a:gd name="T35" fmla="*/ 1700 w 1700"/>
                <a:gd name="T36" fmla="*/ 5862 h 58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00" h="5862">
                  <a:moveTo>
                    <a:pt x="208" y="313"/>
                  </a:moveTo>
                  <a:lnTo>
                    <a:pt x="1696" y="5816"/>
                  </a:lnTo>
                  <a:cubicBezTo>
                    <a:pt x="1700" y="5834"/>
                    <a:pt x="1690" y="5852"/>
                    <a:pt x="1672" y="5857"/>
                  </a:cubicBezTo>
                  <a:cubicBezTo>
                    <a:pt x="1654" y="5862"/>
                    <a:pt x="1636" y="5851"/>
                    <a:pt x="1631" y="5834"/>
                  </a:cubicBezTo>
                  <a:lnTo>
                    <a:pt x="143" y="330"/>
                  </a:lnTo>
                  <a:cubicBezTo>
                    <a:pt x="138" y="313"/>
                    <a:pt x="149" y="294"/>
                    <a:pt x="167" y="289"/>
                  </a:cubicBezTo>
                  <a:cubicBezTo>
                    <a:pt x="185" y="285"/>
                    <a:pt x="203" y="295"/>
                    <a:pt x="208" y="313"/>
                  </a:cubicBezTo>
                  <a:close/>
                  <a:moveTo>
                    <a:pt x="0" y="438"/>
                  </a:moveTo>
                  <a:lnTo>
                    <a:pt x="88" y="0"/>
                  </a:lnTo>
                  <a:lnTo>
                    <a:pt x="386" y="334"/>
                  </a:lnTo>
                  <a:lnTo>
                    <a:pt x="0" y="438"/>
                  </a:lnTo>
                  <a:close/>
                </a:path>
              </a:pathLst>
            </a:custGeom>
            <a:solidFill>
              <a:srgbClr val="0000FF"/>
            </a:solidFill>
            <a:ln w="1588">
              <a:solidFill>
                <a:srgbClr val="0000FF"/>
              </a:solidFill>
              <a:bevel/>
              <a:headEnd/>
              <a:tailEnd/>
            </a:ln>
          </p:spPr>
          <p:txBody>
            <a:bodyPr/>
            <a:lstStyle/>
            <a:p>
              <a:endParaRPr lang="ja-JP" altLang="en-US" smtClean="0">
                <a:solidFill>
                  <a:srgbClr val="000000"/>
                </a:solidFill>
              </a:endParaRPr>
            </a:p>
          </p:txBody>
        </p:sp>
      </p:grpSp>
    </p:spTree>
    <p:extLst>
      <p:ext uri="{BB962C8B-B14F-4D97-AF65-F5344CB8AC3E}">
        <p14:creationId xmlns:p14="http://schemas.microsoft.com/office/powerpoint/2010/main" val="41482335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E37E20C3-0D76-4704-B5CE-7B5CC30698A1}" type="slidenum">
              <a:rPr lang="en-US" altLang="ja-JP" sz="1400" smtClean="0">
                <a:solidFill>
                  <a:srgbClr val="000000"/>
                </a:solidFill>
              </a:rPr>
              <a:pPr algn="r" eaLnBrk="1" hangingPunct="1">
                <a:spcBef>
                  <a:spcPct val="0"/>
                </a:spcBef>
                <a:buClrTx/>
                <a:buFontTx/>
                <a:buNone/>
              </a:pPr>
              <a:t>7</a:t>
            </a:fld>
            <a:endParaRPr lang="en-US" altLang="ja-JP" sz="1400" smtClean="0">
              <a:solidFill>
                <a:srgbClr val="000000"/>
              </a:solidFill>
            </a:endParaRPr>
          </a:p>
        </p:txBody>
      </p:sp>
      <p:sp>
        <p:nvSpPr>
          <p:cNvPr id="91139"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C5AAA646-5B87-40AC-A4AB-5340F365C7CE}" type="slidenum">
              <a:rPr lang="en-US" altLang="ja-JP" sz="1400" smtClean="0">
                <a:solidFill>
                  <a:srgbClr val="000000"/>
                </a:solidFill>
              </a:rPr>
              <a:pPr algn="r" eaLnBrk="1" hangingPunct="1">
                <a:spcBef>
                  <a:spcPct val="0"/>
                </a:spcBef>
                <a:buClrTx/>
                <a:buFontTx/>
                <a:buNone/>
              </a:pPr>
              <a:t>7</a:t>
            </a:fld>
            <a:endParaRPr lang="en-US" altLang="ja-JP" sz="1400" smtClean="0">
              <a:solidFill>
                <a:srgbClr val="000000"/>
              </a:solidFill>
            </a:endParaRPr>
          </a:p>
        </p:txBody>
      </p:sp>
      <p:sp>
        <p:nvSpPr>
          <p:cNvPr id="91140" name="Rectangle 27"/>
          <p:cNvSpPr>
            <a:spLocks noGrp="1" noChangeArrowheads="1"/>
          </p:cNvSpPr>
          <p:nvPr>
            <p:ph type="title" idx="4294967295"/>
          </p:nvPr>
        </p:nvSpPr>
        <p:spPr>
          <a:xfrm>
            <a:off x="153988" y="77788"/>
            <a:ext cx="8810625" cy="503237"/>
          </a:xfrm>
        </p:spPr>
        <p:txBody>
          <a:bodyPr/>
          <a:lstStyle/>
          <a:p>
            <a:pPr algn="l" eaLnBrk="1" hangingPunct="1"/>
            <a:endParaRPr lang="ja-JP" altLang="en-US" sz="3200" smtClean="0"/>
          </a:p>
        </p:txBody>
      </p:sp>
      <p:sp>
        <p:nvSpPr>
          <p:cNvPr id="91141" name="Rectangle 4"/>
          <p:cNvSpPr>
            <a:spLocks noChangeArrowheads="1"/>
          </p:cNvSpPr>
          <p:nvPr/>
        </p:nvSpPr>
        <p:spPr bwMode="auto">
          <a:xfrm>
            <a:off x="250825" y="2641600"/>
            <a:ext cx="8642350" cy="1439863"/>
          </a:xfrm>
          <a:prstGeom prst="rect">
            <a:avLst/>
          </a:prstGeom>
          <a:noFill/>
          <a:ln>
            <a:noFill/>
          </a:ln>
          <a:effectLst>
            <a:outerShdw dist="35921" dir="2700000" algn="ctr" rotWithShape="0">
              <a:srgbClr val="B2B2B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3600" b="1" smtClean="0">
                <a:solidFill>
                  <a:srgbClr val="000000"/>
                </a:solidFill>
              </a:rPr>
              <a:t>２．共有デジタル地図成果について</a:t>
            </a:r>
            <a:r>
              <a:rPr lang="ja-JP" altLang="en-US" sz="3600" smtClean="0">
                <a:solidFill>
                  <a:srgbClr val="000000"/>
                </a:solidFill>
              </a:rPr>
              <a:t> </a:t>
            </a:r>
          </a:p>
        </p:txBody>
      </p:sp>
    </p:spTree>
    <p:extLst>
      <p:ext uri="{BB962C8B-B14F-4D97-AF65-F5344CB8AC3E}">
        <p14:creationId xmlns:p14="http://schemas.microsoft.com/office/powerpoint/2010/main" val="14932320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4DC0C29E-6D8F-4409-910B-CC6DDFF282C4}" type="slidenum">
              <a:rPr lang="en-US" altLang="ja-JP" sz="1400" smtClean="0">
                <a:solidFill>
                  <a:srgbClr val="000000"/>
                </a:solidFill>
              </a:rPr>
              <a:pPr algn="r" eaLnBrk="1" hangingPunct="1">
                <a:spcBef>
                  <a:spcPct val="0"/>
                </a:spcBef>
                <a:buClrTx/>
                <a:buFontTx/>
                <a:buNone/>
              </a:pPr>
              <a:t>8</a:t>
            </a:fld>
            <a:endParaRPr lang="en-US" altLang="ja-JP" sz="1400" smtClean="0">
              <a:solidFill>
                <a:srgbClr val="000000"/>
              </a:solidFill>
            </a:endParaRPr>
          </a:p>
        </p:txBody>
      </p:sp>
      <p:sp>
        <p:nvSpPr>
          <p:cNvPr id="92163" name="Rectangle 6"/>
          <p:cNvSpPr txBox="1">
            <a:spLocks noGrp="1" noChangeArrowheads="1"/>
          </p:cNvSpPr>
          <p:nvPr/>
        </p:nvSpPr>
        <p:spPr bwMode="auto">
          <a:xfrm>
            <a:off x="6553200" y="6381750"/>
            <a:ext cx="21336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r" eaLnBrk="1" hangingPunct="1">
              <a:spcBef>
                <a:spcPct val="0"/>
              </a:spcBef>
              <a:buClrTx/>
              <a:buFontTx/>
              <a:buNone/>
            </a:pPr>
            <a:fld id="{C907B0DA-0EC6-49C5-9DC7-25528634B6D5}" type="slidenum">
              <a:rPr lang="en-US" altLang="ja-JP" sz="1400" smtClean="0">
                <a:solidFill>
                  <a:srgbClr val="000000"/>
                </a:solidFill>
              </a:rPr>
              <a:pPr algn="r" eaLnBrk="1" hangingPunct="1">
                <a:spcBef>
                  <a:spcPct val="0"/>
                </a:spcBef>
                <a:buClrTx/>
                <a:buFontTx/>
                <a:buNone/>
              </a:pPr>
              <a:t>8</a:t>
            </a:fld>
            <a:endParaRPr lang="en-US" altLang="ja-JP" sz="1400" smtClean="0">
              <a:solidFill>
                <a:srgbClr val="000000"/>
              </a:solidFill>
            </a:endParaRPr>
          </a:p>
        </p:txBody>
      </p:sp>
      <p:sp>
        <p:nvSpPr>
          <p:cNvPr id="92164" name="Rectangle 27"/>
          <p:cNvSpPr>
            <a:spLocks noGrp="1" noChangeArrowheads="1"/>
          </p:cNvSpPr>
          <p:nvPr>
            <p:ph type="title" idx="4294967295"/>
          </p:nvPr>
        </p:nvSpPr>
        <p:spPr>
          <a:xfrm>
            <a:off x="153988" y="77788"/>
            <a:ext cx="8810625" cy="503237"/>
          </a:xfrm>
        </p:spPr>
        <p:txBody>
          <a:bodyPr/>
          <a:lstStyle/>
          <a:p>
            <a:pPr algn="l" eaLnBrk="1" hangingPunct="1"/>
            <a:r>
              <a:rPr lang="ja-JP" altLang="en-US" sz="3200" smtClean="0"/>
              <a:t>２－１．成果品の種類</a:t>
            </a:r>
          </a:p>
        </p:txBody>
      </p:sp>
      <p:graphicFrame>
        <p:nvGraphicFramePr>
          <p:cNvPr id="49" name="Group 84"/>
          <p:cNvGraphicFramePr>
            <a:graphicFrameLocks noGrp="1"/>
          </p:cNvGraphicFramePr>
          <p:nvPr/>
        </p:nvGraphicFramePr>
        <p:xfrm>
          <a:off x="179388" y="1587500"/>
          <a:ext cx="8774112" cy="4899024"/>
        </p:xfrm>
        <a:graphic>
          <a:graphicData uri="http://schemas.openxmlformats.org/drawingml/2006/table">
            <a:tbl>
              <a:tblPr/>
              <a:tblGrid>
                <a:gridCol w="1428750"/>
                <a:gridCol w="1584325"/>
                <a:gridCol w="3611785"/>
                <a:gridCol w="2149252"/>
              </a:tblGrid>
              <a:tr h="317533">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dirty="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項目</a:t>
                      </a:r>
                    </a:p>
                  </a:txBody>
                  <a:tcPr marL="18000" marR="18000" marT="18002" marB="18002" anchor="ctr" horzOverflow="overflow">
                    <a:lnL w="28575" cap="flat" cmpd="sng" algn="ctr">
                      <a:solidFill>
                        <a:schemeClr val="tx1"/>
                      </a:solidFill>
                      <a:prstDash val="solid"/>
                      <a:round/>
                      <a:headEnd type="none" w="med" len="med"/>
                      <a:tailEnd type="none" w="lg" len="med"/>
                    </a:lnL>
                    <a:lnR w="1905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dirty="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成果品</a:t>
                      </a:r>
                    </a:p>
                  </a:txBody>
                  <a:tcPr marL="18000" marR="18000" marT="18002" marB="18002" anchor="ctr" horzOverflow="overflow">
                    <a:lnL w="19050" cap="flat" cmpd="sng" algn="ctr">
                      <a:solidFill>
                        <a:schemeClr val="bg1"/>
                      </a:solidFill>
                      <a:prstDash val="solid"/>
                      <a:round/>
                      <a:headEnd type="none" w="med" len="med"/>
                      <a:tailEnd type="none" w="lg" len="med"/>
                    </a:lnL>
                    <a:lnR w="1905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dirty="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内容</a:t>
                      </a:r>
                    </a:p>
                  </a:txBody>
                  <a:tcPr marL="18000" marR="18000" marT="18002" marB="18002" anchor="ctr" horzOverflow="overflow">
                    <a:lnL w="19050" cap="flat" cmpd="sng" algn="ctr">
                      <a:solidFill>
                        <a:schemeClr val="bg1"/>
                      </a:solidFill>
                      <a:prstDash val="solid"/>
                      <a:round/>
                      <a:headEnd type="none" w="med" len="med"/>
                      <a:tailEnd type="none" w="lg" len="med"/>
                    </a:lnL>
                    <a:lnR w="12700" cap="flat" cmpd="sng" algn="ctr">
                      <a:solidFill>
                        <a:schemeClr val="bg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1" i="0" u="none" strike="noStrike" cap="none" normalizeH="0" baseline="0" dirty="0" smtClean="0">
                          <a:ln>
                            <a:noFill/>
                          </a:ln>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イメージ</a:t>
                      </a:r>
                    </a:p>
                  </a:txBody>
                  <a:tcPr marL="18000" marR="18000" marT="18002" marB="18002" anchor="ctr" horzOverflow="overflow">
                    <a:lnL w="12700" cap="flat" cmpd="sng" algn="ctr">
                      <a:solidFill>
                        <a:schemeClr val="bg1"/>
                      </a:solidFill>
                      <a:prstDash val="solid"/>
                      <a:round/>
                      <a:headEnd type="none" w="med" len="med"/>
                      <a:tailEnd type="none" w="lg" len="med"/>
                    </a:lnL>
                    <a:lnR w="28575" cap="flat" cmpd="sng" algn="ctr">
                      <a:solidFill>
                        <a:schemeClr val="tx1"/>
                      </a:solidFill>
                      <a:prstDash val="solid"/>
                      <a:round/>
                      <a:headEnd type="none" w="med" len="med"/>
                      <a:tailEnd type="none" w="lg" len="med"/>
                    </a:lnR>
                    <a:lnT w="28575"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accent2"/>
                    </a:solidFill>
                  </a:tcPr>
                </a:tc>
              </a:tr>
              <a:tr h="1274896">
                <a:tc rowSpan="4">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空中写真成果</a:t>
                      </a:r>
                    </a:p>
                  </a:txBody>
                  <a:tcPr marL="18000" marR="18000" marT="18002" marB="18002" anchor="ctr" horzOverflow="overflow">
                    <a:lnL w="28575"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撮影原データ</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地上解像度</a:t>
                      </a:r>
                      <a:r>
                        <a:rPr kumimoji="0" lang="en-US" altLang="ja-JP"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12cm</a:t>
                      </a:r>
                      <a:r>
                        <a:rPr kumimoji="0"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a:t>
                      </a:r>
                      <a:r>
                        <a:rPr kumimoji="0" lang="en-US" altLang="ja-JP"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15cm</a:t>
                      </a:r>
                      <a:r>
                        <a:rPr kumimoji="0" lang="ja-JP" altLang="en-US" sz="1400" b="0" i="0" u="none" strike="noStrike" cap="none" normalizeH="0" baseline="0" dirty="0" err="1"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で航</a:t>
                      </a:r>
                      <a:r>
                        <a:rPr kumimoji="0"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空カメラで撮影した空中写真画像（生写真）。</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2" marB="1800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1116129">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写真地図データ</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「撮影原データ」を基に、カメラの傾きと土地の比高による歪みを補正して、地図と同様な正射投影したもの。デジタルオルソフォトともいう。解像度は２０</a:t>
                      </a:r>
                      <a:r>
                        <a:rPr kumimoji="1"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cm</a:t>
                      </a: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2" marB="1800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1087551">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数値地形モデル</a:t>
                      </a:r>
                    </a:p>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（Ｄ</a:t>
                      </a:r>
                      <a:r>
                        <a:rPr kumimoji="1"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E</a:t>
                      </a: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Ｍ）</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建築物や植生等の高さを除いた、地表面の高さの点群データ。主に、浸水・氾濫シミュレーション等の防災分野への利用が可能。</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rgbClr val="0066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2" marB="1800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12700" cap="flat" cmpd="sng" algn="ctr">
                      <a:solidFill>
                        <a:schemeClr val="tx1"/>
                      </a:solidFill>
                      <a:prstDash val="solid"/>
                      <a:round/>
                      <a:headEnd type="none" w="med" len="med"/>
                      <a:tailEnd type="none" w="lg" len="med"/>
                    </a:lnB>
                    <a:lnTlToBr>
                      <a:noFill/>
                    </a:lnTlToBr>
                    <a:lnBlToTr>
                      <a:noFill/>
                    </a:lnBlToTr>
                    <a:solidFill>
                      <a:schemeClr val="bg1"/>
                    </a:solidFill>
                  </a:tcPr>
                </a:tc>
              </a:tr>
              <a:tr h="1102915">
                <a:tc vMerge="1">
                  <a:txBody>
                    <a:bodyPr/>
                    <a:lstStyle/>
                    <a:p>
                      <a:endParaRPr kumimoji="1" lang="ja-JP" altLang="en-US"/>
                    </a:p>
                  </a:txBody>
                  <a:tcPr/>
                </a:tc>
                <a:tc>
                  <a:txBody>
                    <a:bodyPr/>
                    <a:lstStyle/>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数値表層モデル</a:t>
                      </a:r>
                    </a:p>
                    <a:p>
                      <a:pPr marL="0" marR="0" lvl="0" indent="0" algn="ctr" defTabSz="914400" rtl="0" eaLnBrk="0" fontAlgn="base" latinLnBrk="0" hangingPunct="0">
                        <a:lnSpc>
                          <a:spcPct val="100000"/>
                        </a:lnSpc>
                        <a:spcBef>
                          <a:spcPct val="20000"/>
                        </a:spcBef>
                        <a:spcAft>
                          <a:spcPct val="0"/>
                        </a:spcAft>
                        <a:buClr>
                          <a:srgbClr val="006666"/>
                        </a:buClr>
                        <a:buSzTx/>
                        <a:buFont typeface="Wingdings" pitchFamily="2" charset="2"/>
                        <a:buNone/>
                        <a:tabLst/>
                      </a:pP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DSM</a:t>
                      </a:r>
                      <a:r>
                        <a:rPr kumimoji="1"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50000"/>
                        </a:spcBef>
                        <a:spcAft>
                          <a:spcPct val="0"/>
                        </a:spcAft>
                        <a:buClr>
                          <a:srgbClr val="006666"/>
                        </a:buClr>
                        <a:buSzTx/>
                        <a:buFont typeface="Wingdings" pitchFamily="2" charset="2"/>
                        <a:buNone/>
                        <a:tabLst/>
                      </a:pPr>
                      <a:r>
                        <a:rPr kumimoji="0" lang="ja-JP" altLang="en-US" sz="14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空中写真画像の画素（地上解像度）単位の表層高さ（建築物や植生等の高さを含む）の点群データ。主に、３次元データの構築や、固定資産の異動判読作業への利用が可能。</a:t>
                      </a:r>
                    </a:p>
                  </a:txBody>
                  <a:tcPr marL="18000" marR="18000" marT="18002" marB="18002" anchor="ctr" horzOverflow="overflow">
                    <a:lnL w="12700" cap="flat" cmpd="sng" algn="ctr">
                      <a:solidFill>
                        <a:schemeClr val="tx1"/>
                      </a:solidFill>
                      <a:prstDash val="solid"/>
                      <a:round/>
                      <a:headEnd type="none" w="med" len="med"/>
                      <a:tailEnd type="none" w="lg" len="med"/>
                    </a:lnL>
                    <a:lnR w="12700"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rgbClr val="006666"/>
                        </a:buClr>
                        <a:buSzTx/>
                        <a:buFont typeface="Wingdings" pitchFamily="2" charset="2"/>
                        <a:buNone/>
                        <a:tabLst/>
                      </a:pPr>
                      <a:endParaRPr kumimoji="1" lang="ja-JP" altLang="en-US" sz="1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18000" marR="18000" marT="18002" marB="18002" anchor="ctr" horzOverflow="overflow">
                    <a:lnL w="12700" cap="flat" cmpd="sng" algn="ctr">
                      <a:solidFill>
                        <a:schemeClr val="tx1"/>
                      </a:solidFill>
                      <a:prstDash val="solid"/>
                      <a:round/>
                      <a:headEnd type="none" w="med" len="med"/>
                      <a:tailEnd type="none" w="lg" len="med"/>
                    </a:lnL>
                    <a:lnR w="28575" cap="flat" cmpd="sng" algn="ctr">
                      <a:solidFill>
                        <a:schemeClr val="tx1"/>
                      </a:solidFill>
                      <a:prstDash val="solid"/>
                      <a:round/>
                      <a:headEnd type="none" w="med" len="med"/>
                      <a:tailEnd type="none" w="lg" len="med"/>
                    </a:lnR>
                    <a:lnT w="12700" cap="flat" cmpd="sng" algn="ctr">
                      <a:solidFill>
                        <a:schemeClr val="tx1"/>
                      </a:solidFill>
                      <a:prstDash val="solid"/>
                      <a:round/>
                      <a:headEnd type="none" w="med" len="med"/>
                      <a:tailEnd type="none" w="lg" len="med"/>
                    </a:lnT>
                    <a:lnB w="28575" cap="flat" cmpd="sng" algn="ctr">
                      <a:solidFill>
                        <a:schemeClr val="tx1"/>
                      </a:solidFill>
                      <a:prstDash val="solid"/>
                      <a:round/>
                      <a:headEnd type="none" w="med" len="med"/>
                      <a:tailEnd type="none" w="lg" len="med"/>
                    </a:lnB>
                    <a:lnTlToBr>
                      <a:noFill/>
                    </a:lnTlToBr>
                    <a:lnBlToTr>
                      <a:noFill/>
                    </a:lnBlToTr>
                    <a:solidFill>
                      <a:schemeClr val="bg1"/>
                    </a:solidFill>
                  </a:tcPr>
                </a:tc>
              </a:tr>
            </a:tbl>
          </a:graphicData>
        </a:graphic>
      </p:graphicFrame>
      <p:grpSp>
        <p:nvGrpSpPr>
          <p:cNvPr id="92197" name="Group 40"/>
          <p:cNvGrpSpPr>
            <a:grpSpLocks/>
          </p:cNvGrpSpPr>
          <p:nvPr/>
        </p:nvGrpSpPr>
        <p:grpSpPr bwMode="auto">
          <a:xfrm>
            <a:off x="6929438" y="1947863"/>
            <a:ext cx="1855787" cy="1223962"/>
            <a:chOff x="-794" y="1434"/>
            <a:chExt cx="1179" cy="937"/>
          </a:xfrm>
        </p:grpSpPr>
        <p:grpSp>
          <p:nvGrpSpPr>
            <p:cNvPr id="92202" name="Group 41"/>
            <p:cNvGrpSpPr>
              <a:grpSpLocks/>
            </p:cNvGrpSpPr>
            <p:nvPr/>
          </p:nvGrpSpPr>
          <p:grpSpPr bwMode="auto">
            <a:xfrm>
              <a:off x="-794" y="1434"/>
              <a:ext cx="1179" cy="937"/>
              <a:chOff x="-703" y="709"/>
              <a:chExt cx="1179" cy="937"/>
            </a:xfrm>
          </p:grpSpPr>
          <p:sp>
            <p:nvSpPr>
              <p:cNvPr id="92204" name="AutoShape 42"/>
              <p:cNvSpPr>
                <a:spLocks noChangeAspect="1" noChangeArrowheads="1" noTextEdit="1"/>
              </p:cNvSpPr>
              <p:nvPr/>
            </p:nvSpPr>
            <p:spPr bwMode="auto">
              <a:xfrm>
                <a:off x="-703" y="709"/>
                <a:ext cx="1179" cy="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solidFill>
                    <a:srgbClr val="000000"/>
                  </a:solidFill>
                </a:endParaRPr>
              </a:p>
            </p:txBody>
          </p:sp>
          <p:grpSp>
            <p:nvGrpSpPr>
              <p:cNvPr id="92205" name="Group 43"/>
              <p:cNvGrpSpPr>
                <a:grpSpLocks/>
              </p:cNvGrpSpPr>
              <p:nvPr/>
            </p:nvGrpSpPr>
            <p:grpSpPr bwMode="auto">
              <a:xfrm>
                <a:off x="-702" y="723"/>
                <a:ext cx="1174" cy="892"/>
                <a:chOff x="-702" y="723"/>
                <a:chExt cx="1174" cy="892"/>
              </a:xfrm>
            </p:grpSpPr>
            <p:grpSp>
              <p:nvGrpSpPr>
                <p:cNvPr id="92233" name="Group 44"/>
                <p:cNvGrpSpPr>
                  <a:grpSpLocks/>
                </p:cNvGrpSpPr>
                <p:nvPr/>
              </p:nvGrpSpPr>
              <p:grpSpPr bwMode="auto">
                <a:xfrm>
                  <a:off x="-702" y="723"/>
                  <a:ext cx="1174" cy="892"/>
                  <a:chOff x="-702" y="723"/>
                  <a:chExt cx="1174" cy="892"/>
                </a:xfrm>
              </p:grpSpPr>
              <p:sp>
                <p:nvSpPr>
                  <p:cNvPr id="92238" name="Rectangle 45"/>
                  <p:cNvSpPr>
                    <a:spLocks noChangeArrowheads="1"/>
                  </p:cNvSpPr>
                  <p:nvPr/>
                </p:nvSpPr>
                <p:spPr bwMode="auto">
                  <a:xfrm>
                    <a:off x="-702" y="723"/>
                    <a:ext cx="1174" cy="8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endParaRPr lang="ja-JP" altLang="en-US" sz="1800" smtClean="0">
                      <a:solidFill>
                        <a:srgbClr val="000000"/>
                      </a:solidFill>
                      <a:latin typeface="Arial" pitchFamily="34" charset="0"/>
                      <a:ea typeface="ＭＳ Ｐゴシック" pitchFamily="50" charset="-128"/>
                    </a:endParaRPr>
                  </a:p>
                </p:txBody>
              </p:sp>
              <p:sp>
                <p:nvSpPr>
                  <p:cNvPr id="92239" name="Rectangle 46"/>
                  <p:cNvSpPr>
                    <a:spLocks noChangeArrowheads="1"/>
                  </p:cNvSpPr>
                  <p:nvPr/>
                </p:nvSpPr>
                <p:spPr bwMode="auto">
                  <a:xfrm>
                    <a:off x="-702" y="723"/>
                    <a:ext cx="1174" cy="892"/>
                  </a:xfrm>
                  <a:prstGeom prst="rect">
                    <a:avLst/>
                  </a:prstGeom>
                  <a:noFill/>
                  <a:ln w="317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endParaRPr lang="ja-JP" altLang="en-US" sz="1800" smtClean="0">
                      <a:solidFill>
                        <a:srgbClr val="000000"/>
                      </a:solidFill>
                      <a:latin typeface="Arial" pitchFamily="34" charset="0"/>
                      <a:ea typeface="ＭＳ Ｐゴシック" pitchFamily="50" charset="-128"/>
                    </a:endParaRPr>
                  </a:p>
                </p:txBody>
              </p:sp>
            </p:grpSp>
            <p:sp>
              <p:nvSpPr>
                <p:cNvPr id="92234" name="Rectangle 47"/>
                <p:cNvSpPr>
                  <a:spLocks noChangeArrowheads="1"/>
                </p:cNvSpPr>
                <p:nvPr/>
              </p:nvSpPr>
              <p:spPr bwMode="auto">
                <a:xfrm rot="5400000">
                  <a:off x="-739" y="781"/>
                  <a:ext cx="176"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smtClean="0">
                      <a:solidFill>
                        <a:srgbClr val="FFCC66"/>
                      </a:solidFill>
                      <a:latin typeface="ＭＳ Ｐゴシック" pitchFamily="50" charset="-128"/>
                      <a:ea typeface="Osaka"/>
                      <a:cs typeface="Osaka"/>
                    </a:rPr>
                    <a:t>○○</a:t>
                  </a:r>
                  <a:endParaRPr lang="ja-JP" altLang="en-US" sz="1800" smtClean="0">
                    <a:solidFill>
                      <a:srgbClr val="000000"/>
                    </a:solidFill>
                    <a:latin typeface="Arial" pitchFamily="34" charset="0"/>
                    <a:ea typeface="Osaka"/>
                    <a:cs typeface="Osaka"/>
                  </a:endParaRPr>
                </a:p>
              </p:txBody>
            </p:sp>
            <p:sp>
              <p:nvSpPr>
                <p:cNvPr id="92235" name="Rectangle 48"/>
                <p:cNvSpPr>
                  <a:spLocks noChangeArrowheads="1"/>
                </p:cNvSpPr>
                <p:nvPr/>
              </p:nvSpPr>
              <p:spPr bwMode="auto">
                <a:xfrm rot="5400000">
                  <a:off x="-694" y="883"/>
                  <a:ext cx="8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smtClean="0">
                      <a:solidFill>
                        <a:srgbClr val="FFCC66"/>
                      </a:solidFill>
                      <a:latin typeface="ＭＳ Ｐゴシック" pitchFamily="50" charset="-128"/>
                      <a:ea typeface="Osaka"/>
                      <a:cs typeface="Osaka"/>
                    </a:rPr>
                    <a:t>－</a:t>
                  </a:r>
                  <a:endParaRPr lang="ja-JP" altLang="en-US" sz="1800" smtClean="0">
                    <a:solidFill>
                      <a:srgbClr val="000000"/>
                    </a:solidFill>
                    <a:latin typeface="Arial" pitchFamily="34" charset="0"/>
                    <a:ea typeface="Osaka"/>
                    <a:cs typeface="Osaka"/>
                  </a:endParaRPr>
                </a:p>
              </p:txBody>
            </p:sp>
            <p:sp>
              <p:nvSpPr>
                <p:cNvPr id="92236" name="Rectangle 49"/>
                <p:cNvSpPr>
                  <a:spLocks noChangeArrowheads="1"/>
                </p:cNvSpPr>
                <p:nvPr/>
              </p:nvSpPr>
              <p:spPr bwMode="auto">
                <a:xfrm rot="5400000">
                  <a:off x="-739" y="992"/>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smtClean="0">
                      <a:solidFill>
                        <a:srgbClr val="FFCC66"/>
                      </a:solidFill>
                      <a:latin typeface="ＭＳ Ｐゴシック" pitchFamily="50" charset="-128"/>
                      <a:ea typeface="Osaka"/>
                      <a:cs typeface="Osaka"/>
                    </a:rPr>
                    <a:t>△△</a:t>
                  </a:r>
                  <a:endParaRPr lang="ja-JP" altLang="en-US" sz="1800" smtClean="0">
                    <a:solidFill>
                      <a:srgbClr val="000000"/>
                    </a:solidFill>
                    <a:latin typeface="Arial" pitchFamily="34" charset="0"/>
                    <a:ea typeface="Osaka"/>
                    <a:cs typeface="Osaka"/>
                  </a:endParaRPr>
                </a:p>
              </p:txBody>
            </p:sp>
            <p:sp>
              <p:nvSpPr>
                <p:cNvPr id="92237" name="Rectangle 50"/>
                <p:cNvSpPr>
                  <a:spLocks noChangeArrowheads="1"/>
                </p:cNvSpPr>
                <p:nvPr/>
              </p:nvSpPr>
              <p:spPr bwMode="auto">
                <a:xfrm rot="5400000">
                  <a:off x="-945" y="1215"/>
                  <a:ext cx="589"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smtClean="0">
                      <a:solidFill>
                        <a:srgbClr val="FFCC66"/>
                      </a:solidFill>
                      <a:latin typeface="ＭＳ Ｐゴシック" pitchFamily="50" charset="-128"/>
                      <a:ea typeface="Osaka"/>
                      <a:cs typeface="Osaka"/>
                    </a:rPr>
                    <a:t>－ＡＢＣ１２３４５</a:t>
                  </a:r>
                  <a:endParaRPr lang="ja-JP" altLang="en-US" sz="1800" smtClean="0">
                    <a:solidFill>
                      <a:srgbClr val="000000"/>
                    </a:solidFill>
                    <a:latin typeface="Arial" pitchFamily="34" charset="0"/>
                    <a:ea typeface="Osaka"/>
                    <a:cs typeface="Osaka"/>
                  </a:endParaRPr>
                </a:p>
              </p:txBody>
            </p:sp>
          </p:grpSp>
          <p:grpSp>
            <p:nvGrpSpPr>
              <p:cNvPr id="92206" name="Group 51"/>
              <p:cNvGrpSpPr>
                <a:grpSpLocks/>
              </p:cNvGrpSpPr>
              <p:nvPr/>
            </p:nvGrpSpPr>
            <p:grpSpPr bwMode="auto">
              <a:xfrm>
                <a:off x="416" y="865"/>
                <a:ext cx="42" cy="42"/>
                <a:chOff x="416" y="865"/>
                <a:chExt cx="42" cy="42"/>
              </a:xfrm>
            </p:grpSpPr>
            <p:sp>
              <p:nvSpPr>
                <p:cNvPr id="92231" name="Freeform 52"/>
                <p:cNvSpPr>
                  <a:spLocks noEditPoints="1"/>
                </p:cNvSpPr>
                <p:nvPr/>
              </p:nvSpPr>
              <p:spPr bwMode="auto">
                <a:xfrm>
                  <a:off x="416" y="865"/>
                  <a:ext cx="42" cy="42"/>
                </a:xfrm>
                <a:custGeom>
                  <a:avLst/>
                  <a:gdLst>
                    <a:gd name="T0" fmla="*/ 0 w 570"/>
                    <a:gd name="T1" fmla="*/ 0 h 566"/>
                    <a:gd name="T2" fmla="*/ 0 w 570"/>
                    <a:gd name="T3" fmla="*/ 0 h 566"/>
                    <a:gd name="T4" fmla="*/ 0 w 570"/>
                    <a:gd name="T5" fmla="*/ 0 h 566"/>
                    <a:gd name="T6" fmla="*/ 0 w 570"/>
                    <a:gd name="T7" fmla="*/ 0 h 566"/>
                    <a:gd name="T8" fmla="*/ 0 w 570"/>
                    <a:gd name="T9" fmla="*/ 0 h 566"/>
                    <a:gd name="T10" fmla="*/ 0 w 570"/>
                    <a:gd name="T11" fmla="*/ 0 h 566"/>
                    <a:gd name="T12" fmla="*/ 0 w 570"/>
                    <a:gd name="T13" fmla="*/ 0 h 566"/>
                    <a:gd name="T14" fmla="*/ 0 w 570"/>
                    <a:gd name="T15" fmla="*/ 0 h 566"/>
                    <a:gd name="T16" fmla="*/ 0 w 570"/>
                    <a:gd name="T17" fmla="*/ 0 h 566"/>
                    <a:gd name="T18" fmla="*/ 0 w 570"/>
                    <a:gd name="T19" fmla="*/ 0 h 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6"/>
                    <a:gd name="T32" fmla="*/ 570 w 570"/>
                    <a:gd name="T33" fmla="*/ 566 h 5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6">
                      <a:moveTo>
                        <a:pt x="0" y="283"/>
                      </a:moveTo>
                      <a:cubicBezTo>
                        <a:pt x="0" y="127"/>
                        <a:pt x="127" y="0"/>
                        <a:pt x="285" y="0"/>
                      </a:cubicBezTo>
                      <a:cubicBezTo>
                        <a:pt x="443" y="0"/>
                        <a:pt x="570" y="127"/>
                        <a:pt x="570" y="283"/>
                      </a:cubicBezTo>
                      <a:cubicBezTo>
                        <a:pt x="570" y="440"/>
                        <a:pt x="443" y="566"/>
                        <a:pt x="285" y="566"/>
                      </a:cubicBezTo>
                      <a:cubicBezTo>
                        <a:pt x="127" y="566"/>
                        <a:pt x="0" y="440"/>
                        <a:pt x="0" y="283"/>
                      </a:cubicBezTo>
                      <a:close/>
                      <a:moveTo>
                        <a:pt x="142" y="283"/>
                      </a:moveTo>
                      <a:cubicBezTo>
                        <a:pt x="142" y="361"/>
                        <a:pt x="206" y="425"/>
                        <a:pt x="285" y="425"/>
                      </a:cubicBezTo>
                      <a:cubicBezTo>
                        <a:pt x="364" y="425"/>
                        <a:pt x="428" y="361"/>
                        <a:pt x="428" y="283"/>
                      </a:cubicBezTo>
                      <a:cubicBezTo>
                        <a:pt x="428" y="205"/>
                        <a:pt x="364" y="141"/>
                        <a:pt x="285" y="141"/>
                      </a:cubicBezTo>
                      <a:cubicBezTo>
                        <a:pt x="206" y="141"/>
                        <a:pt x="142" y="205"/>
                        <a:pt x="142" y="283"/>
                      </a:cubicBezTo>
                      <a:close/>
                    </a:path>
                  </a:pathLst>
                </a:custGeom>
                <a:solidFill>
                  <a:srgbClr val="FFCC66"/>
                </a:solidFill>
                <a:ln w="0">
                  <a:solidFill>
                    <a:srgbClr val="000000"/>
                  </a:solidFill>
                  <a:round/>
                  <a:headEnd/>
                  <a:tailEnd/>
                </a:ln>
              </p:spPr>
              <p:txBody>
                <a:bodyPr/>
                <a:lstStyle/>
                <a:p>
                  <a:endParaRPr lang="ja-JP" altLang="en-US" smtClean="0">
                    <a:solidFill>
                      <a:srgbClr val="000000"/>
                    </a:solidFill>
                  </a:endParaRPr>
                </a:p>
              </p:txBody>
            </p:sp>
            <p:sp>
              <p:nvSpPr>
                <p:cNvPr id="92232" name="Freeform 53"/>
                <p:cNvSpPr>
                  <a:spLocks noEditPoints="1"/>
                </p:cNvSpPr>
                <p:nvPr/>
              </p:nvSpPr>
              <p:spPr bwMode="auto">
                <a:xfrm>
                  <a:off x="416" y="865"/>
                  <a:ext cx="42" cy="42"/>
                </a:xfrm>
                <a:custGeom>
                  <a:avLst/>
                  <a:gdLst>
                    <a:gd name="T0" fmla="*/ 0 w 570"/>
                    <a:gd name="T1" fmla="*/ 0 h 566"/>
                    <a:gd name="T2" fmla="*/ 0 w 570"/>
                    <a:gd name="T3" fmla="*/ 0 h 566"/>
                    <a:gd name="T4" fmla="*/ 0 w 570"/>
                    <a:gd name="T5" fmla="*/ 0 h 566"/>
                    <a:gd name="T6" fmla="*/ 0 w 570"/>
                    <a:gd name="T7" fmla="*/ 0 h 566"/>
                    <a:gd name="T8" fmla="*/ 0 w 570"/>
                    <a:gd name="T9" fmla="*/ 0 h 566"/>
                    <a:gd name="T10" fmla="*/ 0 w 570"/>
                    <a:gd name="T11" fmla="*/ 0 h 566"/>
                    <a:gd name="T12" fmla="*/ 0 w 570"/>
                    <a:gd name="T13" fmla="*/ 0 h 566"/>
                    <a:gd name="T14" fmla="*/ 0 w 570"/>
                    <a:gd name="T15" fmla="*/ 0 h 566"/>
                    <a:gd name="T16" fmla="*/ 0 w 570"/>
                    <a:gd name="T17" fmla="*/ 0 h 566"/>
                    <a:gd name="T18" fmla="*/ 0 w 570"/>
                    <a:gd name="T19" fmla="*/ 0 h 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6"/>
                    <a:gd name="T32" fmla="*/ 570 w 570"/>
                    <a:gd name="T33" fmla="*/ 566 h 5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6">
                      <a:moveTo>
                        <a:pt x="0" y="283"/>
                      </a:moveTo>
                      <a:cubicBezTo>
                        <a:pt x="0" y="127"/>
                        <a:pt x="127" y="0"/>
                        <a:pt x="285" y="0"/>
                      </a:cubicBezTo>
                      <a:cubicBezTo>
                        <a:pt x="443" y="0"/>
                        <a:pt x="570" y="127"/>
                        <a:pt x="570" y="283"/>
                      </a:cubicBezTo>
                      <a:cubicBezTo>
                        <a:pt x="570" y="440"/>
                        <a:pt x="443" y="566"/>
                        <a:pt x="285" y="566"/>
                      </a:cubicBezTo>
                      <a:cubicBezTo>
                        <a:pt x="127" y="566"/>
                        <a:pt x="0" y="440"/>
                        <a:pt x="0" y="283"/>
                      </a:cubicBezTo>
                      <a:close/>
                      <a:moveTo>
                        <a:pt x="142" y="283"/>
                      </a:moveTo>
                      <a:cubicBezTo>
                        <a:pt x="142" y="361"/>
                        <a:pt x="206" y="425"/>
                        <a:pt x="285" y="425"/>
                      </a:cubicBezTo>
                      <a:cubicBezTo>
                        <a:pt x="364" y="425"/>
                        <a:pt x="428" y="361"/>
                        <a:pt x="428" y="283"/>
                      </a:cubicBezTo>
                      <a:cubicBezTo>
                        <a:pt x="428" y="205"/>
                        <a:pt x="364" y="141"/>
                        <a:pt x="285" y="141"/>
                      </a:cubicBezTo>
                      <a:cubicBezTo>
                        <a:pt x="206" y="141"/>
                        <a:pt x="142" y="205"/>
                        <a:pt x="142" y="283"/>
                      </a:cubicBezTo>
                      <a:close/>
                    </a:path>
                  </a:pathLst>
                </a:custGeom>
                <a:noFill/>
                <a:ln w="3175" cap="rnd">
                  <a:solidFill>
                    <a:srgbClr val="FF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smtClean="0">
                    <a:solidFill>
                      <a:srgbClr val="000000"/>
                    </a:solidFill>
                  </a:endParaRPr>
                </a:p>
              </p:txBody>
            </p:sp>
          </p:grpSp>
          <p:grpSp>
            <p:nvGrpSpPr>
              <p:cNvPr id="92207" name="Group 54"/>
              <p:cNvGrpSpPr>
                <a:grpSpLocks/>
              </p:cNvGrpSpPr>
              <p:nvPr/>
            </p:nvGrpSpPr>
            <p:grpSpPr bwMode="auto">
              <a:xfrm>
                <a:off x="416" y="1459"/>
                <a:ext cx="42" cy="43"/>
                <a:chOff x="416" y="1459"/>
                <a:chExt cx="42" cy="43"/>
              </a:xfrm>
            </p:grpSpPr>
            <p:sp>
              <p:nvSpPr>
                <p:cNvPr id="92229" name="Freeform 55"/>
                <p:cNvSpPr>
                  <a:spLocks noEditPoints="1"/>
                </p:cNvSpPr>
                <p:nvPr/>
              </p:nvSpPr>
              <p:spPr bwMode="auto">
                <a:xfrm>
                  <a:off x="416" y="1459"/>
                  <a:ext cx="42" cy="43"/>
                </a:xfrm>
                <a:custGeom>
                  <a:avLst/>
                  <a:gdLst>
                    <a:gd name="T0" fmla="*/ 0 w 570"/>
                    <a:gd name="T1" fmla="*/ 0 h 567"/>
                    <a:gd name="T2" fmla="*/ 0 w 570"/>
                    <a:gd name="T3" fmla="*/ 0 h 567"/>
                    <a:gd name="T4" fmla="*/ 0 w 570"/>
                    <a:gd name="T5" fmla="*/ 0 h 567"/>
                    <a:gd name="T6" fmla="*/ 0 w 570"/>
                    <a:gd name="T7" fmla="*/ 0 h 567"/>
                    <a:gd name="T8" fmla="*/ 0 w 570"/>
                    <a:gd name="T9" fmla="*/ 0 h 567"/>
                    <a:gd name="T10" fmla="*/ 0 w 570"/>
                    <a:gd name="T11" fmla="*/ 0 h 567"/>
                    <a:gd name="T12" fmla="*/ 0 w 570"/>
                    <a:gd name="T13" fmla="*/ 0 h 567"/>
                    <a:gd name="T14" fmla="*/ 0 w 570"/>
                    <a:gd name="T15" fmla="*/ 0 h 567"/>
                    <a:gd name="T16" fmla="*/ 0 w 570"/>
                    <a:gd name="T17" fmla="*/ 0 h 567"/>
                    <a:gd name="T18" fmla="*/ 0 w 570"/>
                    <a:gd name="T19" fmla="*/ 0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7"/>
                    <a:gd name="T32" fmla="*/ 570 w 570"/>
                    <a:gd name="T33" fmla="*/ 567 h 5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7">
                      <a:moveTo>
                        <a:pt x="0" y="284"/>
                      </a:moveTo>
                      <a:cubicBezTo>
                        <a:pt x="0" y="127"/>
                        <a:pt x="127" y="0"/>
                        <a:pt x="285" y="0"/>
                      </a:cubicBezTo>
                      <a:cubicBezTo>
                        <a:pt x="443" y="0"/>
                        <a:pt x="570" y="127"/>
                        <a:pt x="570" y="284"/>
                      </a:cubicBezTo>
                      <a:cubicBezTo>
                        <a:pt x="570" y="440"/>
                        <a:pt x="443" y="567"/>
                        <a:pt x="285" y="567"/>
                      </a:cubicBezTo>
                      <a:cubicBezTo>
                        <a:pt x="127" y="567"/>
                        <a:pt x="0" y="440"/>
                        <a:pt x="0" y="284"/>
                      </a:cubicBezTo>
                      <a:close/>
                      <a:moveTo>
                        <a:pt x="142" y="284"/>
                      </a:moveTo>
                      <a:cubicBezTo>
                        <a:pt x="142" y="362"/>
                        <a:pt x="206" y="425"/>
                        <a:pt x="285" y="425"/>
                      </a:cubicBezTo>
                      <a:cubicBezTo>
                        <a:pt x="364" y="425"/>
                        <a:pt x="428" y="362"/>
                        <a:pt x="428" y="284"/>
                      </a:cubicBezTo>
                      <a:cubicBezTo>
                        <a:pt x="428" y="205"/>
                        <a:pt x="364" y="142"/>
                        <a:pt x="285" y="142"/>
                      </a:cubicBezTo>
                      <a:cubicBezTo>
                        <a:pt x="206" y="142"/>
                        <a:pt x="142" y="205"/>
                        <a:pt x="142" y="284"/>
                      </a:cubicBezTo>
                      <a:close/>
                    </a:path>
                  </a:pathLst>
                </a:custGeom>
                <a:solidFill>
                  <a:srgbClr val="FFCC66"/>
                </a:solidFill>
                <a:ln w="0">
                  <a:solidFill>
                    <a:srgbClr val="000000"/>
                  </a:solidFill>
                  <a:round/>
                  <a:headEnd/>
                  <a:tailEnd/>
                </a:ln>
              </p:spPr>
              <p:txBody>
                <a:bodyPr/>
                <a:lstStyle/>
                <a:p>
                  <a:endParaRPr lang="ja-JP" altLang="en-US" smtClean="0">
                    <a:solidFill>
                      <a:srgbClr val="000000"/>
                    </a:solidFill>
                  </a:endParaRPr>
                </a:p>
              </p:txBody>
            </p:sp>
            <p:sp>
              <p:nvSpPr>
                <p:cNvPr id="92230" name="Freeform 56"/>
                <p:cNvSpPr>
                  <a:spLocks noEditPoints="1"/>
                </p:cNvSpPr>
                <p:nvPr/>
              </p:nvSpPr>
              <p:spPr bwMode="auto">
                <a:xfrm>
                  <a:off x="416" y="1459"/>
                  <a:ext cx="42" cy="43"/>
                </a:xfrm>
                <a:custGeom>
                  <a:avLst/>
                  <a:gdLst>
                    <a:gd name="T0" fmla="*/ 0 w 570"/>
                    <a:gd name="T1" fmla="*/ 0 h 567"/>
                    <a:gd name="T2" fmla="*/ 0 w 570"/>
                    <a:gd name="T3" fmla="*/ 0 h 567"/>
                    <a:gd name="T4" fmla="*/ 0 w 570"/>
                    <a:gd name="T5" fmla="*/ 0 h 567"/>
                    <a:gd name="T6" fmla="*/ 0 w 570"/>
                    <a:gd name="T7" fmla="*/ 0 h 567"/>
                    <a:gd name="T8" fmla="*/ 0 w 570"/>
                    <a:gd name="T9" fmla="*/ 0 h 567"/>
                    <a:gd name="T10" fmla="*/ 0 w 570"/>
                    <a:gd name="T11" fmla="*/ 0 h 567"/>
                    <a:gd name="T12" fmla="*/ 0 w 570"/>
                    <a:gd name="T13" fmla="*/ 0 h 567"/>
                    <a:gd name="T14" fmla="*/ 0 w 570"/>
                    <a:gd name="T15" fmla="*/ 0 h 567"/>
                    <a:gd name="T16" fmla="*/ 0 w 570"/>
                    <a:gd name="T17" fmla="*/ 0 h 567"/>
                    <a:gd name="T18" fmla="*/ 0 w 570"/>
                    <a:gd name="T19" fmla="*/ 0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7"/>
                    <a:gd name="T32" fmla="*/ 570 w 570"/>
                    <a:gd name="T33" fmla="*/ 567 h 5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7">
                      <a:moveTo>
                        <a:pt x="0" y="284"/>
                      </a:moveTo>
                      <a:cubicBezTo>
                        <a:pt x="0" y="127"/>
                        <a:pt x="127" y="0"/>
                        <a:pt x="285" y="0"/>
                      </a:cubicBezTo>
                      <a:cubicBezTo>
                        <a:pt x="443" y="0"/>
                        <a:pt x="570" y="127"/>
                        <a:pt x="570" y="284"/>
                      </a:cubicBezTo>
                      <a:cubicBezTo>
                        <a:pt x="570" y="440"/>
                        <a:pt x="443" y="567"/>
                        <a:pt x="285" y="567"/>
                      </a:cubicBezTo>
                      <a:cubicBezTo>
                        <a:pt x="127" y="567"/>
                        <a:pt x="0" y="440"/>
                        <a:pt x="0" y="284"/>
                      </a:cubicBezTo>
                      <a:close/>
                      <a:moveTo>
                        <a:pt x="142" y="284"/>
                      </a:moveTo>
                      <a:cubicBezTo>
                        <a:pt x="142" y="362"/>
                        <a:pt x="206" y="425"/>
                        <a:pt x="285" y="425"/>
                      </a:cubicBezTo>
                      <a:cubicBezTo>
                        <a:pt x="364" y="425"/>
                        <a:pt x="428" y="362"/>
                        <a:pt x="428" y="284"/>
                      </a:cubicBezTo>
                      <a:cubicBezTo>
                        <a:pt x="428" y="205"/>
                        <a:pt x="364" y="142"/>
                        <a:pt x="285" y="142"/>
                      </a:cubicBezTo>
                      <a:cubicBezTo>
                        <a:pt x="206" y="142"/>
                        <a:pt x="142" y="205"/>
                        <a:pt x="142" y="284"/>
                      </a:cubicBezTo>
                      <a:close/>
                    </a:path>
                  </a:pathLst>
                </a:custGeom>
                <a:noFill/>
                <a:ln w="3175" cap="rnd">
                  <a:solidFill>
                    <a:srgbClr val="FF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smtClean="0">
                    <a:solidFill>
                      <a:srgbClr val="000000"/>
                    </a:solidFill>
                  </a:endParaRPr>
                </a:p>
              </p:txBody>
            </p:sp>
          </p:grpSp>
          <p:pic>
            <p:nvPicPr>
              <p:cNvPr id="92208" name="Picture 5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 y="799"/>
                <a:ext cx="1008" cy="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09" name="Group 58"/>
              <p:cNvGrpSpPr>
                <a:grpSpLocks/>
              </p:cNvGrpSpPr>
              <p:nvPr/>
            </p:nvGrpSpPr>
            <p:grpSpPr bwMode="auto">
              <a:xfrm>
                <a:off x="-702" y="723"/>
                <a:ext cx="1174" cy="892"/>
                <a:chOff x="-702" y="723"/>
                <a:chExt cx="1174" cy="892"/>
              </a:xfrm>
            </p:grpSpPr>
            <p:sp>
              <p:nvSpPr>
                <p:cNvPr id="92227" name="Rectangle 59"/>
                <p:cNvSpPr>
                  <a:spLocks noChangeArrowheads="1"/>
                </p:cNvSpPr>
                <p:nvPr/>
              </p:nvSpPr>
              <p:spPr bwMode="auto">
                <a:xfrm>
                  <a:off x="-702" y="723"/>
                  <a:ext cx="1174" cy="8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endParaRPr lang="ja-JP" altLang="en-US" sz="1800" smtClean="0">
                    <a:solidFill>
                      <a:srgbClr val="000000"/>
                    </a:solidFill>
                    <a:latin typeface="Arial" pitchFamily="34" charset="0"/>
                    <a:ea typeface="ＭＳ Ｐゴシック" pitchFamily="50" charset="-128"/>
                  </a:endParaRPr>
                </a:p>
              </p:txBody>
            </p:sp>
            <p:sp>
              <p:nvSpPr>
                <p:cNvPr id="92228" name="Rectangle 60"/>
                <p:cNvSpPr>
                  <a:spLocks noChangeArrowheads="1"/>
                </p:cNvSpPr>
                <p:nvPr/>
              </p:nvSpPr>
              <p:spPr bwMode="auto">
                <a:xfrm>
                  <a:off x="-702" y="723"/>
                  <a:ext cx="1174" cy="892"/>
                </a:xfrm>
                <a:prstGeom prst="rect">
                  <a:avLst/>
                </a:prstGeom>
                <a:noFill/>
                <a:ln w="317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endParaRPr lang="ja-JP" altLang="en-US" sz="1800" smtClean="0">
                    <a:solidFill>
                      <a:srgbClr val="000000"/>
                    </a:solidFill>
                    <a:latin typeface="Arial" pitchFamily="34" charset="0"/>
                    <a:ea typeface="ＭＳ Ｐゴシック" pitchFamily="50" charset="-128"/>
                  </a:endParaRPr>
                </a:p>
              </p:txBody>
            </p:sp>
          </p:grpSp>
          <p:sp>
            <p:nvSpPr>
              <p:cNvPr id="92210" name="Rectangle 61"/>
              <p:cNvSpPr>
                <a:spLocks noChangeArrowheads="1"/>
              </p:cNvSpPr>
              <p:nvPr/>
            </p:nvSpPr>
            <p:spPr bwMode="auto">
              <a:xfrm rot="5400000">
                <a:off x="-739" y="782"/>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smtClean="0">
                    <a:solidFill>
                      <a:srgbClr val="FFCC66"/>
                    </a:solidFill>
                    <a:latin typeface="ＭＳ Ｐゴシック" pitchFamily="50" charset="-128"/>
                    <a:ea typeface="Osaka"/>
                    <a:cs typeface="Osaka"/>
                  </a:rPr>
                  <a:t>○○</a:t>
                </a:r>
                <a:endParaRPr lang="ja-JP" altLang="en-US" sz="1800" smtClean="0">
                  <a:solidFill>
                    <a:srgbClr val="000000"/>
                  </a:solidFill>
                  <a:latin typeface="Arial" pitchFamily="34" charset="0"/>
                  <a:ea typeface="Osaka"/>
                  <a:cs typeface="Osaka"/>
                </a:endParaRPr>
              </a:p>
            </p:txBody>
          </p:sp>
          <p:sp>
            <p:nvSpPr>
              <p:cNvPr id="92211" name="Rectangle 62"/>
              <p:cNvSpPr>
                <a:spLocks noChangeArrowheads="1"/>
              </p:cNvSpPr>
              <p:nvPr/>
            </p:nvSpPr>
            <p:spPr bwMode="auto">
              <a:xfrm rot="5400000">
                <a:off x="-694" y="883"/>
                <a:ext cx="87"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smtClean="0">
                    <a:solidFill>
                      <a:srgbClr val="FFCC66"/>
                    </a:solidFill>
                    <a:latin typeface="ＭＳ Ｐゴシック" pitchFamily="50" charset="-128"/>
                    <a:ea typeface="Osaka"/>
                    <a:cs typeface="Osaka"/>
                  </a:rPr>
                  <a:t>－</a:t>
                </a:r>
                <a:endParaRPr lang="ja-JP" altLang="en-US" sz="1800" smtClean="0">
                  <a:solidFill>
                    <a:srgbClr val="000000"/>
                  </a:solidFill>
                  <a:latin typeface="Arial" pitchFamily="34" charset="0"/>
                  <a:ea typeface="Osaka"/>
                  <a:cs typeface="Osaka"/>
                </a:endParaRPr>
              </a:p>
            </p:txBody>
          </p:sp>
          <p:sp>
            <p:nvSpPr>
              <p:cNvPr id="92212" name="Rectangle 63"/>
              <p:cNvSpPr>
                <a:spLocks noChangeArrowheads="1"/>
              </p:cNvSpPr>
              <p:nvPr/>
            </p:nvSpPr>
            <p:spPr bwMode="auto">
              <a:xfrm rot="5400000">
                <a:off x="-739" y="990"/>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smtClean="0">
                    <a:solidFill>
                      <a:srgbClr val="FFCC66"/>
                    </a:solidFill>
                    <a:latin typeface="ＭＳ Ｐゴシック" pitchFamily="50" charset="-128"/>
                    <a:ea typeface="Osaka"/>
                    <a:cs typeface="Osaka"/>
                  </a:rPr>
                  <a:t>△△</a:t>
                </a:r>
                <a:endParaRPr lang="ja-JP" altLang="en-US" sz="1800" smtClean="0">
                  <a:solidFill>
                    <a:srgbClr val="000000"/>
                  </a:solidFill>
                  <a:latin typeface="Arial" pitchFamily="34" charset="0"/>
                  <a:ea typeface="Osaka"/>
                  <a:cs typeface="Osaka"/>
                </a:endParaRPr>
              </a:p>
            </p:txBody>
          </p:sp>
          <p:sp>
            <p:nvSpPr>
              <p:cNvPr id="92213" name="Rectangle 64"/>
              <p:cNvSpPr>
                <a:spLocks noChangeArrowheads="1"/>
              </p:cNvSpPr>
              <p:nvPr/>
            </p:nvSpPr>
            <p:spPr bwMode="auto">
              <a:xfrm rot="5400000">
                <a:off x="-944" y="1214"/>
                <a:ext cx="58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smtClean="0">
                    <a:solidFill>
                      <a:srgbClr val="FFCC66"/>
                    </a:solidFill>
                    <a:latin typeface="ＭＳ Ｐゴシック" pitchFamily="50" charset="-128"/>
                    <a:ea typeface="Osaka"/>
                    <a:cs typeface="Osaka"/>
                  </a:rPr>
                  <a:t>－ＡＢＣ１２３４５</a:t>
                </a:r>
                <a:endParaRPr lang="ja-JP" altLang="en-US" sz="1800" smtClean="0">
                  <a:solidFill>
                    <a:srgbClr val="000000"/>
                  </a:solidFill>
                  <a:latin typeface="Arial" pitchFamily="34" charset="0"/>
                  <a:ea typeface="Osaka"/>
                  <a:cs typeface="Osaka"/>
                </a:endParaRPr>
              </a:p>
            </p:txBody>
          </p:sp>
          <p:grpSp>
            <p:nvGrpSpPr>
              <p:cNvPr id="92214" name="Group 65"/>
              <p:cNvGrpSpPr>
                <a:grpSpLocks/>
              </p:cNvGrpSpPr>
              <p:nvPr/>
            </p:nvGrpSpPr>
            <p:grpSpPr bwMode="auto">
              <a:xfrm>
                <a:off x="-702" y="723"/>
                <a:ext cx="1174" cy="892"/>
                <a:chOff x="-702" y="723"/>
                <a:chExt cx="1174" cy="892"/>
              </a:xfrm>
            </p:grpSpPr>
            <p:sp>
              <p:nvSpPr>
                <p:cNvPr id="92225" name="Rectangle 66"/>
                <p:cNvSpPr>
                  <a:spLocks noChangeArrowheads="1"/>
                </p:cNvSpPr>
                <p:nvPr/>
              </p:nvSpPr>
              <p:spPr bwMode="auto">
                <a:xfrm>
                  <a:off x="-702" y="723"/>
                  <a:ext cx="1174" cy="89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endParaRPr lang="ja-JP" altLang="en-US" sz="1800" smtClean="0">
                    <a:solidFill>
                      <a:srgbClr val="000000"/>
                    </a:solidFill>
                    <a:latin typeface="Arial" pitchFamily="34" charset="0"/>
                    <a:ea typeface="ＭＳ Ｐゴシック" pitchFamily="50" charset="-128"/>
                  </a:endParaRPr>
                </a:p>
              </p:txBody>
            </p:sp>
            <p:sp>
              <p:nvSpPr>
                <p:cNvPr id="92226" name="Rectangle 67"/>
                <p:cNvSpPr>
                  <a:spLocks noChangeArrowheads="1"/>
                </p:cNvSpPr>
                <p:nvPr/>
              </p:nvSpPr>
              <p:spPr bwMode="auto">
                <a:xfrm>
                  <a:off x="-702" y="723"/>
                  <a:ext cx="1174" cy="892"/>
                </a:xfrm>
                <a:prstGeom prst="rect">
                  <a:avLst/>
                </a:prstGeom>
                <a:noFill/>
                <a:ln w="317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endParaRPr lang="ja-JP" altLang="en-US" sz="1800" smtClean="0">
                    <a:solidFill>
                      <a:srgbClr val="000000"/>
                    </a:solidFill>
                    <a:latin typeface="Arial" pitchFamily="34" charset="0"/>
                    <a:ea typeface="ＭＳ Ｐゴシック" pitchFamily="50" charset="-128"/>
                  </a:endParaRPr>
                </a:p>
              </p:txBody>
            </p:sp>
          </p:grpSp>
          <p:sp>
            <p:nvSpPr>
              <p:cNvPr id="92215" name="Rectangle 68"/>
              <p:cNvSpPr>
                <a:spLocks noChangeArrowheads="1"/>
              </p:cNvSpPr>
              <p:nvPr/>
            </p:nvSpPr>
            <p:spPr bwMode="auto">
              <a:xfrm rot="5400000">
                <a:off x="-739" y="782"/>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smtClean="0">
                    <a:solidFill>
                      <a:srgbClr val="FFCC66"/>
                    </a:solidFill>
                    <a:latin typeface="ＭＳ Ｐゴシック" pitchFamily="50" charset="-128"/>
                    <a:ea typeface="Osaka"/>
                    <a:cs typeface="Osaka"/>
                  </a:rPr>
                  <a:t>○○</a:t>
                </a:r>
                <a:endParaRPr lang="ja-JP" altLang="en-US" sz="1800" smtClean="0">
                  <a:solidFill>
                    <a:srgbClr val="000000"/>
                  </a:solidFill>
                  <a:latin typeface="Arial" pitchFamily="34" charset="0"/>
                  <a:ea typeface="Osaka"/>
                  <a:cs typeface="Osaka"/>
                </a:endParaRPr>
              </a:p>
            </p:txBody>
          </p:sp>
          <p:sp>
            <p:nvSpPr>
              <p:cNvPr id="92216" name="Rectangle 69"/>
              <p:cNvSpPr>
                <a:spLocks noChangeArrowheads="1"/>
              </p:cNvSpPr>
              <p:nvPr/>
            </p:nvSpPr>
            <p:spPr bwMode="auto">
              <a:xfrm rot="5400000">
                <a:off x="-694" y="883"/>
                <a:ext cx="87"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smtClean="0">
                    <a:solidFill>
                      <a:srgbClr val="FFCC66"/>
                    </a:solidFill>
                    <a:latin typeface="ＭＳ Ｐゴシック" pitchFamily="50" charset="-128"/>
                    <a:ea typeface="Osaka"/>
                    <a:cs typeface="Osaka"/>
                  </a:rPr>
                  <a:t>－</a:t>
                </a:r>
                <a:endParaRPr lang="ja-JP" altLang="en-US" sz="1800" smtClean="0">
                  <a:solidFill>
                    <a:srgbClr val="000000"/>
                  </a:solidFill>
                  <a:latin typeface="Arial" pitchFamily="34" charset="0"/>
                  <a:ea typeface="Osaka"/>
                  <a:cs typeface="Osaka"/>
                </a:endParaRPr>
              </a:p>
            </p:txBody>
          </p:sp>
          <p:sp>
            <p:nvSpPr>
              <p:cNvPr id="92217" name="Rectangle 70"/>
              <p:cNvSpPr>
                <a:spLocks noChangeArrowheads="1"/>
              </p:cNvSpPr>
              <p:nvPr/>
            </p:nvSpPr>
            <p:spPr bwMode="auto">
              <a:xfrm rot="5400000">
                <a:off x="-739" y="990"/>
                <a:ext cx="175"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smtClean="0">
                    <a:solidFill>
                      <a:srgbClr val="FFCC66"/>
                    </a:solidFill>
                    <a:latin typeface="ＭＳ Ｐゴシック" pitchFamily="50" charset="-128"/>
                    <a:ea typeface="Osaka"/>
                    <a:cs typeface="Osaka"/>
                  </a:rPr>
                  <a:t>△△</a:t>
                </a:r>
                <a:endParaRPr lang="ja-JP" altLang="en-US" sz="1800" smtClean="0">
                  <a:solidFill>
                    <a:srgbClr val="000000"/>
                  </a:solidFill>
                  <a:latin typeface="Arial" pitchFamily="34" charset="0"/>
                  <a:ea typeface="Osaka"/>
                  <a:cs typeface="Osaka"/>
                </a:endParaRPr>
              </a:p>
            </p:txBody>
          </p:sp>
          <p:sp>
            <p:nvSpPr>
              <p:cNvPr id="92218" name="Rectangle 71"/>
              <p:cNvSpPr>
                <a:spLocks noChangeArrowheads="1"/>
              </p:cNvSpPr>
              <p:nvPr/>
            </p:nvSpPr>
            <p:spPr bwMode="auto">
              <a:xfrm rot="5400000">
                <a:off x="-944" y="1214"/>
                <a:ext cx="588" cy="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algn="ctr" eaLnBrk="1" hangingPunct="1">
                  <a:spcBef>
                    <a:spcPct val="0"/>
                  </a:spcBef>
                  <a:buClrTx/>
                  <a:buFontTx/>
                  <a:buNone/>
                </a:pPr>
                <a:r>
                  <a:rPr lang="ja-JP" altLang="en-US" sz="900" b="1" smtClean="0">
                    <a:solidFill>
                      <a:srgbClr val="FFCC66"/>
                    </a:solidFill>
                    <a:latin typeface="ＭＳ Ｐゴシック" pitchFamily="50" charset="-128"/>
                    <a:ea typeface="Osaka"/>
                    <a:cs typeface="Osaka"/>
                  </a:rPr>
                  <a:t>－ＡＢＣ１２３４５</a:t>
                </a:r>
                <a:endParaRPr lang="ja-JP" altLang="en-US" sz="1800" smtClean="0">
                  <a:solidFill>
                    <a:srgbClr val="000000"/>
                  </a:solidFill>
                  <a:latin typeface="Arial" pitchFamily="34" charset="0"/>
                  <a:ea typeface="Osaka"/>
                  <a:cs typeface="Osaka"/>
                </a:endParaRPr>
              </a:p>
            </p:txBody>
          </p:sp>
          <p:grpSp>
            <p:nvGrpSpPr>
              <p:cNvPr id="92219" name="Group 72"/>
              <p:cNvGrpSpPr>
                <a:grpSpLocks/>
              </p:cNvGrpSpPr>
              <p:nvPr/>
            </p:nvGrpSpPr>
            <p:grpSpPr bwMode="auto">
              <a:xfrm>
                <a:off x="416" y="865"/>
                <a:ext cx="42" cy="42"/>
                <a:chOff x="416" y="865"/>
                <a:chExt cx="42" cy="42"/>
              </a:xfrm>
            </p:grpSpPr>
            <p:sp>
              <p:nvSpPr>
                <p:cNvPr id="92223" name="Freeform 73"/>
                <p:cNvSpPr>
                  <a:spLocks noEditPoints="1"/>
                </p:cNvSpPr>
                <p:nvPr/>
              </p:nvSpPr>
              <p:spPr bwMode="auto">
                <a:xfrm>
                  <a:off x="416" y="865"/>
                  <a:ext cx="42" cy="42"/>
                </a:xfrm>
                <a:custGeom>
                  <a:avLst/>
                  <a:gdLst>
                    <a:gd name="T0" fmla="*/ 0 w 570"/>
                    <a:gd name="T1" fmla="*/ 0 h 566"/>
                    <a:gd name="T2" fmla="*/ 0 w 570"/>
                    <a:gd name="T3" fmla="*/ 0 h 566"/>
                    <a:gd name="T4" fmla="*/ 0 w 570"/>
                    <a:gd name="T5" fmla="*/ 0 h 566"/>
                    <a:gd name="T6" fmla="*/ 0 w 570"/>
                    <a:gd name="T7" fmla="*/ 0 h 566"/>
                    <a:gd name="T8" fmla="*/ 0 w 570"/>
                    <a:gd name="T9" fmla="*/ 0 h 566"/>
                    <a:gd name="T10" fmla="*/ 0 w 570"/>
                    <a:gd name="T11" fmla="*/ 0 h 566"/>
                    <a:gd name="T12" fmla="*/ 0 w 570"/>
                    <a:gd name="T13" fmla="*/ 0 h 566"/>
                    <a:gd name="T14" fmla="*/ 0 w 570"/>
                    <a:gd name="T15" fmla="*/ 0 h 566"/>
                    <a:gd name="T16" fmla="*/ 0 w 570"/>
                    <a:gd name="T17" fmla="*/ 0 h 566"/>
                    <a:gd name="T18" fmla="*/ 0 w 570"/>
                    <a:gd name="T19" fmla="*/ 0 h 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6"/>
                    <a:gd name="T32" fmla="*/ 570 w 570"/>
                    <a:gd name="T33" fmla="*/ 566 h 5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6">
                      <a:moveTo>
                        <a:pt x="0" y="283"/>
                      </a:moveTo>
                      <a:cubicBezTo>
                        <a:pt x="0" y="127"/>
                        <a:pt x="127" y="0"/>
                        <a:pt x="285" y="0"/>
                      </a:cubicBezTo>
                      <a:cubicBezTo>
                        <a:pt x="443" y="0"/>
                        <a:pt x="570" y="127"/>
                        <a:pt x="570" y="283"/>
                      </a:cubicBezTo>
                      <a:cubicBezTo>
                        <a:pt x="570" y="440"/>
                        <a:pt x="443" y="566"/>
                        <a:pt x="285" y="566"/>
                      </a:cubicBezTo>
                      <a:cubicBezTo>
                        <a:pt x="127" y="566"/>
                        <a:pt x="0" y="440"/>
                        <a:pt x="0" y="283"/>
                      </a:cubicBezTo>
                      <a:close/>
                      <a:moveTo>
                        <a:pt x="142" y="283"/>
                      </a:moveTo>
                      <a:cubicBezTo>
                        <a:pt x="142" y="361"/>
                        <a:pt x="206" y="425"/>
                        <a:pt x="285" y="425"/>
                      </a:cubicBezTo>
                      <a:cubicBezTo>
                        <a:pt x="364" y="425"/>
                        <a:pt x="428" y="361"/>
                        <a:pt x="428" y="283"/>
                      </a:cubicBezTo>
                      <a:cubicBezTo>
                        <a:pt x="428" y="205"/>
                        <a:pt x="364" y="141"/>
                        <a:pt x="285" y="141"/>
                      </a:cubicBezTo>
                      <a:cubicBezTo>
                        <a:pt x="206" y="141"/>
                        <a:pt x="142" y="205"/>
                        <a:pt x="142" y="283"/>
                      </a:cubicBezTo>
                      <a:close/>
                    </a:path>
                  </a:pathLst>
                </a:custGeom>
                <a:solidFill>
                  <a:srgbClr val="FFCC66"/>
                </a:solidFill>
                <a:ln w="0">
                  <a:solidFill>
                    <a:srgbClr val="000000"/>
                  </a:solidFill>
                  <a:round/>
                  <a:headEnd/>
                  <a:tailEnd/>
                </a:ln>
              </p:spPr>
              <p:txBody>
                <a:bodyPr/>
                <a:lstStyle/>
                <a:p>
                  <a:endParaRPr lang="ja-JP" altLang="en-US" smtClean="0">
                    <a:solidFill>
                      <a:srgbClr val="000000"/>
                    </a:solidFill>
                  </a:endParaRPr>
                </a:p>
              </p:txBody>
            </p:sp>
            <p:sp>
              <p:nvSpPr>
                <p:cNvPr id="92224" name="Freeform 74"/>
                <p:cNvSpPr>
                  <a:spLocks noEditPoints="1"/>
                </p:cNvSpPr>
                <p:nvPr/>
              </p:nvSpPr>
              <p:spPr bwMode="auto">
                <a:xfrm>
                  <a:off x="416" y="865"/>
                  <a:ext cx="42" cy="42"/>
                </a:xfrm>
                <a:custGeom>
                  <a:avLst/>
                  <a:gdLst>
                    <a:gd name="T0" fmla="*/ 0 w 570"/>
                    <a:gd name="T1" fmla="*/ 0 h 566"/>
                    <a:gd name="T2" fmla="*/ 0 w 570"/>
                    <a:gd name="T3" fmla="*/ 0 h 566"/>
                    <a:gd name="T4" fmla="*/ 0 w 570"/>
                    <a:gd name="T5" fmla="*/ 0 h 566"/>
                    <a:gd name="T6" fmla="*/ 0 w 570"/>
                    <a:gd name="T7" fmla="*/ 0 h 566"/>
                    <a:gd name="T8" fmla="*/ 0 w 570"/>
                    <a:gd name="T9" fmla="*/ 0 h 566"/>
                    <a:gd name="T10" fmla="*/ 0 w 570"/>
                    <a:gd name="T11" fmla="*/ 0 h 566"/>
                    <a:gd name="T12" fmla="*/ 0 w 570"/>
                    <a:gd name="T13" fmla="*/ 0 h 566"/>
                    <a:gd name="T14" fmla="*/ 0 w 570"/>
                    <a:gd name="T15" fmla="*/ 0 h 566"/>
                    <a:gd name="T16" fmla="*/ 0 w 570"/>
                    <a:gd name="T17" fmla="*/ 0 h 566"/>
                    <a:gd name="T18" fmla="*/ 0 w 570"/>
                    <a:gd name="T19" fmla="*/ 0 h 5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6"/>
                    <a:gd name="T32" fmla="*/ 570 w 570"/>
                    <a:gd name="T33" fmla="*/ 566 h 56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6">
                      <a:moveTo>
                        <a:pt x="0" y="283"/>
                      </a:moveTo>
                      <a:cubicBezTo>
                        <a:pt x="0" y="127"/>
                        <a:pt x="127" y="0"/>
                        <a:pt x="285" y="0"/>
                      </a:cubicBezTo>
                      <a:cubicBezTo>
                        <a:pt x="443" y="0"/>
                        <a:pt x="570" y="127"/>
                        <a:pt x="570" y="283"/>
                      </a:cubicBezTo>
                      <a:cubicBezTo>
                        <a:pt x="570" y="440"/>
                        <a:pt x="443" y="566"/>
                        <a:pt x="285" y="566"/>
                      </a:cubicBezTo>
                      <a:cubicBezTo>
                        <a:pt x="127" y="566"/>
                        <a:pt x="0" y="440"/>
                        <a:pt x="0" y="283"/>
                      </a:cubicBezTo>
                      <a:close/>
                      <a:moveTo>
                        <a:pt x="142" y="283"/>
                      </a:moveTo>
                      <a:cubicBezTo>
                        <a:pt x="142" y="361"/>
                        <a:pt x="206" y="425"/>
                        <a:pt x="285" y="425"/>
                      </a:cubicBezTo>
                      <a:cubicBezTo>
                        <a:pt x="364" y="425"/>
                        <a:pt x="428" y="361"/>
                        <a:pt x="428" y="283"/>
                      </a:cubicBezTo>
                      <a:cubicBezTo>
                        <a:pt x="428" y="205"/>
                        <a:pt x="364" y="141"/>
                        <a:pt x="285" y="141"/>
                      </a:cubicBezTo>
                      <a:cubicBezTo>
                        <a:pt x="206" y="141"/>
                        <a:pt x="142" y="205"/>
                        <a:pt x="142" y="283"/>
                      </a:cubicBezTo>
                      <a:close/>
                    </a:path>
                  </a:pathLst>
                </a:custGeom>
                <a:noFill/>
                <a:ln w="3175" cap="rnd">
                  <a:solidFill>
                    <a:srgbClr val="FF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smtClean="0">
                    <a:solidFill>
                      <a:srgbClr val="000000"/>
                    </a:solidFill>
                  </a:endParaRPr>
                </a:p>
              </p:txBody>
            </p:sp>
          </p:grpSp>
          <p:grpSp>
            <p:nvGrpSpPr>
              <p:cNvPr id="92220" name="Group 75"/>
              <p:cNvGrpSpPr>
                <a:grpSpLocks/>
              </p:cNvGrpSpPr>
              <p:nvPr/>
            </p:nvGrpSpPr>
            <p:grpSpPr bwMode="auto">
              <a:xfrm>
                <a:off x="416" y="1459"/>
                <a:ext cx="42" cy="43"/>
                <a:chOff x="416" y="1459"/>
                <a:chExt cx="42" cy="43"/>
              </a:xfrm>
            </p:grpSpPr>
            <p:sp>
              <p:nvSpPr>
                <p:cNvPr id="92221" name="Freeform 76"/>
                <p:cNvSpPr>
                  <a:spLocks noEditPoints="1"/>
                </p:cNvSpPr>
                <p:nvPr/>
              </p:nvSpPr>
              <p:spPr bwMode="auto">
                <a:xfrm>
                  <a:off x="416" y="1459"/>
                  <a:ext cx="42" cy="43"/>
                </a:xfrm>
                <a:custGeom>
                  <a:avLst/>
                  <a:gdLst>
                    <a:gd name="T0" fmla="*/ 0 w 570"/>
                    <a:gd name="T1" fmla="*/ 0 h 567"/>
                    <a:gd name="T2" fmla="*/ 0 w 570"/>
                    <a:gd name="T3" fmla="*/ 0 h 567"/>
                    <a:gd name="T4" fmla="*/ 0 w 570"/>
                    <a:gd name="T5" fmla="*/ 0 h 567"/>
                    <a:gd name="T6" fmla="*/ 0 w 570"/>
                    <a:gd name="T7" fmla="*/ 0 h 567"/>
                    <a:gd name="T8" fmla="*/ 0 w 570"/>
                    <a:gd name="T9" fmla="*/ 0 h 567"/>
                    <a:gd name="T10" fmla="*/ 0 w 570"/>
                    <a:gd name="T11" fmla="*/ 0 h 567"/>
                    <a:gd name="T12" fmla="*/ 0 w 570"/>
                    <a:gd name="T13" fmla="*/ 0 h 567"/>
                    <a:gd name="T14" fmla="*/ 0 w 570"/>
                    <a:gd name="T15" fmla="*/ 0 h 567"/>
                    <a:gd name="T16" fmla="*/ 0 w 570"/>
                    <a:gd name="T17" fmla="*/ 0 h 567"/>
                    <a:gd name="T18" fmla="*/ 0 w 570"/>
                    <a:gd name="T19" fmla="*/ 0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7"/>
                    <a:gd name="T32" fmla="*/ 570 w 570"/>
                    <a:gd name="T33" fmla="*/ 567 h 5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7">
                      <a:moveTo>
                        <a:pt x="0" y="284"/>
                      </a:moveTo>
                      <a:cubicBezTo>
                        <a:pt x="0" y="127"/>
                        <a:pt x="127" y="0"/>
                        <a:pt x="285" y="0"/>
                      </a:cubicBezTo>
                      <a:cubicBezTo>
                        <a:pt x="443" y="0"/>
                        <a:pt x="570" y="127"/>
                        <a:pt x="570" y="284"/>
                      </a:cubicBezTo>
                      <a:cubicBezTo>
                        <a:pt x="570" y="440"/>
                        <a:pt x="443" y="567"/>
                        <a:pt x="285" y="567"/>
                      </a:cubicBezTo>
                      <a:cubicBezTo>
                        <a:pt x="127" y="567"/>
                        <a:pt x="0" y="440"/>
                        <a:pt x="0" y="284"/>
                      </a:cubicBezTo>
                      <a:close/>
                      <a:moveTo>
                        <a:pt x="142" y="284"/>
                      </a:moveTo>
                      <a:cubicBezTo>
                        <a:pt x="142" y="362"/>
                        <a:pt x="206" y="425"/>
                        <a:pt x="285" y="425"/>
                      </a:cubicBezTo>
                      <a:cubicBezTo>
                        <a:pt x="364" y="425"/>
                        <a:pt x="428" y="362"/>
                        <a:pt x="428" y="284"/>
                      </a:cubicBezTo>
                      <a:cubicBezTo>
                        <a:pt x="428" y="205"/>
                        <a:pt x="364" y="142"/>
                        <a:pt x="285" y="142"/>
                      </a:cubicBezTo>
                      <a:cubicBezTo>
                        <a:pt x="206" y="142"/>
                        <a:pt x="142" y="205"/>
                        <a:pt x="142" y="284"/>
                      </a:cubicBezTo>
                      <a:close/>
                    </a:path>
                  </a:pathLst>
                </a:custGeom>
                <a:solidFill>
                  <a:srgbClr val="FFCC66"/>
                </a:solidFill>
                <a:ln w="0">
                  <a:solidFill>
                    <a:srgbClr val="000000"/>
                  </a:solidFill>
                  <a:round/>
                  <a:headEnd/>
                  <a:tailEnd/>
                </a:ln>
              </p:spPr>
              <p:txBody>
                <a:bodyPr/>
                <a:lstStyle/>
                <a:p>
                  <a:endParaRPr lang="ja-JP" altLang="en-US" smtClean="0">
                    <a:solidFill>
                      <a:srgbClr val="000000"/>
                    </a:solidFill>
                  </a:endParaRPr>
                </a:p>
              </p:txBody>
            </p:sp>
            <p:sp>
              <p:nvSpPr>
                <p:cNvPr id="92222" name="Freeform 77"/>
                <p:cNvSpPr>
                  <a:spLocks noEditPoints="1"/>
                </p:cNvSpPr>
                <p:nvPr/>
              </p:nvSpPr>
              <p:spPr bwMode="auto">
                <a:xfrm>
                  <a:off x="416" y="1459"/>
                  <a:ext cx="42" cy="43"/>
                </a:xfrm>
                <a:custGeom>
                  <a:avLst/>
                  <a:gdLst>
                    <a:gd name="T0" fmla="*/ 0 w 570"/>
                    <a:gd name="T1" fmla="*/ 0 h 567"/>
                    <a:gd name="T2" fmla="*/ 0 w 570"/>
                    <a:gd name="T3" fmla="*/ 0 h 567"/>
                    <a:gd name="T4" fmla="*/ 0 w 570"/>
                    <a:gd name="T5" fmla="*/ 0 h 567"/>
                    <a:gd name="T6" fmla="*/ 0 w 570"/>
                    <a:gd name="T7" fmla="*/ 0 h 567"/>
                    <a:gd name="T8" fmla="*/ 0 w 570"/>
                    <a:gd name="T9" fmla="*/ 0 h 567"/>
                    <a:gd name="T10" fmla="*/ 0 w 570"/>
                    <a:gd name="T11" fmla="*/ 0 h 567"/>
                    <a:gd name="T12" fmla="*/ 0 w 570"/>
                    <a:gd name="T13" fmla="*/ 0 h 567"/>
                    <a:gd name="T14" fmla="*/ 0 w 570"/>
                    <a:gd name="T15" fmla="*/ 0 h 567"/>
                    <a:gd name="T16" fmla="*/ 0 w 570"/>
                    <a:gd name="T17" fmla="*/ 0 h 567"/>
                    <a:gd name="T18" fmla="*/ 0 w 570"/>
                    <a:gd name="T19" fmla="*/ 0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0"/>
                    <a:gd name="T31" fmla="*/ 0 h 567"/>
                    <a:gd name="T32" fmla="*/ 570 w 570"/>
                    <a:gd name="T33" fmla="*/ 567 h 5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0" h="567">
                      <a:moveTo>
                        <a:pt x="0" y="284"/>
                      </a:moveTo>
                      <a:cubicBezTo>
                        <a:pt x="0" y="127"/>
                        <a:pt x="127" y="0"/>
                        <a:pt x="285" y="0"/>
                      </a:cubicBezTo>
                      <a:cubicBezTo>
                        <a:pt x="443" y="0"/>
                        <a:pt x="570" y="127"/>
                        <a:pt x="570" y="284"/>
                      </a:cubicBezTo>
                      <a:cubicBezTo>
                        <a:pt x="570" y="440"/>
                        <a:pt x="443" y="567"/>
                        <a:pt x="285" y="567"/>
                      </a:cubicBezTo>
                      <a:cubicBezTo>
                        <a:pt x="127" y="567"/>
                        <a:pt x="0" y="440"/>
                        <a:pt x="0" y="284"/>
                      </a:cubicBezTo>
                      <a:close/>
                      <a:moveTo>
                        <a:pt x="142" y="284"/>
                      </a:moveTo>
                      <a:cubicBezTo>
                        <a:pt x="142" y="362"/>
                        <a:pt x="206" y="425"/>
                        <a:pt x="285" y="425"/>
                      </a:cubicBezTo>
                      <a:cubicBezTo>
                        <a:pt x="364" y="425"/>
                        <a:pt x="428" y="362"/>
                        <a:pt x="428" y="284"/>
                      </a:cubicBezTo>
                      <a:cubicBezTo>
                        <a:pt x="428" y="205"/>
                        <a:pt x="364" y="142"/>
                        <a:pt x="285" y="142"/>
                      </a:cubicBezTo>
                      <a:cubicBezTo>
                        <a:pt x="206" y="142"/>
                        <a:pt x="142" y="205"/>
                        <a:pt x="142" y="284"/>
                      </a:cubicBezTo>
                      <a:close/>
                    </a:path>
                  </a:pathLst>
                </a:custGeom>
                <a:noFill/>
                <a:ln w="3175" cap="rnd">
                  <a:solidFill>
                    <a:srgbClr val="FFCC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smtClean="0">
                    <a:solidFill>
                      <a:srgbClr val="000000"/>
                    </a:solidFill>
                  </a:endParaRPr>
                </a:p>
              </p:txBody>
            </p:sp>
          </p:grpSp>
        </p:grpSp>
        <p:pic>
          <p:nvPicPr>
            <p:cNvPr id="92203" name="Picture 7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 y="1561"/>
              <a:ext cx="876"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2198" name="Picture 5"/>
          <p:cNvPicPr>
            <a:picLocks noChangeAspect="1" noChangeArrowheads="1"/>
          </p:cNvPicPr>
          <p:nvPr/>
        </p:nvPicPr>
        <p:blipFill>
          <a:blip r:embed="rId4">
            <a:extLst>
              <a:ext uri="{28A0092B-C50C-407E-A947-70E740481C1C}">
                <a14:useLocalDpi xmlns:a14="http://schemas.microsoft.com/office/drawing/2010/main" val="0"/>
              </a:ext>
            </a:extLst>
          </a:blip>
          <a:srcRect l="496" t="4965" r="28621" b="31630"/>
          <a:stretch>
            <a:fillRect/>
          </a:stretch>
        </p:blipFill>
        <p:spPr bwMode="auto">
          <a:xfrm>
            <a:off x="6977063" y="3216275"/>
            <a:ext cx="1808162"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92199" name="Picture 8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77063" y="4337050"/>
            <a:ext cx="1808162"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type="none" w="lg" len="med"/>
              </a14:hiddenLine>
            </a:ext>
          </a:extLst>
        </p:spPr>
      </p:pic>
      <p:pic>
        <p:nvPicPr>
          <p:cNvPr id="92200" name="Picture 8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77063" y="5446713"/>
            <a:ext cx="1808162" cy="98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type="none" w="lg" len="med"/>
              </a14:hiddenLine>
            </a:ext>
          </a:extLst>
        </p:spPr>
      </p:pic>
      <p:sp>
        <p:nvSpPr>
          <p:cNvPr id="50" name="Rectangle 3"/>
          <p:cNvSpPr>
            <a:spLocks noChangeArrowheads="1"/>
          </p:cNvSpPr>
          <p:nvPr/>
        </p:nvSpPr>
        <p:spPr bwMode="auto">
          <a:xfrm>
            <a:off x="179388" y="785813"/>
            <a:ext cx="8759825" cy="795337"/>
          </a:xfrm>
          <a:prstGeom prst="rect">
            <a:avLst/>
          </a:prstGeom>
          <a:noFill/>
          <a:ln>
            <a:noFill/>
          </a:ln>
          <a:extLst/>
        </p:spPr>
        <p:txBody>
          <a:bodyPr/>
          <a:lstStyle>
            <a:lvl1pPr marL="342900" indent="-342900" algn="l" eaLnBrk="0" hangingPunct="0">
              <a:spcBef>
                <a:spcPct val="20000"/>
              </a:spcBef>
              <a:buClr>
                <a:srgbClr val="006666"/>
              </a:buClr>
              <a:buFont typeface="Wingdings" pitchFamily="2" charset="2"/>
              <a:buChar char="n"/>
              <a:defRPr kumimoji="1" sz="3200">
                <a:solidFill>
                  <a:schemeClr val="tx1"/>
                </a:solidFill>
                <a:latin typeface="HGPｺﾞｼｯｸE" pitchFamily="50" charset="-128"/>
                <a:ea typeface="HGPｺﾞｼｯｸE" pitchFamily="50" charset="-128"/>
              </a:defRPr>
            </a:lvl1pPr>
            <a:lvl2pPr marL="742950" indent="-285750" algn="l" eaLnBrk="0" hangingPunct="0">
              <a:spcBef>
                <a:spcPct val="20000"/>
              </a:spcBef>
              <a:buClr>
                <a:srgbClr val="669900"/>
              </a:buClr>
              <a:buFont typeface="Wingdings" pitchFamily="2" charset="2"/>
              <a:buChar char="l"/>
              <a:defRPr kumimoji="1" sz="2800">
                <a:solidFill>
                  <a:schemeClr val="tx1"/>
                </a:solidFill>
                <a:latin typeface="HGPｺﾞｼｯｸE" pitchFamily="50" charset="-128"/>
                <a:ea typeface="HGPｺﾞｼｯｸE" pitchFamily="50" charset="-128"/>
              </a:defRPr>
            </a:lvl2pPr>
            <a:lvl3pPr marL="1143000" indent="-228600" algn="l" eaLnBrk="0" hangingPunct="0">
              <a:spcBef>
                <a:spcPct val="20000"/>
              </a:spcBef>
              <a:buClr>
                <a:srgbClr val="FF3300"/>
              </a:buClr>
              <a:buFont typeface="Wingdings" pitchFamily="2" charset="2"/>
              <a:buChar char="ª"/>
              <a:defRPr kumimoji="1" sz="2400">
                <a:solidFill>
                  <a:schemeClr val="tx1"/>
                </a:solidFill>
                <a:latin typeface="HGPｺﾞｼｯｸE" pitchFamily="50" charset="-128"/>
                <a:ea typeface="HGPｺﾞｼｯｸE" pitchFamily="50" charset="-128"/>
              </a:defRPr>
            </a:lvl3pPr>
            <a:lvl4pPr marL="1600200" indent="-228600" algn="l" eaLnBrk="0" hangingPunct="0">
              <a:spcBef>
                <a:spcPct val="20000"/>
              </a:spcBef>
              <a:buFont typeface="Wingdings" pitchFamily="2" charset="2"/>
              <a:buChar char="ü"/>
              <a:defRPr kumimoji="1" sz="2000">
                <a:solidFill>
                  <a:schemeClr val="tx1"/>
                </a:solidFill>
                <a:latin typeface="HGPｺﾞｼｯｸE" pitchFamily="50" charset="-128"/>
                <a:ea typeface="HGPｺﾞｼｯｸE" pitchFamily="50" charset="-128"/>
              </a:defRPr>
            </a:lvl4pPr>
            <a:lvl5pPr marL="2057400" indent="-228600" algn="l" eaLnBrk="0" hangingPunct="0">
              <a:spcBef>
                <a:spcPct val="20000"/>
              </a:spcBef>
              <a:buFont typeface="Wingdings" pitchFamily="2" charset="2"/>
              <a:buChar char=""/>
              <a:defRPr kumimoji="1" sz="2000">
                <a:solidFill>
                  <a:schemeClr val="tx1"/>
                </a:solidFill>
                <a:latin typeface="HGPｺﾞｼｯｸE" pitchFamily="50" charset="-128"/>
                <a:ea typeface="HGPｺﾞｼｯｸE" pitchFamily="50" charset="-128"/>
              </a:defRPr>
            </a:lvl5pPr>
            <a:lvl6pPr marL="25146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6pPr>
            <a:lvl7pPr marL="29718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7pPr>
            <a:lvl8pPr marL="34290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8pPr>
            <a:lvl9pPr marL="3886200" indent="-228600" eaLnBrk="0" fontAlgn="base" hangingPunct="0">
              <a:spcBef>
                <a:spcPct val="20000"/>
              </a:spcBef>
              <a:spcAft>
                <a:spcPct val="0"/>
              </a:spcAft>
              <a:buFont typeface="Wingdings" pitchFamily="2" charset="2"/>
              <a:buChar char=""/>
              <a:defRPr kumimoji="1" sz="2000">
                <a:solidFill>
                  <a:schemeClr val="tx1"/>
                </a:solidFill>
                <a:latin typeface="HGPｺﾞｼｯｸE" pitchFamily="50" charset="-128"/>
                <a:ea typeface="HGPｺﾞｼｯｸE" pitchFamily="50" charset="-128"/>
              </a:defRPr>
            </a:lvl9pPr>
          </a:lstStyle>
          <a:p>
            <a:pPr eaLnBrk="1" hangingPunct="1">
              <a:defRPr/>
            </a:pPr>
            <a:r>
              <a:rPr lang="ja-JP" altLang="en-US" sz="2000" dirty="0" smtClean="0">
                <a:solidFill>
                  <a:srgbClr val="000000"/>
                </a:solidFill>
              </a:rPr>
              <a:t>本事業における成果品は、「空中写真成果」と「デジタル地図成果」の２種類に分類されます。成果品の概要は、以下のとおり。</a:t>
            </a:r>
          </a:p>
          <a:p>
            <a:pPr eaLnBrk="1" hangingPunct="1">
              <a:defRPr/>
            </a:pPr>
            <a:endParaRPr lang="ja-JP" altLang="en-US" sz="2000" dirty="0" smtClean="0">
              <a:solidFill>
                <a:srgbClr val="000000"/>
              </a:solidFill>
            </a:endParaRPr>
          </a:p>
          <a:p>
            <a:pPr eaLnBrk="1" hangingPunct="1">
              <a:defRPr/>
            </a:pPr>
            <a:endParaRPr lang="ja-JP" altLang="en-US" sz="2000" dirty="0" smtClean="0">
              <a:solidFill>
                <a:srgbClr val="000000"/>
              </a:solidFill>
            </a:endParaRPr>
          </a:p>
          <a:p>
            <a:pPr marL="0" indent="0" eaLnBrk="1" hangingPunct="1">
              <a:buFont typeface="Wingdings" pitchFamily="2" charset="2"/>
              <a:buNone/>
              <a:defRPr/>
            </a:pPr>
            <a:endParaRPr lang="ja-JP" altLang="en-US" sz="2000" dirty="0" smtClean="0">
              <a:solidFill>
                <a:srgbClr val="000000"/>
              </a:solidFill>
            </a:endParaRPr>
          </a:p>
        </p:txBody>
      </p:sp>
    </p:spTree>
    <p:extLst>
      <p:ext uri="{BB962C8B-B14F-4D97-AF65-F5344CB8AC3E}">
        <p14:creationId xmlns:p14="http://schemas.microsoft.com/office/powerpoint/2010/main" val="4200944601"/>
      </p:ext>
    </p:extLst>
  </p:cSld>
  <p:clrMapOvr>
    <a:masterClrMapping/>
  </p:clrMapOvr>
  <p:timing>
    <p:tnLst>
      <p:par>
        <p:cTn id="1" dur="indefinite" restart="never" nodeType="tmRoot"/>
      </p:par>
    </p:tnLst>
  </p:timing>
</p:sld>
</file>

<file path=ppt/theme/theme1.xml><?xml version="1.0" encoding="utf-8"?>
<a:theme xmlns:a="http://schemas.openxmlformats.org/drawingml/2006/main" name="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7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6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テンプレート案１">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noFill/>
        <a:ln w="28575" algn="ctr">
          <a:solidFill>
            <a:schemeClr val="tx1"/>
          </a:solidFill>
          <a:round/>
          <a:headEnd/>
          <a:tailEnd type="arrow" w="med" len="med"/>
        </a:ln>
      </a:spPr>
      <a:body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6249</TotalTime>
  <Words>4794</Words>
  <Application>Microsoft Office PowerPoint</Application>
  <PresentationFormat>画面に合わせる (4:3)</PresentationFormat>
  <Paragraphs>1050</Paragraphs>
  <Slides>46</Slides>
  <Notes>0</Notes>
  <HiddenSlides>0</HiddenSlides>
  <MMClips>0</MMClips>
  <ScaleCrop>false</ScaleCrop>
  <HeadingPairs>
    <vt:vector size="4" baseType="variant">
      <vt:variant>
        <vt:lpstr>テーマ</vt:lpstr>
      </vt:variant>
      <vt:variant>
        <vt:i4>7</vt:i4>
      </vt:variant>
      <vt:variant>
        <vt:lpstr>スライド タイトル</vt:lpstr>
      </vt:variant>
      <vt:variant>
        <vt:i4>46</vt:i4>
      </vt:variant>
    </vt:vector>
  </HeadingPairs>
  <TitlesOfParts>
    <vt:vector size="53" baseType="lpstr">
      <vt:lpstr>テンプレート案１</vt:lpstr>
      <vt:lpstr>1_テンプレート案１</vt:lpstr>
      <vt:lpstr>7_テンプレート案１</vt:lpstr>
      <vt:lpstr>5_テンプレート案１</vt:lpstr>
      <vt:lpstr>6_テンプレート案１</vt:lpstr>
      <vt:lpstr>2_テンプレート案１</vt:lpstr>
      <vt:lpstr>4_テンプレート案１</vt:lpstr>
      <vt:lpstr>平成２８年度 第１回技術部会 【共有デジタル地図共同整備運営事業の取組み経緯】</vt:lpstr>
      <vt:lpstr>本日の内容</vt:lpstr>
      <vt:lpstr>PowerPoint プレゼンテーション</vt:lpstr>
      <vt:lpstr>１－１．これまでの経緯</vt:lpstr>
      <vt:lpstr>１－２．県市町の基本合意事項</vt:lpstr>
      <vt:lpstr>１－３．共同整備運営事業の目的</vt:lpstr>
      <vt:lpstr>１－４．共同整備事業の運営体制</vt:lpstr>
      <vt:lpstr>PowerPoint プレゼンテーション</vt:lpstr>
      <vt:lpstr>２－１．成果品の種類</vt:lpstr>
      <vt:lpstr>２－１．成果品の種類</vt:lpstr>
      <vt:lpstr>PowerPoint プレゼンテーション</vt:lpstr>
      <vt:lpstr>PowerPoint プレゼンテーション</vt:lpstr>
      <vt:lpstr>３－１．共有デジタル地図成果利用ガイドライン</vt:lpstr>
      <vt:lpstr>３－２．共有デジタル地図成果の利用方法</vt:lpstr>
      <vt:lpstr>３－２．共有デジタル地図成果の利用方法</vt:lpstr>
      <vt:lpstr>３－２．共有デジタル地図成果の利用方法</vt:lpstr>
      <vt:lpstr>３－２．共有デジタル地図成果の利用方法</vt:lpstr>
      <vt:lpstr>PowerPoint プレゼンテーション</vt:lpstr>
      <vt:lpstr>PowerPoint プレゼンテーション</vt:lpstr>
      <vt:lpstr>PowerPoint プレゼンテーション</vt:lpstr>
      <vt:lpstr>４－３．システムの主な搭載データ</vt:lpstr>
      <vt:lpstr>４－４．地理空間情報集約システムのデモ</vt:lpstr>
      <vt:lpstr>PowerPoint プレゼンテーション</vt:lpstr>
      <vt:lpstr>５－１．昨年度の活動概要</vt:lpstr>
      <vt:lpstr>５－２．共有DM及び集約システムの利活用支援</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５－３．防災分野における共有DMの利活用検討</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H27第1回検討委員会</dc:title>
  <dc:creator>Administrator</dc:creator>
  <cp:lastModifiedBy>Administrator</cp:lastModifiedBy>
  <cp:revision>1074</cp:revision>
  <cp:lastPrinted>2016-07-11T02:09:04Z</cp:lastPrinted>
  <dcterms:created xsi:type="dcterms:W3CDTF">2011-04-13T06:19:09Z</dcterms:created>
  <dcterms:modified xsi:type="dcterms:W3CDTF">2016-08-06T06:11:23Z</dcterms:modified>
</cp:coreProperties>
</file>