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6006" r:id="rId2"/>
    <p:sldMasterId id="2147486977" r:id="rId3"/>
    <p:sldMasterId id="2147486989" r:id="rId4"/>
  </p:sldMasterIdLst>
  <p:notesMasterIdLst>
    <p:notesMasterId r:id="rId18"/>
  </p:notesMasterIdLst>
  <p:sldIdLst>
    <p:sldId id="258" r:id="rId5"/>
    <p:sldId id="257" r:id="rId6"/>
    <p:sldId id="452" r:id="rId7"/>
    <p:sldId id="453" r:id="rId8"/>
    <p:sldId id="457" r:id="rId9"/>
    <p:sldId id="462" r:id="rId10"/>
    <p:sldId id="460" r:id="rId11"/>
    <p:sldId id="458" r:id="rId12"/>
    <p:sldId id="454" r:id="rId13"/>
    <p:sldId id="455" r:id="rId14"/>
    <p:sldId id="459" r:id="rId15"/>
    <p:sldId id="461" r:id="rId16"/>
    <p:sldId id="451" r:id="rId17"/>
  </p:sldIdLst>
  <p:sldSz cx="9144000" cy="6858000" type="screen4x3"/>
  <p:notesSz cx="6805613" cy="9939338"/>
  <p:custDataLst>
    <p:tags r:id="rId19"/>
  </p:custDataLst>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7C80"/>
    <a:srgbClr val="0000FF"/>
    <a:srgbClr val="FFFFB7"/>
    <a:srgbClr val="FFCCCC"/>
    <a:srgbClr val="99CC00"/>
    <a:srgbClr val="669900"/>
    <a:srgbClr val="C9C9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61" autoAdjust="0"/>
    <p:restoredTop sz="77834" autoAdjust="0"/>
  </p:normalViewPr>
  <p:slideViewPr>
    <p:cSldViewPr>
      <p:cViewPr>
        <p:scale>
          <a:sx n="70" d="100"/>
          <a:sy n="70" d="100"/>
        </p:scale>
        <p:origin x="-1290"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67" name="Rectangle 3"/>
          <p:cNvSpPr>
            <a:spLocks noGrp="1" noChangeArrowheads="1"/>
          </p:cNvSpPr>
          <p:nvPr>
            <p:ph type="dt" idx="1"/>
          </p:nvPr>
        </p:nvSpPr>
        <p:spPr bwMode="auto">
          <a:xfrm>
            <a:off x="3854450" y="0"/>
            <a:ext cx="2949575" cy="496888"/>
          </a:xfrm>
          <a:prstGeom prst="rect">
            <a:avLst/>
          </a:prstGeom>
          <a:noFill/>
          <a:ln>
            <a:noFill/>
          </a:ln>
          <a:extLst/>
        </p:spPr>
        <p:txBody>
          <a:bodyPr vert="horz" wrap="square" lIns="91428" tIns="45714" rIns="91428" bIns="45714" numCol="1" anchor="t" anchorCtr="0" compatLnSpc="1">
            <a:prstTxWarp prst="textNoShape">
              <a:avLst/>
            </a:prstTxWarp>
          </a:bodyPr>
          <a:lstStyle>
            <a:lvl1pPr algn="r" defTabSz="922270" eaLnBrk="0" hangingPunct="0">
              <a:defRPr sz="1200">
                <a:latin typeface="Arial" charset="0"/>
              </a:defRPr>
            </a:lvl1pPr>
          </a:lstStyle>
          <a:p>
            <a:pPr>
              <a:defRPr/>
            </a:pPr>
            <a:fld id="{3771E514-0416-4640-9A2B-97AD69A1AAC8}" type="datetimeFigureOut">
              <a:rPr lang="ja-JP" altLang="en-US"/>
              <a:pPr>
                <a:defRPr/>
              </a:pPr>
              <a:t>2016/8/7</a:t>
            </a:fld>
            <a:endParaRPr lang="en-US" altLang="ja-JP" dirty="0"/>
          </a:p>
        </p:txBody>
      </p:sp>
      <p:sp>
        <p:nvSpPr>
          <p:cNvPr id="47108"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8" y="4721225"/>
            <a:ext cx="5443537" cy="4471988"/>
          </a:xfrm>
          <a:prstGeom prst="rect">
            <a:avLst/>
          </a:prstGeom>
          <a:noFill/>
          <a:ln>
            <a:noFill/>
          </a:ln>
          <a:extLst/>
        </p:spPr>
        <p:txBody>
          <a:bodyPr vert="horz" wrap="square" lIns="91428" tIns="45714" rIns="91428" bIns="45714"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l" defTabSz="922270" eaLnBrk="0" hangingPunct="0">
              <a:defRPr sz="1200">
                <a:latin typeface="Arial" charset="0"/>
              </a:defRPr>
            </a:lvl1pPr>
          </a:lstStyle>
          <a:p>
            <a:pPr>
              <a:defRPr/>
            </a:pPr>
            <a:endParaRPr lang="en-US" altLang="ja-JP"/>
          </a:p>
        </p:txBody>
      </p:sp>
      <p:sp>
        <p:nvSpPr>
          <p:cNvPr id="36871" name="Rectangle 7"/>
          <p:cNvSpPr>
            <a:spLocks noGrp="1" noChangeArrowheads="1"/>
          </p:cNvSpPr>
          <p:nvPr>
            <p:ph type="sldNum" sz="quarter" idx="5"/>
          </p:nvPr>
        </p:nvSpPr>
        <p:spPr bwMode="auto">
          <a:xfrm>
            <a:off x="3854450" y="9440863"/>
            <a:ext cx="2949575" cy="496887"/>
          </a:xfrm>
          <a:prstGeom prst="rect">
            <a:avLst/>
          </a:prstGeom>
          <a:noFill/>
          <a:ln>
            <a:noFill/>
          </a:ln>
          <a:extLst/>
        </p:spPr>
        <p:txBody>
          <a:bodyPr vert="horz" wrap="square" lIns="91428" tIns="45714" rIns="91428" bIns="45714" numCol="1" anchor="b" anchorCtr="0" compatLnSpc="1">
            <a:prstTxWarp prst="textNoShape">
              <a:avLst/>
            </a:prstTxWarp>
          </a:bodyPr>
          <a:lstStyle>
            <a:lvl1pPr algn="r" defTabSz="922270" eaLnBrk="0" hangingPunct="0">
              <a:defRPr sz="1200">
                <a:latin typeface="Arial" charset="0"/>
              </a:defRPr>
            </a:lvl1pPr>
          </a:lstStyle>
          <a:p>
            <a:pPr>
              <a:defRPr/>
            </a:pPr>
            <a:fld id="{8319F99D-C454-44C0-B608-CC4CEB4B7FD4}" type="slidenum">
              <a:rPr lang="ja-JP" altLang="en-US"/>
              <a:pPr>
                <a:defRPr/>
              </a:pPr>
              <a:t>‹#›</a:t>
            </a:fld>
            <a:endParaRPr lang="en-US" altLang="ja-JP" dirty="0"/>
          </a:p>
        </p:txBody>
      </p:sp>
    </p:spTree>
    <p:extLst>
      <p:ext uri="{BB962C8B-B14F-4D97-AF65-F5344CB8AC3E}">
        <p14:creationId xmlns:p14="http://schemas.microsoft.com/office/powerpoint/2010/main" val="10892233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690D24A6-78F5-4CED-AD49-488CFA45C4FA}" type="datetime1">
              <a:rPr lang="ja-JP" altLang="en-US"/>
              <a:pPr>
                <a:defRPr/>
              </a:pPr>
              <a:t>2016/8/7</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DC8F94C-4494-46F7-9AC6-D8D66B24053E}" type="slidenum">
              <a:rPr lang="en-US" altLang="ja-JP"/>
              <a:pPr>
                <a:defRPr/>
              </a:pPr>
              <a:t>‹#›</a:t>
            </a:fld>
            <a:endParaRPr lang="en-US" altLang="ja-JP" dirty="0"/>
          </a:p>
        </p:txBody>
      </p:sp>
    </p:spTree>
    <p:extLst>
      <p:ext uri="{BB962C8B-B14F-4D97-AF65-F5344CB8AC3E}">
        <p14:creationId xmlns:p14="http://schemas.microsoft.com/office/powerpoint/2010/main" val="614121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BA1D940C-9C46-4A55-B055-1FB1E135A7D2}"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EDAAFDD-8503-433B-9E3A-EA8EF0CFC78E}" type="slidenum">
              <a:rPr lang="en-US" altLang="ja-JP"/>
              <a:pPr>
                <a:defRPr/>
              </a:pPr>
              <a:t>‹#›</a:t>
            </a:fld>
            <a:endParaRPr lang="en-US" altLang="ja-JP" dirty="0"/>
          </a:p>
        </p:txBody>
      </p:sp>
    </p:spTree>
    <p:extLst>
      <p:ext uri="{BB962C8B-B14F-4D97-AF65-F5344CB8AC3E}">
        <p14:creationId xmlns:p14="http://schemas.microsoft.com/office/powerpoint/2010/main" val="2523179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DCF5119-6019-4E87-A361-D720304E7F47}"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1C54CD3-5194-4655-A645-589AB0BA7362}" type="slidenum">
              <a:rPr lang="en-US" altLang="ja-JP"/>
              <a:pPr>
                <a:defRPr/>
              </a:pPr>
              <a:t>‹#›</a:t>
            </a:fld>
            <a:endParaRPr lang="en-US" altLang="ja-JP" dirty="0"/>
          </a:p>
        </p:txBody>
      </p:sp>
    </p:spTree>
    <p:extLst>
      <p:ext uri="{BB962C8B-B14F-4D97-AF65-F5344CB8AC3E}">
        <p14:creationId xmlns:p14="http://schemas.microsoft.com/office/powerpoint/2010/main" val="3767001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5638E43B-6719-480E-955C-3D95644C3045}" type="datetime1">
              <a:rPr lang="ja-JP" altLang="en-US"/>
              <a:pPr>
                <a:defRPr/>
              </a:pPr>
              <a:t>2016/8/7</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48C3BB9-0F29-4FFB-AF67-A75F53A12DA0}" type="slidenum">
              <a:rPr lang="en-US" altLang="ja-JP"/>
              <a:pPr>
                <a:defRPr/>
              </a:pPr>
              <a:t>‹#›</a:t>
            </a:fld>
            <a:endParaRPr lang="en-US" altLang="ja-JP"/>
          </a:p>
        </p:txBody>
      </p:sp>
    </p:spTree>
    <p:extLst>
      <p:ext uri="{BB962C8B-B14F-4D97-AF65-F5344CB8AC3E}">
        <p14:creationId xmlns:p14="http://schemas.microsoft.com/office/powerpoint/2010/main" val="2896727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76AF08CF-7BF0-4860-8BF6-8426E1733471}"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0C761BD2-1353-4438-AD4F-8BC7345E3CA8}" type="slidenum">
              <a:rPr lang="en-US" altLang="ja-JP"/>
              <a:pPr>
                <a:defRPr/>
              </a:pPr>
              <a:t>‹#›</a:t>
            </a:fld>
            <a:endParaRPr lang="en-US" altLang="ja-JP"/>
          </a:p>
        </p:txBody>
      </p:sp>
    </p:spTree>
    <p:extLst>
      <p:ext uri="{BB962C8B-B14F-4D97-AF65-F5344CB8AC3E}">
        <p14:creationId xmlns:p14="http://schemas.microsoft.com/office/powerpoint/2010/main" val="2444538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17BA9369-D5D2-4A7C-BB8A-D886A294BB3C}"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47E855C8-901C-482A-BB30-B3473B17F58E}" type="slidenum">
              <a:rPr lang="en-US" altLang="ja-JP"/>
              <a:pPr>
                <a:defRPr/>
              </a:pPr>
              <a:t>‹#›</a:t>
            </a:fld>
            <a:endParaRPr lang="en-US" altLang="ja-JP"/>
          </a:p>
        </p:txBody>
      </p:sp>
    </p:spTree>
    <p:extLst>
      <p:ext uri="{BB962C8B-B14F-4D97-AF65-F5344CB8AC3E}">
        <p14:creationId xmlns:p14="http://schemas.microsoft.com/office/powerpoint/2010/main" val="2236443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DB080437-5DB6-4760-A405-9867C4A9EBA1}"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0353DE0B-7B81-4D4F-922B-A6DF23735C80}" type="slidenum">
              <a:rPr lang="en-US" altLang="ja-JP"/>
              <a:pPr>
                <a:defRPr/>
              </a:pPr>
              <a:t>‹#›</a:t>
            </a:fld>
            <a:endParaRPr lang="en-US" altLang="ja-JP"/>
          </a:p>
        </p:txBody>
      </p:sp>
    </p:spTree>
    <p:extLst>
      <p:ext uri="{BB962C8B-B14F-4D97-AF65-F5344CB8AC3E}">
        <p14:creationId xmlns:p14="http://schemas.microsoft.com/office/powerpoint/2010/main" val="4240020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55FBC8DC-6635-4F60-A83A-FA0A6FD308AF}" type="datetime1">
              <a:rPr lang="ja-JP" altLang="en-US"/>
              <a:pPr>
                <a:defRPr/>
              </a:pPr>
              <a:t>2016/8/7</a:t>
            </a:fld>
            <a:endParaRPr lang="en-US" altLang="ja-JP"/>
          </a:p>
        </p:txBody>
      </p:sp>
      <p:sp>
        <p:nvSpPr>
          <p:cNvPr id="8" name="Rectangle 5"/>
          <p:cNvSpPr>
            <a:spLocks noGrp="1" noChangeArrowheads="1"/>
          </p:cNvSpPr>
          <p:nvPr>
            <p:ph type="ftr" sz="quarter" idx="11"/>
          </p:nvPr>
        </p:nvSpPr>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4D333E97-C645-452B-B833-C9843ABD1D46}" type="slidenum">
              <a:rPr lang="en-US" altLang="ja-JP"/>
              <a:pPr>
                <a:defRPr/>
              </a:pPr>
              <a:t>‹#›</a:t>
            </a:fld>
            <a:endParaRPr lang="en-US" altLang="ja-JP"/>
          </a:p>
        </p:txBody>
      </p:sp>
    </p:spTree>
    <p:extLst>
      <p:ext uri="{BB962C8B-B14F-4D97-AF65-F5344CB8AC3E}">
        <p14:creationId xmlns:p14="http://schemas.microsoft.com/office/powerpoint/2010/main" val="4029126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6D6860C3-7849-47C6-B741-3782702E68CF}" type="datetime1">
              <a:rPr lang="ja-JP" altLang="en-US"/>
              <a:pPr>
                <a:defRPr/>
              </a:pPr>
              <a:t>2016/8/7</a:t>
            </a:fld>
            <a:endParaRPr lang="en-US" altLang="ja-JP"/>
          </a:p>
        </p:txBody>
      </p:sp>
      <p:sp>
        <p:nvSpPr>
          <p:cNvPr id="4" name="Rectangle 5"/>
          <p:cNvSpPr>
            <a:spLocks noGrp="1" noChangeArrowheads="1"/>
          </p:cNvSpPr>
          <p:nvPr>
            <p:ph type="ftr" sz="quarter" idx="11"/>
          </p:nvPr>
        </p:nvSpPr>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AF05B314-6A82-4DBB-B468-A50945C207C9}" type="slidenum">
              <a:rPr lang="en-US" altLang="ja-JP"/>
              <a:pPr>
                <a:defRPr/>
              </a:pPr>
              <a:t>‹#›</a:t>
            </a:fld>
            <a:endParaRPr lang="en-US" altLang="ja-JP"/>
          </a:p>
        </p:txBody>
      </p:sp>
    </p:spTree>
    <p:extLst>
      <p:ext uri="{BB962C8B-B14F-4D97-AF65-F5344CB8AC3E}">
        <p14:creationId xmlns:p14="http://schemas.microsoft.com/office/powerpoint/2010/main" val="427288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0793EA2E-DF35-4FFF-86D5-3655D335F61E}" type="datetime1">
              <a:rPr lang="ja-JP" altLang="en-US"/>
              <a:pPr>
                <a:defRPr/>
              </a:pPr>
              <a:t>2016/8/7</a:t>
            </a:fld>
            <a:endParaRPr lang="en-US" altLang="ja-JP"/>
          </a:p>
        </p:txBody>
      </p:sp>
      <p:sp>
        <p:nvSpPr>
          <p:cNvPr id="3" name="Rectangle 5"/>
          <p:cNvSpPr>
            <a:spLocks noGrp="1" noChangeArrowheads="1"/>
          </p:cNvSpPr>
          <p:nvPr>
            <p:ph type="ftr" sz="quarter" idx="11"/>
          </p:nvPr>
        </p:nvSpPr>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81CBC3E7-595B-417D-A0ED-79DC7F6BC773}" type="slidenum">
              <a:rPr lang="en-US" altLang="ja-JP"/>
              <a:pPr>
                <a:defRPr/>
              </a:pPr>
              <a:t>‹#›</a:t>
            </a:fld>
            <a:endParaRPr lang="en-US" altLang="ja-JP"/>
          </a:p>
        </p:txBody>
      </p:sp>
    </p:spTree>
    <p:extLst>
      <p:ext uri="{BB962C8B-B14F-4D97-AF65-F5344CB8AC3E}">
        <p14:creationId xmlns:p14="http://schemas.microsoft.com/office/powerpoint/2010/main" val="10173711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71322C49-70C3-4BD7-B5DE-E6D6C9386739}"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624F9F1F-8D10-4483-A81B-94E744FA0BBA}" type="slidenum">
              <a:rPr lang="en-US" altLang="ja-JP"/>
              <a:pPr>
                <a:defRPr/>
              </a:pPr>
              <a:t>‹#›</a:t>
            </a:fld>
            <a:endParaRPr lang="en-US" altLang="ja-JP"/>
          </a:p>
        </p:txBody>
      </p:sp>
    </p:spTree>
    <p:extLst>
      <p:ext uri="{BB962C8B-B14F-4D97-AF65-F5344CB8AC3E}">
        <p14:creationId xmlns:p14="http://schemas.microsoft.com/office/powerpoint/2010/main" val="3116973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800D4CFA-3AF2-4326-833B-89E6AF760B0D}"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FB0E088-F655-4904-AAC0-DCC5A9FC3634}" type="slidenum">
              <a:rPr lang="en-US" altLang="ja-JP"/>
              <a:pPr>
                <a:defRPr/>
              </a:pPr>
              <a:t>‹#›</a:t>
            </a:fld>
            <a:endParaRPr lang="en-US" altLang="ja-JP" dirty="0"/>
          </a:p>
        </p:txBody>
      </p:sp>
    </p:spTree>
    <p:extLst>
      <p:ext uri="{BB962C8B-B14F-4D97-AF65-F5344CB8AC3E}">
        <p14:creationId xmlns:p14="http://schemas.microsoft.com/office/powerpoint/2010/main" val="4206868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821B7250-1B6D-425A-98C5-D3CDEDF8AD06}"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031F9441-595B-4C1B-B38A-78DBF9E00C40}" type="slidenum">
              <a:rPr lang="en-US" altLang="ja-JP"/>
              <a:pPr>
                <a:defRPr/>
              </a:pPr>
              <a:t>‹#›</a:t>
            </a:fld>
            <a:endParaRPr lang="en-US" altLang="ja-JP"/>
          </a:p>
        </p:txBody>
      </p:sp>
    </p:spTree>
    <p:extLst>
      <p:ext uri="{BB962C8B-B14F-4D97-AF65-F5344CB8AC3E}">
        <p14:creationId xmlns:p14="http://schemas.microsoft.com/office/powerpoint/2010/main" val="1711820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920361CB-7AF3-4CF7-9B06-FD89916F9583}"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E9B7084F-9F2D-49C1-B4C1-3F0DD8F8CEFB}" type="slidenum">
              <a:rPr lang="en-US" altLang="ja-JP"/>
              <a:pPr>
                <a:defRPr/>
              </a:pPr>
              <a:t>‹#›</a:t>
            </a:fld>
            <a:endParaRPr lang="en-US" altLang="ja-JP"/>
          </a:p>
        </p:txBody>
      </p:sp>
    </p:spTree>
    <p:extLst>
      <p:ext uri="{BB962C8B-B14F-4D97-AF65-F5344CB8AC3E}">
        <p14:creationId xmlns:p14="http://schemas.microsoft.com/office/powerpoint/2010/main" val="35472282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C1A284FD-D423-4CDD-AADA-89C887DABF71}"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B3845E56-21E0-4A45-88AF-706FF204FFEC}" type="slidenum">
              <a:rPr lang="en-US" altLang="ja-JP"/>
              <a:pPr>
                <a:defRPr/>
              </a:pPr>
              <a:t>‹#›</a:t>
            </a:fld>
            <a:endParaRPr lang="en-US" altLang="ja-JP"/>
          </a:p>
        </p:txBody>
      </p:sp>
    </p:spTree>
    <p:extLst>
      <p:ext uri="{BB962C8B-B14F-4D97-AF65-F5344CB8AC3E}">
        <p14:creationId xmlns:p14="http://schemas.microsoft.com/office/powerpoint/2010/main" val="4735054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表プレースホルダー 2"/>
          <p:cNvSpPr>
            <a:spLocks noGrp="1"/>
          </p:cNvSpPr>
          <p:nvPr>
            <p:ph type="tbl" idx="1"/>
          </p:nvPr>
        </p:nvSpPr>
        <p:spPr>
          <a:xfrm>
            <a:off x="457200" y="908050"/>
            <a:ext cx="8229600" cy="5400675"/>
          </a:xfrm>
        </p:spPr>
        <p:txBody>
          <a:bodyPr/>
          <a:lstStyle/>
          <a:p>
            <a:pPr lvl="0"/>
            <a:endParaRPr lang="ja-JP" altLang="en-US" noProof="0" dirty="0"/>
          </a:p>
        </p:txBody>
      </p:sp>
      <p:sp>
        <p:nvSpPr>
          <p:cNvPr id="4" name="Rectangle 4"/>
          <p:cNvSpPr>
            <a:spLocks noGrp="1" noChangeArrowheads="1"/>
          </p:cNvSpPr>
          <p:nvPr>
            <p:ph type="dt" sz="half" idx="10"/>
          </p:nvPr>
        </p:nvSpPr>
        <p:spPr/>
        <p:txBody>
          <a:bodyPr/>
          <a:lstStyle>
            <a:lvl1pPr algn="ctr">
              <a:defRPr/>
            </a:lvl1pPr>
          </a:lstStyle>
          <a:p>
            <a:pPr>
              <a:defRPr/>
            </a:pPr>
            <a:fld id="{7C074EC9-4DD8-4922-A993-B72929AC2EC2}"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13185AB3-B273-4024-AA5E-02344638E5FF}" type="slidenum">
              <a:rPr lang="en-US" altLang="ja-JP"/>
              <a:pPr>
                <a:defRPr/>
              </a:pPr>
              <a:t>‹#›</a:t>
            </a:fld>
            <a:endParaRPr lang="en-US" altLang="ja-JP"/>
          </a:p>
        </p:txBody>
      </p:sp>
    </p:spTree>
    <p:extLst>
      <p:ext uri="{BB962C8B-B14F-4D97-AF65-F5344CB8AC3E}">
        <p14:creationId xmlns:p14="http://schemas.microsoft.com/office/powerpoint/2010/main" val="19548186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6CC70CBE-C26C-4A8E-8E8A-024047D6E43A}" type="datetime1">
              <a:rPr lang="ja-JP" altLang="en-US"/>
              <a:pPr>
                <a:defRPr/>
              </a:pPr>
              <a:t>2016/8/7</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7B9153D2-1DAB-4F1F-99C0-7C8384B78E6B}" type="slidenum">
              <a:rPr lang="en-US" altLang="ja-JP"/>
              <a:pPr>
                <a:defRPr/>
              </a:pPr>
              <a:t>‹#›</a:t>
            </a:fld>
            <a:endParaRPr lang="en-US" altLang="ja-JP" dirty="0"/>
          </a:p>
        </p:txBody>
      </p:sp>
    </p:spTree>
    <p:extLst>
      <p:ext uri="{BB962C8B-B14F-4D97-AF65-F5344CB8AC3E}">
        <p14:creationId xmlns:p14="http://schemas.microsoft.com/office/powerpoint/2010/main" val="40281336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C3D113A7-4AB6-4C54-B23E-56EA377A2758}"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B614DC7-3017-44D7-93BC-7DEE0C2EB0AE}" type="slidenum">
              <a:rPr lang="en-US" altLang="ja-JP"/>
              <a:pPr>
                <a:defRPr/>
              </a:pPr>
              <a:t>‹#›</a:t>
            </a:fld>
            <a:endParaRPr lang="en-US" altLang="ja-JP" dirty="0"/>
          </a:p>
        </p:txBody>
      </p:sp>
    </p:spTree>
    <p:extLst>
      <p:ext uri="{BB962C8B-B14F-4D97-AF65-F5344CB8AC3E}">
        <p14:creationId xmlns:p14="http://schemas.microsoft.com/office/powerpoint/2010/main" val="15795948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2F16A92F-A623-404D-A128-C603D166C94B}"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7F4B1A7-48C3-4DB4-8846-1C4D74CE46ED}" type="slidenum">
              <a:rPr lang="en-US" altLang="ja-JP"/>
              <a:pPr>
                <a:defRPr/>
              </a:pPr>
              <a:t>‹#›</a:t>
            </a:fld>
            <a:endParaRPr lang="en-US" altLang="ja-JP" dirty="0"/>
          </a:p>
        </p:txBody>
      </p:sp>
    </p:spTree>
    <p:extLst>
      <p:ext uri="{BB962C8B-B14F-4D97-AF65-F5344CB8AC3E}">
        <p14:creationId xmlns:p14="http://schemas.microsoft.com/office/powerpoint/2010/main" val="2808988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947448F9-6884-4B3B-BC0A-C219E2D60B9D}" type="datetime1">
              <a:rPr lang="ja-JP" altLang="en-US"/>
              <a:pPr>
                <a:defRPr/>
              </a:pPr>
              <a:t>2016/8/7</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D0E96D57-8357-4C60-8DEA-E67C6309D45A}" type="slidenum">
              <a:rPr lang="en-US" altLang="ja-JP"/>
              <a:pPr>
                <a:defRPr/>
              </a:pPr>
              <a:t>‹#›</a:t>
            </a:fld>
            <a:endParaRPr lang="en-US" altLang="ja-JP" dirty="0"/>
          </a:p>
        </p:txBody>
      </p:sp>
    </p:spTree>
    <p:extLst>
      <p:ext uri="{BB962C8B-B14F-4D97-AF65-F5344CB8AC3E}">
        <p14:creationId xmlns:p14="http://schemas.microsoft.com/office/powerpoint/2010/main" val="21568161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A77937C7-18DA-4B93-8303-C4440B743F6F}" type="datetime1">
              <a:rPr lang="ja-JP" altLang="en-US"/>
              <a:pPr>
                <a:defRPr/>
              </a:pPr>
              <a:t>2016/8/7</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1F31F1DB-925C-480F-A23B-2D123689900B}" type="slidenum">
              <a:rPr lang="en-US" altLang="ja-JP"/>
              <a:pPr>
                <a:defRPr/>
              </a:pPr>
              <a:t>‹#›</a:t>
            </a:fld>
            <a:endParaRPr lang="en-US" altLang="ja-JP" dirty="0"/>
          </a:p>
        </p:txBody>
      </p:sp>
    </p:spTree>
    <p:extLst>
      <p:ext uri="{BB962C8B-B14F-4D97-AF65-F5344CB8AC3E}">
        <p14:creationId xmlns:p14="http://schemas.microsoft.com/office/powerpoint/2010/main" val="10388084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74F33D79-B3C4-4CF1-842B-265F1C65369E}" type="datetime1">
              <a:rPr lang="ja-JP" altLang="en-US"/>
              <a:pPr>
                <a:defRPr/>
              </a:pPr>
              <a:t>2016/8/7</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8FC098F9-65E2-4EE0-A0C2-CEF0B15B517D}" type="slidenum">
              <a:rPr lang="en-US" altLang="ja-JP"/>
              <a:pPr>
                <a:defRPr/>
              </a:pPr>
              <a:t>‹#›</a:t>
            </a:fld>
            <a:endParaRPr lang="en-US" altLang="ja-JP" dirty="0"/>
          </a:p>
        </p:txBody>
      </p:sp>
    </p:spTree>
    <p:extLst>
      <p:ext uri="{BB962C8B-B14F-4D97-AF65-F5344CB8AC3E}">
        <p14:creationId xmlns:p14="http://schemas.microsoft.com/office/powerpoint/2010/main" val="338836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FAD3D148-B7F2-44DC-86E0-85FB5659C084}"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CB3F0D3-1A02-4477-A58F-729C437145F0}" type="slidenum">
              <a:rPr lang="en-US" altLang="ja-JP"/>
              <a:pPr>
                <a:defRPr/>
              </a:pPr>
              <a:t>‹#›</a:t>
            </a:fld>
            <a:endParaRPr lang="en-US" altLang="ja-JP" dirty="0"/>
          </a:p>
        </p:txBody>
      </p:sp>
    </p:spTree>
    <p:extLst>
      <p:ext uri="{BB962C8B-B14F-4D97-AF65-F5344CB8AC3E}">
        <p14:creationId xmlns:p14="http://schemas.microsoft.com/office/powerpoint/2010/main" val="10347626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70AAAA0-AF6A-4352-968A-DD9D0E330159}" type="datetime1">
              <a:rPr lang="ja-JP" altLang="en-US"/>
              <a:pPr>
                <a:defRPr/>
              </a:pPr>
              <a:t>2016/8/7</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A24E28A9-AF75-45B1-9458-5E144DA9C613}" type="slidenum">
              <a:rPr lang="en-US" altLang="ja-JP"/>
              <a:pPr>
                <a:defRPr/>
              </a:pPr>
              <a:t>‹#›</a:t>
            </a:fld>
            <a:endParaRPr lang="en-US" altLang="ja-JP" dirty="0"/>
          </a:p>
        </p:txBody>
      </p:sp>
    </p:spTree>
    <p:extLst>
      <p:ext uri="{BB962C8B-B14F-4D97-AF65-F5344CB8AC3E}">
        <p14:creationId xmlns:p14="http://schemas.microsoft.com/office/powerpoint/2010/main" val="12386221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AB19719-6B40-40CF-BAB3-62CFF48F2DEC}" type="datetime1">
              <a:rPr lang="ja-JP" altLang="en-US"/>
              <a:pPr>
                <a:defRPr/>
              </a:pPr>
              <a:t>2016/8/7</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DAEB3C3-59CF-4504-9CA0-8B64DA533585}" type="slidenum">
              <a:rPr lang="en-US" altLang="ja-JP"/>
              <a:pPr>
                <a:defRPr/>
              </a:pPr>
              <a:t>‹#›</a:t>
            </a:fld>
            <a:endParaRPr lang="en-US" altLang="ja-JP" dirty="0"/>
          </a:p>
        </p:txBody>
      </p:sp>
    </p:spTree>
    <p:extLst>
      <p:ext uri="{BB962C8B-B14F-4D97-AF65-F5344CB8AC3E}">
        <p14:creationId xmlns:p14="http://schemas.microsoft.com/office/powerpoint/2010/main" val="14875879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C1C722F7-2E63-49EB-A858-6653526EE2AA}" type="datetime1">
              <a:rPr lang="ja-JP" altLang="en-US"/>
              <a:pPr>
                <a:defRPr/>
              </a:pPr>
              <a:t>2016/8/7</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CBCA6F0-7306-482C-A411-379D4585960A}" type="slidenum">
              <a:rPr lang="en-US" altLang="ja-JP"/>
              <a:pPr>
                <a:defRPr/>
              </a:pPr>
              <a:t>‹#›</a:t>
            </a:fld>
            <a:endParaRPr lang="en-US" altLang="ja-JP" dirty="0"/>
          </a:p>
        </p:txBody>
      </p:sp>
    </p:spTree>
    <p:extLst>
      <p:ext uri="{BB962C8B-B14F-4D97-AF65-F5344CB8AC3E}">
        <p14:creationId xmlns:p14="http://schemas.microsoft.com/office/powerpoint/2010/main" val="16433463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713280EF-C07C-4B1C-843C-3E8B88E1B6AA}"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2A8E52A-A1CA-430D-BD05-F35B0201DAF4}" type="slidenum">
              <a:rPr lang="en-US" altLang="ja-JP"/>
              <a:pPr>
                <a:defRPr/>
              </a:pPr>
              <a:t>‹#›</a:t>
            </a:fld>
            <a:endParaRPr lang="en-US" altLang="ja-JP" dirty="0"/>
          </a:p>
        </p:txBody>
      </p:sp>
    </p:spTree>
    <p:extLst>
      <p:ext uri="{BB962C8B-B14F-4D97-AF65-F5344CB8AC3E}">
        <p14:creationId xmlns:p14="http://schemas.microsoft.com/office/powerpoint/2010/main" val="30696138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7687FD0F-571A-4A25-B069-F29AEE9A6581}" type="datetime1">
              <a:rPr lang="ja-JP" altLang="en-US"/>
              <a:pPr>
                <a:defRPr/>
              </a:pPr>
              <a:t>2016/8/7</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C40AAE0-6A70-4150-9BE1-B4911D72D462}" type="slidenum">
              <a:rPr lang="en-US" altLang="ja-JP"/>
              <a:pPr>
                <a:defRPr/>
              </a:pPr>
              <a:t>‹#›</a:t>
            </a:fld>
            <a:endParaRPr lang="en-US" altLang="ja-JP" dirty="0"/>
          </a:p>
        </p:txBody>
      </p:sp>
    </p:spTree>
    <p:extLst>
      <p:ext uri="{BB962C8B-B14F-4D97-AF65-F5344CB8AC3E}">
        <p14:creationId xmlns:p14="http://schemas.microsoft.com/office/powerpoint/2010/main" val="2161548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7B87C14A-3FFD-4CE1-AFBB-FFB775B8D417}" type="datetime1">
              <a:rPr lang="ja-JP" altLang="en-US"/>
              <a:pPr>
                <a:defRPr/>
              </a:pPr>
              <a:t>2016/8/7</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atin typeface="Arial" pitchFamily="34" charset="0"/>
                <a:ea typeface="ＭＳ Ｐゴシック" pitchFamily="50" charset="-128"/>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92DEEF64-20EF-4772-8542-3B5B6B871ACD}" type="slidenum">
              <a:rPr lang="en-US" altLang="ja-JP"/>
              <a:pPr>
                <a:defRPr/>
              </a:pPr>
              <a:t>‹#›</a:t>
            </a:fld>
            <a:endParaRPr lang="en-US" altLang="ja-JP"/>
          </a:p>
        </p:txBody>
      </p:sp>
    </p:spTree>
    <p:extLst>
      <p:ext uri="{BB962C8B-B14F-4D97-AF65-F5344CB8AC3E}">
        <p14:creationId xmlns:p14="http://schemas.microsoft.com/office/powerpoint/2010/main" val="27334102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A5ABF98C-DD12-469B-AE8C-EB40AA57058A}"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201323BF-B5FC-4E52-950A-AD82DCB68DE6}" type="slidenum">
              <a:rPr lang="en-US" altLang="ja-JP"/>
              <a:pPr>
                <a:defRPr/>
              </a:pPr>
              <a:t>‹#›</a:t>
            </a:fld>
            <a:endParaRPr lang="en-US" altLang="ja-JP"/>
          </a:p>
        </p:txBody>
      </p:sp>
    </p:spTree>
    <p:extLst>
      <p:ext uri="{BB962C8B-B14F-4D97-AF65-F5344CB8AC3E}">
        <p14:creationId xmlns:p14="http://schemas.microsoft.com/office/powerpoint/2010/main" val="8945411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9F63E05E-3FBE-47DC-B59C-78B8827EC60B}"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6933EFAD-5CE5-41F6-A306-957CB485C7B6}" type="slidenum">
              <a:rPr lang="en-US" altLang="ja-JP"/>
              <a:pPr>
                <a:defRPr/>
              </a:pPr>
              <a:t>‹#›</a:t>
            </a:fld>
            <a:endParaRPr lang="en-US" altLang="ja-JP"/>
          </a:p>
        </p:txBody>
      </p:sp>
    </p:spTree>
    <p:extLst>
      <p:ext uri="{BB962C8B-B14F-4D97-AF65-F5344CB8AC3E}">
        <p14:creationId xmlns:p14="http://schemas.microsoft.com/office/powerpoint/2010/main" val="40192819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F5DC1DFF-EE6D-4400-8D77-DEBF9E802831}"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215A3FF2-D8FB-4040-8EDB-C192B4F96FD7}" type="slidenum">
              <a:rPr lang="en-US" altLang="ja-JP"/>
              <a:pPr>
                <a:defRPr/>
              </a:pPr>
              <a:t>‹#›</a:t>
            </a:fld>
            <a:endParaRPr lang="en-US" altLang="ja-JP"/>
          </a:p>
        </p:txBody>
      </p:sp>
    </p:spTree>
    <p:extLst>
      <p:ext uri="{BB962C8B-B14F-4D97-AF65-F5344CB8AC3E}">
        <p14:creationId xmlns:p14="http://schemas.microsoft.com/office/powerpoint/2010/main" val="14013896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C683C130-D21F-44CE-A633-FEAAAA33DA64}" type="datetime1">
              <a:rPr lang="ja-JP" altLang="en-US"/>
              <a:pPr>
                <a:defRPr/>
              </a:pPr>
              <a:t>2016/8/7</a:t>
            </a:fld>
            <a:endParaRPr lang="en-US" altLang="ja-JP"/>
          </a:p>
        </p:txBody>
      </p:sp>
      <p:sp>
        <p:nvSpPr>
          <p:cNvPr id="8"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C9074FDD-6E5C-4DF4-9E4D-616A9ADE5ABC}" type="slidenum">
              <a:rPr lang="en-US" altLang="ja-JP"/>
              <a:pPr>
                <a:defRPr/>
              </a:pPr>
              <a:t>‹#›</a:t>
            </a:fld>
            <a:endParaRPr lang="en-US" altLang="ja-JP"/>
          </a:p>
        </p:txBody>
      </p:sp>
    </p:spTree>
    <p:extLst>
      <p:ext uri="{BB962C8B-B14F-4D97-AF65-F5344CB8AC3E}">
        <p14:creationId xmlns:p14="http://schemas.microsoft.com/office/powerpoint/2010/main" val="651805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1C4D2B6F-1E75-498C-801A-B0AAC574CE6C}" type="datetime1">
              <a:rPr lang="ja-JP" altLang="en-US"/>
              <a:pPr>
                <a:defRPr/>
              </a:pPr>
              <a:t>2016/8/7</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9246807-CCA9-49D4-B334-2EE97AAD729E}" type="slidenum">
              <a:rPr lang="en-US" altLang="ja-JP"/>
              <a:pPr>
                <a:defRPr/>
              </a:pPr>
              <a:t>‹#›</a:t>
            </a:fld>
            <a:endParaRPr lang="en-US" altLang="ja-JP" dirty="0"/>
          </a:p>
        </p:txBody>
      </p:sp>
    </p:spTree>
    <p:extLst>
      <p:ext uri="{BB962C8B-B14F-4D97-AF65-F5344CB8AC3E}">
        <p14:creationId xmlns:p14="http://schemas.microsoft.com/office/powerpoint/2010/main" val="13189008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78655502-CF85-4BA2-B9E5-B9A14FA8F51B}" type="datetime1">
              <a:rPr lang="ja-JP" altLang="en-US"/>
              <a:pPr>
                <a:defRPr/>
              </a:pPr>
              <a:t>2016/8/7</a:t>
            </a:fld>
            <a:endParaRPr lang="en-US" altLang="ja-JP"/>
          </a:p>
        </p:txBody>
      </p:sp>
      <p:sp>
        <p:nvSpPr>
          <p:cNvPr id="4"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BE71D3AB-F939-4649-B89E-2D9EE2BFB3E0}" type="slidenum">
              <a:rPr lang="en-US" altLang="ja-JP"/>
              <a:pPr>
                <a:defRPr/>
              </a:pPr>
              <a:t>‹#›</a:t>
            </a:fld>
            <a:endParaRPr lang="en-US" altLang="ja-JP"/>
          </a:p>
        </p:txBody>
      </p:sp>
    </p:spTree>
    <p:extLst>
      <p:ext uri="{BB962C8B-B14F-4D97-AF65-F5344CB8AC3E}">
        <p14:creationId xmlns:p14="http://schemas.microsoft.com/office/powerpoint/2010/main" val="2465892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61D4F7F1-E55C-4017-AEFF-5BB198900F8A}" type="datetime1">
              <a:rPr lang="ja-JP" altLang="en-US"/>
              <a:pPr>
                <a:defRPr/>
              </a:pPr>
              <a:t>2016/8/7</a:t>
            </a:fld>
            <a:endParaRPr lang="en-US" altLang="ja-JP"/>
          </a:p>
        </p:txBody>
      </p:sp>
      <p:sp>
        <p:nvSpPr>
          <p:cNvPr id="3"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B37B15A0-D62D-42A5-8AAB-E4CEC5D5E877}" type="slidenum">
              <a:rPr lang="en-US" altLang="ja-JP"/>
              <a:pPr>
                <a:defRPr/>
              </a:pPr>
              <a:t>‹#›</a:t>
            </a:fld>
            <a:endParaRPr lang="en-US" altLang="ja-JP"/>
          </a:p>
        </p:txBody>
      </p:sp>
    </p:spTree>
    <p:extLst>
      <p:ext uri="{BB962C8B-B14F-4D97-AF65-F5344CB8AC3E}">
        <p14:creationId xmlns:p14="http://schemas.microsoft.com/office/powerpoint/2010/main" val="1366571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563F0376-A74B-43DF-9481-10695DECBF57}"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889A9EB3-09D4-4E25-9F50-A14E0A85E2A5}" type="slidenum">
              <a:rPr lang="en-US" altLang="ja-JP"/>
              <a:pPr>
                <a:defRPr/>
              </a:pPr>
              <a:t>‹#›</a:t>
            </a:fld>
            <a:endParaRPr lang="en-US" altLang="ja-JP"/>
          </a:p>
        </p:txBody>
      </p:sp>
    </p:spTree>
    <p:extLst>
      <p:ext uri="{BB962C8B-B14F-4D97-AF65-F5344CB8AC3E}">
        <p14:creationId xmlns:p14="http://schemas.microsoft.com/office/powerpoint/2010/main" val="32030849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FDDAA020-07D3-4E5E-8824-C7B1497729EB}"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1AB6CE3C-B092-4C5B-A81D-493589FC90D4}" type="slidenum">
              <a:rPr lang="en-US" altLang="ja-JP"/>
              <a:pPr>
                <a:defRPr/>
              </a:pPr>
              <a:t>‹#›</a:t>
            </a:fld>
            <a:endParaRPr lang="en-US" altLang="ja-JP"/>
          </a:p>
        </p:txBody>
      </p:sp>
    </p:spTree>
    <p:extLst>
      <p:ext uri="{BB962C8B-B14F-4D97-AF65-F5344CB8AC3E}">
        <p14:creationId xmlns:p14="http://schemas.microsoft.com/office/powerpoint/2010/main" val="5965960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1C17739B-4C4F-4D28-BB34-8F092B3FBB3E}"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5B37D530-7555-4459-996E-58A83A4B9B20}" type="slidenum">
              <a:rPr lang="en-US" altLang="ja-JP"/>
              <a:pPr>
                <a:defRPr/>
              </a:pPr>
              <a:t>‹#›</a:t>
            </a:fld>
            <a:endParaRPr lang="en-US" altLang="ja-JP"/>
          </a:p>
        </p:txBody>
      </p:sp>
    </p:spTree>
    <p:extLst>
      <p:ext uri="{BB962C8B-B14F-4D97-AF65-F5344CB8AC3E}">
        <p14:creationId xmlns:p14="http://schemas.microsoft.com/office/powerpoint/2010/main" val="4594965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8757C2FA-A2A4-458E-9E05-D35959176596}" type="datetime1">
              <a:rPr lang="ja-JP" altLang="en-US"/>
              <a:pPr>
                <a:defRPr/>
              </a:pPr>
              <a:t>2016/8/7</a:t>
            </a:fld>
            <a:endParaRPr lang="en-US" altLang="ja-JP"/>
          </a:p>
        </p:txBody>
      </p:sp>
      <p:sp>
        <p:nvSpPr>
          <p:cNvPr id="5"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8C25A553-02F4-415E-A586-6EE6DEE2F466}" type="slidenum">
              <a:rPr lang="en-US" altLang="ja-JP"/>
              <a:pPr>
                <a:defRPr/>
              </a:pPr>
              <a:t>‹#›</a:t>
            </a:fld>
            <a:endParaRPr lang="en-US" altLang="ja-JP"/>
          </a:p>
        </p:txBody>
      </p:sp>
    </p:spTree>
    <p:extLst>
      <p:ext uri="{BB962C8B-B14F-4D97-AF65-F5344CB8AC3E}">
        <p14:creationId xmlns:p14="http://schemas.microsoft.com/office/powerpoint/2010/main" val="177421666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5888"/>
            <a:ext cx="8229600" cy="503237"/>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sz="half" idx="1"/>
          </p:nvPr>
        </p:nvSpPr>
        <p:spPr>
          <a:xfrm>
            <a:off x="457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908050"/>
            <a:ext cx="4038600" cy="540067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4560F80C-6573-4459-A2AC-EA3E18460931}" type="datetime1">
              <a:rPr lang="ja-JP" altLang="en-US"/>
              <a:pPr>
                <a:defRPr/>
              </a:pPr>
              <a:t>2016/8/7</a:t>
            </a:fld>
            <a:endParaRPr lang="en-US" altLang="ja-JP"/>
          </a:p>
        </p:txBody>
      </p:sp>
      <p:sp>
        <p:nvSpPr>
          <p:cNvPr id="6" name="Rectangle 5"/>
          <p:cNvSpPr>
            <a:spLocks noGrp="1" noChangeArrowheads="1"/>
          </p:cNvSpPr>
          <p:nvPr>
            <p:ph type="ftr" sz="quarter" idx="11"/>
          </p:nvPr>
        </p:nvSpPr>
        <p:spPr/>
        <p:txBody>
          <a:bodyPr/>
          <a:lstStyle>
            <a:lvl1pPr>
              <a:defRPr>
                <a:latin typeface="Arial" pitchFamily="34" charset="0"/>
                <a:ea typeface="ＭＳ Ｐゴシック" pitchFamily="50" charset="-128"/>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A3D11032-8F14-4639-B7D3-8A1F80328A2D}" type="slidenum">
              <a:rPr lang="en-US" altLang="ja-JP"/>
              <a:pPr>
                <a:defRPr/>
              </a:pPr>
              <a:t>‹#›</a:t>
            </a:fld>
            <a:endParaRPr lang="en-US" altLang="ja-JP"/>
          </a:p>
        </p:txBody>
      </p:sp>
    </p:spTree>
    <p:extLst>
      <p:ext uri="{BB962C8B-B14F-4D97-AF65-F5344CB8AC3E}">
        <p14:creationId xmlns:p14="http://schemas.microsoft.com/office/powerpoint/2010/main" val="2970001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47B92C0D-048B-4452-A05F-6CB2AE968F63}" type="datetime1">
              <a:rPr lang="ja-JP" altLang="en-US"/>
              <a:pPr>
                <a:defRPr/>
              </a:pPr>
              <a:t>2016/8/7</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A3D2BCF-2EE1-4AC9-9040-2C398F842D5F}" type="slidenum">
              <a:rPr lang="en-US" altLang="ja-JP"/>
              <a:pPr>
                <a:defRPr/>
              </a:pPr>
              <a:t>‹#›</a:t>
            </a:fld>
            <a:endParaRPr lang="en-US" altLang="ja-JP" dirty="0"/>
          </a:p>
        </p:txBody>
      </p:sp>
    </p:spTree>
    <p:extLst>
      <p:ext uri="{BB962C8B-B14F-4D97-AF65-F5344CB8AC3E}">
        <p14:creationId xmlns:p14="http://schemas.microsoft.com/office/powerpoint/2010/main" val="1163056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5AD6FCF4-1366-49C4-ADE1-685BB91B933D}" type="datetime1">
              <a:rPr lang="ja-JP" altLang="en-US"/>
              <a:pPr>
                <a:defRPr/>
              </a:pPr>
              <a:t>2016/8/7</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1141825-7716-4D80-B842-83E04B15BE54}" type="slidenum">
              <a:rPr lang="en-US" altLang="ja-JP"/>
              <a:pPr>
                <a:defRPr/>
              </a:pPr>
              <a:t>‹#›</a:t>
            </a:fld>
            <a:endParaRPr lang="en-US" altLang="ja-JP" dirty="0"/>
          </a:p>
        </p:txBody>
      </p:sp>
    </p:spTree>
    <p:extLst>
      <p:ext uri="{BB962C8B-B14F-4D97-AF65-F5344CB8AC3E}">
        <p14:creationId xmlns:p14="http://schemas.microsoft.com/office/powerpoint/2010/main" val="914919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B7E4E77-4BB6-4D6E-8A56-EAECC57A0FED}" type="datetime1">
              <a:rPr lang="ja-JP" altLang="en-US"/>
              <a:pPr>
                <a:defRPr/>
              </a:pPr>
              <a:t>2016/8/7</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45DCEE1-C914-48E3-9DAD-1052B613D7A3}" type="slidenum">
              <a:rPr lang="en-US" altLang="ja-JP"/>
              <a:pPr>
                <a:defRPr/>
              </a:pPr>
              <a:t>‹#›</a:t>
            </a:fld>
            <a:endParaRPr lang="en-US" altLang="ja-JP" dirty="0"/>
          </a:p>
        </p:txBody>
      </p:sp>
    </p:spTree>
    <p:extLst>
      <p:ext uri="{BB962C8B-B14F-4D97-AF65-F5344CB8AC3E}">
        <p14:creationId xmlns:p14="http://schemas.microsoft.com/office/powerpoint/2010/main" val="99933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8E698894-151B-434C-838C-4A90E5560373}" type="datetime1">
              <a:rPr lang="ja-JP" altLang="en-US"/>
              <a:pPr>
                <a:defRPr/>
              </a:pPr>
              <a:t>2016/8/7</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4C84E87-9BEB-4C3C-97FA-B03598C266CD}" type="slidenum">
              <a:rPr lang="en-US" altLang="ja-JP"/>
              <a:pPr>
                <a:defRPr/>
              </a:pPr>
              <a:t>‹#›</a:t>
            </a:fld>
            <a:endParaRPr lang="en-US" altLang="ja-JP" dirty="0"/>
          </a:p>
        </p:txBody>
      </p:sp>
    </p:spTree>
    <p:extLst>
      <p:ext uri="{BB962C8B-B14F-4D97-AF65-F5344CB8AC3E}">
        <p14:creationId xmlns:p14="http://schemas.microsoft.com/office/powerpoint/2010/main" val="1142251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EA8FB3DC-DEBC-42BE-831D-B56C03147E38}" type="datetime1">
              <a:rPr lang="ja-JP" altLang="en-US"/>
              <a:pPr>
                <a:defRPr/>
              </a:pPr>
              <a:t>2016/8/7</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66CA9E5E-F379-493B-A0B4-7ECB326F2B35}" type="slidenum">
              <a:rPr lang="en-US" altLang="ja-JP"/>
              <a:pPr>
                <a:defRPr/>
              </a:pPr>
              <a:t>‹#›</a:t>
            </a:fld>
            <a:endParaRPr lang="en-US" altLang="ja-JP" dirty="0"/>
          </a:p>
        </p:txBody>
      </p:sp>
    </p:spTree>
    <p:extLst>
      <p:ext uri="{BB962C8B-B14F-4D97-AF65-F5344CB8AC3E}">
        <p14:creationId xmlns:p14="http://schemas.microsoft.com/office/powerpoint/2010/main" val="1666751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22E41901-A2B2-46C3-B91D-F86EF62EA83C}" type="datetime1">
              <a:rPr lang="ja-JP" altLang="en-US"/>
              <a:pPr>
                <a:defRPr/>
              </a:pPr>
              <a:t>2016/8/7</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CDCAFF8B-50DB-4B4B-BF3C-2F871CC58B27}" type="slidenum">
              <a:rPr lang="en-US" altLang="ja-JP"/>
              <a:pPr>
                <a:defRPr/>
              </a:pPr>
              <a:t>‹#›</a:t>
            </a:fld>
            <a:endParaRPr lang="en-US" altLang="ja-JP" dirty="0"/>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239" r:id="rId1"/>
    <p:sldLayoutId id="2147487209" r:id="rId2"/>
    <p:sldLayoutId id="2147487210" r:id="rId3"/>
    <p:sldLayoutId id="2147487211" r:id="rId4"/>
    <p:sldLayoutId id="2147487212" r:id="rId5"/>
    <p:sldLayoutId id="2147487213" r:id="rId6"/>
    <p:sldLayoutId id="2147487214" r:id="rId7"/>
    <p:sldLayoutId id="2147487215" r:id="rId8"/>
    <p:sldLayoutId id="2147487216" r:id="rId9"/>
    <p:sldLayoutId id="2147487217" r:id="rId10"/>
    <p:sldLayoutId id="2147487218"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205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3C635A41-23E2-4D43-9008-A306309718F8}" type="datetime1">
              <a:rPr lang="ja-JP" altLang="en-US"/>
              <a:pPr>
                <a:defRPr/>
              </a:pPr>
              <a:t>2016/8/7</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DC5FF997-3947-4601-B8B9-15339FA0E3EB}" type="slidenum">
              <a:rPr lang="en-US" altLang="ja-JP"/>
              <a:pPr>
                <a:defRPr/>
              </a:pPr>
              <a:t>‹#›</a:t>
            </a:fld>
            <a:endParaRPr lang="en-US" altLang="ja-JP"/>
          </a:p>
        </p:txBody>
      </p:sp>
      <p:sp>
        <p:nvSpPr>
          <p:cNvPr id="205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240" r:id="rId1"/>
    <p:sldLayoutId id="2147487241" r:id="rId2"/>
    <p:sldLayoutId id="2147487242" r:id="rId3"/>
    <p:sldLayoutId id="2147487243" r:id="rId4"/>
    <p:sldLayoutId id="2147487244" r:id="rId5"/>
    <p:sldLayoutId id="2147487245" r:id="rId6"/>
    <p:sldLayoutId id="2147487246" r:id="rId7"/>
    <p:sldLayoutId id="2147487247" r:id="rId8"/>
    <p:sldLayoutId id="2147487248" r:id="rId9"/>
    <p:sldLayoutId id="2147487249" r:id="rId10"/>
    <p:sldLayoutId id="2147487250" r:id="rId11"/>
    <p:sldLayoutId id="2147487251"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ECBD9617-7630-445D-8E96-75ED512DCC14}" type="datetime1">
              <a:rPr lang="ja-JP" altLang="en-US"/>
              <a:pPr>
                <a:defRPr/>
              </a:pPr>
              <a:t>2016/8/7</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E1A9E6D1-677B-4F6B-8768-BAAF58735E51}" type="slidenum">
              <a:rPr lang="en-US" altLang="ja-JP"/>
              <a:pPr>
                <a:defRPr/>
              </a:pPr>
              <a:t>‹#›</a:t>
            </a:fld>
            <a:endParaRPr lang="en-US" altLang="ja-JP" dirty="0"/>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252" r:id="rId1"/>
    <p:sldLayoutId id="2147487219" r:id="rId2"/>
    <p:sldLayoutId id="2147487220" r:id="rId3"/>
    <p:sldLayoutId id="2147487221" r:id="rId4"/>
    <p:sldLayoutId id="2147487222" r:id="rId5"/>
    <p:sldLayoutId id="2147487223" r:id="rId6"/>
    <p:sldLayoutId id="2147487224" r:id="rId7"/>
    <p:sldLayoutId id="2147487225" r:id="rId8"/>
    <p:sldLayoutId id="2147487226" r:id="rId9"/>
    <p:sldLayoutId id="2147487227" r:id="rId10"/>
    <p:sldLayoutId id="2147487228"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4099"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AF4D0FBD-1232-4E2F-BF66-8DFE5A5E582E}" type="datetime1">
              <a:rPr lang="ja-JP" altLang="en-US"/>
              <a:pPr>
                <a:defRPr/>
              </a:pPr>
              <a:t>2016/8/7</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400">
                <a:solidFill>
                  <a:srgbClr val="000000"/>
                </a:solidFill>
                <a:latin typeface="HGPｺﾞｼｯｸE" pitchFamily="50" charset="-128"/>
                <a:ea typeface="HGPｺﾞｼｯｸE" pitchFamily="50" charset="-128"/>
              </a:defRPr>
            </a:lvl1pPr>
          </a:lstStyle>
          <a:p>
            <a:pPr>
              <a:defRPr/>
            </a:pPr>
            <a:fld id="{F33E05B9-BF8B-4AD7-99BF-673D8C63BAB0}" type="slidenum">
              <a:rPr lang="en-US" altLang="ja-JP"/>
              <a:pPr>
                <a:defRPr/>
              </a:pPr>
              <a:t>‹#›</a:t>
            </a:fld>
            <a:endParaRPr lang="en-US" altLang="ja-JP"/>
          </a:p>
        </p:txBody>
      </p:sp>
      <p:sp>
        <p:nvSpPr>
          <p:cNvPr id="4103"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7253" r:id="rId1"/>
    <p:sldLayoutId id="2147487254" r:id="rId2"/>
    <p:sldLayoutId id="2147487255" r:id="rId3"/>
    <p:sldLayoutId id="2147487256" r:id="rId4"/>
    <p:sldLayoutId id="2147487257" r:id="rId5"/>
    <p:sldLayoutId id="2147487258" r:id="rId6"/>
    <p:sldLayoutId id="2147487259" r:id="rId7"/>
    <p:sldLayoutId id="2147487260" r:id="rId8"/>
    <p:sldLayoutId id="2147487261" r:id="rId9"/>
    <p:sldLayoutId id="2147487262" r:id="rId10"/>
    <p:sldLayoutId id="2147487263" r:id="rId11"/>
    <p:sldLayoutId id="2147487264"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30.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ctrTitle"/>
          </p:nvPr>
        </p:nvSpPr>
        <p:spPr>
          <a:xfrm>
            <a:off x="395288" y="1557338"/>
            <a:ext cx="8497887" cy="1655762"/>
          </a:xfrm>
        </p:spPr>
        <p:txBody>
          <a:bodyPr/>
          <a:lstStyle/>
          <a:p>
            <a:pPr eaLnBrk="1" hangingPunct="1"/>
            <a:r>
              <a:rPr lang="ja-JP" altLang="en-US" dirty="0"/>
              <a:t>平成２８年度 第１回技術部会</a:t>
            </a:r>
            <a:r>
              <a:rPr lang="en-US" altLang="ja-JP" dirty="0"/>
              <a:t/>
            </a:r>
            <a:br>
              <a:rPr lang="en-US" altLang="ja-JP" dirty="0"/>
            </a:br>
            <a:r>
              <a:rPr lang="en-US" altLang="ja-JP" dirty="0"/>
              <a:t>【</a:t>
            </a:r>
            <a:r>
              <a:rPr lang="ja-JP" altLang="en-US" dirty="0"/>
              <a:t>今年度の活動計画</a:t>
            </a:r>
            <a:r>
              <a:rPr lang="en-US" altLang="ja-JP" dirty="0"/>
              <a:t>】</a:t>
            </a:r>
            <a:endParaRPr lang="ja-JP" altLang="en-US" dirty="0"/>
          </a:p>
        </p:txBody>
      </p:sp>
      <p:sp>
        <p:nvSpPr>
          <p:cNvPr id="33795" name="Rectangle 5"/>
          <p:cNvSpPr>
            <a:spLocks noGrp="1" noChangeArrowheads="1"/>
          </p:cNvSpPr>
          <p:nvPr>
            <p:ph type="subTitle" idx="1"/>
          </p:nvPr>
        </p:nvSpPr>
        <p:spPr>
          <a:xfrm>
            <a:off x="1371600" y="4221163"/>
            <a:ext cx="6400800" cy="1800225"/>
          </a:xfrm>
        </p:spPr>
        <p:txBody>
          <a:bodyPr/>
          <a:lstStyle/>
          <a:p>
            <a:pPr eaLnBrk="1" hangingPunct="1"/>
            <a:r>
              <a:rPr dirty="0" smtClean="0"/>
              <a:t>平成２８年８月</a:t>
            </a:r>
            <a:r>
              <a:rPr lang="ja-JP" altLang="en-US" dirty="0" smtClean="0"/>
              <a:t>１２</a:t>
            </a:r>
            <a:r>
              <a:rPr dirty="0" smtClean="0"/>
              <a:t>日</a:t>
            </a:r>
          </a:p>
          <a:p>
            <a:pPr eaLnBrk="1" hangingPunct="1"/>
            <a:endParaRPr sz="1800" dirty="0" smtClean="0"/>
          </a:p>
          <a:p>
            <a:pPr eaLnBrk="1" hangingPunct="1"/>
            <a:r>
              <a:rPr dirty="0" smtClean="0"/>
              <a:t>三重県市町総合事務組合</a:t>
            </a:r>
          </a:p>
        </p:txBody>
      </p:sp>
      <p:sp>
        <p:nvSpPr>
          <p:cNvPr id="33796" name="正方形/長方形 4"/>
          <p:cNvSpPr>
            <a:spLocks noChangeArrowheads="1"/>
          </p:cNvSpPr>
          <p:nvPr/>
        </p:nvSpPr>
        <p:spPr bwMode="auto">
          <a:xfrm>
            <a:off x="7667625" y="315913"/>
            <a:ext cx="1225550" cy="369887"/>
          </a:xfrm>
          <a:prstGeom prst="rect">
            <a:avLst/>
          </a:prstGeom>
          <a:solidFill>
            <a:schemeClr val="bg1"/>
          </a:solidFill>
          <a:ln w="28575" algn="ctr">
            <a:solidFill>
              <a:schemeClr val="tx1"/>
            </a:solidFill>
            <a:round/>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a:latin typeface="Arial" charset="0"/>
                <a:ea typeface="ＭＳ Ｐゴシック" pitchFamily="50" charset="-128"/>
              </a:rPr>
              <a:t>資料２</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F015F16-D845-463F-B0DB-D007C5441365}"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4198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4F2BA83-AB25-4D29-BAED-792630F6705E}" type="slidenum">
              <a:rPr lang="en-US" altLang="ja-JP" sz="1400">
                <a:solidFill>
                  <a:srgbClr val="000000"/>
                </a:solidFill>
              </a:rPr>
              <a:pPr algn="r" eaLnBrk="1" hangingPunct="1">
                <a:spcBef>
                  <a:spcPct val="0"/>
                </a:spcBef>
                <a:buClrTx/>
                <a:buFontTx/>
                <a:buNone/>
              </a:pPr>
              <a:t>9</a:t>
            </a:fld>
            <a:endParaRPr lang="en-US" altLang="ja-JP" sz="1400">
              <a:solidFill>
                <a:srgbClr val="000000"/>
              </a:solidFill>
            </a:endParaRPr>
          </a:p>
        </p:txBody>
      </p:sp>
      <p:sp>
        <p:nvSpPr>
          <p:cNvPr id="89092" name="Rectangle 3"/>
          <p:cNvSpPr>
            <a:spLocks noGrp="1" noChangeArrowheads="1"/>
          </p:cNvSpPr>
          <p:nvPr>
            <p:ph type="body" idx="4294967295"/>
          </p:nvPr>
        </p:nvSpPr>
        <p:spPr>
          <a:xfrm>
            <a:off x="369888" y="1199898"/>
            <a:ext cx="8523287" cy="5380038"/>
          </a:xfrm>
        </p:spPr>
        <p:txBody>
          <a:bodyPr/>
          <a:lstStyle/>
          <a:p>
            <a:pPr eaLnBrk="1" hangingPunct="1">
              <a:defRPr/>
            </a:pPr>
            <a:r>
              <a:rPr sz="2600" dirty="0" smtClean="0"/>
              <a:t>①地理空間情報集約システムの普及促進</a:t>
            </a:r>
          </a:p>
          <a:p>
            <a:pPr lvl="1" eaLnBrk="1" hangingPunct="1">
              <a:defRPr/>
            </a:pPr>
            <a:r>
              <a:rPr sz="2200" dirty="0" smtClean="0"/>
              <a:t>「</a:t>
            </a:r>
            <a:r>
              <a:rPr sz="2200" dirty="0"/>
              <a:t>地理空間情報集約システム運用ガイドライン（案）」をもとに災害発生時のシステム利用促進を</a:t>
            </a:r>
            <a:r>
              <a:rPr sz="2200" dirty="0" smtClean="0"/>
              <a:t>はかる。</a:t>
            </a:r>
            <a:endParaRPr lang="en-US" altLang="ja-JP" sz="2200" dirty="0" smtClean="0"/>
          </a:p>
          <a:p>
            <a:pPr lvl="1" eaLnBrk="1" hangingPunct="1">
              <a:defRPr/>
            </a:pPr>
            <a:r>
              <a:rPr sz="2200" dirty="0" smtClean="0"/>
              <a:t>利用</a:t>
            </a:r>
            <a:r>
              <a:rPr sz="2200" dirty="0"/>
              <a:t>団体の課題のフィードバックをうけ、次年度以降のシステム活用の改善方策を検討</a:t>
            </a:r>
            <a:r>
              <a:rPr sz="2200" dirty="0" smtClean="0"/>
              <a:t>する。</a:t>
            </a:r>
            <a:endParaRPr lang="en-US" altLang="ja-JP" sz="2200" dirty="0" smtClean="0"/>
          </a:p>
          <a:p>
            <a:pPr lvl="1" eaLnBrk="1" hangingPunct="1">
              <a:defRPr/>
            </a:pPr>
            <a:endParaRPr lang="en-US" altLang="ja-JP" sz="1800" dirty="0"/>
          </a:p>
          <a:p>
            <a:pPr eaLnBrk="1" hangingPunct="1">
              <a:defRPr/>
            </a:pPr>
            <a:r>
              <a:rPr lang="ja-JP" altLang="en-US" sz="2600" dirty="0"/>
              <a:t>②防災関連個人情報の</a:t>
            </a:r>
            <a:r>
              <a:rPr lang="ja-JP" altLang="en-US" sz="2600" dirty="0" smtClean="0"/>
              <a:t>システムでの取り扱い検討</a:t>
            </a:r>
            <a:endParaRPr lang="ja-JP" altLang="en-US" sz="2600" dirty="0"/>
          </a:p>
          <a:p>
            <a:pPr lvl="1" eaLnBrk="1" hangingPunct="1">
              <a:defRPr/>
            </a:pPr>
            <a:r>
              <a:rPr lang="ja-JP" altLang="en-US" sz="2200" dirty="0"/>
              <a:t>システムにおける防災関連個人情報利用ニーズを確認する。</a:t>
            </a:r>
          </a:p>
          <a:p>
            <a:pPr lvl="1" eaLnBrk="1" hangingPunct="1">
              <a:defRPr/>
            </a:pPr>
            <a:r>
              <a:rPr lang="ja-JP" altLang="en-US" sz="2200" dirty="0"/>
              <a:t>個人情報のシステム搭載手法を検討する。</a:t>
            </a:r>
          </a:p>
          <a:p>
            <a:pPr lvl="1" eaLnBrk="1" hangingPunct="1">
              <a:defRPr/>
            </a:pPr>
            <a:endParaRPr lang="en-US" altLang="ja-JP" sz="1800" dirty="0"/>
          </a:p>
          <a:p>
            <a:pPr eaLnBrk="1" hangingPunct="1">
              <a:defRPr/>
            </a:pPr>
            <a:r>
              <a:rPr sz="2600" dirty="0"/>
              <a:t>③システム運用にかかる関係機関との連携</a:t>
            </a:r>
            <a:r>
              <a:rPr sz="2600" dirty="0" smtClean="0"/>
              <a:t>検討</a:t>
            </a:r>
            <a:endParaRPr lang="en-US" altLang="ja-JP" sz="2600" dirty="0" smtClean="0"/>
          </a:p>
          <a:p>
            <a:pPr lvl="1" eaLnBrk="1" hangingPunct="1">
              <a:defRPr/>
            </a:pPr>
            <a:r>
              <a:rPr altLang="ja-JP" sz="2200" dirty="0" smtClean="0"/>
              <a:t>三重県</a:t>
            </a:r>
            <a:r>
              <a:rPr altLang="ja-JP" sz="2200" dirty="0"/>
              <a:t>次期防災システムを対象に</a:t>
            </a:r>
            <a:r>
              <a:rPr altLang="ja-JP" sz="2200" dirty="0" smtClean="0"/>
              <a:t>、</a:t>
            </a:r>
            <a:r>
              <a:rPr sz="2200" dirty="0"/>
              <a:t>過年度</a:t>
            </a:r>
            <a:r>
              <a:rPr altLang="ja-JP" sz="2200" dirty="0" smtClean="0"/>
              <a:t>までの協議結果をふまえ</a:t>
            </a:r>
            <a:r>
              <a:rPr altLang="ja-JP" sz="2200" dirty="0"/>
              <a:t>、地理空間情報集約システムとの連携可能性を</a:t>
            </a:r>
            <a:r>
              <a:rPr altLang="ja-JP" sz="2200" dirty="0" smtClean="0"/>
              <a:t>検討</a:t>
            </a:r>
            <a:r>
              <a:rPr sz="2200" dirty="0" smtClean="0"/>
              <a:t>する。</a:t>
            </a:r>
            <a:endParaRPr lang="en-US" altLang="ja-JP" sz="2200" dirty="0" smtClean="0"/>
          </a:p>
          <a:p>
            <a:pPr marL="457200" lvl="1" indent="0" eaLnBrk="1" hangingPunct="1">
              <a:buFont typeface="Wingdings" pitchFamily="2" charset="2"/>
              <a:buNone/>
              <a:defRPr/>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smtClean="0">
                <a:solidFill>
                  <a:srgbClr val="FFFFFF"/>
                </a:solidFill>
              </a:rPr>
              <a:t>３．防災分野における共有デジタル地図の利活用検討</a:t>
            </a:r>
          </a:p>
        </p:txBody>
      </p:sp>
      <p:sp>
        <p:nvSpPr>
          <p:cNvPr id="9" name="テキスト ボックス 8"/>
          <p:cNvSpPr txBox="1"/>
          <p:nvPr/>
        </p:nvSpPr>
        <p:spPr>
          <a:xfrm>
            <a:off x="6710864" y="751056"/>
            <a:ext cx="2339280" cy="369332"/>
          </a:xfrm>
          <a:prstGeom prst="rect">
            <a:avLst/>
          </a:prstGeom>
          <a:noFill/>
          <a:ln>
            <a:solidFill>
              <a:schemeClr val="tx1"/>
            </a:solidFill>
          </a:ln>
        </p:spPr>
        <p:txBody>
          <a:bodyPr wrap="square" rtlCol="0" anchor="ctr" anchorCtr="0">
            <a:spAutoFit/>
          </a:bodyPr>
          <a:lstStyle/>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防災</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WG</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活動内容</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B19CC28-31C9-4B6E-9048-55C1B0CD7AE4}"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4403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EA7B5E-01A6-405B-89A5-328EB4E5387E}"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89092" name="Rectangle 3"/>
          <p:cNvSpPr>
            <a:spLocks noGrp="1" noChangeArrowheads="1"/>
          </p:cNvSpPr>
          <p:nvPr>
            <p:ph type="body" idx="4294967295"/>
          </p:nvPr>
        </p:nvSpPr>
        <p:spPr>
          <a:xfrm>
            <a:off x="153988" y="1073274"/>
            <a:ext cx="8810500" cy="5164038"/>
          </a:xfrm>
        </p:spPr>
        <p:txBody>
          <a:bodyPr/>
          <a:lstStyle/>
          <a:p>
            <a:pPr eaLnBrk="1" hangingPunct="1">
              <a:defRPr/>
            </a:pPr>
            <a:r>
              <a:rPr sz="2600" dirty="0" smtClean="0"/>
              <a:t>①第３期更新事業におけるオプション要否確認調査</a:t>
            </a:r>
            <a:r>
              <a:rPr lang="en-US" altLang="ja-JP" sz="2400" spc="-300" dirty="0" smtClean="0"/>
              <a:t>【</a:t>
            </a:r>
            <a:r>
              <a:rPr lang="ja-JP" altLang="en-US" sz="2400" spc="-300" dirty="0" smtClean="0"/>
              <a:t>実施済</a:t>
            </a:r>
            <a:r>
              <a:rPr lang="en-US" altLang="ja-JP" sz="2400" spc="-300" dirty="0" smtClean="0"/>
              <a:t>】</a:t>
            </a:r>
          </a:p>
          <a:p>
            <a:pPr lvl="1" eaLnBrk="1" hangingPunct="1">
              <a:defRPr/>
            </a:pPr>
            <a:r>
              <a:rPr sz="2000" dirty="0" smtClean="0"/>
              <a:t>全市町を対象に、第３期更新事業におけるオプション要否を調査する。</a:t>
            </a:r>
            <a:endParaRPr lang="en-US" altLang="ja-JP" sz="2000" dirty="0" smtClean="0"/>
          </a:p>
          <a:p>
            <a:pPr lvl="1" eaLnBrk="1" hangingPunct="1">
              <a:defRPr/>
            </a:pPr>
            <a:r>
              <a:rPr sz="2000" dirty="0" smtClean="0"/>
              <a:t>調査時期は７月</a:t>
            </a:r>
            <a:r>
              <a:rPr lang="ja-JP" altLang="en-US" sz="2000" dirty="0" smtClean="0"/>
              <a:t>～８月</a:t>
            </a:r>
            <a:r>
              <a:rPr sz="2000" dirty="0" smtClean="0"/>
              <a:t>とする（実施済み）。</a:t>
            </a:r>
            <a:endParaRPr lang="en-US" altLang="ja-JP" sz="2000" dirty="0" smtClean="0"/>
          </a:p>
          <a:p>
            <a:pPr lvl="1" eaLnBrk="1" hangingPunct="1">
              <a:defRPr/>
            </a:pPr>
            <a:endParaRPr lang="en-US" sz="1600" dirty="0" smtClean="0"/>
          </a:p>
          <a:p>
            <a:pPr eaLnBrk="1" hangingPunct="1">
              <a:defRPr/>
            </a:pPr>
            <a:r>
              <a:rPr sz="2600" dirty="0"/>
              <a:t>②</a:t>
            </a:r>
            <a:r>
              <a:rPr sz="2600" dirty="0" smtClean="0"/>
              <a:t>地図資産・</a:t>
            </a:r>
            <a:r>
              <a:rPr lang="en-US" altLang="ja-JP" sz="2600" dirty="0" smtClean="0"/>
              <a:t>GIS</a:t>
            </a:r>
            <a:r>
              <a:rPr sz="2600" dirty="0" smtClean="0"/>
              <a:t>等に関する現状調査の実施</a:t>
            </a:r>
          </a:p>
          <a:p>
            <a:pPr lvl="1" eaLnBrk="1" hangingPunct="1">
              <a:defRPr/>
            </a:pPr>
            <a:r>
              <a:rPr sz="2000" dirty="0"/>
              <a:t>今後の利活用支援のための基本情報の収集を目的として、</a:t>
            </a:r>
            <a:r>
              <a:rPr sz="2000" dirty="0" smtClean="0"/>
              <a:t>県及び全市町を対象とした地図資産・</a:t>
            </a:r>
            <a:r>
              <a:rPr lang="en-US" altLang="ja-JP" sz="2000" dirty="0" smtClean="0"/>
              <a:t>GIS</a:t>
            </a:r>
            <a:r>
              <a:rPr sz="2000" dirty="0" smtClean="0"/>
              <a:t>に関する現状調査を実施する。</a:t>
            </a:r>
            <a:endParaRPr lang="en-US" altLang="ja-JP" sz="2000" dirty="0" smtClean="0"/>
          </a:p>
          <a:p>
            <a:pPr lvl="1" eaLnBrk="1" hangingPunct="1">
              <a:defRPr/>
            </a:pPr>
            <a:r>
              <a:rPr sz="2000" dirty="0" smtClean="0"/>
              <a:t>調査時期は、８月</a:t>
            </a:r>
            <a:r>
              <a:rPr lang="ja-JP" altLang="en-US" sz="2000" dirty="0" smtClean="0"/>
              <a:t>下旬</a:t>
            </a:r>
            <a:r>
              <a:rPr sz="2000" dirty="0" smtClean="0"/>
              <a:t>～９月頃を予定。</a:t>
            </a:r>
            <a:endParaRPr lang="en-US" altLang="ja-JP" sz="2000" dirty="0" smtClean="0"/>
          </a:p>
          <a:p>
            <a:pPr marL="457200" lvl="1" indent="0" eaLnBrk="1" hangingPunct="1">
              <a:buFont typeface="Wingdings" pitchFamily="2" charset="2"/>
              <a:buNone/>
              <a:defRPr/>
            </a:pPr>
            <a:endParaRPr lang="en-US" sz="1600" dirty="0" smtClean="0"/>
          </a:p>
          <a:p>
            <a:pPr eaLnBrk="1" hangingPunct="1">
              <a:defRPr/>
            </a:pPr>
            <a:r>
              <a:rPr sz="2600" dirty="0"/>
              <a:t>③</a:t>
            </a:r>
            <a:r>
              <a:rPr sz="2600" dirty="0" smtClean="0"/>
              <a:t>個別説明会の実施</a:t>
            </a:r>
          </a:p>
          <a:p>
            <a:pPr lvl="1" eaLnBrk="1" hangingPunct="1">
              <a:defRPr/>
            </a:pPr>
            <a:r>
              <a:rPr sz="2000" dirty="0" smtClean="0"/>
              <a:t>昨年度実施した個別説明会を今年度も希望市町を対象に実施する。</a:t>
            </a:r>
            <a:endParaRPr lang="en-US" altLang="ja-JP" sz="2000" dirty="0" smtClean="0"/>
          </a:p>
          <a:p>
            <a:pPr lvl="1" eaLnBrk="1" hangingPunct="1">
              <a:defRPr/>
            </a:pPr>
            <a:r>
              <a:rPr sz="2000" dirty="0" smtClean="0"/>
              <a:t>操作研修を希望する市町には、操作研修もあわせて実施する。</a:t>
            </a:r>
            <a:endParaRPr lang="en-US" altLang="ja-JP" sz="2000" dirty="0" smtClean="0"/>
          </a:p>
          <a:p>
            <a:pPr lvl="1" eaLnBrk="1" hangingPunct="1">
              <a:defRPr/>
            </a:pPr>
            <a:r>
              <a:rPr sz="2000" dirty="0" smtClean="0"/>
              <a:t>実施時期は、</a:t>
            </a:r>
            <a:r>
              <a:rPr lang="ja-JP" altLang="en-US" sz="2000" dirty="0" smtClean="0"/>
              <a:t>９</a:t>
            </a:r>
            <a:r>
              <a:rPr sz="2000" dirty="0" smtClean="0"/>
              <a:t>月～１２月頃を予定。</a:t>
            </a:r>
            <a:endParaRPr lang="en-US" altLang="ja-JP" sz="20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４．その他利活用支援</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E3D9DA7-758B-4CBB-BDA9-F50078909AC0}"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4505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F04981B-91BB-4AA8-A715-012F7F207098}" type="slidenum">
              <a:rPr lang="en-US" altLang="ja-JP" sz="1400">
                <a:solidFill>
                  <a:srgbClr val="000000"/>
                </a:solidFill>
              </a:rPr>
              <a:pPr algn="r" eaLnBrk="1" hangingPunct="1">
                <a:spcBef>
                  <a:spcPct val="0"/>
                </a:spcBef>
                <a:buClrTx/>
                <a:buFontTx/>
                <a:buNone/>
              </a:pPr>
              <a:t>11</a:t>
            </a:fld>
            <a:endParaRPr lang="en-US" altLang="ja-JP" sz="1400">
              <a:solidFill>
                <a:srgbClr val="000000"/>
              </a:solidFill>
            </a:endParaRPr>
          </a:p>
        </p:txBody>
      </p:sp>
      <p:sp>
        <p:nvSpPr>
          <p:cNvPr id="45060" name="Rectangle 3"/>
          <p:cNvSpPr>
            <a:spLocks noGrp="1" noChangeArrowheads="1"/>
          </p:cNvSpPr>
          <p:nvPr>
            <p:ph type="body" idx="4294967295"/>
          </p:nvPr>
        </p:nvSpPr>
        <p:spPr>
          <a:xfrm>
            <a:off x="250825" y="857250"/>
            <a:ext cx="8642350" cy="1419622"/>
          </a:xfrm>
        </p:spPr>
        <p:txBody>
          <a:bodyPr/>
          <a:lstStyle/>
          <a:p>
            <a:pPr eaLnBrk="1" hangingPunct="1"/>
            <a:r>
              <a:rPr sz="2800" dirty="0" smtClean="0"/>
              <a:t>オプション要否確認調査結果の報告</a:t>
            </a:r>
            <a:endParaRPr lang="en-US" altLang="ja-JP" sz="2800" dirty="0" smtClean="0"/>
          </a:p>
          <a:p>
            <a:pPr lvl="1" eaLnBrk="1" hangingPunct="1"/>
            <a:r>
              <a:rPr lang="ja-JP" altLang="en-US" sz="2000" dirty="0" smtClean="0"/>
              <a:t>調査の結果、第３期更新事業におけるオプション対応を希望した市町は以下の５市町であった。</a:t>
            </a:r>
            <a:endParaRPr lang="en-US" altLang="ja-JP" sz="2000" dirty="0" smtClean="0"/>
          </a:p>
          <a:p>
            <a:pPr lvl="1" eaLnBrk="1" hangingPunct="1"/>
            <a:r>
              <a:rPr lang="ja-JP" altLang="en-US" sz="2000" dirty="0" smtClean="0"/>
              <a:t>オプション希望市町には、負担費用等含め、今後個別に調整を行う。</a:t>
            </a:r>
            <a:endParaRPr lang="en-US" altLang="ja-JP" sz="20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４．その他利活用支援</a:t>
            </a:r>
          </a:p>
        </p:txBody>
      </p:sp>
      <p:graphicFrame>
        <p:nvGraphicFramePr>
          <p:cNvPr id="8" name="表 7"/>
          <p:cNvGraphicFramePr>
            <a:graphicFrameLocks noGrp="1"/>
          </p:cNvGraphicFramePr>
          <p:nvPr>
            <p:extLst>
              <p:ext uri="{D42A27DB-BD31-4B8C-83A1-F6EECF244321}">
                <p14:modId xmlns:p14="http://schemas.microsoft.com/office/powerpoint/2010/main" val="2156219166"/>
              </p:ext>
            </p:extLst>
          </p:nvPr>
        </p:nvGraphicFramePr>
        <p:xfrm>
          <a:off x="899592" y="2708920"/>
          <a:ext cx="7488832" cy="3329471"/>
        </p:xfrm>
        <a:graphic>
          <a:graphicData uri="http://schemas.openxmlformats.org/drawingml/2006/table">
            <a:tbl>
              <a:tblPr firstRow="1" bandRow="1">
                <a:tableStyleId>{21E4AEA4-8DFA-4A89-87EB-49C32662AFE0}</a:tableStyleId>
              </a:tblPr>
              <a:tblGrid>
                <a:gridCol w="1944216"/>
                <a:gridCol w="5544616"/>
              </a:tblGrid>
              <a:tr h="464476">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希望市町名</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希望するオプション内容</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801699">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松阪市</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数値地形図の全項目を地図情報レベル</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1000</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の規程に基づき修正する</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464476">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鈴鹿市</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写真地図データの解像度を</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10cm</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で作成</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r>
              <a:tr h="464476">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いなべ市</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写真地図データの解像度を</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10cm</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で作成</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負担費用によってはオプション対応しない可能性もあり</a:t>
                      </a:r>
                    </a:p>
                  </a:txBody>
                  <a:tcPr anchor="ctr"/>
                </a:tc>
              </a:tr>
              <a:tr h="501540">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東員町</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写真地図データの解像度を</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15cm</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で作成</a:t>
                      </a:r>
                    </a:p>
                  </a:txBody>
                  <a:tcPr anchor="ctr"/>
                </a:tc>
              </a:tr>
              <a:tr h="464476">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川越町</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写真地図データの解像度を</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15cm</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で作成</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負担費用によってはオプション対応しない可能性もあり</a:t>
                      </a:r>
                    </a:p>
                  </a:txBody>
                  <a:tcPr anchor="ct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191EEF6-E60B-4971-9CB0-35F4BDE43997}" type="slidenum">
              <a:rPr lang="en-US" altLang="ja-JP" sz="1400"/>
              <a:pPr algn="r" eaLnBrk="1" hangingPunct="1">
                <a:spcBef>
                  <a:spcPct val="0"/>
                </a:spcBef>
                <a:buClrTx/>
                <a:buFontTx/>
                <a:buNone/>
              </a:pPr>
              <a:t>12</a:t>
            </a:fld>
            <a:endParaRPr lang="en-US" altLang="ja-JP" sz="1400"/>
          </a:p>
        </p:txBody>
      </p:sp>
      <p:sp>
        <p:nvSpPr>
          <p:cNvPr id="4608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98A6FA6-3690-481D-9476-A1EC69C8EEED}" type="slidenum">
              <a:rPr lang="en-US" altLang="ja-JP" sz="1400"/>
              <a:pPr algn="r" eaLnBrk="1" hangingPunct="1">
                <a:spcBef>
                  <a:spcPct val="0"/>
                </a:spcBef>
                <a:buClrTx/>
                <a:buFontTx/>
                <a:buNone/>
              </a:pPr>
              <a:t>12</a:t>
            </a:fld>
            <a:endParaRPr lang="en-US" altLang="ja-JP" sz="1400"/>
          </a:p>
        </p:txBody>
      </p:sp>
      <p:sp>
        <p:nvSpPr>
          <p:cNvPr id="46084"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＊地番テキストデータ提供のお願い</a:t>
            </a:r>
          </a:p>
        </p:txBody>
      </p:sp>
      <p:sp>
        <p:nvSpPr>
          <p:cNvPr id="46085" name="Rectangle 3"/>
          <p:cNvSpPr>
            <a:spLocks noGrp="1" noChangeArrowheads="1"/>
          </p:cNvSpPr>
          <p:nvPr>
            <p:ph type="body" idx="4294967295"/>
          </p:nvPr>
        </p:nvSpPr>
        <p:spPr>
          <a:xfrm>
            <a:off x="203699" y="908050"/>
            <a:ext cx="8793162" cy="5257800"/>
          </a:xfrm>
        </p:spPr>
        <p:txBody>
          <a:bodyPr/>
          <a:lstStyle/>
          <a:p>
            <a:pPr eaLnBrk="1" hangingPunct="1"/>
            <a:r>
              <a:rPr sz="2800" dirty="0" smtClean="0">
                <a:cs typeface="Meiryo UI" pitchFamily="50" charset="-128"/>
              </a:rPr>
              <a:t>概要</a:t>
            </a:r>
          </a:p>
          <a:p>
            <a:pPr lvl="1" eaLnBrk="1" hangingPunct="1"/>
            <a:r>
              <a:rPr sz="2400" dirty="0" smtClean="0">
                <a:cs typeface="Meiryo UI" pitchFamily="50" charset="-128"/>
              </a:rPr>
              <a:t>地理空間情報集約システムの運用ルールのひとつとして、毎年、下記のデータを提供いただき、システム搭載データを更新します。</a:t>
            </a:r>
            <a:endParaRPr lang="en-US" altLang="ja-JP" sz="2400" dirty="0" smtClean="0">
              <a:cs typeface="Meiryo UI" pitchFamily="50" charset="-128"/>
            </a:endParaRPr>
          </a:p>
          <a:p>
            <a:pPr lvl="2" eaLnBrk="1" hangingPunct="1"/>
            <a:r>
              <a:rPr sz="2000" dirty="0" smtClean="0">
                <a:cs typeface="Meiryo UI" pitchFamily="50" charset="-128"/>
              </a:rPr>
              <a:t>地番テキストデータ　（毎年</a:t>
            </a:r>
            <a:r>
              <a:rPr lang="ja-JP" altLang="en-US" sz="2000" dirty="0">
                <a:cs typeface="Meiryo UI" pitchFamily="50" charset="-128"/>
              </a:rPr>
              <a:t>５</a:t>
            </a:r>
            <a:r>
              <a:rPr sz="2000" dirty="0" smtClean="0">
                <a:cs typeface="Meiryo UI" pitchFamily="50" charset="-128"/>
              </a:rPr>
              <a:t>月頃から収集開始）</a:t>
            </a:r>
            <a:endParaRPr lang="en-US" altLang="ja-JP" sz="2000" dirty="0" smtClean="0">
              <a:cs typeface="Meiryo UI" pitchFamily="50" charset="-128"/>
            </a:endParaRPr>
          </a:p>
          <a:p>
            <a:pPr lvl="2" eaLnBrk="1" hangingPunct="1"/>
            <a:r>
              <a:rPr sz="2000" dirty="0" smtClean="0">
                <a:cs typeface="Meiryo UI" pitchFamily="50" charset="-128"/>
              </a:rPr>
              <a:t>防災関連施設データ　（毎年</a:t>
            </a:r>
            <a:r>
              <a:rPr lang="ja-JP" altLang="en-US" sz="2000" dirty="0">
                <a:cs typeface="Meiryo UI" pitchFamily="50" charset="-128"/>
              </a:rPr>
              <a:t>１</a:t>
            </a:r>
            <a:r>
              <a:rPr sz="2000" dirty="0" smtClean="0">
                <a:cs typeface="Meiryo UI" pitchFamily="50" charset="-128"/>
              </a:rPr>
              <a:t>月頃に収集）</a:t>
            </a:r>
            <a:endParaRPr lang="en-US" altLang="ja-JP" sz="2000" dirty="0" smtClean="0">
              <a:cs typeface="Meiryo UI" pitchFamily="50" charset="-128"/>
            </a:endParaRPr>
          </a:p>
          <a:p>
            <a:pPr lvl="2" eaLnBrk="1" hangingPunct="1"/>
            <a:endParaRPr sz="2000" dirty="0" smtClean="0">
              <a:cs typeface="Meiryo UI" pitchFamily="50" charset="-128"/>
            </a:endParaRPr>
          </a:p>
          <a:p>
            <a:pPr eaLnBrk="1" hangingPunct="1"/>
            <a:r>
              <a:rPr sz="2800" dirty="0" smtClean="0">
                <a:cs typeface="Meiryo UI" pitchFamily="50" charset="-128"/>
              </a:rPr>
              <a:t>本日のお願い</a:t>
            </a:r>
          </a:p>
          <a:p>
            <a:pPr lvl="1" eaLnBrk="1" hangingPunct="1"/>
            <a:r>
              <a:rPr sz="2400" dirty="0" smtClean="0">
                <a:cs typeface="Meiryo UI" pitchFamily="50" charset="-128"/>
              </a:rPr>
              <a:t>資料</a:t>
            </a:r>
            <a:r>
              <a:rPr lang="ja-JP" altLang="en-US" sz="2400" dirty="0">
                <a:cs typeface="Meiryo UI" pitchFamily="50" charset="-128"/>
              </a:rPr>
              <a:t>５</a:t>
            </a:r>
            <a:r>
              <a:rPr sz="2400" dirty="0" smtClean="0">
                <a:cs typeface="Meiryo UI" pitchFamily="50" charset="-128"/>
              </a:rPr>
              <a:t>のとおり地番テキストデータの提供をお願いいたします。</a:t>
            </a:r>
          </a:p>
          <a:p>
            <a:pPr lvl="1" eaLnBrk="1" hangingPunct="1">
              <a:buFont typeface="Wingdings" pitchFamily="2" charset="2"/>
              <a:buNone/>
            </a:pPr>
            <a:endParaRPr sz="2400" dirty="0" smtClean="0">
              <a:cs typeface="Meiryo UI" pitchFamily="50" charset="-128"/>
            </a:endParaRPr>
          </a:p>
        </p:txBody>
      </p:sp>
      <p:sp>
        <p:nvSpPr>
          <p:cNvPr id="6" name="AutoShape 1030"/>
          <p:cNvSpPr>
            <a:spLocks noChangeArrowheads="1"/>
          </p:cNvSpPr>
          <p:nvPr/>
        </p:nvSpPr>
        <p:spPr bwMode="auto">
          <a:xfrm>
            <a:off x="3059832" y="3825879"/>
            <a:ext cx="1223962" cy="288925"/>
          </a:xfrm>
          <a:prstGeom prst="homePlate">
            <a:avLst>
              <a:gd name="adj" fmla="val 105907"/>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chemeClr val="bg1"/>
                </a:solidFill>
                <a:latin typeface="Arial" pitchFamily="34" charset="0"/>
                <a:ea typeface="MS UI Gothic" pitchFamily="50" charset="-128"/>
              </a:rPr>
              <a:t>資料５</a:t>
            </a:r>
            <a:endParaRPr lang="en-US" altLang="ja-JP" sz="1600" b="1" dirty="0">
              <a:solidFill>
                <a:schemeClr val="bg1"/>
              </a:solidFill>
              <a:latin typeface="Arial" pitchFamily="34" charset="0"/>
              <a:ea typeface="MS UI Gothic"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B235652-6E5A-4771-ACA8-D1007AAE7147}" type="slidenum">
              <a:rPr lang="en-US" altLang="ja-JP" sz="1400" smtClean="0"/>
              <a:pPr algn="r" eaLnBrk="1" hangingPunct="1">
                <a:spcBef>
                  <a:spcPct val="0"/>
                </a:spcBef>
                <a:buClrTx/>
                <a:buFontTx/>
                <a:buNone/>
              </a:pPr>
              <a:t>1</a:t>
            </a:fld>
            <a:endParaRPr lang="en-US" altLang="ja-JP" sz="1400" smtClean="0"/>
          </a:p>
        </p:txBody>
      </p:sp>
      <p:sp>
        <p:nvSpPr>
          <p:cNvPr id="3481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F0BEB6A-5034-417F-8FB0-758003C0038F}" type="slidenum">
              <a:rPr lang="en-US" altLang="ja-JP" sz="1400"/>
              <a:pPr algn="r" eaLnBrk="1" hangingPunct="1">
                <a:spcBef>
                  <a:spcPct val="0"/>
                </a:spcBef>
                <a:buClrTx/>
                <a:buFontTx/>
                <a:buNone/>
              </a:pPr>
              <a:t>1</a:t>
            </a:fld>
            <a:endParaRPr lang="en-US" altLang="ja-JP" sz="1400"/>
          </a:p>
        </p:txBody>
      </p:sp>
      <p:sp>
        <p:nvSpPr>
          <p:cNvPr id="3482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本日の内容</a:t>
            </a:r>
          </a:p>
        </p:txBody>
      </p:sp>
      <p:sp>
        <p:nvSpPr>
          <p:cNvPr id="34821" name="Rectangle 28"/>
          <p:cNvSpPr>
            <a:spLocks noChangeArrowheads="1"/>
          </p:cNvSpPr>
          <p:nvPr/>
        </p:nvSpPr>
        <p:spPr bwMode="auto">
          <a:xfrm>
            <a:off x="212725" y="912813"/>
            <a:ext cx="8667750"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t>１．今年度の活動概要</a:t>
            </a:r>
            <a:endParaRPr lang="en-US" altLang="ja-JP" sz="2800" dirty="0"/>
          </a:p>
          <a:p>
            <a:pPr eaLnBrk="1" hangingPunct="1"/>
            <a:r>
              <a:rPr lang="ja-JP" altLang="en-US" sz="2800" dirty="0"/>
              <a:t>２．共有デジタル地図の利活用促進にかかる検討</a:t>
            </a:r>
          </a:p>
          <a:p>
            <a:pPr eaLnBrk="1" hangingPunct="1"/>
            <a:r>
              <a:rPr lang="ja-JP" altLang="en-US" sz="2800" dirty="0"/>
              <a:t>３．防災分野における共有</a:t>
            </a:r>
            <a:r>
              <a:rPr lang="en-US" altLang="ja-JP" sz="2800" dirty="0"/>
              <a:t>DM</a:t>
            </a:r>
            <a:r>
              <a:rPr lang="ja-JP" altLang="en-US" sz="2800" dirty="0" err="1"/>
              <a:t>の利</a:t>
            </a:r>
            <a:r>
              <a:rPr lang="ja-JP" altLang="en-US" sz="2800" dirty="0"/>
              <a:t>活用検討</a:t>
            </a:r>
            <a:endParaRPr lang="en-US" altLang="ja-JP" sz="2800" dirty="0"/>
          </a:p>
          <a:p>
            <a:pPr eaLnBrk="1" hangingPunct="1"/>
            <a:r>
              <a:rPr lang="ja-JP" altLang="en-US" sz="2800" dirty="0"/>
              <a:t>４．その他利活用支援</a:t>
            </a:r>
            <a:endParaRPr lang="en-US" altLang="ja-JP" sz="2800" dirty="0"/>
          </a:p>
          <a:p>
            <a:pPr eaLnBrk="1" hangingPunct="1"/>
            <a:r>
              <a:rPr lang="ja-JP" altLang="en-US" sz="2800" dirty="0"/>
              <a:t>＊地番テキストデータ提供のお願い</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260FDC6-9161-4E25-A31F-73A1ABF76E44}" type="slidenum">
              <a:rPr lang="en-US" altLang="ja-JP" sz="1400">
                <a:solidFill>
                  <a:srgbClr val="000000"/>
                </a:solidFill>
              </a:rPr>
              <a:pPr algn="r" eaLnBrk="1" hangingPunct="1">
                <a:spcBef>
                  <a:spcPct val="0"/>
                </a:spcBef>
                <a:buClrTx/>
                <a:buFontTx/>
                <a:buNone/>
              </a:pPr>
              <a:t>2</a:t>
            </a:fld>
            <a:endParaRPr lang="en-US" altLang="ja-JP" sz="1400">
              <a:solidFill>
                <a:srgbClr val="000000"/>
              </a:solidFill>
            </a:endParaRPr>
          </a:p>
        </p:txBody>
      </p:sp>
      <p:sp>
        <p:nvSpPr>
          <p:cNvPr id="3584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5185187-BC36-4739-8B85-98DAC3B470EF}" type="slidenum">
              <a:rPr lang="en-US" altLang="ja-JP" sz="1400">
                <a:solidFill>
                  <a:srgbClr val="000000"/>
                </a:solidFill>
              </a:rPr>
              <a:pPr algn="r" eaLnBrk="1" hangingPunct="1">
                <a:spcBef>
                  <a:spcPct val="0"/>
                </a:spcBef>
                <a:buClrTx/>
                <a:buFontTx/>
                <a:buNone/>
              </a:pPr>
              <a:t>2</a:t>
            </a:fld>
            <a:endParaRPr lang="en-US" altLang="ja-JP" sz="1400">
              <a:solidFill>
                <a:srgbClr val="000000"/>
              </a:solidFill>
            </a:endParaRPr>
          </a:p>
        </p:txBody>
      </p:sp>
      <p:sp>
        <p:nvSpPr>
          <p:cNvPr id="3584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１．今年度の活動概要</a:t>
            </a:r>
          </a:p>
        </p:txBody>
      </p:sp>
      <p:sp>
        <p:nvSpPr>
          <p:cNvPr id="35845" name="Rectangle 28"/>
          <p:cNvSpPr>
            <a:spLocks noGrp="1" noChangeArrowheads="1"/>
          </p:cNvSpPr>
          <p:nvPr>
            <p:ph type="body" idx="4294967295"/>
          </p:nvPr>
        </p:nvSpPr>
        <p:spPr>
          <a:xfrm>
            <a:off x="200025" y="828675"/>
            <a:ext cx="8667750" cy="5624513"/>
          </a:xfrm>
        </p:spPr>
        <p:txBody>
          <a:bodyPr/>
          <a:lstStyle/>
          <a:p>
            <a:pPr eaLnBrk="1" hangingPunct="1"/>
            <a:r>
              <a:rPr sz="2800" dirty="0" smtClean="0">
                <a:cs typeface="Meiryo UI" pitchFamily="50" charset="-128"/>
              </a:rPr>
              <a:t>活動方針</a:t>
            </a:r>
          </a:p>
          <a:p>
            <a:pPr lvl="1" eaLnBrk="1" hangingPunct="1"/>
            <a:r>
              <a:rPr sz="2200" dirty="0" smtClean="0">
                <a:cs typeface="Meiryo UI" pitchFamily="50" charset="-128"/>
              </a:rPr>
              <a:t>行政事務の効率化・高度化を目的として、共有デジタル地図の効果的な運用を推進する。</a:t>
            </a:r>
          </a:p>
          <a:p>
            <a:pPr lvl="1" eaLnBrk="1" hangingPunct="1"/>
            <a:r>
              <a:rPr sz="2200" dirty="0" smtClean="0">
                <a:cs typeface="Meiryo UI" pitchFamily="50" charset="-128"/>
              </a:rPr>
              <a:t>昨年度実施した個別説明会での意見・要望等をもとに、共有デジタル地図及び地理空間情報集約システムの利活用促進を図るための支援活動を実施する。</a:t>
            </a:r>
            <a:endParaRPr lang="en-US" altLang="ja-JP" sz="2200" dirty="0" smtClean="0">
              <a:cs typeface="Meiryo UI" pitchFamily="50" charset="-128"/>
            </a:endParaRPr>
          </a:p>
          <a:p>
            <a:pPr lvl="1" eaLnBrk="1" hangingPunct="1"/>
            <a:r>
              <a:rPr sz="2200" dirty="0" smtClean="0">
                <a:cs typeface="Meiryo UI" pitchFamily="50" charset="-128"/>
              </a:rPr>
              <a:t>また、防災分野における共有デジタル地図及び地理空間情報集約システムの利活用促進検討に加え、他分野での利活用促進を図るための検討を実施する。</a:t>
            </a:r>
            <a:endParaRPr lang="en-US" sz="2200" dirty="0" smtClean="0">
              <a:cs typeface="Meiryo UI" pitchFamily="50" charset="-128"/>
            </a:endParaRPr>
          </a:p>
          <a:p>
            <a:pPr lvl="1" eaLnBrk="1" hangingPunct="1">
              <a:buFont typeface="Wingdings" pitchFamily="2" charset="2"/>
              <a:buNone/>
            </a:pPr>
            <a:endParaRPr sz="1100" dirty="0" smtClean="0">
              <a:cs typeface="Meiryo UI" pitchFamily="50" charset="-128"/>
            </a:endParaRPr>
          </a:p>
          <a:p>
            <a:pPr eaLnBrk="1" hangingPunct="1"/>
            <a:r>
              <a:rPr sz="2800" dirty="0" smtClean="0">
                <a:cs typeface="Meiryo UI" pitchFamily="50" charset="-128"/>
              </a:rPr>
              <a:t>活動内容</a:t>
            </a:r>
          </a:p>
          <a:p>
            <a:pPr lvl="1" eaLnBrk="1" hangingPunct="1"/>
            <a:r>
              <a:rPr lang="ja-JP" altLang="en-US" sz="2200" dirty="0">
                <a:cs typeface="Meiryo UI" pitchFamily="50" charset="-128"/>
              </a:rPr>
              <a:t>１．</a:t>
            </a:r>
            <a:r>
              <a:rPr sz="2200" dirty="0" smtClean="0">
                <a:cs typeface="Meiryo UI" pitchFamily="50" charset="-128"/>
              </a:rPr>
              <a:t>共有デジタル地図の利活用促進にかかる検討</a:t>
            </a:r>
            <a:endParaRPr lang="en-US" sz="2200" dirty="0" smtClean="0">
              <a:cs typeface="Meiryo UI" pitchFamily="50" charset="-128"/>
            </a:endParaRPr>
          </a:p>
          <a:p>
            <a:pPr lvl="1" eaLnBrk="1" hangingPunct="1"/>
            <a:r>
              <a:rPr lang="ja-JP" altLang="en-US" sz="2200" dirty="0">
                <a:cs typeface="Meiryo UI" pitchFamily="50" charset="-128"/>
              </a:rPr>
              <a:t>２．</a:t>
            </a:r>
            <a:r>
              <a:rPr sz="2200" dirty="0" smtClean="0">
                <a:cs typeface="Meiryo UI" pitchFamily="50" charset="-128"/>
              </a:rPr>
              <a:t>防災分野における共有デジタル地図の利活用検討</a:t>
            </a:r>
            <a:endParaRPr lang="en-US" altLang="ja-JP" sz="2200" dirty="0" smtClean="0">
              <a:cs typeface="Meiryo UI" pitchFamily="50" charset="-128"/>
            </a:endParaRPr>
          </a:p>
          <a:p>
            <a:pPr lvl="1" eaLnBrk="1" hangingPunct="1"/>
            <a:r>
              <a:rPr lang="ja-JP" altLang="en-US" sz="2200" dirty="0">
                <a:cs typeface="Meiryo UI" pitchFamily="50" charset="-128"/>
              </a:rPr>
              <a:t>３．</a:t>
            </a:r>
            <a:r>
              <a:rPr sz="2200" dirty="0" smtClean="0">
                <a:cs typeface="Meiryo UI" pitchFamily="50" charset="-128"/>
              </a:rPr>
              <a:t>その他利活用支援</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0835B3B-8738-4448-9D2E-30AED2D771E3}" type="slidenum">
              <a:rPr lang="en-US" altLang="ja-JP" sz="1400" smtClean="0">
                <a:solidFill>
                  <a:srgbClr val="000000"/>
                </a:solidFill>
              </a:rPr>
              <a:pPr algn="r" eaLnBrk="1" hangingPunct="1">
                <a:spcBef>
                  <a:spcPct val="0"/>
                </a:spcBef>
                <a:buClrTx/>
                <a:buFontTx/>
                <a:buNone/>
              </a:pPr>
              <a:t>3</a:t>
            </a:fld>
            <a:endParaRPr lang="en-US" altLang="ja-JP" sz="1400" smtClean="0">
              <a:solidFill>
                <a:srgbClr val="000000"/>
              </a:solidFill>
            </a:endParaRPr>
          </a:p>
        </p:txBody>
      </p:sp>
      <p:sp>
        <p:nvSpPr>
          <p:cNvPr id="3686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3D6D3A3-89C1-4C98-8CC8-8698BC02310F}"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3686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9BD71BD-4205-49DC-999F-96D42CB649D9}"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3686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4ED405-A5EE-4C7B-AEBB-2A5B56AECF71}" type="slidenum">
              <a:rPr lang="en-US" altLang="ja-JP" sz="1400">
                <a:solidFill>
                  <a:srgbClr val="000000"/>
                </a:solidFill>
              </a:rPr>
              <a:pPr algn="r" eaLnBrk="1" hangingPunct="1">
                <a:spcBef>
                  <a:spcPct val="0"/>
                </a:spcBef>
                <a:buClrTx/>
                <a:buFontTx/>
                <a:buNone/>
              </a:pPr>
              <a:t>3</a:t>
            </a:fld>
            <a:endParaRPr lang="en-US" altLang="ja-JP" sz="1400">
              <a:solidFill>
                <a:srgbClr val="000000"/>
              </a:solidFill>
            </a:endParaRPr>
          </a:p>
        </p:txBody>
      </p:sp>
      <p:sp>
        <p:nvSpPr>
          <p:cNvPr id="3687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１．今年度の活動概要</a:t>
            </a:r>
          </a:p>
        </p:txBody>
      </p:sp>
      <p:sp>
        <p:nvSpPr>
          <p:cNvPr id="15" name="Rectangle 28"/>
          <p:cNvSpPr txBox="1">
            <a:spLocks noChangeArrowheads="1"/>
          </p:cNvSpPr>
          <p:nvPr/>
        </p:nvSpPr>
        <p:spPr bwMode="auto">
          <a:xfrm>
            <a:off x="200025" y="723900"/>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dirty="0" smtClean="0">
                <a:solidFill>
                  <a:srgbClr val="000000"/>
                </a:solidFill>
              </a:rPr>
              <a:t>活動体制</a:t>
            </a:r>
          </a:p>
          <a:p>
            <a:pPr lvl="1" eaLnBrk="1" hangingPunct="1">
              <a:defRPr/>
            </a:pPr>
            <a:r>
              <a:rPr sz="2000" kern="0" dirty="0" smtClean="0">
                <a:solidFill>
                  <a:srgbClr val="000000"/>
                </a:solidFill>
              </a:rPr>
              <a:t>昨年度に引き続き「技術部会」と「防災</a:t>
            </a:r>
            <a:r>
              <a:rPr lang="en-US" altLang="ja-JP" sz="2000" kern="0" dirty="0" smtClean="0">
                <a:solidFill>
                  <a:srgbClr val="000000"/>
                </a:solidFill>
              </a:rPr>
              <a:t>WG</a:t>
            </a:r>
            <a:r>
              <a:rPr sz="2000" kern="0" dirty="0" smtClean="0">
                <a:solidFill>
                  <a:srgbClr val="000000"/>
                </a:solidFill>
              </a:rPr>
              <a:t>」を設置</a:t>
            </a:r>
            <a:r>
              <a:rPr lang="ja-JP" altLang="en-US" sz="2000" kern="0" dirty="0" smtClean="0">
                <a:solidFill>
                  <a:srgbClr val="000000"/>
                </a:solidFill>
              </a:rPr>
              <a:t>して各検討を実施</a:t>
            </a:r>
            <a:endParaRPr lang="en-US" altLang="ja-JP" sz="2000" kern="0" dirty="0" smtClean="0">
              <a:solidFill>
                <a:srgbClr val="000000"/>
              </a:solidFill>
            </a:endParaRPr>
          </a:p>
        </p:txBody>
      </p:sp>
      <p:sp>
        <p:nvSpPr>
          <p:cNvPr id="16" name="Rectangle 28"/>
          <p:cNvSpPr txBox="1">
            <a:spLocks noChangeArrowheads="1"/>
          </p:cNvSpPr>
          <p:nvPr/>
        </p:nvSpPr>
        <p:spPr bwMode="auto">
          <a:xfrm>
            <a:off x="225425" y="4716463"/>
            <a:ext cx="8667750" cy="5842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開催スケジュール（予定）</a:t>
            </a:r>
          </a:p>
        </p:txBody>
      </p:sp>
      <p:grpSp>
        <p:nvGrpSpPr>
          <p:cNvPr id="36873" name="グループ化 2"/>
          <p:cNvGrpSpPr>
            <a:grpSpLocks/>
          </p:cNvGrpSpPr>
          <p:nvPr/>
        </p:nvGrpSpPr>
        <p:grpSpPr bwMode="auto">
          <a:xfrm>
            <a:off x="696913" y="1668463"/>
            <a:ext cx="7762875" cy="2944812"/>
            <a:chOff x="676626" y="1412875"/>
            <a:chExt cx="7763727" cy="2944814"/>
          </a:xfrm>
        </p:grpSpPr>
        <p:sp>
          <p:nvSpPr>
            <p:cNvPr id="2" name="正方形/長方形 1"/>
            <p:cNvSpPr/>
            <p:nvPr/>
          </p:nvSpPr>
          <p:spPr bwMode="auto">
            <a:xfrm>
              <a:off x="4780763" y="3311526"/>
              <a:ext cx="3529400" cy="8890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技術部会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marL="0" lvl="1" algn="l">
                <a:defRPr/>
              </a:pPr>
              <a:r>
                <a:rPr lang="ja-JP" altLang="en-US" sz="1200" u="sng"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検討項目</a:t>
              </a:r>
              <a:endParaRPr lang="en-US" altLang="ja-JP" sz="1200" u="sng"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1" algn="l">
                <a:defRPr/>
              </a:pPr>
              <a:r>
                <a:rPr lang="ja-JP" altLang="en-US" sz="12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共有デジタル地図の利活用促進にかかる検討</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1"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○その他利活用支援</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bwMode="auto">
            <a:xfrm>
              <a:off x="4780763" y="2205038"/>
              <a:ext cx="3529400" cy="89535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検討委員会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a:p>
              <a:pPr>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○調査・検討成果の審議・承認</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36955" name="直線コネクタ 3"/>
            <p:cNvCxnSpPr>
              <a:cxnSpLocks noChangeShapeType="1"/>
              <a:stCxn id="9" idx="2"/>
              <a:endCxn id="2" idx="0"/>
            </p:cNvCxnSpPr>
            <p:nvPr/>
          </p:nvCxnSpPr>
          <p:spPr bwMode="auto">
            <a:xfrm>
              <a:off x="6545278" y="3099867"/>
              <a:ext cx="0" cy="211243"/>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sp>
          <p:nvSpPr>
            <p:cNvPr id="18" name="正方形/長方形 17"/>
            <p:cNvSpPr/>
            <p:nvPr/>
          </p:nvSpPr>
          <p:spPr bwMode="auto">
            <a:xfrm>
              <a:off x="4623584"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■事業推進部門</a:t>
              </a:r>
              <a:endParaRPr lang="en-US" altLang="ja-JP"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正方形/長方形 18"/>
            <p:cNvSpPr/>
            <p:nvPr/>
          </p:nvSpPr>
          <p:spPr bwMode="auto">
            <a:xfrm>
              <a:off x="676626" y="1412875"/>
              <a:ext cx="3816769" cy="2944814"/>
            </a:xfrm>
            <a:prstGeom prst="rect">
              <a:avLst/>
            </a:prstGeom>
            <a:no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■調査研究部門</a:t>
              </a:r>
              <a:endParaRPr lang="en-US" altLang="ja-JP" sz="16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bwMode="auto">
            <a:xfrm>
              <a:off x="840156" y="1766887"/>
              <a:ext cx="3456367" cy="1511301"/>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利活用研究会</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p>
          </p:txBody>
        </p:sp>
        <p:sp>
          <p:nvSpPr>
            <p:cNvPr id="8" name="正方形/長方形 7"/>
            <p:cNvSpPr/>
            <p:nvPr/>
          </p:nvSpPr>
          <p:spPr bwMode="auto">
            <a:xfrm>
              <a:off x="997336" y="2082800"/>
              <a:ext cx="3154708" cy="1120776"/>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防災</a:t>
              </a: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WG】</a:t>
              </a:r>
            </a:p>
            <a:p>
              <a:pPr algn="l">
                <a:defRPr/>
              </a:pPr>
              <a:r>
                <a:rPr lang="ja-JP" altLang="en-US" sz="1200" u="sng"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検討項目</a:t>
              </a:r>
              <a:endParaRPr lang="en-US" altLang="ja-JP" sz="1200" u="sng"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○防災</a:t>
              </a: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分野における共有デジタル地図の</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利活用検討</a:t>
              </a:r>
            </a:p>
          </p:txBody>
        </p:sp>
        <p:cxnSp>
          <p:nvCxnSpPr>
            <p:cNvPr id="36960" name="直線コネクタ 3"/>
            <p:cNvCxnSpPr>
              <a:cxnSpLocks noChangeShapeType="1"/>
              <a:stCxn id="8" idx="3"/>
            </p:cNvCxnSpPr>
            <p:nvPr/>
          </p:nvCxnSpPr>
          <p:spPr bwMode="auto">
            <a:xfrm>
              <a:off x="4152692" y="2642960"/>
              <a:ext cx="628464" cy="1334"/>
            </a:xfrm>
            <a:prstGeom prst="line">
              <a:avLst/>
            </a:prstGeom>
            <a:noFill/>
            <a:ln w="15875" algn="ctr">
              <a:solidFill>
                <a:schemeClr val="tx1"/>
              </a:solidFill>
              <a:round/>
              <a:headEnd/>
              <a:tailEnd/>
            </a:ln>
            <a:extLst>
              <a:ext uri="{909E8E84-426E-40DD-AFC4-6F175D3DCCD1}">
                <a14:hiddenFill xmlns:a14="http://schemas.microsoft.com/office/drawing/2010/main">
                  <a:noFill/>
                </a14:hiddenFill>
              </a:ext>
            </a:extLst>
          </p:spPr>
        </p:cxnSp>
      </p:grpSp>
      <p:sp>
        <p:nvSpPr>
          <p:cNvPr id="36874" name="テキスト ボックス 3"/>
          <p:cNvSpPr txBox="1">
            <a:spLocks noChangeArrowheads="1"/>
          </p:cNvSpPr>
          <p:nvPr/>
        </p:nvSpPr>
        <p:spPr bwMode="auto">
          <a:xfrm>
            <a:off x="4065588" y="2647950"/>
            <a:ext cx="8953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000000"/>
                </a:solidFill>
                <a:latin typeface="メイリオ" pitchFamily="50" charset="-128"/>
                <a:ea typeface="メイリオ" pitchFamily="50" charset="-128"/>
                <a:cs typeface="メイリオ" pitchFamily="50" charset="-128"/>
              </a:rPr>
              <a:t>提案</a:t>
            </a:r>
          </a:p>
        </p:txBody>
      </p:sp>
      <p:sp>
        <p:nvSpPr>
          <p:cNvPr id="36875" name="テキスト ボックス 21"/>
          <p:cNvSpPr txBox="1">
            <a:spLocks noChangeArrowheads="1"/>
          </p:cNvSpPr>
          <p:nvPr/>
        </p:nvSpPr>
        <p:spPr bwMode="auto">
          <a:xfrm>
            <a:off x="6378575" y="3346450"/>
            <a:ext cx="895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000000"/>
                </a:solidFill>
                <a:latin typeface="メイリオ" pitchFamily="50" charset="-128"/>
                <a:ea typeface="メイリオ" pitchFamily="50" charset="-128"/>
                <a:cs typeface="メイリオ" pitchFamily="50" charset="-128"/>
              </a:rPr>
              <a:t>提案</a:t>
            </a:r>
          </a:p>
        </p:txBody>
      </p:sp>
      <p:graphicFrame>
        <p:nvGraphicFramePr>
          <p:cNvPr id="3" name="表 2"/>
          <p:cNvGraphicFramePr>
            <a:graphicFrameLocks noGrp="1"/>
          </p:cNvGraphicFramePr>
          <p:nvPr>
            <p:extLst>
              <p:ext uri="{D42A27DB-BD31-4B8C-83A1-F6EECF244321}">
                <p14:modId xmlns:p14="http://schemas.microsoft.com/office/powerpoint/2010/main" val="1525415274"/>
              </p:ext>
            </p:extLst>
          </p:nvPr>
        </p:nvGraphicFramePr>
        <p:xfrm>
          <a:off x="692467" y="5272088"/>
          <a:ext cx="7994329" cy="1350964"/>
        </p:xfrm>
        <a:graphic>
          <a:graphicData uri="http://schemas.openxmlformats.org/drawingml/2006/table">
            <a:tbl>
              <a:tblPr firstRow="1" bandRow="1">
                <a:tableStyleId>{21E4AEA4-8DFA-4A89-87EB-49C32662AFE0}</a:tableStyleId>
              </a:tblPr>
              <a:tblGrid>
                <a:gridCol w="1065910"/>
                <a:gridCol w="642627"/>
                <a:gridCol w="523816"/>
                <a:gridCol w="523816"/>
                <a:gridCol w="523816"/>
                <a:gridCol w="523816"/>
                <a:gridCol w="523816"/>
                <a:gridCol w="523816"/>
                <a:gridCol w="523816"/>
                <a:gridCol w="523816"/>
                <a:gridCol w="523816"/>
                <a:gridCol w="523816"/>
                <a:gridCol w="523816"/>
                <a:gridCol w="523816"/>
              </a:tblGrid>
              <a:tr h="337741">
                <a:tc>
                  <a:txBody>
                    <a:bodyPr/>
                    <a:lstStyle/>
                    <a:p>
                      <a:pPr algn="ctr"/>
                      <a:r>
                        <a:rPr kumimoji="1" lang="ja-JP" altLang="en-US" sz="1200" dirty="0" smtClean="0"/>
                        <a:t>会議名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開催数</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4</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5</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6</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7</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8</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9</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10</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11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12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1</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2</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3</a:t>
                      </a:r>
                      <a:r>
                        <a:rPr kumimoji="1" lang="ja-JP" altLang="en-US" sz="1200" dirty="0" smtClean="0"/>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r>
              <a:tr h="337741">
                <a:tc>
                  <a:txBody>
                    <a:bodyPr/>
                    <a:lstStyle/>
                    <a:p>
                      <a:r>
                        <a:rPr kumimoji="1" lang="ja-JP" altLang="en-US" sz="1200" dirty="0" smtClean="0"/>
                        <a:t>検討委員会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2</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r>
              <a:tr h="337741">
                <a:tc>
                  <a:txBody>
                    <a:bodyPr/>
                    <a:lstStyle/>
                    <a:p>
                      <a:r>
                        <a:rPr kumimoji="1" lang="ja-JP" altLang="en-US" sz="1200" dirty="0" smtClean="0"/>
                        <a:t>技術部会</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r>
              <a:tr h="337741">
                <a:tc>
                  <a:txBody>
                    <a:bodyPr/>
                    <a:lstStyle/>
                    <a:p>
                      <a:r>
                        <a:rPr kumimoji="1" lang="ja-JP" altLang="en-US" sz="1200" dirty="0" smtClean="0"/>
                        <a:t>防災</a:t>
                      </a:r>
                      <a:r>
                        <a:rPr kumimoji="1" lang="en-US" altLang="ja-JP" sz="1200" dirty="0" smtClean="0"/>
                        <a:t>WG</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en-US" altLang="ja-JP" sz="1200" dirty="0" smtClean="0"/>
                        <a:t>3</a:t>
                      </a:r>
                      <a:r>
                        <a:rPr kumimoji="1" lang="ja-JP" altLang="en-US" sz="1200" dirty="0" smtClean="0"/>
                        <a:t>回</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r>
                        <a:rPr kumimoji="1" lang="ja-JP" altLang="en-US" sz="1200" dirty="0" smtClean="0"/>
                        <a:t>○</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c>
                  <a:txBody>
                    <a:bodyPr/>
                    <a:lstStyle/>
                    <a:p>
                      <a:pPr algn="ct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1449" marR="91449" marT="45732" marB="45732"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95501808-A3FF-44FF-BA8F-3843D24F39E6}"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3789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742194F-9263-46C7-BEF9-3223686FCFE5}" type="slidenum">
              <a:rPr lang="en-US" altLang="ja-JP" sz="1400">
                <a:solidFill>
                  <a:srgbClr val="000000"/>
                </a:solidFill>
              </a:rPr>
              <a:pPr algn="r" eaLnBrk="1" hangingPunct="1">
                <a:spcBef>
                  <a:spcPct val="0"/>
                </a:spcBef>
                <a:buClrTx/>
                <a:buFontTx/>
                <a:buNone/>
              </a:pPr>
              <a:t>4</a:t>
            </a:fld>
            <a:endParaRPr lang="en-US" altLang="ja-JP" sz="1400">
              <a:solidFill>
                <a:srgbClr val="000000"/>
              </a:solidFill>
            </a:endParaRPr>
          </a:p>
        </p:txBody>
      </p:sp>
      <p:sp>
        <p:nvSpPr>
          <p:cNvPr id="37892" name="Rectangle 3"/>
          <p:cNvSpPr>
            <a:spLocks noGrp="1" noChangeArrowheads="1"/>
          </p:cNvSpPr>
          <p:nvPr>
            <p:ph type="body" idx="4294967295"/>
          </p:nvPr>
        </p:nvSpPr>
        <p:spPr>
          <a:xfrm>
            <a:off x="179388" y="971550"/>
            <a:ext cx="8774112" cy="5380038"/>
          </a:xfrm>
        </p:spPr>
        <p:txBody>
          <a:bodyPr/>
          <a:lstStyle/>
          <a:p>
            <a:pPr eaLnBrk="1" hangingPunct="1"/>
            <a:r>
              <a:rPr sz="2800" dirty="0" smtClean="0"/>
              <a:t>目的</a:t>
            </a:r>
          </a:p>
          <a:p>
            <a:pPr lvl="1" eaLnBrk="1" hangingPunct="1"/>
            <a:r>
              <a:rPr sz="2400" dirty="0" smtClean="0">
                <a:cs typeface="メイリオ" pitchFamily="50" charset="-128"/>
              </a:rPr>
              <a:t>昨年度実施した個別説明会において、</a:t>
            </a:r>
            <a:r>
              <a:rPr lang="ja-JP" altLang="en-US" sz="2400" dirty="0" smtClean="0">
                <a:cs typeface="メイリオ" pitchFamily="50" charset="-128"/>
              </a:rPr>
              <a:t>特に要望が大きかった個人情報と都市計画情報の</a:t>
            </a:r>
            <a:r>
              <a:rPr sz="2400" dirty="0" smtClean="0">
                <a:cs typeface="メイリオ" pitchFamily="50" charset="-128"/>
              </a:rPr>
              <a:t>システム搭載</a:t>
            </a:r>
            <a:r>
              <a:rPr lang="ja-JP" altLang="en-US" sz="2400" dirty="0" smtClean="0">
                <a:cs typeface="メイリオ" pitchFamily="50" charset="-128"/>
              </a:rPr>
              <a:t>にむけて、その具体的な利用ニーズの整理や搭載手法を検討する。</a:t>
            </a:r>
            <a:endParaRPr lang="en-US" sz="2400" dirty="0" smtClean="0">
              <a:cs typeface="メイリオ" pitchFamily="50" charset="-128"/>
            </a:endParaRPr>
          </a:p>
          <a:p>
            <a:pPr lvl="1" eaLnBrk="1" hangingPunct="1"/>
            <a:r>
              <a:rPr sz="2400" dirty="0" smtClean="0">
                <a:cs typeface="メイリオ" pitchFamily="50" charset="-128"/>
              </a:rPr>
              <a:t>また、共有デジタル地図の更なる利用分野の拡大を目的として、従来の建設・固定資産・防災分野だけでなく、新しい分野における共有デジタル地図の利用可能性を検討する。</a:t>
            </a:r>
            <a:endParaRPr lang="en-US" altLang="ja-JP" sz="2400" dirty="0" smtClean="0">
              <a:cs typeface="メイリオ" pitchFamily="50" charset="-128"/>
            </a:endParaRPr>
          </a:p>
          <a:p>
            <a:pPr lvl="1" eaLnBrk="1" hangingPunct="1">
              <a:buFont typeface="Wingdings" pitchFamily="2" charset="2"/>
              <a:buNone/>
            </a:pPr>
            <a:endParaRPr sz="2400" dirty="0" smtClean="0"/>
          </a:p>
          <a:p>
            <a:pPr eaLnBrk="1" hangingPunct="1"/>
            <a:r>
              <a:rPr sz="2800" dirty="0" smtClean="0"/>
              <a:t>実施内容</a:t>
            </a:r>
          </a:p>
          <a:p>
            <a:pPr lvl="1" eaLnBrk="1" hangingPunct="1"/>
            <a:r>
              <a:rPr lang="ja-JP" altLang="en-US" sz="2400" dirty="0" smtClean="0"/>
              <a:t>①個人情報のシステム搭載にむけた検討</a:t>
            </a:r>
            <a:endParaRPr lang="en-US" sz="2400" dirty="0" smtClean="0"/>
          </a:p>
          <a:p>
            <a:pPr lvl="1" eaLnBrk="1" hangingPunct="1"/>
            <a:r>
              <a:rPr lang="ja-JP" altLang="en-US" sz="2400" dirty="0"/>
              <a:t>②</a:t>
            </a:r>
            <a:r>
              <a:rPr sz="2400" dirty="0" smtClean="0"/>
              <a:t>都市計画情報の</a:t>
            </a:r>
            <a:r>
              <a:rPr lang="ja-JP" altLang="en-US" sz="2400" dirty="0" smtClean="0"/>
              <a:t>システム</a:t>
            </a:r>
            <a:r>
              <a:rPr sz="2400" dirty="0" smtClean="0"/>
              <a:t>搭載</a:t>
            </a:r>
            <a:r>
              <a:rPr lang="ja-JP" altLang="en-US" sz="2400" dirty="0" smtClean="0"/>
              <a:t>にむけた</a:t>
            </a:r>
            <a:r>
              <a:rPr sz="2400" dirty="0" smtClean="0"/>
              <a:t>検討</a:t>
            </a:r>
          </a:p>
          <a:p>
            <a:pPr lvl="1" eaLnBrk="1" hangingPunct="1"/>
            <a:r>
              <a:rPr lang="ja-JP" altLang="en-US" sz="2400" dirty="0"/>
              <a:t>③</a:t>
            </a:r>
            <a:r>
              <a:rPr sz="2400" dirty="0" smtClean="0"/>
              <a:t>共有デジタル地図</a:t>
            </a:r>
            <a:r>
              <a:rPr lang="ja-JP" altLang="en-US" sz="2400" dirty="0" smtClean="0"/>
              <a:t>の</a:t>
            </a:r>
            <a:r>
              <a:rPr sz="2400" dirty="0" smtClean="0"/>
              <a:t>利用分野拡大</a:t>
            </a:r>
            <a:r>
              <a:rPr lang="ja-JP" altLang="en-US" sz="2400" dirty="0" smtClean="0"/>
              <a:t>にむけた</a:t>
            </a:r>
            <a:r>
              <a:rPr sz="2400" dirty="0" smtClean="0"/>
              <a:t>検討</a:t>
            </a:r>
            <a:endParaRPr lang="en-US" altLang="ja-JP" sz="2400" dirty="0" smtClean="0"/>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２．共有デジタル</a:t>
            </a:r>
            <a:r>
              <a:rPr lang="ja-JP" altLang="en-US" sz="3200" kern="0" dirty="0">
                <a:solidFill>
                  <a:srgbClr val="FFFFFF"/>
                </a:solidFill>
              </a:rPr>
              <a:t>地図</a:t>
            </a:r>
            <a:r>
              <a:rPr lang="ja-JP" altLang="en-US" sz="3200" kern="0" dirty="0" smtClean="0">
                <a:solidFill>
                  <a:srgbClr val="FFFFFF"/>
                </a:solidFill>
              </a:rPr>
              <a:t>の利活用促進にかかる検討</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6CEBBDE-0352-44D8-8100-490F6272D309}" type="slidenum">
              <a:rPr lang="en-US" altLang="ja-JP" sz="1400">
                <a:solidFill>
                  <a:srgbClr val="000000"/>
                </a:solidFill>
              </a:rPr>
              <a:pPr algn="r" eaLnBrk="1" hangingPunct="1">
                <a:spcBef>
                  <a:spcPct val="0"/>
                </a:spcBef>
                <a:buClrTx/>
                <a:buFontTx/>
                <a:buNone/>
              </a:pPr>
              <a:t>5</a:t>
            </a:fld>
            <a:endParaRPr lang="en-US" altLang="ja-JP" sz="1400">
              <a:solidFill>
                <a:srgbClr val="000000"/>
              </a:solidFill>
            </a:endParaRPr>
          </a:p>
        </p:txBody>
      </p:sp>
      <p:sp>
        <p:nvSpPr>
          <p:cNvPr id="3891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DD8B248-9A72-4184-AA0E-4C00A5AC14A2}" type="slidenum">
              <a:rPr lang="en-US" altLang="ja-JP" sz="1400">
                <a:solidFill>
                  <a:srgbClr val="000000"/>
                </a:solidFill>
              </a:rPr>
              <a:pPr algn="r" eaLnBrk="1" hangingPunct="1">
                <a:spcBef>
                  <a:spcPct val="0"/>
                </a:spcBef>
                <a:buClrTx/>
                <a:buFontTx/>
                <a:buNone/>
              </a:pPr>
              <a:t>5</a:t>
            </a:fld>
            <a:endParaRPr lang="en-US" altLang="ja-JP" sz="1400">
              <a:solidFill>
                <a:srgbClr val="000000"/>
              </a:solidFill>
            </a:endParaRPr>
          </a:p>
        </p:txBody>
      </p:sp>
      <p:sp>
        <p:nvSpPr>
          <p:cNvPr id="38916" name="Rectangle 3"/>
          <p:cNvSpPr>
            <a:spLocks noGrp="1" noChangeArrowheads="1"/>
          </p:cNvSpPr>
          <p:nvPr>
            <p:ph type="body" idx="4294967295"/>
          </p:nvPr>
        </p:nvSpPr>
        <p:spPr>
          <a:xfrm>
            <a:off x="179512" y="836712"/>
            <a:ext cx="8784976" cy="1538393"/>
          </a:xfrm>
        </p:spPr>
        <p:txBody>
          <a:bodyPr/>
          <a:lstStyle/>
          <a:p>
            <a:pPr eaLnBrk="1" hangingPunct="1"/>
            <a:r>
              <a:rPr lang="ja-JP" altLang="en-US" sz="2600" spc="-150" dirty="0" smtClean="0"/>
              <a:t>①個人情報</a:t>
            </a:r>
            <a:r>
              <a:rPr sz="2600" spc="-150" dirty="0" smtClean="0"/>
              <a:t>の</a:t>
            </a:r>
            <a:r>
              <a:rPr lang="ja-JP" altLang="en-US" sz="2600" spc="-150" dirty="0" smtClean="0"/>
              <a:t>システム</a:t>
            </a:r>
            <a:r>
              <a:rPr sz="2600" spc="-150" dirty="0" smtClean="0"/>
              <a:t>搭載</a:t>
            </a:r>
            <a:r>
              <a:rPr lang="ja-JP" altLang="en-US" sz="2600" spc="-150" dirty="0" smtClean="0"/>
              <a:t>にむけた</a:t>
            </a:r>
            <a:r>
              <a:rPr sz="2600" spc="-150" dirty="0" smtClean="0"/>
              <a:t>検討</a:t>
            </a:r>
          </a:p>
          <a:p>
            <a:pPr lvl="1" eaLnBrk="1" hangingPunct="1"/>
            <a:r>
              <a:rPr lang="en-US" altLang="ja-JP" sz="2200" dirty="0" smtClean="0"/>
              <a:t>LGWAN</a:t>
            </a:r>
            <a:r>
              <a:rPr lang="ja-JP" altLang="en-US" sz="2200" dirty="0" smtClean="0"/>
              <a:t>環境の地理空間情報集約システムに対する、市町の利用ニーズを調査・確認する。</a:t>
            </a:r>
            <a:endParaRPr lang="en-US" altLang="ja-JP" sz="2200" dirty="0" smtClean="0"/>
          </a:p>
          <a:p>
            <a:pPr lvl="2" eaLnBrk="1" hangingPunct="1"/>
            <a:r>
              <a:rPr lang="ja-JP" altLang="en-US" sz="1800" dirty="0" smtClean="0"/>
              <a:t>地理</a:t>
            </a:r>
            <a:r>
              <a:rPr lang="ja-JP" altLang="en-US" sz="1800" dirty="0"/>
              <a:t>空間情報集約システム「</a:t>
            </a:r>
            <a:r>
              <a:rPr lang="en-US" altLang="ja-JP" sz="1800" dirty="0"/>
              <a:t>LGWAN</a:t>
            </a:r>
            <a:r>
              <a:rPr lang="ja-JP" altLang="en-US" sz="1800" dirty="0"/>
              <a:t>版」への利用ニーズアンケート</a:t>
            </a:r>
            <a:r>
              <a:rPr lang="ja-JP" altLang="en-US" sz="1800" dirty="0" smtClean="0"/>
              <a:t>調査</a:t>
            </a:r>
            <a:endParaRPr lang="en-US" altLang="ja-JP" sz="1800" dirty="0" smtClean="0"/>
          </a:p>
          <a:p>
            <a:pPr marL="914400" lvl="2" indent="0" eaLnBrk="1" hangingPunct="1">
              <a:buNone/>
            </a:pPr>
            <a:endParaRPr lang="en-US" altLang="ja-JP" sz="2000" dirty="0" smtClean="0"/>
          </a:p>
          <a:p>
            <a:pPr lvl="1" eaLnBrk="1" hangingPunct="1"/>
            <a:r>
              <a:rPr lang="ja-JP" altLang="en-US" sz="2200" dirty="0" smtClean="0"/>
              <a:t>調査結果をふまえ、個人情報のシステム搭載手法を検討する。</a:t>
            </a:r>
            <a:endParaRPr lang="en-US" altLang="ja-JP" sz="2200" dirty="0" smtClean="0"/>
          </a:p>
        </p:txBody>
      </p:sp>
      <p:sp>
        <p:nvSpPr>
          <p:cNvPr id="6"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２．共有デジタル地図の利活用促進にかかる検討</a:t>
            </a:r>
          </a:p>
        </p:txBody>
      </p:sp>
      <p:sp>
        <p:nvSpPr>
          <p:cNvPr id="2" name="正方形/長方形 1"/>
          <p:cNvSpPr/>
          <p:nvPr/>
        </p:nvSpPr>
        <p:spPr bwMode="auto">
          <a:xfrm>
            <a:off x="683568" y="3212554"/>
            <a:ext cx="7704856" cy="3384798"/>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b="1"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これまでの検討経緯</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800" b="1"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現在、地理空間情報集約システムはインターネット回線で運用中である。これは</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システム設計時にインターネット回線と</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LGWAN</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回線のどちらを使用するか検討した結果、当時は市町における</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LGWAN</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利用環境が充実していなかったこと、また個人情報のシステム上での取扱いは対象外としていたことから、インターネット回線を採用することとなった。</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昨年度実施した個別説明会において要援護者情報等個人情報の搭載を求める市町が多かったこと、また総務省が推進する自治体セキュリティ強化対策（インターネット接続端末の分離）の動向もふまえ、平成</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28</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日に開催された組合議会において、</a:t>
            </a:r>
            <a:r>
              <a:rPr lang="en-US" altLang="ja-JP" sz="1600" u="sng" dirty="0" smtClean="0">
                <a:latin typeface="メイリオ" panose="020B0604030504040204" pitchFamily="50" charset="-128"/>
                <a:ea typeface="メイリオ" panose="020B0604030504040204" pitchFamily="50" charset="-128"/>
                <a:cs typeface="メイリオ" panose="020B0604030504040204" pitchFamily="50" charset="-128"/>
              </a:rPr>
              <a:t>LGWAN</a:t>
            </a:r>
            <a:r>
              <a:rPr lang="ja-JP" altLang="en-US" sz="1600" u="sng" dirty="0" smtClean="0">
                <a:latin typeface="メイリオ" panose="020B0604030504040204" pitchFamily="50" charset="-128"/>
                <a:ea typeface="メイリオ" panose="020B0604030504040204" pitchFamily="50" charset="-128"/>
                <a:cs typeface="メイリオ" panose="020B0604030504040204" pitchFamily="50" charset="-128"/>
              </a:rPr>
              <a:t>の活用などセキュリティ強化の早期実現にむけて検討を行うこと</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で了承を得ている。</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AutoShape 1030"/>
          <p:cNvSpPr>
            <a:spLocks noChangeArrowheads="1"/>
          </p:cNvSpPr>
          <p:nvPr/>
        </p:nvSpPr>
        <p:spPr bwMode="auto">
          <a:xfrm>
            <a:off x="7381126" y="2420888"/>
            <a:ext cx="1223962" cy="288925"/>
          </a:xfrm>
          <a:prstGeom prst="homePlate">
            <a:avLst>
              <a:gd name="adj" fmla="val 105907"/>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chemeClr val="bg1"/>
                </a:solidFill>
                <a:latin typeface="Arial" pitchFamily="34" charset="0"/>
                <a:ea typeface="MS UI Gothic" pitchFamily="50" charset="-128"/>
              </a:rPr>
              <a:t>資料３</a:t>
            </a:r>
            <a:endParaRPr lang="en-US" altLang="ja-JP" sz="1600" b="1" dirty="0">
              <a:solidFill>
                <a:schemeClr val="bg1"/>
              </a:solidFill>
              <a:latin typeface="Arial" pitchFamily="34" charset="0"/>
              <a:ea typeface="MS UI Gothic" pitchFamily="50" charset="-128"/>
            </a:endParaRPr>
          </a:p>
        </p:txBody>
      </p:sp>
    </p:spTree>
    <p:extLst>
      <p:ext uri="{BB962C8B-B14F-4D97-AF65-F5344CB8AC3E}">
        <p14:creationId xmlns:p14="http://schemas.microsoft.com/office/powerpoint/2010/main" val="912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6CEBBDE-0352-44D8-8100-490F6272D309}"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3891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DD8B248-9A72-4184-AA0E-4C00A5AC14A2}" type="slidenum">
              <a:rPr lang="en-US" altLang="ja-JP" sz="1400">
                <a:solidFill>
                  <a:srgbClr val="000000"/>
                </a:solidFill>
              </a:rPr>
              <a:pPr algn="r" eaLnBrk="1" hangingPunct="1">
                <a:spcBef>
                  <a:spcPct val="0"/>
                </a:spcBef>
                <a:buClrTx/>
                <a:buFontTx/>
                <a:buNone/>
              </a:pPr>
              <a:t>6</a:t>
            </a:fld>
            <a:endParaRPr lang="en-US" altLang="ja-JP" sz="1400">
              <a:solidFill>
                <a:srgbClr val="000000"/>
              </a:solidFill>
            </a:endParaRPr>
          </a:p>
        </p:txBody>
      </p:sp>
      <p:sp>
        <p:nvSpPr>
          <p:cNvPr id="38916" name="Rectangle 3"/>
          <p:cNvSpPr>
            <a:spLocks noGrp="1" noChangeArrowheads="1"/>
          </p:cNvSpPr>
          <p:nvPr>
            <p:ph type="body" idx="4294967295"/>
          </p:nvPr>
        </p:nvSpPr>
        <p:spPr>
          <a:xfrm>
            <a:off x="179512" y="954503"/>
            <a:ext cx="8784976" cy="2906545"/>
          </a:xfrm>
        </p:spPr>
        <p:txBody>
          <a:bodyPr/>
          <a:lstStyle/>
          <a:p>
            <a:pPr eaLnBrk="1" hangingPunct="1"/>
            <a:r>
              <a:rPr lang="ja-JP" altLang="en-US" sz="2600" spc="-150" dirty="0" smtClean="0"/>
              <a:t>②</a:t>
            </a:r>
            <a:r>
              <a:rPr sz="2600" spc="-150" dirty="0" smtClean="0"/>
              <a:t>都市計画情報の</a:t>
            </a:r>
            <a:r>
              <a:rPr lang="ja-JP" altLang="en-US" sz="2600" spc="-150" dirty="0" smtClean="0"/>
              <a:t>システム</a:t>
            </a:r>
            <a:r>
              <a:rPr sz="2600" spc="-150" dirty="0" smtClean="0"/>
              <a:t>搭載</a:t>
            </a:r>
            <a:r>
              <a:rPr lang="ja-JP" altLang="en-US" sz="2600" spc="-150" dirty="0" smtClean="0"/>
              <a:t>にむけた</a:t>
            </a:r>
            <a:r>
              <a:rPr sz="2600" spc="-150" dirty="0" smtClean="0"/>
              <a:t>検討</a:t>
            </a:r>
          </a:p>
          <a:p>
            <a:pPr lvl="1" eaLnBrk="1" hangingPunct="1"/>
            <a:r>
              <a:rPr altLang="ja-JP" sz="2200" dirty="0" smtClean="0"/>
              <a:t>各市町へ都市計画情報の</a:t>
            </a:r>
            <a:r>
              <a:rPr lang="ja-JP" altLang="en-US" sz="2200" dirty="0" smtClean="0"/>
              <a:t>システム</a:t>
            </a:r>
            <a:r>
              <a:rPr altLang="ja-JP" sz="2200" dirty="0" smtClean="0"/>
              <a:t>搭載</a:t>
            </a:r>
            <a:r>
              <a:rPr lang="ja-JP" altLang="en-US" sz="2200" dirty="0" smtClean="0"/>
              <a:t>意向</a:t>
            </a:r>
            <a:r>
              <a:rPr lang="ja-JP" altLang="en-US" sz="2200" dirty="0"/>
              <a:t>等</a:t>
            </a:r>
            <a:r>
              <a:rPr altLang="ja-JP" sz="2200" dirty="0" smtClean="0"/>
              <a:t>を</a:t>
            </a:r>
            <a:r>
              <a:rPr lang="ja-JP" altLang="en-US" sz="2200" dirty="0" smtClean="0"/>
              <a:t>確認</a:t>
            </a:r>
            <a:r>
              <a:rPr sz="2200" dirty="0" smtClean="0"/>
              <a:t>し、</a:t>
            </a:r>
            <a:r>
              <a:rPr lang="ja-JP" altLang="en-US" sz="2200" dirty="0" smtClean="0"/>
              <a:t>システム搭載にむけた検討を実施する。</a:t>
            </a:r>
            <a:endParaRPr lang="en-US" altLang="ja-JP" sz="2200" dirty="0" smtClean="0"/>
          </a:p>
          <a:p>
            <a:pPr lvl="2" eaLnBrk="1" hangingPunct="1"/>
            <a:r>
              <a:rPr lang="ja-JP" altLang="en-US" sz="1800" dirty="0"/>
              <a:t>都市</a:t>
            </a:r>
            <a:r>
              <a:rPr lang="ja-JP" altLang="en-US" sz="1800" dirty="0" smtClean="0"/>
              <a:t>計画情報のシステム搭載にかかるアンケート調査</a:t>
            </a:r>
            <a:endParaRPr lang="en-US" altLang="ja-JP" sz="1800" dirty="0" smtClean="0"/>
          </a:p>
          <a:p>
            <a:pPr lvl="1" eaLnBrk="1" hangingPunct="1"/>
            <a:r>
              <a:rPr lang="ja-JP" altLang="en-US" sz="2200" dirty="0"/>
              <a:t>技術部会</a:t>
            </a:r>
            <a:r>
              <a:rPr lang="ja-JP" altLang="en-US" sz="2200" dirty="0" smtClean="0"/>
              <a:t>においては、各市町の意向をふまえ、都市計画情報の搭載方法、更新方法、搭載・更新費用の取扱い等を協議・調整する</a:t>
            </a:r>
            <a:r>
              <a:rPr lang="ja-JP" altLang="en-US" sz="2200" dirty="0"/>
              <a:t>。</a:t>
            </a:r>
            <a:endParaRPr lang="en-US" altLang="ja-JP" sz="2200" dirty="0" smtClean="0"/>
          </a:p>
          <a:p>
            <a:pPr lvl="1" eaLnBrk="1" hangingPunct="1"/>
            <a:r>
              <a:rPr lang="ja-JP" altLang="en-US" sz="2200" dirty="0"/>
              <a:t>検討</a:t>
            </a:r>
            <a:r>
              <a:rPr lang="ja-JP" altLang="en-US" sz="2200" dirty="0" smtClean="0"/>
              <a:t>結果をもとに、</a:t>
            </a:r>
            <a:r>
              <a:rPr sz="2200" dirty="0" smtClean="0"/>
              <a:t>都市計画情報の運用ルールを整理し、「地理空間情報集約システム運用ガイドライン（案）」へ反映する。</a:t>
            </a:r>
            <a:endParaRPr lang="en-US" altLang="ja-JP" sz="2200" dirty="0" smtClean="0"/>
          </a:p>
        </p:txBody>
      </p:sp>
      <p:sp>
        <p:nvSpPr>
          <p:cNvPr id="6"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２．共有デジタル地図の利活用促進にかかる検討</a:t>
            </a:r>
          </a:p>
        </p:txBody>
      </p:sp>
      <p:grpSp>
        <p:nvGrpSpPr>
          <p:cNvPr id="14" name="グループ化 13"/>
          <p:cNvGrpSpPr/>
          <p:nvPr/>
        </p:nvGrpSpPr>
        <p:grpSpPr>
          <a:xfrm>
            <a:off x="611560" y="4234151"/>
            <a:ext cx="7979825" cy="2147177"/>
            <a:chOff x="611560" y="3861048"/>
            <a:chExt cx="7979825" cy="2147177"/>
          </a:xfrm>
        </p:grpSpPr>
        <p:sp>
          <p:nvSpPr>
            <p:cNvPr id="16" name="正方形/長方形 15"/>
            <p:cNvSpPr/>
            <p:nvPr/>
          </p:nvSpPr>
          <p:spPr bwMode="auto">
            <a:xfrm>
              <a:off x="6180097" y="3861048"/>
              <a:ext cx="2411288" cy="2147177"/>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③システム搭載・運用ガイドラインの更新</a:t>
              </a:r>
              <a:endParaRPr kumimoji="1" lang="ja-JP" altLang="en-US" sz="1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正方形/長方形 3"/>
            <p:cNvSpPr/>
            <p:nvPr/>
          </p:nvSpPr>
          <p:spPr bwMode="auto">
            <a:xfrm>
              <a:off x="611560" y="3861048"/>
              <a:ext cx="2411288" cy="2147177"/>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①各市町にシステム</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defTabSz="914400" rtl="0" eaLnBrk="1" fontAlgn="base" latinLnBrk="0" hangingPunct="1">
                <a:lnSpc>
                  <a:spcPct val="100000"/>
                </a:lnSpc>
                <a:spcBef>
                  <a:spcPct val="0"/>
                </a:spcBef>
                <a:spcAft>
                  <a:spcPct val="0"/>
                </a:spcAft>
                <a:buClrTx/>
                <a:buSzTx/>
                <a:buFontTx/>
                <a:buNone/>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搭載意向を確認</a:t>
              </a:r>
              <a:endParaRPr kumimoji="1" lang="ja-JP" altLang="en-US" sz="11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6292" y="4581128"/>
              <a:ext cx="964515" cy="118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正方形/長方形 14"/>
            <p:cNvSpPr/>
            <p:nvPr/>
          </p:nvSpPr>
          <p:spPr bwMode="auto">
            <a:xfrm>
              <a:off x="3406809" y="3861048"/>
              <a:ext cx="2411288" cy="2147177"/>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②搭載にむけた協議・調整を実施</a:t>
              </a:r>
              <a:endParaRPr kumimoji="1" lang="ja-JP" altLang="en-US" sz="1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9" name="直線矢印コネクタ 8"/>
            <p:cNvCxnSpPr>
              <a:stCxn id="4" idx="3"/>
              <a:endCxn id="15" idx="1"/>
            </p:cNvCxnSpPr>
            <p:nvPr/>
          </p:nvCxnSpPr>
          <p:spPr bwMode="auto">
            <a:xfrm>
              <a:off x="3022848" y="4934637"/>
              <a:ext cx="383961" cy="0"/>
            </a:xfrm>
            <a:prstGeom prst="straightConnector1">
              <a:avLst/>
            </a:prstGeom>
            <a:noFill/>
            <a:ln w="28575" algn="ctr">
              <a:solidFill>
                <a:schemeClr val="tx1"/>
              </a:solidFill>
              <a:round/>
              <a:headEnd/>
              <a:tailEnd type="arrow"/>
            </a:ln>
          </p:spPr>
        </p:cxnSp>
        <p:cxnSp>
          <p:nvCxnSpPr>
            <p:cNvPr id="19" name="直線矢印コネクタ 18"/>
            <p:cNvCxnSpPr>
              <a:stCxn id="15" idx="3"/>
              <a:endCxn id="16" idx="1"/>
            </p:cNvCxnSpPr>
            <p:nvPr/>
          </p:nvCxnSpPr>
          <p:spPr bwMode="auto">
            <a:xfrm>
              <a:off x="5818097" y="4934637"/>
              <a:ext cx="362000" cy="0"/>
            </a:xfrm>
            <a:prstGeom prst="straightConnector1">
              <a:avLst/>
            </a:prstGeom>
            <a:noFill/>
            <a:ln w="28575" algn="ctr">
              <a:solidFill>
                <a:schemeClr val="tx1"/>
              </a:solidFill>
              <a:round/>
              <a:headEnd/>
              <a:tailEnd type="arrow"/>
            </a:ln>
          </p:spPr>
        </p:cxnSp>
        <p:sp>
          <p:nvSpPr>
            <p:cNvPr id="23" name="Text Box 41"/>
            <p:cNvSpPr txBox="1">
              <a:spLocks noChangeArrowheads="1"/>
            </p:cNvSpPr>
            <p:nvPr/>
          </p:nvSpPr>
          <p:spPr bwMode="auto">
            <a:xfrm>
              <a:off x="984663" y="4882534"/>
              <a:ext cx="1663322" cy="338554"/>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dirty="0" smtClean="0">
                  <a:solidFill>
                    <a:srgbClr val="0E1E20"/>
                  </a:solidFill>
                  <a:latin typeface="Meiryo UI" pitchFamily="50" charset="-128"/>
                  <a:ea typeface="Meiryo UI" pitchFamily="50" charset="-128"/>
                  <a:cs typeface="Meiryo UI" pitchFamily="50" charset="-128"/>
                </a:rPr>
                <a:t>アンケート調査</a:t>
              </a:r>
              <a:endParaRPr lang="ja-JP" altLang="en-US" sz="1600" b="1" dirty="0">
                <a:solidFill>
                  <a:srgbClr val="0E1E20"/>
                </a:solidFill>
                <a:latin typeface="Meiryo UI" pitchFamily="50" charset="-128"/>
                <a:ea typeface="Meiryo UI" pitchFamily="50" charset="-128"/>
                <a:cs typeface="Meiryo UI" pitchFamily="50" charset="-128"/>
              </a:endParaRPr>
            </a:p>
          </p:txBody>
        </p:sp>
        <p:grpSp>
          <p:nvGrpSpPr>
            <p:cNvPr id="13" name="グループ化 12"/>
            <p:cNvGrpSpPr/>
            <p:nvPr/>
          </p:nvGrpSpPr>
          <p:grpSpPr>
            <a:xfrm>
              <a:off x="6377381" y="4437112"/>
              <a:ext cx="1458932" cy="1211294"/>
              <a:chOff x="-1116632" y="2276872"/>
              <a:chExt cx="1504305" cy="1250140"/>
            </a:xfrm>
          </p:grpSpPr>
          <p:pic>
            <p:nvPicPr>
              <p:cNvPr id="1030" name="Picture 6" descr="C:\Users\Administrator\Downloads\SonicWeb-i画面キャプチャ.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6632" y="2276872"/>
                <a:ext cx="1504305" cy="125014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460" y="2474376"/>
                <a:ext cx="1216273" cy="1033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5" name="Text Box 41"/>
            <p:cNvSpPr txBox="1">
              <a:spLocks noChangeArrowheads="1"/>
            </p:cNvSpPr>
            <p:nvPr/>
          </p:nvSpPr>
          <p:spPr bwMode="auto">
            <a:xfrm>
              <a:off x="7109202" y="4392801"/>
              <a:ext cx="1433501" cy="338554"/>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dirty="0" smtClean="0">
                  <a:solidFill>
                    <a:srgbClr val="0E1E20"/>
                  </a:solidFill>
                  <a:latin typeface="Meiryo UI" pitchFamily="50" charset="-128"/>
                  <a:ea typeface="Meiryo UI" pitchFamily="50" charset="-128"/>
                  <a:cs typeface="Meiryo UI" pitchFamily="50" charset="-128"/>
                </a:rPr>
                <a:t>システム搭載</a:t>
              </a:r>
              <a:endParaRPr lang="ja-JP" altLang="en-US" sz="1600" b="1" dirty="0">
                <a:solidFill>
                  <a:srgbClr val="0E1E20"/>
                </a:solidFill>
                <a:latin typeface="Meiryo UI" pitchFamily="50" charset="-128"/>
                <a:ea typeface="Meiryo UI" pitchFamily="50" charset="-128"/>
                <a:cs typeface="Meiryo UI" pitchFamily="50" charset="-128"/>
              </a:endParaRPr>
            </a:p>
          </p:txBody>
        </p:sp>
        <p:pic>
          <p:nvPicPr>
            <p:cNvPr id="1029" name="Picture 5" descr="本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06352" y="5320867"/>
              <a:ext cx="1139151" cy="55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41"/>
            <p:cNvSpPr txBox="1">
              <a:spLocks noChangeArrowheads="1"/>
            </p:cNvSpPr>
            <p:nvPr/>
          </p:nvSpPr>
          <p:spPr bwMode="auto">
            <a:xfrm>
              <a:off x="6277542" y="5597663"/>
              <a:ext cx="1558771" cy="338554"/>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dirty="0" smtClean="0">
                  <a:solidFill>
                    <a:srgbClr val="0E1E20"/>
                  </a:solidFill>
                  <a:latin typeface="Meiryo UI" pitchFamily="50" charset="-128"/>
                  <a:ea typeface="Meiryo UI" pitchFamily="50" charset="-128"/>
                  <a:cs typeface="Meiryo UI" pitchFamily="50" charset="-128"/>
                </a:rPr>
                <a:t>ガイドライン更新</a:t>
              </a:r>
              <a:endParaRPr lang="ja-JP" altLang="en-US" sz="1600" b="1" dirty="0">
                <a:solidFill>
                  <a:srgbClr val="0E1E20"/>
                </a:solidFill>
                <a:latin typeface="Meiryo UI" pitchFamily="50" charset="-128"/>
                <a:ea typeface="Meiryo UI" pitchFamily="50" charset="-128"/>
                <a:cs typeface="Meiryo UI" pitchFamily="50" charset="-128"/>
              </a:endParaRPr>
            </a:p>
          </p:txBody>
        </p:sp>
        <p:pic>
          <p:nvPicPr>
            <p:cNvPr id="29" name="Picture 22" descr="MCj0446006000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37457" y="4586208"/>
              <a:ext cx="1497740" cy="1080512"/>
            </a:xfrm>
            <a:prstGeom prst="rect">
              <a:avLst/>
            </a:prstGeom>
            <a:noFill/>
            <a:extLst>
              <a:ext uri="{909E8E84-426E-40DD-AFC4-6F175D3DCCD1}">
                <a14:hiddenFill xmlns:a14="http://schemas.microsoft.com/office/drawing/2010/main">
                  <a:solidFill>
                    <a:srgbClr val="FFFFFF"/>
                  </a:solidFill>
                </a14:hiddenFill>
              </a:ext>
            </a:extLst>
          </p:spPr>
        </p:pic>
        <p:sp>
          <p:nvSpPr>
            <p:cNvPr id="30" name="Text Box 41"/>
            <p:cNvSpPr txBox="1">
              <a:spLocks noChangeArrowheads="1"/>
            </p:cNvSpPr>
            <p:nvPr/>
          </p:nvSpPr>
          <p:spPr bwMode="auto">
            <a:xfrm>
              <a:off x="3485510" y="4406346"/>
              <a:ext cx="1100817" cy="338554"/>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dirty="0" smtClean="0">
                  <a:solidFill>
                    <a:srgbClr val="0E1E20"/>
                  </a:solidFill>
                  <a:latin typeface="Meiryo UI" pitchFamily="50" charset="-128"/>
                  <a:ea typeface="Meiryo UI" pitchFamily="50" charset="-128"/>
                  <a:cs typeface="Meiryo UI" pitchFamily="50" charset="-128"/>
                </a:rPr>
                <a:t>搭載方法</a:t>
              </a:r>
              <a:endParaRPr lang="ja-JP" altLang="en-US" sz="1600" b="1" dirty="0">
                <a:solidFill>
                  <a:srgbClr val="0E1E20"/>
                </a:solidFill>
                <a:latin typeface="Meiryo UI" pitchFamily="50" charset="-128"/>
                <a:ea typeface="Meiryo UI" pitchFamily="50" charset="-128"/>
                <a:cs typeface="Meiryo UI" pitchFamily="50" charset="-128"/>
              </a:endParaRPr>
            </a:p>
          </p:txBody>
        </p:sp>
        <p:sp>
          <p:nvSpPr>
            <p:cNvPr id="31" name="Text Box 41"/>
            <p:cNvSpPr txBox="1">
              <a:spLocks noChangeArrowheads="1"/>
            </p:cNvSpPr>
            <p:nvPr/>
          </p:nvSpPr>
          <p:spPr bwMode="auto">
            <a:xfrm>
              <a:off x="4586326" y="5590970"/>
              <a:ext cx="1137801" cy="338554"/>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dirty="0" smtClean="0">
                  <a:solidFill>
                    <a:srgbClr val="0E1E20"/>
                  </a:solidFill>
                  <a:latin typeface="Meiryo UI" pitchFamily="50" charset="-128"/>
                  <a:ea typeface="Meiryo UI" pitchFamily="50" charset="-128"/>
                  <a:cs typeface="Meiryo UI" pitchFamily="50" charset="-128"/>
                </a:rPr>
                <a:t>更新方法</a:t>
              </a:r>
              <a:endParaRPr lang="ja-JP" altLang="en-US" sz="1600" b="1" dirty="0">
                <a:solidFill>
                  <a:srgbClr val="0E1E20"/>
                </a:solidFill>
                <a:latin typeface="Meiryo UI" pitchFamily="50" charset="-128"/>
                <a:ea typeface="Meiryo UI" pitchFamily="50" charset="-128"/>
                <a:cs typeface="Meiryo UI" pitchFamily="50" charset="-128"/>
              </a:endParaRPr>
            </a:p>
          </p:txBody>
        </p:sp>
      </p:grpSp>
      <p:sp>
        <p:nvSpPr>
          <p:cNvPr id="26" name="AutoShape 1030"/>
          <p:cNvSpPr>
            <a:spLocks noChangeArrowheads="1"/>
          </p:cNvSpPr>
          <p:nvPr/>
        </p:nvSpPr>
        <p:spPr bwMode="auto">
          <a:xfrm>
            <a:off x="7020272" y="2176675"/>
            <a:ext cx="1223962" cy="288925"/>
          </a:xfrm>
          <a:prstGeom prst="homePlate">
            <a:avLst>
              <a:gd name="adj" fmla="val 105907"/>
            </a:avLst>
          </a:prstGeom>
          <a:solidFill>
            <a:srgbClr val="008000"/>
          </a:solidFill>
          <a:ln>
            <a:noFill/>
          </a:ln>
          <a:effectLst>
            <a:prstShdw prst="shdw17" dist="53882" dir="2700000">
              <a:srgbClr val="004D00"/>
            </a:prstShdw>
          </a:effectLst>
          <a:extLst>
            <a:ext uri="{91240B29-F687-4F45-9708-019B960494DF}">
              <a14:hiddenLine xmlns:a14="http://schemas.microsoft.com/office/drawing/2010/main" w="25400" algn="ctr">
                <a:solidFill>
                  <a:srgbClr val="000000"/>
                </a:solidFill>
                <a:miter lim="800000"/>
                <a:headEnd/>
                <a:tailEnd type="none" w="lg" len="med"/>
              </a14:hiddenLine>
            </a:ext>
          </a:extLst>
        </p:spPr>
        <p:txBody>
          <a:bodyPr wrap="none"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600" b="1" dirty="0" smtClean="0">
                <a:solidFill>
                  <a:schemeClr val="bg1"/>
                </a:solidFill>
                <a:latin typeface="Arial" pitchFamily="34" charset="0"/>
                <a:ea typeface="MS UI Gothic" pitchFamily="50" charset="-128"/>
              </a:rPr>
              <a:t>資料４</a:t>
            </a:r>
            <a:endParaRPr lang="en-US" altLang="ja-JP" sz="1600" b="1" dirty="0">
              <a:solidFill>
                <a:schemeClr val="bg1"/>
              </a:solidFill>
              <a:latin typeface="Arial" pitchFamily="34" charset="0"/>
              <a:ea typeface="MS UI Gothic"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CB8FB4D-B612-4A06-A783-BC73BC6F3267}"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399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57F4917-D195-4040-B6EB-B883E9999148}" type="slidenum">
              <a:rPr lang="en-US" altLang="ja-JP" sz="1400">
                <a:solidFill>
                  <a:srgbClr val="000000"/>
                </a:solidFill>
              </a:rPr>
              <a:pPr algn="r" eaLnBrk="1" hangingPunct="1">
                <a:spcBef>
                  <a:spcPct val="0"/>
                </a:spcBef>
                <a:buClrTx/>
                <a:buFontTx/>
                <a:buNone/>
              </a:pPr>
              <a:t>7</a:t>
            </a:fld>
            <a:endParaRPr lang="en-US" altLang="ja-JP" sz="1400">
              <a:solidFill>
                <a:srgbClr val="000000"/>
              </a:solidFill>
            </a:endParaRPr>
          </a:p>
        </p:txBody>
      </p:sp>
      <p:sp>
        <p:nvSpPr>
          <p:cNvPr id="89092" name="Rectangle 3"/>
          <p:cNvSpPr>
            <a:spLocks noGrp="1" noChangeArrowheads="1"/>
          </p:cNvSpPr>
          <p:nvPr>
            <p:ph type="body" idx="4294967295"/>
          </p:nvPr>
        </p:nvSpPr>
        <p:spPr>
          <a:xfrm>
            <a:off x="296863" y="836613"/>
            <a:ext cx="8523287" cy="2448371"/>
          </a:xfrm>
        </p:spPr>
        <p:txBody>
          <a:bodyPr/>
          <a:lstStyle/>
          <a:p>
            <a:pPr eaLnBrk="1" hangingPunct="1">
              <a:defRPr/>
            </a:pPr>
            <a:r>
              <a:rPr lang="ja-JP" altLang="en-US" sz="2600" dirty="0"/>
              <a:t>③</a:t>
            </a:r>
            <a:r>
              <a:rPr sz="2600" dirty="0" smtClean="0"/>
              <a:t>共有デジタル地図</a:t>
            </a:r>
            <a:r>
              <a:rPr lang="ja-JP" altLang="en-US" sz="2600" dirty="0"/>
              <a:t>の</a:t>
            </a:r>
            <a:r>
              <a:rPr sz="2600" dirty="0" smtClean="0"/>
              <a:t>利用分野拡大</a:t>
            </a:r>
            <a:r>
              <a:rPr lang="ja-JP" altLang="en-US" sz="2600" dirty="0" smtClean="0"/>
              <a:t>にむけた</a:t>
            </a:r>
            <a:r>
              <a:rPr sz="2600" dirty="0" smtClean="0"/>
              <a:t>検討</a:t>
            </a:r>
          </a:p>
          <a:p>
            <a:pPr lvl="1" eaLnBrk="1" hangingPunct="1">
              <a:defRPr/>
            </a:pPr>
            <a:r>
              <a:rPr lang="ja-JP" altLang="en-US" sz="2200" dirty="0" smtClean="0"/>
              <a:t>今年度、その他利活用支援において実施予定の現状調査結果等をふまえ、共有デジタル地図の新しい利用分野発掘にむけた活動を実施する。</a:t>
            </a:r>
            <a:endParaRPr lang="en-US" altLang="ja-JP" sz="2200" dirty="0" smtClean="0"/>
          </a:p>
          <a:p>
            <a:pPr lvl="1" eaLnBrk="1" hangingPunct="1">
              <a:defRPr/>
            </a:pPr>
            <a:r>
              <a:rPr sz="2200" dirty="0" smtClean="0"/>
              <a:t>利用分野の拡大にむけては、</a:t>
            </a:r>
            <a:r>
              <a:rPr lang="ja-JP" altLang="en-US" sz="2200" dirty="0" smtClean="0"/>
              <a:t>過年度までの</a:t>
            </a:r>
            <a:r>
              <a:rPr sz="2200" dirty="0" smtClean="0"/>
              <a:t>調査検討結果に加え</a:t>
            </a:r>
            <a:r>
              <a:rPr sz="2200" dirty="0"/>
              <a:t>、</a:t>
            </a:r>
            <a:r>
              <a:rPr sz="2200" dirty="0" smtClean="0"/>
              <a:t>有識者の意見も参考に検討する。</a:t>
            </a:r>
            <a:endParaRPr lang="en-US" sz="2200" dirty="0"/>
          </a:p>
          <a:p>
            <a:pPr marL="457200" lvl="1" indent="0" eaLnBrk="1" hangingPunct="1">
              <a:buFont typeface="Wingdings" pitchFamily="2" charset="2"/>
              <a:buNone/>
              <a:defRPr/>
            </a:pPr>
            <a:endParaRPr sz="2000" dirty="0" smtClean="0"/>
          </a:p>
        </p:txBody>
      </p:sp>
      <p:sp>
        <p:nvSpPr>
          <p:cNvPr id="6"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２．共有デジタル地図の利活用促進にかかる検討</a:t>
            </a:r>
          </a:p>
        </p:txBody>
      </p:sp>
      <p:sp>
        <p:nvSpPr>
          <p:cNvPr id="5" name="テキスト ボックス 4"/>
          <p:cNvSpPr txBox="1"/>
          <p:nvPr/>
        </p:nvSpPr>
        <p:spPr>
          <a:xfrm>
            <a:off x="827584" y="3297684"/>
            <a:ext cx="5616624" cy="338554"/>
          </a:xfrm>
          <a:prstGeom prst="rect">
            <a:avLst/>
          </a:prstGeom>
          <a:noFill/>
        </p:spPr>
        <p:txBody>
          <a:bodyPr wrap="square" rtlCol="0">
            <a:spAutoFit/>
          </a:bodyPr>
          <a:lstStyle/>
          <a:p>
            <a:pPr algn="l"/>
            <a:r>
              <a:rPr kumimoji="1" lang="ja-JP" altLang="en-US" sz="1600" u="sng" dirty="0" smtClean="0">
                <a:latin typeface="メイリオ" panose="020B0604030504040204" pitchFamily="50" charset="-128"/>
                <a:ea typeface="メイリオ" panose="020B0604030504040204" pitchFamily="50" charset="-128"/>
                <a:cs typeface="メイリオ" panose="020B0604030504040204" pitchFamily="50" charset="-128"/>
              </a:rPr>
              <a:t>○利用分野の例：森林分野（林地台帳の整備）</a:t>
            </a:r>
            <a:endParaRPr kumimoji="1" lang="ja-JP" altLang="en-US" sz="1600" u="sng"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8" name="グループ化 7"/>
          <p:cNvGrpSpPr/>
          <p:nvPr/>
        </p:nvGrpSpPr>
        <p:grpSpPr>
          <a:xfrm>
            <a:off x="827584" y="3573016"/>
            <a:ext cx="7659598" cy="3117095"/>
            <a:chOff x="872842" y="3573016"/>
            <a:chExt cx="7659598" cy="3117095"/>
          </a:xfrm>
        </p:grpSpPr>
        <p:grpSp>
          <p:nvGrpSpPr>
            <p:cNvPr id="3" name="グループ化 2"/>
            <p:cNvGrpSpPr/>
            <p:nvPr/>
          </p:nvGrpSpPr>
          <p:grpSpPr>
            <a:xfrm>
              <a:off x="872842" y="3573016"/>
              <a:ext cx="7659598" cy="2871028"/>
              <a:chOff x="611560" y="3348339"/>
              <a:chExt cx="7659598" cy="3033411"/>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348339"/>
                <a:ext cx="7659598" cy="3017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正方形/長方形 1"/>
              <p:cNvSpPr/>
              <p:nvPr/>
            </p:nvSpPr>
            <p:spPr bwMode="auto">
              <a:xfrm>
                <a:off x="8028384" y="6093296"/>
                <a:ext cx="242774" cy="288454"/>
              </a:xfrm>
              <a:prstGeom prst="rect">
                <a:avLst/>
              </a:prstGeom>
              <a:solidFill>
                <a:schemeClr val="bg1"/>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grpSp>
        <p:sp>
          <p:nvSpPr>
            <p:cNvPr id="12" name="テキスト ボックス 11"/>
            <p:cNvSpPr txBox="1"/>
            <p:nvPr/>
          </p:nvSpPr>
          <p:spPr>
            <a:xfrm>
              <a:off x="3793696" y="6413112"/>
              <a:ext cx="4650074" cy="276999"/>
            </a:xfrm>
            <a:prstGeom prst="rect">
              <a:avLst/>
            </a:prstGeom>
            <a:noFill/>
          </p:spPr>
          <p:txBody>
            <a:bodyPr wrap="square" rtlCol="0">
              <a:spAutoFit/>
            </a:bodyPr>
            <a:lstStyle/>
            <a:p>
              <a:pPr algn="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出典：林地台帳の概要（林野庁計画課</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28</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7" name="正方形/長方形 6"/>
          <p:cNvSpPr/>
          <p:nvPr/>
        </p:nvSpPr>
        <p:spPr bwMode="auto">
          <a:xfrm>
            <a:off x="1993900" y="4718794"/>
            <a:ext cx="3442196" cy="1152128"/>
          </a:xfrm>
          <a:prstGeom prst="rect">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0B6E456-64D2-49B3-BA3F-B65B047AF3CF}" type="slidenum">
              <a:rPr lang="en-US" altLang="ja-JP" sz="1400">
                <a:solidFill>
                  <a:srgbClr val="000000"/>
                </a:solidFill>
              </a:rPr>
              <a:pPr algn="r" eaLnBrk="1" hangingPunct="1">
                <a:spcBef>
                  <a:spcPct val="0"/>
                </a:spcBef>
                <a:buClrTx/>
                <a:buFontTx/>
                <a:buNone/>
              </a:pPr>
              <a:t>8</a:t>
            </a:fld>
            <a:endParaRPr lang="en-US" altLang="ja-JP" sz="1400">
              <a:solidFill>
                <a:srgbClr val="000000"/>
              </a:solidFill>
            </a:endParaRPr>
          </a:p>
        </p:txBody>
      </p:sp>
      <p:sp>
        <p:nvSpPr>
          <p:cNvPr id="409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4C5EE1B-D86E-4AB0-B5F7-67834721185A}" type="slidenum">
              <a:rPr lang="en-US" altLang="ja-JP" sz="1400">
                <a:solidFill>
                  <a:srgbClr val="000000"/>
                </a:solidFill>
              </a:rPr>
              <a:pPr algn="r" eaLnBrk="1" hangingPunct="1">
                <a:spcBef>
                  <a:spcPct val="0"/>
                </a:spcBef>
                <a:buClrTx/>
                <a:buFontTx/>
                <a:buNone/>
              </a:pPr>
              <a:t>8</a:t>
            </a:fld>
            <a:endParaRPr lang="en-US" altLang="ja-JP" sz="1400">
              <a:solidFill>
                <a:srgbClr val="000000"/>
              </a:solidFill>
            </a:endParaRPr>
          </a:p>
        </p:txBody>
      </p:sp>
      <p:sp>
        <p:nvSpPr>
          <p:cNvPr id="40964" name="Rectangle 3"/>
          <p:cNvSpPr>
            <a:spLocks noGrp="1" noChangeArrowheads="1"/>
          </p:cNvSpPr>
          <p:nvPr>
            <p:ph type="body" idx="4294967295"/>
          </p:nvPr>
        </p:nvSpPr>
        <p:spPr>
          <a:xfrm>
            <a:off x="369888" y="1118010"/>
            <a:ext cx="8523287" cy="5380038"/>
          </a:xfrm>
        </p:spPr>
        <p:txBody>
          <a:bodyPr/>
          <a:lstStyle/>
          <a:p>
            <a:pPr eaLnBrk="1" hangingPunct="1"/>
            <a:r>
              <a:rPr sz="2800" dirty="0" smtClean="0"/>
              <a:t>目的</a:t>
            </a:r>
          </a:p>
          <a:p>
            <a:pPr lvl="1" eaLnBrk="1" hangingPunct="1"/>
            <a:r>
              <a:rPr sz="2400" dirty="0" smtClean="0">
                <a:cs typeface="メイリオ" pitchFamily="50" charset="-128"/>
              </a:rPr>
              <a:t>昨年度作成した「地理空間情報集約システム運用ガイドライン（案）」を基に、地理空間情報集約システムを活用した防災分野における広域連携の仕組みを県域に普及促進するとともに、要望の大きい個人情報のシステム搭載にむけた検討を実施する。</a:t>
            </a:r>
            <a:endParaRPr lang="en-US" altLang="ja-JP" sz="2400" dirty="0" smtClean="0">
              <a:cs typeface="メイリオ" pitchFamily="50" charset="-128"/>
            </a:endParaRPr>
          </a:p>
          <a:p>
            <a:pPr lvl="1" eaLnBrk="1" hangingPunct="1"/>
            <a:r>
              <a:rPr sz="2400" dirty="0" smtClean="0">
                <a:cs typeface="メイリオ" pitchFamily="50" charset="-128"/>
              </a:rPr>
              <a:t>また、効果的なシステム運用を目的として、三重県の次期防災システムとの連携にむけた協議・検討を実施する。</a:t>
            </a:r>
            <a:endParaRPr lang="en-US" altLang="ja-JP" sz="2400" dirty="0" smtClean="0">
              <a:cs typeface="メイリオ" pitchFamily="50" charset="-128"/>
            </a:endParaRPr>
          </a:p>
          <a:p>
            <a:pPr lvl="1" eaLnBrk="1" hangingPunct="1"/>
            <a:endParaRPr sz="1800" dirty="0" smtClean="0"/>
          </a:p>
          <a:p>
            <a:pPr eaLnBrk="1" hangingPunct="1"/>
            <a:r>
              <a:rPr sz="2800" dirty="0" smtClean="0"/>
              <a:t>実施内容</a:t>
            </a:r>
          </a:p>
          <a:p>
            <a:pPr lvl="1" eaLnBrk="1" hangingPunct="1"/>
            <a:r>
              <a:rPr sz="2400" dirty="0" smtClean="0"/>
              <a:t>①地理空間情報集約システムの普及促進</a:t>
            </a:r>
            <a:endParaRPr lang="en-US" sz="2400" dirty="0" smtClean="0"/>
          </a:p>
          <a:p>
            <a:pPr lvl="1" eaLnBrk="1" hangingPunct="1"/>
            <a:r>
              <a:rPr sz="2400" dirty="0" smtClean="0"/>
              <a:t>②</a:t>
            </a:r>
            <a:r>
              <a:rPr lang="ja-JP" altLang="en-US" sz="2400" dirty="0"/>
              <a:t>防災関連個人情報のシステムでの取り扱い検討</a:t>
            </a:r>
            <a:endParaRPr lang="en-US" altLang="ja-JP" sz="2400" dirty="0" smtClean="0"/>
          </a:p>
          <a:p>
            <a:pPr lvl="1" eaLnBrk="1" hangingPunct="1"/>
            <a:r>
              <a:rPr sz="2400" dirty="0" smtClean="0"/>
              <a:t>③システム運用にかかる関係機関との連携検討</a:t>
            </a:r>
            <a:endParaRPr lang="en-US" altLang="ja-JP" sz="2400" dirty="0" smtClean="0"/>
          </a:p>
          <a:p>
            <a:pPr lvl="1" eaLnBrk="1" hangingPunct="1">
              <a:buFont typeface="Wingdings" pitchFamily="2" charset="2"/>
              <a:buNone/>
            </a:pPr>
            <a:endParaRPr sz="2400" dirty="0" smtClean="0"/>
          </a:p>
        </p:txBody>
      </p:sp>
      <p:sp>
        <p:nvSpPr>
          <p:cNvPr id="7" name="Rectangle 2"/>
          <p:cNvSpPr txBox="1">
            <a:spLocks noChangeArrowheads="1"/>
          </p:cNvSpPr>
          <p:nvPr/>
        </p:nvSpPr>
        <p:spPr bwMode="auto">
          <a:xfrm>
            <a:off x="153988" y="77788"/>
            <a:ext cx="8990012"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spc="-150" dirty="0">
                <a:solidFill>
                  <a:srgbClr val="FFFFFF"/>
                </a:solidFill>
              </a:rPr>
              <a:t>３</a:t>
            </a:r>
            <a:r>
              <a:rPr lang="ja-JP" altLang="en-US" sz="3200" kern="0" spc="-150" dirty="0" smtClean="0">
                <a:solidFill>
                  <a:srgbClr val="FFFFFF"/>
                </a:solidFill>
              </a:rPr>
              <a:t>．防災分野における共有デジタル地図の利活用検討</a:t>
            </a:r>
          </a:p>
        </p:txBody>
      </p:sp>
      <p:sp>
        <p:nvSpPr>
          <p:cNvPr id="2" name="テキスト ボックス 1"/>
          <p:cNvSpPr txBox="1"/>
          <p:nvPr/>
        </p:nvSpPr>
        <p:spPr>
          <a:xfrm>
            <a:off x="6710864" y="751056"/>
            <a:ext cx="2339280" cy="369332"/>
          </a:xfrm>
          <a:prstGeom prst="rect">
            <a:avLst/>
          </a:prstGeom>
          <a:noFill/>
          <a:ln>
            <a:solidFill>
              <a:schemeClr val="tx1"/>
            </a:solidFill>
          </a:ln>
        </p:spPr>
        <p:txBody>
          <a:bodyPr wrap="square" rtlCol="0" anchor="ctr" anchorCtr="0">
            <a:spAutoFit/>
          </a:bodyPr>
          <a:lstStyle/>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防災</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WG</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活動</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内容</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a1aeb897d7bcf0deb68c06ef8754a42e3e854eb"/>
</p:tagLst>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5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5155</TotalTime>
  <Words>1144</Words>
  <Application>Microsoft Office PowerPoint</Application>
  <PresentationFormat>画面に合わせる (4:3)</PresentationFormat>
  <Paragraphs>199</Paragraphs>
  <Slides>13</Slides>
  <Notes>0</Notes>
  <HiddenSlides>0</HiddenSlides>
  <MMClips>0</MMClips>
  <ScaleCrop>false</ScaleCrop>
  <HeadingPairs>
    <vt:vector size="4" baseType="variant">
      <vt:variant>
        <vt:lpstr>テーマ</vt:lpstr>
      </vt:variant>
      <vt:variant>
        <vt:i4>4</vt:i4>
      </vt:variant>
      <vt:variant>
        <vt:lpstr>スライド タイトル</vt:lpstr>
      </vt:variant>
      <vt:variant>
        <vt:i4>13</vt:i4>
      </vt:variant>
    </vt:vector>
  </HeadingPairs>
  <TitlesOfParts>
    <vt:vector size="17" baseType="lpstr">
      <vt:lpstr>テンプレート案１</vt:lpstr>
      <vt:lpstr>3_テンプレート案１</vt:lpstr>
      <vt:lpstr>1_テンプレート案１</vt:lpstr>
      <vt:lpstr>15_テンプレート案１</vt:lpstr>
      <vt:lpstr>平成２８年度 第１回技術部会 【今年度の活動計画】</vt:lpstr>
      <vt:lpstr>本日の内容</vt:lpstr>
      <vt:lpstr>１．今年度の活動概要</vt:lpstr>
      <vt:lpstr>１．今年度の活動概要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＊地番テキストデータ提供のお願い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H27第1回検討委員会</dc:title>
  <dc:creator>Administrator</dc:creator>
  <cp:lastModifiedBy>Administrator</cp:lastModifiedBy>
  <cp:revision>1017</cp:revision>
  <cp:lastPrinted>2016-07-12T12:51:46Z</cp:lastPrinted>
  <dcterms:created xsi:type="dcterms:W3CDTF">2011-04-13T06:19:09Z</dcterms:created>
  <dcterms:modified xsi:type="dcterms:W3CDTF">2016-08-07T11:06:40Z</dcterms:modified>
</cp:coreProperties>
</file>