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32"/>
  </p:notesMasterIdLst>
  <p:sldIdLst>
    <p:sldId id="258" r:id="rId2"/>
    <p:sldId id="460" r:id="rId3"/>
    <p:sldId id="461" r:id="rId4"/>
    <p:sldId id="457" r:id="rId5"/>
    <p:sldId id="454" r:id="rId6"/>
    <p:sldId id="462" r:id="rId7"/>
    <p:sldId id="455" r:id="rId8"/>
    <p:sldId id="472" r:id="rId9"/>
    <p:sldId id="473" r:id="rId10"/>
    <p:sldId id="474" r:id="rId11"/>
    <p:sldId id="475" r:id="rId12"/>
    <p:sldId id="480" r:id="rId13"/>
    <p:sldId id="476" r:id="rId14"/>
    <p:sldId id="489" r:id="rId15"/>
    <p:sldId id="490" r:id="rId16"/>
    <p:sldId id="491" r:id="rId17"/>
    <p:sldId id="493" r:id="rId18"/>
    <p:sldId id="492" r:id="rId19"/>
    <p:sldId id="463" r:id="rId20"/>
    <p:sldId id="481" r:id="rId21"/>
    <p:sldId id="482" r:id="rId22"/>
    <p:sldId id="483" r:id="rId23"/>
    <p:sldId id="484" r:id="rId24"/>
    <p:sldId id="485" r:id="rId25"/>
    <p:sldId id="486" r:id="rId26"/>
    <p:sldId id="487" r:id="rId27"/>
    <p:sldId id="488" r:id="rId28"/>
    <p:sldId id="479" r:id="rId29"/>
    <p:sldId id="477" r:id="rId30"/>
    <p:sldId id="478" r:id="rId31"/>
  </p:sldIdLst>
  <p:sldSz cx="9144000" cy="6858000" type="screen4x3"/>
  <p:notesSz cx="7099300" cy="10234613"/>
  <p:custDataLst>
    <p:tags r:id="rId33"/>
  </p:custDataLst>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FF7C80"/>
    <a:srgbClr val="FFFFB7"/>
    <a:srgbClr val="FFCCCC"/>
    <a:srgbClr val="99CC00"/>
    <a:srgbClr val="669900"/>
    <a:srgbClr val="C9C9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07" autoAdjust="0"/>
    <p:restoredTop sz="77834" autoAdjust="0"/>
  </p:normalViewPr>
  <p:slideViewPr>
    <p:cSldViewPr>
      <p:cViewPr varScale="1">
        <p:scale>
          <a:sx n="99" d="100"/>
          <a:sy n="99" d="100"/>
        </p:scale>
        <p:origin x="12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3076860" cy="511649"/>
          </a:xfrm>
          <a:prstGeom prst="rect">
            <a:avLst/>
          </a:prstGeom>
          <a:noFill/>
          <a:ln>
            <a:noFill/>
          </a:ln>
          <a:extLst/>
        </p:spPr>
        <p:txBody>
          <a:bodyPr vert="horz" wrap="square" lIns="94637" tIns="47319" rIns="94637" bIns="47319" numCol="1" anchor="t" anchorCtr="0" compatLnSpc="1">
            <a:prstTxWarp prst="textNoShape">
              <a:avLst/>
            </a:prstTxWarp>
          </a:bodyPr>
          <a:lstStyle>
            <a:lvl1pPr algn="l" defTabSz="954642" eaLnBrk="0" hangingPunct="0">
              <a:defRPr sz="1200">
                <a:latin typeface="Arial" charset="0"/>
              </a:defRPr>
            </a:lvl1pPr>
          </a:lstStyle>
          <a:p>
            <a:pPr>
              <a:defRPr/>
            </a:pPr>
            <a:endParaRPr lang="en-US" altLang="ja-JP"/>
          </a:p>
        </p:txBody>
      </p:sp>
      <p:sp>
        <p:nvSpPr>
          <p:cNvPr id="36867" name="Rectangle 3"/>
          <p:cNvSpPr>
            <a:spLocks noGrp="1" noChangeArrowheads="1"/>
          </p:cNvSpPr>
          <p:nvPr>
            <p:ph type="dt" idx="1"/>
          </p:nvPr>
        </p:nvSpPr>
        <p:spPr bwMode="auto">
          <a:xfrm>
            <a:off x="4020784" y="0"/>
            <a:ext cx="3076860" cy="511649"/>
          </a:xfrm>
          <a:prstGeom prst="rect">
            <a:avLst/>
          </a:prstGeom>
          <a:noFill/>
          <a:ln>
            <a:noFill/>
          </a:ln>
          <a:extLst/>
        </p:spPr>
        <p:txBody>
          <a:bodyPr vert="horz" wrap="square" lIns="94637" tIns="47319" rIns="94637" bIns="47319" numCol="1" anchor="t" anchorCtr="0" compatLnSpc="1">
            <a:prstTxWarp prst="textNoShape">
              <a:avLst/>
            </a:prstTxWarp>
          </a:bodyPr>
          <a:lstStyle>
            <a:lvl1pPr algn="r" defTabSz="954642" eaLnBrk="0" hangingPunct="0">
              <a:defRPr sz="1200">
                <a:latin typeface="Arial" charset="0"/>
              </a:defRPr>
            </a:lvl1pPr>
          </a:lstStyle>
          <a:p>
            <a:pPr>
              <a:defRPr/>
            </a:pPr>
            <a:fld id="{BAEF6232-910D-4524-AB5B-EF0ED50D7FB0}" type="datetimeFigureOut">
              <a:rPr lang="ja-JP" altLang="en-US"/>
              <a:pPr>
                <a:defRPr/>
              </a:pPr>
              <a:t>2016/11/11</a:t>
            </a:fld>
            <a:endParaRPr lang="en-US" altLang="ja-JP" dirty="0"/>
          </a:p>
        </p:txBody>
      </p:sp>
      <p:sp>
        <p:nvSpPr>
          <p:cNvPr id="3076" name="Rectangle 4"/>
          <p:cNvSpPr>
            <a:spLocks noGrp="1" noRot="1" noChangeAspect="1" noChangeArrowheads="1" noTextEdit="1"/>
          </p:cNvSpPr>
          <p:nvPr>
            <p:ph type="sldImg" idx="2"/>
          </p:nvPr>
        </p:nvSpPr>
        <p:spPr bwMode="auto">
          <a:xfrm>
            <a:off x="993775" y="768350"/>
            <a:ext cx="511492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710428" y="4861482"/>
            <a:ext cx="5678445" cy="4604841"/>
          </a:xfrm>
          <a:prstGeom prst="rect">
            <a:avLst/>
          </a:prstGeom>
          <a:noFill/>
          <a:ln>
            <a:noFill/>
          </a:ln>
          <a:extLst/>
        </p:spPr>
        <p:txBody>
          <a:bodyPr vert="horz" wrap="square" lIns="94637" tIns="47319" rIns="94637" bIns="47319"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36870" name="Rectangle 6"/>
          <p:cNvSpPr>
            <a:spLocks noGrp="1" noChangeArrowheads="1"/>
          </p:cNvSpPr>
          <p:nvPr>
            <p:ph type="ftr" sz="quarter" idx="4"/>
          </p:nvPr>
        </p:nvSpPr>
        <p:spPr bwMode="auto">
          <a:xfrm>
            <a:off x="0" y="9721330"/>
            <a:ext cx="3076860" cy="511648"/>
          </a:xfrm>
          <a:prstGeom prst="rect">
            <a:avLst/>
          </a:prstGeom>
          <a:noFill/>
          <a:ln>
            <a:noFill/>
          </a:ln>
          <a:extLst/>
        </p:spPr>
        <p:txBody>
          <a:bodyPr vert="horz" wrap="square" lIns="94637" tIns="47319" rIns="94637" bIns="47319" numCol="1" anchor="b" anchorCtr="0" compatLnSpc="1">
            <a:prstTxWarp prst="textNoShape">
              <a:avLst/>
            </a:prstTxWarp>
          </a:bodyPr>
          <a:lstStyle>
            <a:lvl1pPr algn="l" defTabSz="954642" eaLnBrk="0" hangingPunct="0">
              <a:defRPr sz="1200">
                <a:latin typeface="Arial" charset="0"/>
              </a:defRPr>
            </a:lvl1pPr>
          </a:lstStyle>
          <a:p>
            <a:pPr>
              <a:defRPr/>
            </a:pPr>
            <a:endParaRPr lang="en-US" altLang="ja-JP"/>
          </a:p>
        </p:txBody>
      </p:sp>
      <p:sp>
        <p:nvSpPr>
          <p:cNvPr id="36871" name="Rectangle 7"/>
          <p:cNvSpPr>
            <a:spLocks noGrp="1" noChangeArrowheads="1"/>
          </p:cNvSpPr>
          <p:nvPr>
            <p:ph type="sldNum" sz="quarter" idx="5"/>
          </p:nvPr>
        </p:nvSpPr>
        <p:spPr bwMode="auto">
          <a:xfrm>
            <a:off x="4020784" y="9721330"/>
            <a:ext cx="3076860" cy="511648"/>
          </a:xfrm>
          <a:prstGeom prst="rect">
            <a:avLst/>
          </a:prstGeom>
          <a:noFill/>
          <a:ln>
            <a:noFill/>
          </a:ln>
          <a:extLst/>
        </p:spPr>
        <p:txBody>
          <a:bodyPr vert="horz" wrap="square" lIns="94637" tIns="47319" rIns="94637" bIns="47319" numCol="1" anchor="b" anchorCtr="0" compatLnSpc="1">
            <a:prstTxWarp prst="textNoShape">
              <a:avLst/>
            </a:prstTxWarp>
          </a:bodyPr>
          <a:lstStyle>
            <a:lvl1pPr algn="r" defTabSz="953068" eaLnBrk="0" hangingPunct="0">
              <a:defRPr sz="1200"/>
            </a:lvl1pPr>
          </a:lstStyle>
          <a:p>
            <a:pPr>
              <a:defRPr/>
            </a:pPr>
            <a:fld id="{8E52FECF-BBF0-426F-9B5C-6E941E468FD4}" type="slidenum">
              <a:rPr lang="ja-JP" altLang="en-US"/>
              <a:pPr>
                <a:defRPr/>
              </a:pPr>
              <a:t>‹#›</a:t>
            </a:fld>
            <a:endParaRPr lang="en-US" altLang="ja-JP"/>
          </a:p>
        </p:txBody>
      </p:sp>
    </p:spTree>
    <p:extLst>
      <p:ext uri="{BB962C8B-B14F-4D97-AF65-F5344CB8AC3E}">
        <p14:creationId xmlns:p14="http://schemas.microsoft.com/office/powerpoint/2010/main" val="12186834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p>
        </p:txBody>
      </p:sp>
    </p:spTree>
    <p:extLst>
      <p:ext uri="{BB962C8B-B14F-4D97-AF65-F5344CB8AC3E}">
        <p14:creationId xmlns:p14="http://schemas.microsoft.com/office/powerpoint/2010/main" val="209066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p>
        </p:txBody>
      </p:sp>
    </p:spTree>
    <p:extLst>
      <p:ext uri="{BB962C8B-B14F-4D97-AF65-F5344CB8AC3E}">
        <p14:creationId xmlns:p14="http://schemas.microsoft.com/office/powerpoint/2010/main" val="2385304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p>
        </p:txBody>
      </p:sp>
    </p:spTree>
    <p:extLst>
      <p:ext uri="{BB962C8B-B14F-4D97-AF65-F5344CB8AC3E}">
        <p14:creationId xmlns:p14="http://schemas.microsoft.com/office/powerpoint/2010/main" val="806818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p>
        </p:txBody>
      </p:sp>
    </p:spTree>
    <p:extLst>
      <p:ext uri="{BB962C8B-B14F-4D97-AF65-F5344CB8AC3E}">
        <p14:creationId xmlns:p14="http://schemas.microsoft.com/office/powerpoint/2010/main" val="401842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latin typeface="HGPｺﾞｼｯｸE" pitchFamily="50" charset="-128"/>
              <a:ea typeface="HGPｺﾞｼｯｸE" pitchFamily="50" charset="-128"/>
            </a:endParaRPr>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latin typeface="HGPｺﾞｼｯｸE" pitchFamily="50" charset="-128"/>
              <a:ea typeface="HGPｺﾞｼｯｸE" pitchFamily="50" charset="-128"/>
            </a:endParaRPr>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1D3168D3-9FE3-4775-9490-EE6582F9A630}" type="datetime1">
              <a:rPr lang="ja-JP" altLang="en-US"/>
              <a:pPr>
                <a:defRPr/>
              </a:pPr>
              <a:t>2016/11/11</a:t>
            </a:fld>
            <a:endParaRPr lang="en-US" altLang="ja-JP" dirty="0"/>
          </a:p>
        </p:txBody>
      </p:sp>
      <p:sp>
        <p:nvSpPr>
          <p:cNvPr id="10" name="Rectangle 5"/>
          <p:cNvSpPr>
            <a:spLocks noGrp="1" noChangeArrowheads="1"/>
          </p:cNvSpPr>
          <p:nvPr>
            <p:ph type="ftr" sz="quarter" idx="11"/>
          </p:nvPr>
        </p:nvSpPr>
        <p:spPr>
          <a:xfrm>
            <a:off x="3124200" y="6557963"/>
            <a:ext cx="2895600" cy="161925"/>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E1144609-DF9A-4C90-AD6B-CE5DDB1FC0B0}" type="slidenum">
              <a:rPr lang="en-US" altLang="ja-JP"/>
              <a:pPr>
                <a:defRPr/>
              </a:pPr>
              <a:t>‹#›</a:t>
            </a:fld>
            <a:endParaRPr lang="en-US" altLang="ja-JP"/>
          </a:p>
        </p:txBody>
      </p:sp>
    </p:spTree>
    <p:extLst>
      <p:ext uri="{BB962C8B-B14F-4D97-AF65-F5344CB8AC3E}">
        <p14:creationId xmlns:p14="http://schemas.microsoft.com/office/powerpoint/2010/main" val="366559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B7F5BA87-D2E8-45FC-9DF1-420A74BCA4FA}" type="datetime1">
              <a:rPr lang="ja-JP" altLang="en-US"/>
              <a:pPr>
                <a:defRPr/>
              </a:pPr>
              <a:t>2016/11/11</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2A341056-EFC1-4426-97F2-9A79261421DC}" type="slidenum">
              <a:rPr lang="en-US" altLang="ja-JP"/>
              <a:pPr>
                <a:defRPr/>
              </a:pPr>
              <a:t>‹#›</a:t>
            </a:fld>
            <a:endParaRPr lang="en-US" altLang="ja-JP"/>
          </a:p>
        </p:txBody>
      </p:sp>
    </p:spTree>
    <p:extLst>
      <p:ext uri="{BB962C8B-B14F-4D97-AF65-F5344CB8AC3E}">
        <p14:creationId xmlns:p14="http://schemas.microsoft.com/office/powerpoint/2010/main" val="3467596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3E6401F2-56E4-45A5-AD2E-695EE6F9EA14}" type="datetime1">
              <a:rPr lang="ja-JP" altLang="en-US"/>
              <a:pPr>
                <a:defRPr/>
              </a:pPr>
              <a:t>2016/11/11</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B93F821-8F66-4D3D-A893-199F41D1468A}" type="slidenum">
              <a:rPr lang="en-US" altLang="ja-JP"/>
              <a:pPr>
                <a:defRPr/>
              </a:pPr>
              <a:t>‹#›</a:t>
            </a:fld>
            <a:endParaRPr lang="en-US" altLang="ja-JP"/>
          </a:p>
        </p:txBody>
      </p:sp>
    </p:spTree>
    <p:extLst>
      <p:ext uri="{BB962C8B-B14F-4D97-AF65-F5344CB8AC3E}">
        <p14:creationId xmlns:p14="http://schemas.microsoft.com/office/powerpoint/2010/main" val="3983564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CACEE2FC-92B5-4881-B5C5-9BA9082CAB72}" type="datetime1">
              <a:rPr lang="ja-JP" altLang="en-US"/>
              <a:pPr>
                <a:defRPr/>
              </a:pPr>
              <a:t>2016/11/11</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0275868-BA94-4A5B-838A-EA0F7F38D0E5}" type="slidenum">
              <a:rPr lang="en-US" altLang="ja-JP"/>
              <a:pPr>
                <a:defRPr/>
              </a:pPr>
              <a:t>‹#›</a:t>
            </a:fld>
            <a:endParaRPr lang="en-US" altLang="ja-JP"/>
          </a:p>
        </p:txBody>
      </p:sp>
    </p:spTree>
    <p:extLst>
      <p:ext uri="{BB962C8B-B14F-4D97-AF65-F5344CB8AC3E}">
        <p14:creationId xmlns:p14="http://schemas.microsoft.com/office/powerpoint/2010/main" val="1433067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6FDC44D4-DCC4-4885-ADB8-E198393E8295}" type="datetime1">
              <a:rPr lang="ja-JP" altLang="en-US"/>
              <a:pPr>
                <a:defRPr/>
              </a:pPr>
              <a:t>2016/11/11</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7CBD1FD-3FF7-498B-8DC6-18687DF948D1}" type="slidenum">
              <a:rPr lang="en-US" altLang="ja-JP"/>
              <a:pPr>
                <a:defRPr/>
              </a:pPr>
              <a:t>‹#›</a:t>
            </a:fld>
            <a:endParaRPr lang="en-US" altLang="ja-JP"/>
          </a:p>
        </p:txBody>
      </p:sp>
    </p:spTree>
    <p:extLst>
      <p:ext uri="{BB962C8B-B14F-4D97-AF65-F5344CB8AC3E}">
        <p14:creationId xmlns:p14="http://schemas.microsoft.com/office/powerpoint/2010/main" val="1840664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F2D45CD7-136F-4FC6-A29B-D72816D3497F}" type="datetime1">
              <a:rPr lang="ja-JP" altLang="en-US"/>
              <a:pPr>
                <a:defRPr/>
              </a:pPr>
              <a:t>2016/11/11</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F23EF2A-DA73-4536-912F-0EA2D7681741}" type="slidenum">
              <a:rPr lang="en-US" altLang="ja-JP"/>
              <a:pPr>
                <a:defRPr/>
              </a:pPr>
              <a:t>‹#›</a:t>
            </a:fld>
            <a:endParaRPr lang="en-US" altLang="ja-JP"/>
          </a:p>
        </p:txBody>
      </p:sp>
    </p:spTree>
    <p:extLst>
      <p:ext uri="{BB962C8B-B14F-4D97-AF65-F5344CB8AC3E}">
        <p14:creationId xmlns:p14="http://schemas.microsoft.com/office/powerpoint/2010/main" val="2224219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EF537274-C9B9-4A8B-BE6F-41D6B51977E2}" type="datetime1">
              <a:rPr lang="ja-JP" altLang="en-US"/>
              <a:pPr>
                <a:defRPr/>
              </a:pPr>
              <a:t>2016/11/11</a:t>
            </a:fld>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2ECBDDA-1B8E-44CC-BD30-47A0FE45225F}" type="slidenum">
              <a:rPr lang="en-US" altLang="ja-JP"/>
              <a:pPr>
                <a:defRPr/>
              </a:pPr>
              <a:t>‹#›</a:t>
            </a:fld>
            <a:endParaRPr lang="en-US" altLang="ja-JP"/>
          </a:p>
        </p:txBody>
      </p:sp>
    </p:spTree>
    <p:extLst>
      <p:ext uri="{BB962C8B-B14F-4D97-AF65-F5344CB8AC3E}">
        <p14:creationId xmlns:p14="http://schemas.microsoft.com/office/powerpoint/2010/main" val="438878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AA79D09B-F7AF-44AE-9837-6CCECB05A4B5}" type="datetime1">
              <a:rPr lang="ja-JP" altLang="en-US"/>
              <a:pPr>
                <a:defRPr/>
              </a:pPr>
              <a:t>2016/11/11</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91FCCEA1-1794-47E8-B60B-691CA7CA2956}" type="slidenum">
              <a:rPr lang="en-US" altLang="ja-JP"/>
              <a:pPr>
                <a:defRPr/>
              </a:pPr>
              <a:t>‹#›</a:t>
            </a:fld>
            <a:endParaRPr lang="en-US" altLang="ja-JP"/>
          </a:p>
        </p:txBody>
      </p:sp>
    </p:spTree>
    <p:extLst>
      <p:ext uri="{BB962C8B-B14F-4D97-AF65-F5344CB8AC3E}">
        <p14:creationId xmlns:p14="http://schemas.microsoft.com/office/powerpoint/2010/main" val="2105628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B6ED18C-6365-4ED9-AB9A-0994931C6410}" type="datetime1">
              <a:rPr lang="ja-JP" altLang="en-US"/>
              <a:pPr>
                <a:defRPr/>
              </a:pPr>
              <a:t>2016/11/11</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C9E56DAF-A442-4227-9C8C-9EEA767D71A1}" type="slidenum">
              <a:rPr lang="en-US" altLang="ja-JP"/>
              <a:pPr>
                <a:defRPr/>
              </a:pPr>
              <a:t>‹#›</a:t>
            </a:fld>
            <a:endParaRPr lang="en-US" altLang="ja-JP"/>
          </a:p>
        </p:txBody>
      </p:sp>
    </p:spTree>
    <p:extLst>
      <p:ext uri="{BB962C8B-B14F-4D97-AF65-F5344CB8AC3E}">
        <p14:creationId xmlns:p14="http://schemas.microsoft.com/office/powerpoint/2010/main" val="1282853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1E7513D7-013B-46F0-8EF2-056934A89F26}" type="datetime1">
              <a:rPr lang="ja-JP" altLang="en-US"/>
              <a:pPr>
                <a:defRPr/>
              </a:pPr>
              <a:t>2016/11/11</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620813DF-3976-4BBC-8999-7C76D9016F98}" type="slidenum">
              <a:rPr lang="en-US" altLang="ja-JP"/>
              <a:pPr>
                <a:defRPr/>
              </a:pPr>
              <a:t>‹#›</a:t>
            </a:fld>
            <a:endParaRPr lang="en-US" altLang="ja-JP"/>
          </a:p>
        </p:txBody>
      </p:sp>
    </p:spTree>
    <p:extLst>
      <p:ext uri="{BB962C8B-B14F-4D97-AF65-F5344CB8AC3E}">
        <p14:creationId xmlns:p14="http://schemas.microsoft.com/office/powerpoint/2010/main" val="2494818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dirty="0" smtClean="0"/>
              <a:t>アイコンをクリックして図を追加</a:t>
            </a:r>
            <a:endParaRPr lang="ja-JP" altLang="en-US" noProof="0"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0388060C-25FE-4822-BF89-A73BE31F32CB}" type="datetime1">
              <a:rPr lang="ja-JP" altLang="en-US"/>
              <a:pPr>
                <a:defRPr/>
              </a:pPr>
              <a:t>2016/11/11</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A980BA6-3AFB-4831-8D19-02837E40E35B}" type="slidenum">
              <a:rPr lang="en-US" altLang="ja-JP"/>
              <a:pPr>
                <a:defRPr/>
              </a:pPr>
              <a:t>‹#›</a:t>
            </a:fld>
            <a:endParaRPr lang="en-US" altLang="ja-JP"/>
          </a:p>
        </p:txBody>
      </p:sp>
    </p:spTree>
    <p:extLst>
      <p:ext uri="{BB962C8B-B14F-4D97-AF65-F5344CB8AC3E}">
        <p14:creationId xmlns:p14="http://schemas.microsoft.com/office/powerpoint/2010/main" val="1100669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p:spPr>
        <p:txBody>
          <a:bodyPr anchor="ct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p>
        </p:txBody>
      </p:sp>
      <p:sp>
        <p:nvSpPr>
          <p:cNvPr id="1027"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latin typeface="HGPｺﾞｼｯｸE" pitchFamily="50" charset="-128"/>
                <a:ea typeface="HGPｺﾞｼｯｸE" pitchFamily="50" charset="-128"/>
              </a:defRPr>
            </a:lvl1pPr>
          </a:lstStyle>
          <a:p>
            <a:pPr>
              <a:defRPr/>
            </a:pPr>
            <a:fld id="{F1CAB785-C921-4060-B117-034344756AF2}" type="datetime1">
              <a:rPr lang="ja-JP" altLang="en-US"/>
              <a:pPr>
                <a:defRPr/>
              </a:pPr>
              <a:t>2016/11/11</a:t>
            </a:fld>
            <a:endParaRPr lang="en-US" altLang="ja-JP" dirty="0"/>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HGPｺﾞｼｯｸE" pitchFamily="50" charset="-128"/>
                <a:ea typeface="HGPｺﾞｼｯｸE"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HGPｺﾞｼｯｸE" panose="020B0900000000000000" pitchFamily="50" charset="-128"/>
                <a:ea typeface="HGPｺﾞｼｯｸE" panose="020B0900000000000000" pitchFamily="50" charset="-128"/>
              </a:defRPr>
            </a:lvl1pPr>
          </a:lstStyle>
          <a:p>
            <a:pPr>
              <a:defRPr/>
            </a:pPr>
            <a:fld id="{D3AFA2A5-076D-4CEA-8955-AE9AE4D7900D}" type="slidenum">
              <a:rPr lang="en-US" altLang="ja-JP"/>
              <a:pPr>
                <a:defRPr/>
              </a:pPr>
              <a:t>‹#›</a:t>
            </a:fld>
            <a:endParaRPr lang="en-US" altLang="ja-JP"/>
          </a:p>
        </p:txBody>
      </p:sp>
      <p:sp>
        <p:nvSpPr>
          <p:cNvPr id="1031"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cSld>
  <p:clrMap bg1="lt1" tx1="dk1" bg2="lt2" tx2="dk2" accent1="accent1" accent2="accent2" accent3="accent3" accent4="accent4" accent5="accent5" accent6="accent6" hlink="hlink" folHlink="folHlink"/>
  <p:sldLayoutIdLst>
    <p:sldLayoutId id="2147486987" r:id="rId1"/>
    <p:sldLayoutId id="2147486977" r:id="rId2"/>
    <p:sldLayoutId id="2147486978" r:id="rId3"/>
    <p:sldLayoutId id="2147486979" r:id="rId4"/>
    <p:sldLayoutId id="2147486980" r:id="rId5"/>
    <p:sldLayoutId id="2147486981" r:id="rId6"/>
    <p:sldLayoutId id="2147486982" r:id="rId7"/>
    <p:sldLayoutId id="2147486983" r:id="rId8"/>
    <p:sldLayoutId id="2147486984" r:id="rId9"/>
    <p:sldLayoutId id="2147486985" r:id="rId10"/>
    <p:sldLayoutId id="2147486986"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a:xfrm>
            <a:off x="395288" y="1557338"/>
            <a:ext cx="8497887" cy="1655762"/>
          </a:xfrm>
        </p:spPr>
        <p:txBody>
          <a:bodyPr/>
          <a:lstStyle/>
          <a:p>
            <a:pPr eaLnBrk="1" hangingPunct="1"/>
            <a:r>
              <a:rPr lang="ja-JP" altLang="en-US" dirty="0"/>
              <a:t>平成２８年度 </a:t>
            </a:r>
            <a:r>
              <a:rPr lang="ja-JP" altLang="en-US" dirty="0" smtClean="0"/>
              <a:t>第２回</a:t>
            </a:r>
            <a:r>
              <a:rPr lang="ja-JP" altLang="en-US" dirty="0"/>
              <a:t>防災ＷＧ</a:t>
            </a:r>
            <a:r>
              <a:rPr lang="en-US" altLang="ja-JP" dirty="0"/>
              <a:t/>
            </a:r>
            <a:br>
              <a:rPr lang="en-US" altLang="ja-JP" dirty="0"/>
            </a:br>
            <a:r>
              <a:rPr lang="en-US" altLang="ja-JP" dirty="0" smtClean="0"/>
              <a:t>【</a:t>
            </a:r>
            <a:r>
              <a:rPr lang="ja-JP" altLang="en-US" dirty="0" smtClean="0"/>
              <a:t>説明資料</a:t>
            </a:r>
            <a:r>
              <a:rPr lang="en-US" altLang="ja-JP" dirty="0" smtClean="0"/>
              <a:t>】</a:t>
            </a:r>
            <a:endParaRPr lang="ja-JP" altLang="en-US" dirty="0"/>
          </a:p>
        </p:txBody>
      </p:sp>
      <p:sp>
        <p:nvSpPr>
          <p:cNvPr id="4099" name="Rectangle 5"/>
          <p:cNvSpPr>
            <a:spLocks noGrp="1" noChangeArrowheads="1"/>
          </p:cNvSpPr>
          <p:nvPr>
            <p:ph type="subTitle" idx="1"/>
          </p:nvPr>
        </p:nvSpPr>
        <p:spPr>
          <a:xfrm>
            <a:off x="1371600" y="4221163"/>
            <a:ext cx="6400800" cy="1800225"/>
          </a:xfrm>
        </p:spPr>
        <p:txBody>
          <a:bodyPr/>
          <a:lstStyle/>
          <a:p>
            <a:pPr eaLnBrk="1" hangingPunct="1"/>
            <a:r>
              <a:rPr dirty="0" smtClean="0"/>
              <a:t>平成２８年</a:t>
            </a:r>
            <a:r>
              <a:rPr lang="ja-JP" altLang="en-US" dirty="0" smtClean="0"/>
              <a:t>１１</a:t>
            </a:r>
            <a:r>
              <a:rPr dirty="0" smtClean="0"/>
              <a:t>月</a:t>
            </a:r>
            <a:r>
              <a:rPr lang="ja-JP" altLang="en-US" dirty="0" smtClean="0"/>
              <a:t>１５</a:t>
            </a:r>
            <a:r>
              <a:rPr dirty="0" smtClean="0"/>
              <a:t>日</a:t>
            </a:r>
          </a:p>
          <a:p>
            <a:pPr eaLnBrk="1" hangingPunct="1"/>
            <a:endParaRPr sz="1800" dirty="0" smtClean="0"/>
          </a:p>
          <a:p>
            <a:pPr eaLnBrk="1" hangingPunct="1"/>
            <a:r>
              <a:rPr dirty="0" smtClean="0"/>
              <a:t>三重県市町総合事務組合</a:t>
            </a:r>
          </a:p>
        </p:txBody>
      </p:sp>
      <p:sp>
        <p:nvSpPr>
          <p:cNvPr id="4100" name="正方形/長方形 4"/>
          <p:cNvSpPr>
            <a:spLocks noChangeArrowheads="1"/>
          </p:cNvSpPr>
          <p:nvPr/>
        </p:nvSpPr>
        <p:spPr bwMode="auto">
          <a:xfrm>
            <a:off x="7667625" y="315913"/>
            <a:ext cx="1225550" cy="369887"/>
          </a:xfrm>
          <a:prstGeom prst="rect">
            <a:avLst/>
          </a:prstGeom>
          <a:solidFill>
            <a:schemeClr val="bg1"/>
          </a:solidFill>
          <a:ln w="28575" algn="ctr">
            <a:solidFill>
              <a:schemeClr val="tx1"/>
            </a:solidFill>
            <a:round/>
            <a:headEnd/>
            <a:tailEnd/>
          </a:ln>
        </p:spPr>
        <p:txBody>
          <a:bodyPr>
            <a:spAutoFit/>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ctr" eaLnBrk="1" hangingPunct="1">
              <a:spcBef>
                <a:spcPct val="0"/>
              </a:spcBef>
              <a:buClrTx/>
              <a:buFontTx/>
              <a:buNone/>
            </a:pPr>
            <a:r>
              <a:rPr lang="ja-JP" altLang="en-US" sz="1800" dirty="0" smtClean="0">
                <a:latin typeface="Arial" panose="020B0604020202020204" pitchFamily="34" charset="0"/>
                <a:ea typeface="ＭＳ Ｐゴシック" panose="020B0600070205080204" pitchFamily="50" charset="-128"/>
              </a:rPr>
              <a:t>資料</a:t>
            </a:r>
            <a:r>
              <a:rPr lang="ja-JP" altLang="en-US" sz="1800" dirty="0">
                <a:latin typeface="Arial" panose="020B0604020202020204" pitchFamily="34" charset="0"/>
                <a:ea typeface="ＭＳ Ｐゴシック" panose="020B0600070205080204" pitchFamily="50" charset="-128"/>
              </a:rPr>
              <a:t>１</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C9E56DAF-A442-4227-9C8C-9EEA767D71A1}" type="slidenum">
              <a:rPr lang="en-US" altLang="ja-JP" smtClean="0"/>
              <a:pPr>
                <a:defRPr/>
              </a:pPr>
              <a:t>9</a:t>
            </a:fld>
            <a:endParaRPr lang="en-US" altLang="ja-JP"/>
          </a:p>
        </p:txBody>
      </p:sp>
      <p:pic>
        <p:nvPicPr>
          <p:cNvPr id="4" name="図 3"/>
          <p:cNvPicPr>
            <a:picLocks noChangeAspect="1"/>
          </p:cNvPicPr>
          <p:nvPr/>
        </p:nvPicPr>
        <p:blipFill>
          <a:blip r:embed="rId2"/>
          <a:stretch>
            <a:fillRect/>
          </a:stretch>
        </p:blipFill>
        <p:spPr>
          <a:xfrm>
            <a:off x="107504" y="1340768"/>
            <a:ext cx="8928992" cy="4957354"/>
          </a:xfrm>
          <a:prstGeom prst="rect">
            <a:avLst/>
          </a:prstGeom>
        </p:spPr>
      </p:pic>
      <p:sp>
        <p:nvSpPr>
          <p:cNvPr id="5"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２－１．災害発生時のシステム利用状況</a:t>
            </a:r>
          </a:p>
        </p:txBody>
      </p:sp>
      <p:sp>
        <p:nvSpPr>
          <p:cNvPr id="6"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rPr>
              <a:t>平成２８年台風第１６号と平成２７年台風第１８号（</a:t>
            </a:r>
            <a:r>
              <a:rPr lang="en-US" altLang="ja-JP" sz="2000" kern="0" dirty="0" smtClean="0">
                <a:solidFill>
                  <a:srgbClr val="000000"/>
                </a:solidFill>
              </a:rPr>
              <a:t>H27.9.9</a:t>
            </a:r>
            <a:r>
              <a:rPr lang="ja-JP" altLang="en-US" sz="2000" kern="0" dirty="0" smtClean="0">
                <a:solidFill>
                  <a:srgbClr val="000000"/>
                </a:solidFill>
              </a:rPr>
              <a:t>頃）の重ね合わせ</a:t>
            </a:r>
            <a:endParaRPr sz="2000" kern="0" dirty="0" smtClean="0">
              <a:solidFill>
                <a:srgbClr val="000000"/>
              </a:solidFill>
            </a:endParaRPr>
          </a:p>
        </p:txBody>
      </p:sp>
      <p:sp>
        <p:nvSpPr>
          <p:cNvPr id="7" name="テキスト ボックス 6"/>
          <p:cNvSpPr txBox="1"/>
          <p:nvPr/>
        </p:nvSpPr>
        <p:spPr>
          <a:xfrm>
            <a:off x="323528" y="6382921"/>
            <a:ext cx="4824536" cy="338554"/>
          </a:xfrm>
          <a:prstGeom prst="rect">
            <a:avLst/>
          </a:prstGeom>
          <a:noFill/>
        </p:spPr>
        <p:txBody>
          <a:bodyPr wrap="square" rtlCol="0">
            <a:spAutoFit/>
          </a:bodyPr>
          <a:lstStyle/>
          <a:p>
            <a:r>
              <a:rPr kumimoji="1" lang="ja-JP" altLang="en-US" sz="1600" dirty="0" smtClean="0">
                <a:solidFill>
                  <a:srgbClr val="FF0000"/>
                </a:solidFill>
              </a:rPr>
              <a:t>赤字：</a:t>
            </a:r>
            <a:r>
              <a:rPr kumimoji="1" lang="en-US" altLang="ja-JP" sz="1600" dirty="0" smtClean="0">
                <a:solidFill>
                  <a:srgbClr val="FF0000"/>
                </a:solidFill>
              </a:rPr>
              <a:t>H28</a:t>
            </a:r>
            <a:r>
              <a:rPr kumimoji="1" lang="ja-JP" altLang="en-US" sz="1600" dirty="0" smtClean="0">
                <a:solidFill>
                  <a:srgbClr val="FF0000"/>
                </a:solidFill>
              </a:rPr>
              <a:t>台風</a:t>
            </a:r>
            <a:r>
              <a:rPr kumimoji="1" lang="en-US" altLang="ja-JP" sz="1600" dirty="0" smtClean="0">
                <a:solidFill>
                  <a:srgbClr val="FF0000"/>
                </a:solidFill>
              </a:rPr>
              <a:t>16</a:t>
            </a:r>
            <a:r>
              <a:rPr kumimoji="1" lang="ja-JP" altLang="en-US" sz="1600" dirty="0" smtClean="0">
                <a:solidFill>
                  <a:srgbClr val="FF0000"/>
                </a:solidFill>
              </a:rPr>
              <a:t>号</a:t>
            </a:r>
            <a:r>
              <a:rPr kumimoji="1" lang="ja-JP" altLang="en-US" sz="1600" dirty="0" smtClean="0"/>
              <a:t>　　</a:t>
            </a:r>
            <a:r>
              <a:rPr kumimoji="1" lang="ja-JP" altLang="en-US" sz="1600" dirty="0" smtClean="0">
                <a:solidFill>
                  <a:srgbClr val="0000FF"/>
                </a:solidFill>
              </a:rPr>
              <a:t>青字：</a:t>
            </a:r>
            <a:r>
              <a:rPr kumimoji="1" lang="en-US" altLang="ja-JP" sz="1600" dirty="0" smtClean="0">
                <a:solidFill>
                  <a:srgbClr val="0000FF"/>
                </a:solidFill>
              </a:rPr>
              <a:t>H27</a:t>
            </a:r>
            <a:r>
              <a:rPr kumimoji="1" lang="ja-JP" altLang="en-US" sz="1600" dirty="0" smtClean="0">
                <a:solidFill>
                  <a:srgbClr val="0000FF"/>
                </a:solidFill>
              </a:rPr>
              <a:t>台風</a:t>
            </a:r>
            <a:r>
              <a:rPr lang="en-US" altLang="ja-JP" sz="1600" dirty="0" smtClean="0">
                <a:solidFill>
                  <a:srgbClr val="0000FF"/>
                </a:solidFill>
              </a:rPr>
              <a:t>18</a:t>
            </a:r>
            <a:r>
              <a:rPr lang="ja-JP" altLang="en-US" sz="1600" dirty="0" smtClean="0">
                <a:solidFill>
                  <a:srgbClr val="0000FF"/>
                </a:solidFill>
              </a:rPr>
              <a:t>号</a:t>
            </a:r>
            <a:endParaRPr kumimoji="1" lang="ja-JP" altLang="en-US" sz="1600" dirty="0">
              <a:solidFill>
                <a:srgbClr val="0000FF"/>
              </a:solidFill>
            </a:endParaRPr>
          </a:p>
        </p:txBody>
      </p:sp>
      <p:sp>
        <p:nvSpPr>
          <p:cNvPr id="8" name="テキスト ボックス 7"/>
          <p:cNvSpPr txBox="1"/>
          <p:nvPr/>
        </p:nvSpPr>
        <p:spPr>
          <a:xfrm>
            <a:off x="153988" y="1402448"/>
            <a:ext cx="1753716" cy="338554"/>
          </a:xfrm>
          <a:prstGeom prst="rect">
            <a:avLst/>
          </a:prstGeom>
          <a:solidFill>
            <a:schemeClr val="bg1"/>
          </a:solidFill>
        </p:spPr>
        <p:txBody>
          <a:bodyPr wrap="square" rtlCol="0">
            <a:spAutoFit/>
          </a:bodyPr>
          <a:lstStyle/>
          <a:p>
            <a:pPr algn="ctr"/>
            <a:r>
              <a:rPr kumimoji="1" lang="ja-JP" altLang="en-US" sz="1600" dirty="0" smtClean="0"/>
              <a:t>東員町長深周辺</a:t>
            </a:r>
            <a:endParaRPr kumimoji="1" lang="ja-JP" altLang="en-US" sz="1600" dirty="0"/>
          </a:p>
        </p:txBody>
      </p:sp>
    </p:spTree>
    <p:extLst>
      <p:ext uri="{BB962C8B-B14F-4D97-AF65-F5344CB8AC3E}">
        <p14:creationId xmlns:p14="http://schemas.microsoft.com/office/powerpoint/2010/main" val="896458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C9E56DAF-A442-4227-9C8C-9EEA767D71A1}" type="slidenum">
              <a:rPr lang="en-US" altLang="ja-JP" smtClean="0"/>
              <a:pPr>
                <a:defRPr/>
              </a:pPr>
              <a:t>10</a:t>
            </a:fld>
            <a:endParaRPr lang="en-US" altLang="ja-JP"/>
          </a:p>
        </p:txBody>
      </p:sp>
      <p:pic>
        <p:nvPicPr>
          <p:cNvPr id="3" name="図 2"/>
          <p:cNvPicPr>
            <a:picLocks noChangeAspect="1"/>
          </p:cNvPicPr>
          <p:nvPr/>
        </p:nvPicPr>
        <p:blipFill>
          <a:blip r:embed="rId2"/>
          <a:stretch>
            <a:fillRect/>
          </a:stretch>
        </p:blipFill>
        <p:spPr>
          <a:xfrm>
            <a:off x="179512" y="1340768"/>
            <a:ext cx="8757394" cy="4752528"/>
          </a:xfrm>
          <a:prstGeom prst="rect">
            <a:avLst/>
          </a:prstGeom>
        </p:spPr>
      </p:pic>
      <p:sp>
        <p:nvSpPr>
          <p:cNvPr id="4" name="テキスト ボックス 3"/>
          <p:cNvSpPr txBox="1"/>
          <p:nvPr/>
        </p:nvSpPr>
        <p:spPr>
          <a:xfrm>
            <a:off x="323528" y="6184483"/>
            <a:ext cx="4824536" cy="338554"/>
          </a:xfrm>
          <a:prstGeom prst="rect">
            <a:avLst/>
          </a:prstGeom>
          <a:noFill/>
        </p:spPr>
        <p:txBody>
          <a:bodyPr wrap="square" rtlCol="0">
            <a:spAutoFit/>
          </a:bodyPr>
          <a:lstStyle/>
          <a:p>
            <a:r>
              <a:rPr kumimoji="1" lang="ja-JP" altLang="en-US" sz="1600" dirty="0" smtClean="0">
                <a:solidFill>
                  <a:srgbClr val="FF0000"/>
                </a:solidFill>
              </a:rPr>
              <a:t>赤字：</a:t>
            </a:r>
            <a:r>
              <a:rPr kumimoji="1" lang="en-US" altLang="ja-JP" sz="1600" dirty="0" smtClean="0">
                <a:solidFill>
                  <a:srgbClr val="FF0000"/>
                </a:solidFill>
              </a:rPr>
              <a:t>H28</a:t>
            </a:r>
            <a:r>
              <a:rPr kumimoji="1" lang="ja-JP" altLang="en-US" sz="1600" dirty="0" smtClean="0">
                <a:solidFill>
                  <a:srgbClr val="FF0000"/>
                </a:solidFill>
              </a:rPr>
              <a:t>台風</a:t>
            </a:r>
            <a:r>
              <a:rPr kumimoji="1" lang="en-US" altLang="ja-JP" sz="1600" dirty="0" smtClean="0">
                <a:solidFill>
                  <a:srgbClr val="FF0000"/>
                </a:solidFill>
              </a:rPr>
              <a:t>16</a:t>
            </a:r>
            <a:r>
              <a:rPr kumimoji="1" lang="ja-JP" altLang="en-US" sz="1600" dirty="0" smtClean="0">
                <a:solidFill>
                  <a:srgbClr val="FF0000"/>
                </a:solidFill>
              </a:rPr>
              <a:t>号</a:t>
            </a:r>
            <a:r>
              <a:rPr kumimoji="1" lang="ja-JP" altLang="en-US" sz="1600" dirty="0" smtClean="0"/>
              <a:t>　　</a:t>
            </a:r>
            <a:r>
              <a:rPr kumimoji="1" lang="ja-JP" altLang="en-US" sz="1600" dirty="0" smtClean="0">
                <a:solidFill>
                  <a:srgbClr val="0000FF"/>
                </a:solidFill>
              </a:rPr>
              <a:t>青字：</a:t>
            </a:r>
            <a:r>
              <a:rPr kumimoji="1" lang="en-US" altLang="ja-JP" sz="1600" dirty="0" smtClean="0">
                <a:solidFill>
                  <a:srgbClr val="0000FF"/>
                </a:solidFill>
              </a:rPr>
              <a:t>H27</a:t>
            </a:r>
            <a:r>
              <a:rPr kumimoji="1" lang="ja-JP" altLang="en-US" sz="1600" dirty="0" smtClean="0">
                <a:solidFill>
                  <a:srgbClr val="0000FF"/>
                </a:solidFill>
              </a:rPr>
              <a:t>台風</a:t>
            </a:r>
            <a:r>
              <a:rPr lang="en-US" altLang="ja-JP" sz="1600" dirty="0" smtClean="0">
                <a:solidFill>
                  <a:srgbClr val="0000FF"/>
                </a:solidFill>
              </a:rPr>
              <a:t>18</a:t>
            </a:r>
            <a:r>
              <a:rPr lang="ja-JP" altLang="en-US" sz="1600" dirty="0" smtClean="0">
                <a:solidFill>
                  <a:srgbClr val="0000FF"/>
                </a:solidFill>
              </a:rPr>
              <a:t>号</a:t>
            </a:r>
            <a:endParaRPr kumimoji="1" lang="ja-JP" altLang="en-US" sz="1600" dirty="0">
              <a:solidFill>
                <a:srgbClr val="0000FF"/>
              </a:solidFill>
            </a:endParaRPr>
          </a:p>
        </p:txBody>
      </p:sp>
      <p:sp>
        <p:nvSpPr>
          <p:cNvPr id="5"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２－１．災害発生時のシステム利用状況</a:t>
            </a:r>
          </a:p>
        </p:txBody>
      </p:sp>
      <p:sp>
        <p:nvSpPr>
          <p:cNvPr id="6"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rPr>
              <a:t>平成２８年台風第１６号と平成２７年台風第１８号（</a:t>
            </a:r>
            <a:r>
              <a:rPr lang="en-US" altLang="ja-JP" sz="2000" kern="0" dirty="0" smtClean="0">
                <a:solidFill>
                  <a:srgbClr val="000000"/>
                </a:solidFill>
              </a:rPr>
              <a:t>H27.9.9</a:t>
            </a:r>
            <a:r>
              <a:rPr lang="ja-JP" altLang="en-US" sz="2000" kern="0" dirty="0" smtClean="0">
                <a:solidFill>
                  <a:srgbClr val="000000"/>
                </a:solidFill>
              </a:rPr>
              <a:t>頃）の重ね合わせ</a:t>
            </a:r>
            <a:endParaRPr sz="2000" kern="0" dirty="0" smtClean="0">
              <a:solidFill>
                <a:srgbClr val="000000"/>
              </a:solidFill>
            </a:endParaRPr>
          </a:p>
        </p:txBody>
      </p:sp>
      <p:sp>
        <p:nvSpPr>
          <p:cNvPr id="7" name="テキスト ボックス 6"/>
          <p:cNvSpPr txBox="1"/>
          <p:nvPr/>
        </p:nvSpPr>
        <p:spPr>
          <a:xfrm>
            <a:off x="214982" y="1402448"/>
            <a:ext cx="2412802" cy="338554"/>
          </a:xfrm>
          <a:prstGeom prst="rect">
            <a:avLst/>
          </a:prstGeom>
          <a:solidFill>
            <a:schemeClr val="bg1"/>
          </a:solidFill>
        </p:spPr>
        <p:txBody>
          <a:bodyPr wrap="square" rtlCol="0">
            <a:spAutoFit/>
          </a:bodyPr>
          <a:lstStyle/>
          <a:p>
            <a:pPr algn="ctr"/>
            <a:r>
              <a:rPr kumimoji="1" lang="ja-JP" altLang="en-US" sz="1600" dirty="0" smtClean="0"/>
              <a:t>東員町城山一丁目周辺</a:t>
            </a:r>
            <a:endParaRPr kumimoji="1" lang="ja-JP" altLang="en-US" sz="1600" dirty="0"/>
          </a:p>
        </p:txBody>
      </p:sp>
    </p:spTree>
    <p:extLst>
      <p:ext uri="{BB962C8B-B14F-4D97-AF65-F5344CB8AC3E}">
        <p14:creationId xmlns:p14="http://schemas.microsoft.com/office/powerpoint/2010/main" val="2740537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C9E56DAF-A442-4227-9C8C-9EEA767D71A1}" type="slidenum">
              <a:rPr lang="en-US" altLang="ja-JP" smtClean="0"/>
              <a:pPr>
                <a:defRPr/>
              </a:pPr>
              <a:t>11</a:t>
            </a:fld>
            <a:endParaRPr lang="en-US" altLang="ja-JP"/>
          </a:p>
        </p:txBody>
      </p:sp>
      <p:pic>
        <p:nvPicPr>
          <p:cNvPr id="3" name="図 2"/>
          <p:cNvPicPr>
            <a:picLocks noChangeAspect="1"/>
          </p:cNvPicPr>
          <p:nvPr/>
        </p:nvPicPr>
        <p:blipFill>
          <a:blip r:embed="rId2"/>
          <a:stretch>
            <a:fillRect/>
          </a:stretch>
        </p:blipFill>
        <p:spPr>
          <a:xfrm>
            <a:off x="251520" y="1916832"/>
            <a:ext cx="8712968" cy="3820870"/>
          </a:xfrm>
          <a:prstGeom prst="rect">
            <a:avLst/>
          </a:prstGeom>
        </p:spPr>
      </p:pic>
      <p:sp>
        <p:nvSpPr>
          <p:cNvPr id="4"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２－１．災害発生時のシステム利用状況</a:t>
            </a:r>
          </a:p>
        </p:txBody>
      </p:sp>
      <p:sp>
        <p:nvSpPr>
          <p:cNvPr id="5"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rPr>
              <a:t>平成２８年台風第１６号と河川氾濫浸水想定区域図との重ね合わせ</a:t>
            </a:r>
            <a:endParaRPr sz="2000" kern="0" dirty="0" smtClean="0">
              <a:solidFill>
                <a:srgbClr val="000000"/>
              </a:solidFill>
            </a:endParaRPr>
          </a:p>
        </p:txBody>
      </p:sp>
      <p:sp>
        <p:nvSpPr>
          <p:cNvPr id="6" name="テキスト ボックス 5"/>
          <p:cNvSpPr txBox="1"/>
          <p:nvPr/>
        </p:nvSpPr>
        <p:spPr>
          <a:xfrm>
            <a:off x="323528" y="1988840"/>
            <a:ext cx="1368152" cy="338554"/>
          </a:xfrm>
          <a:prstGeom prst="rect">
            <a:avLst/>
          </a:prstGeom>
          <a:solidFill>
            <a:schemeClr val="bg1"/>
          </a:solidFill>
        </p:spPr>
        <p:txBody>
          <a:bodyPr wrap="square" rtlCol="0">
            <a:spAutoFit/>
          </a:bodyPr>
          <a:lstStyle/>
          <a:p>
            <a:pPr algn="ctr"/>
            <a:r>
              <a:rPr kumimoji="1" lang="ja-JP" altLang="en-US" sz="1600" dirty="0" smtClean="0"/>
              <a:t>員弁川周辺</a:t>
            </a:r>
            <a:endParaRPr kumimoji="1" lang="ja-JP" altLang="en-US" sz="1600" dirty="0"/>
          </a:p>
        </p:txBody>
      </p:sp>
    </p:spTree>
    <p:extLst>
      <p:ext uri="{BB962C8B-B14F-4D97-AF65-F5344CB8AC3E}">
        <p14:creationId xmlns:p14="http://schemas.microsoft.com/office/powerpoint/2010/main" val="3754543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90BAA7B9-B3CA-4DC0-A809-75C4EEB64A1C}" type="slidenum">
              <a:rPr lang="en-US" altLang="ja-JP" sz="1400">
                <a:solidFill>
                  <a:srgbClr val="000000"/>
                </a:solidFill>
              </a:rPr>
              <a:pPr algn="r" eaLnBrk="1" hangingPunct="1">
                <a:spcBef>
                  <a:spcPct val="0"/>
                </a:spcBef>
                <a:buClrTx/>
                <a:buFontTx/>
                <a:buNone/>
              </a:pPr>
              <a:t>12</a:t>
            </a:fld>
            <a:endParaRPr lang="en-US" altLang="ja-JP" sz="1400">
              <a:solidFill>
                <a:srgbClr val="000000"/>
              </a:solidFill>
            </a:endParaRPr>
          </a:p>
        </p:txBody>
      </p:sp>
      <p:sp>
        <p:nvSpPr>
          <p:cNvPr id="7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AB535E0D-45B0-4AD4-8E4B-0D0B8C8E331E}" type="slidenum">
              <a:rPr lang="en-US" altLang="ja-JP" sz="1400">
                <a:solidFill>
                  <a:srgbClr val="000000"/>
                </a:solidFill>
              </a:rPr>
              <a:pPr algn="r" eaLnBrk="1" hangingPunct="1">
                <a:spcBef>
                  <a:spcPct val="0"/>
                </a:spcBef>
                <a:buClrTx/>
                <a:buFontTx/>
                <a:buNone/>
              </a:pPr>
              <a:t>12</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２－２．利用結果報告</a:t>
            </a:r>
          </a:p>
        </p:txBody>
      </p:sp>
      <p:sp>
        <p:nvSpPr>
          <p:cNvPr id="10" name="AutoShape 1030"/>
          <p:cNvSpPr>
            <a:spLocks noChangeArrowheads="1"/>
          </p:cNvSpPr>
          <p:nvPr/>
        </p:nvSpPr>
        <p:spPr bwMode="auto">
          <a:xfrm>
            <a:off x="5724128" y="4781424"/>
            <a:ext cx="1252538" cy="301625"/>
          </a:xfrm>
          <a:prstGeom prst="homePlate">
            <a:avLst>
              <a:gd name="adj" fmla="val 99644"/>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1600" b="1" dirty="0" smtClean="0">
                <a:solidFill>
                  <a:srgbClr val="FFFFFF"/>
                </a:solidFill>
                <a:latin typeface="Arial" charset="0"/>
                <a:ea typeface="MS UI Gothic" pitchFamily="50" charset="-128"/>
              </a:rPr>
              <a:t>別紙</a:t>
            </a:r>
            <a:r>
              <a:rPr lang="en-US" altLang="ja-JP" sz="1600" b="1" dirty="0" smtClean="0">
                <a:solidFill>
                  <a:srgbClr val="FFFFFF"/>
                </a:solidFill>
                <a:latin typeface="Arial" charset="0"/>
                <a:ea typeface="MS UI Gothic" pitchFamily="50" charset="-128"/>
              </a:rPr>
              <a:t>1</a:t>
            </a:r>
            <a:endParaRPr lang="en-US" altLang="ja-JP" sz="1600" b="1" dirty="0">
              <a:solidFill>
                <a:srgbClr val="FFFFFF"/>
              </a:solidFill>
              <a:latin typeface="Arial" charset="0"/>
              <a:ea typeface="MS UI Gothic" pitchFamily="50" charset="-128"/>
            </a:endParaRPr>
          </a:p>
        </p:txBody>
      </p:sp>
      <p:sp>
        <p:nvSpPr>
          <p:cNvPr id="11" name="正方形/長方形 10"/>
          <p:cNvSpPr/>
          <p:nvPr/>
        </p:nvSpPr>
        <p:spPr bwMode="auto">
          <a:xfrm>
            <a:off x="251520" y="836713"/>
            <a:ext cx="7200800" cy="2672872"/>
          </a:xfrm>
          <a:prstGeom prst="rect">
            <a:avLst/>
          </a:prstGeom>
          <a:noFill/>
          <a:ln w="6350" cap="flat" cmpd="sng" algn="ctr">
            <a:solidFill>
              <a:schemeClr val="tx1"/>
            </a:solidFill>
            <a:prstDash val="dash"/>
            <a:round/>
            <a:headEnd type="none" w="med" len="med"/>
            <a:tailEnd type="none" w="med" len="med"/>
          </a:ln>
          <a:effectLst/>
        </p:spPr>
        <p:txBody>
          <a:bodyPr/>
          <a:lstStyle/>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日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22</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00	</a:t>
            </a:r>
            <a:r>
              <a:rPr lang="ja-JP" altLang="en-US"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地理空間情報集約システム上に事案作成</a:t>
            </a:r>
            <a:endParaRPr lang="en-US" altLang="ja-JP"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endPar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dirty="0">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日 </a:t>
            </a:r>
            <a:r>
              <a:rPr lang="en-US" altLang="ja-JP" sz="1100"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cs typeface="メイリオ" panose="020B0604030504040204" pitchFamily="50" charset="-128"/>
              </a:rPr>
              <a:t>00	</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三重県災害対策本部設置</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日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11</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00	</a:t>
            </a:r>
            <a:r>
              <a:rPr lang="ja-JP" altLang="en-US"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国際航業から三重県市町総合事務組合に事案作成済みであることを報告</a:t>
            </a:r>
            <a:endParaRPr lang="en-US" altLang="ja-JP"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この時間帯に既に桑名市・東員町でシステム利用開始（ログイン）されていた</a:t>
            </a:r>
            <a:endPar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日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11</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28	</a:t>
            </a:r>
            <a:r>
              <a:rPr lang="ja-JP" altLang="en-US"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システム登録開始</a:t>
            </a:r>
            <a:endParaRPr lang="en-US" altLang="ja-JP"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日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22</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30	</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三重県災害対策本部廃止</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endPar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（システム上の情報更新）</a:t>
            </a:r>
            <a:endParaRPr lang="en-US" altLang="ja-JP"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日 </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00	</a:t>
            </a:r>
            <a:r>
              <a:rPr lang="ja-JP" altLang="en-US"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地理空間情報集約システム上の事案閉鎖</a:t>
            </a:r>
            <a:endParaRPr lang="en-US" altLang="ja-JP" sz="1100" dirty="0" smtClean="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467544" y="3895700"/>
            <a:ext cx="3767699" cy="2825775"/>
          </a:xfrm>
          <a:prstGeom prst="rect">
            <a:avLst/>
          </a:prstGeom>
        </p:spPr>
      </p:pic>
      <p:sp>
        <p:nvSpPr>
          <p:cNvPr id="12" name="テキスト ボックス 11"/>
          <p:cNvSpPr txBox="1"/>
          <p:nvPr/>
        </p:nvSpPr>
        <p:spPr>
          <a:xfrm>
            <a:off x="467543" y="3612599"/>
            <a:ext cx="3383607" cy="261610"/>
          </a:xfrm>
          <a:prstGeom prst="rect">
            <a:avLst/>
          </a:prstGeom>
          <a:noFill/>
        </p:spPr>
        <p:txBody>
          <a:bodyPr wrap="square" rtlCol="0">
            <a:spAutoFit/>
          </a:bodyPr>
          <a:lstStyle/>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参考：降水量（気象庁より）</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a:blip r:embed="rId3"/>
          <a:stretch>
            <a:fillRect/>
          </a:stretch>
        </p:blipFill>
        <p:spPr>
          <a:xfrm>
            <a:off x="5315548" y="2502773"/>
            <a:ext cx="3024336" cy="2086521"/>
          </a:xfrm>
          <a:prstGeom prst="rect">
            <a:avLst/>
          </a:prstGeom>
        </p:spPr>
      </p:pic>
      <p:sp>
        <p:nvSpPr>
          <p:cNvPr id="13" name="テキスト ボックス 12"/>
          <p:cNvSpPr txBox="1"/>
          <p:nvPr/>
        </p:nvSpPr>
        <p:spPr>
          <a:xfrm>
            <a:off x="5663854" y="2310643"/>
            <a:ext cx="2232248" cy="261610"/>
          </a:xfrm>
          <a:prstGeom prst="rect">
            <a:avLst/>
          </a:prstGeom>
          <a:noFill/>
        </p:spPr>
        <p:txBody>
          <a:bodyPr wrap="square" rtlCol="0">
            <a:spAutoFit/>
          </a:bodyPr>
          <a:lstStyle/>
          <a:p>
            <a:pPr algn="ct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被害情報の通報・確認時間帯</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1885013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90BAA7B9-B3CA-4DC0-A809-75C4EEB64A1C}" type="slidenum">
              <a:rPr lang="en-US" altLang="ja-JP" sz="1400">
                <a:solidFill>
                  <a:srgbClr val="000000"/>
                </a:solidFill>
              </a:rPr>
              <a:pPr algn="r" eaLnBrk="1" hangingPunct="1">
                <a:spcBef>
                  <a:spcPct val="0"/>
                </a:spcBef>
                <a:buClrTx/>
                <a:buFontTx/>
                <a:buNone/>
              </a:pPr>
              <a:t>13</a:t>
            </a:fld>
            <a:endParaRPr lang="en-US" altLang="ja-JP" sz="1400">
              <a:solidFill>
                <a:srgbClr val="000000"/>
              </a:solidFill>
            </a:endParaRPr>
          </a:p>
        </p:txBody>
      </p:sp>
      <p:sp>
        <p:nvSpPr>
          <p:cNvPr id="7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AB535E0D-45B0-4AD4-8E4B-0D0B8C8E331E}" type="slidenum">
              <a:rPr lang="en-US" altLang="ja-JP" sz="1400">
                <a:solidFill>
                  <a:srgbClr val="000000"/>
                </a:solidFill>
              </a:rPr>
              <a:pPr algn="r" eaLnBrk="1" hangingPunct="1">
                <a:spcBef>
                  <a:spcPct val="0"/>
                </a:spcBef>
                <a:buClrTx/>
                <a:buFontTx/>
                <a:buNone/>
              </a:pPr>
              <a:t>13</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２－３．システム操作について補足説明</a:t>
            </a:r>
          </a:p>
        </p:txBody>
      </p:sp>
      <p:pic>
        <p:nvPicPr>
          <p:cNvPr id="4" name="図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5819" y="1484784"/>
            <a:ext cx="8405708" cy="4518068"/>
          </a:xfrm>
          <a:prstGeom prst="rect">
            <a:avLst/>
          </a:prstGeom>
        </p:spPr>
      </p:pic>
      <p:sp>
        <p:nvSpPr>
          <p:cNvPr id="14"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被害情報の図形入力時に大字等を確認する方法</a:t>
            </a:r>
            <a:endParaRPr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bwMode="auto">
          <a:xfrm>
            <a:off x="153988" y="3645024"/>
            <a:ext cx="1393676" cy="86409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8" name="正方形/長方形 7"/>
          <p:cNvSpPr/>
          <p:nvPr/>
        </p:nvSpPr>
        <p:spPr bwMode="auto">
          <a:xfrm>
            <a:off x="169707" y="5013176"/>
            <a:ext cx="1393676" cy="43204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 name="角丸四角形吹き出し 1"/>
          <p:cNvSpPr/>
          <p:nvPr/>
        </p:nvSpPr>
        <p:spPr bwMode="auto">
          <a:xfrm>
            <a:off x="1680377" y="3356992"/>
            <a:ext cx="1512168" cy="919401"/>
          </a:xfrm>
          <a:prstGeom prst="wedgeRoundRectCallout">
            <a:avLst>
              <a:gd name="adj1" fmla="val -63486"/>
              <a:gd name="adj2" fmla="val -8062"/>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ja-JP" altLang="en-US" sz="1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方法</a:t>
            </a:r>
            <a:r>
              <a:rPr lang="en-US" altLang="ja-JP" sz="1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1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「周辺住所」に大字までの表記が出るのでこれを確認</a:t>
            </a:r>
            <a:endParaRPr kumimoji="1" lang="en-US" altLang="ja-JP"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角丸四角形吹き出し 9"/>
          <p:cNvSpPr/>
          <p:nvPr/>
        </p:nvSpPr>
        <p:spPr bwMode="auto">
          <a:xfrm>
            <a:off x="1648029" y="4735872"/>
            <a:ext cx="1512168" cy="919401"/>
          </a:xfrm>
          <a:prstGeom prst="wedgeRoundRectCallout">
            <a:avLst>
              <a:gd name="adj1" fmla="val -63486"/>
              <a:gd name="adj2" fmla="val -8062"/>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ja-JP" altLang="en-US" sz="1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方法</a:t>
            </a:r>
            <a:r>
              <a:rPr lang="en-US" altLang="ja-JP" sz="1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2</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1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レイヤツリーの「大字区」（参考情報）を表示して確認</a:t>
            </a:r>
            <a:endParaRPr kumimoji="1" lang="en-US" altLang="ja-JP"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1570315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7544" y="1503849"/>
            <a:ext cx="7731504" cy="4625686"/>
          </a:xfrm>
          <a:prstGeom prst="rect">
            <a:avLst/>
          </a:prstGeom>
        </p:spPr>
      </p:pic>
      <p:sp>
        <p:nvSpPr>
          <p:cNvPr id="7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90BAA7B9-B3CA-4DC0-A809-75C4EEB64A1C}" type="slidenum">
              <a:rPr lang="en-US" altLang="ja-JP" sz="1400">
                <a:solidFill>
                  <a:srgbClr val="000000"/>
                </a:solidFill>
              </a:rPr>
              <a:pPr algn="r" eaLnBrk="1" hangingPunct="1">
                <a:spcBef>
                  <a:spcPct val="0"/>
                </a:spcBef>
                <a:buClrTx/>
                <a:buFontTx/>
                <a:buNone/>
              </a:pPr>
              <a:t>14</a:t>
            </a:fld>
            <a:endParaRPr lang="en-US" altLang="ja-JP" sz="1400">
              <a:solidFill>
                <a:srgbClr val="000000"/>
              </a:solidFill>
            </a:endParaRPr>
          </a:p>
        </p:txBody>
      </p:sp>
      <p:sp>
        <p:nvSpPr>
          <p:cNvPr id="7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AB535E0D-45B0-4AD4-8E4B-0D0B8C8E331E}" type="slidenum">
              <a:rPr lang="en-US" altLang="ja-JP" sz="1400">
                <a:solidFill>
                  <a:srgbClr val="000000"/>
                </a:solidFill>
              </a:rPr>
              <a:pPr algn="r" eaLnBrk="1" hangingPunct="1">
                <a:spcBef>
                  <a:spcPct val="0"/>
                </a:spcBef>
                <a:buClrTx/>
                <a:buFontTx/>
                <a:buNone/>
              </a:pPr>
              <a:t>14</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２－３．システム操作について補足説明</a:t>
            </a:r>
          </a:p>
        </p:txBody>
      </p:sp>
      <p:sp>
        <p:nvSpPr>
          <p:cNvPr id="14"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登録済みの図形を修正する方法</a:t>
            </a:r>
            <a:endParaRPr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bwMode="auto">
          <a:xfrm>
            <a:off x="6256090" y="3212976"/>
            <a:ext cx="1556270" cy="36004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 name="角丸四角形吹き出し 1"/>
          <p:cNvSpPr/>
          <p:nvPr/>
        </p:nvSpPr>
        <p:spPr bwMode="auto">
          <a:xfrm>
            <a:off x="7442964" y="3777308"/>
            <a:ext cx="1512168" cy="1123712"/>
          </a:xfrm>
          <a:prstGeom prst="wedgeRoundRectCallout">
            <a:avLst>
              <a:gd name="adj1" fmla="val -39730"/>
              <a:gd name="adj2" fmla="val -85318"/>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入力完了後、「対応状況入力」で編集状態にすると、図形移動、頂点編集ができる</a:t>
            </a:r>
            <a:endParaRPr kumimoji="1" lang="en-US" altLang="ja-JP"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1182412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90BAA7B9-B3CA-4DC0-A809-75C4EEB64A1C}" type="slidenum">
              <a:rPr lang="en-US" altLang="ja-JP" sz="1400">
                <a:solidFill>
                  <a:srgbClr val="000000"/>
                </a:solidFill>
              </a:rPr>
              <a:pPr algn="r" eaLnBrk="1" hangingPunct="1">
                <a:spcBef>
                  <a:spcPct val="0"/>
                </a:spcBef>
                <a:buClrTx/>
                <a:buFontTx/>
                <a:buNone/>
              </a:pPr>
              <a:t>15</a:t>
            </a:fld>
            <a:endParaRPr lang="en-US" altLang="ja-JP" sz="1400">
              <a:solidFill>
                <a:srgbClr val="000000"/>
              </a:solidFill>
            </a:endParaRPr>
          </a:p>
        </p:txBody>
      </p:sp>
      <p:sp>
        <p:nvSpPr>
          <p:cNvPr id="7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AB535E0D-45B0-4AD4-8E4B-0D0B8C8E331E}" type="slidenum">
              <a:rPr lang="en-US" altLang="ja-JP" sz="1400">
                <a:solidFill>
                  <a:srgbClr val="000000"/>
                </a:solidFill>
              </a:rPr>
              <a:pPr algn="r" eaLnBrk="1" hangingPunct="1">
                <a:spcBef>
                  <a:spcPct val="0"/>
                </a:spcBef>
                <a:buClrTx/>
                <a:buFontTx/>
                <a:buNone/>
              </a:pPr>
              <a:t>15</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２－３．システム操作について補足説明</a:t>
            </a:r>
          </a:p>
        </p:txBody>
      </p:sp>
      <p:sp>
        <p:nvSpPr>
          <p:cNvPr id="14"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複数市町の名前が入り乱れているのを分かりやすく表示する①</a:t>
            </a:r>
            <a:endParaRPr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5536" y="1418814"/>
            <a:ext cx="7572350" cy="4530466"/>
          </a:xfrm>
          <a:prstGeom prst="rect">
            <a:avLst/>
          </a:prstGeom>
        </p:spPr>
      </p:pic>
      <p:sp>
        <p:nvSpPr>
          <p:cNvPr id="5" name="正方形/長方形 4"/>
          <p:cNvSpPr/>
          <p:nvPr/>
        </p:nvSpPr>
        <p:spPr bwMode="auto">
          <a:xfrm>
            <a:off x="6948264" y="2458516"/>
            <a:ext cx="1087655" cy="20018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pic>
        <p:nvPicPr>
          <p:cNvPr id="6" name="図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4093" y="2348880"/>
            <a:ext cx="2404883" cy="4262959"/>
          </a:xfrm>
          <a:prstGeom prst="rect">
            <a:avLst/>
          </a:prstGeom>
          <a:ln w="19050">
            <a:solidFill>
              <a:srgbClr val="FF0000"/>
            </a:solidFill>
          </a:ln>
        </p:spPr>
      </p:pic>
      <p:sp>
        <p:nvSpPr>
          <p:cNvPr id="11" name="正方形/長方形 10"/>
          <p:cNvSpPr/>
          <p:nvPr/>
        </p:nvSpPr>
        <p:spPr bwMode="auto">
          <a:xfrm>
            <a:off x="3078185" y="3356992"/>
            <a:ext cx="845744" cy="20018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 name="角丸四角形吹き出し 1"/>
          <p:cNvSpPr/>
          <p:nvPr/>
        </p:nvSpPr>
        <p:spPr bwMode="auto">
          <a:xfrm>
            <a:off x="2123728" y="4886022"/>
            <a:ext cx="1512168" cy="715089"/>
          </a:xfrm>
          <a:prstGeom prst="wedgeRoundRectCallout">
            <a:avLst>
              <a:gd name="adj1" fmla="val 36936"/>
              <a:gd name="adj2" fmla="val -90612"/>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「発生場所」でソートすると市町別に並びがかわる</a:t>
            </a:r>
            <a:endParaRPr kumimoji="1" lang="en-US" altLang="ja-JP"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矢印コネクタ 8"/>
          <p:cNvCxnSpPr>
            <a:stCxn id="5" idx="1"/>
            <a:endCxn id="11" idx="3"/>
          </p:cNvCxnSpPr>
          <p:nvPr/>
        </p:nvCxnSpPr>
        <p:spPr bwMode="auto">
          <a:xfrm flipH="1">
            <a:off x="3923929" y="2558608"/>
            <a:ext cx="3024335" cy="898476"/>
          </a:xfrm>
          <a:prstGeom prst="straightConnector1">
            <a:avLst/>
          </a:prstGeom>
          <a:noFill/>
          <a:ln w="28575" algn="ctr">
            <a:solidFill>
              <a:srgbClr val="FF0000"/>
            </a:solidFill>
            <a:round/>
            <a:headEnd type="none" w="med" len="med"/>
            <a:tailEnd type="arrow" w="med" len="med"/>
          </a:ln>
        </p:spPr>
      </p:cxnSp>
    </p:spTree>
    <p:extLst>
      <p:ext uri="{BB962C8B-B14F-4D97-AF65-F5344CB8AC3E}">
        <p14:creationId xmlns:p14="http://schemas.microsoft.com/office/powerpoint/2010/main" val="13392364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7544" y="1317661"/>
            <a:ext cx="7897201" cy="4724821"/>
          </a:xfrm>
          <a:prstGeom prst="rect">
            <a:avLst/>
          </a:prstGeom>
        </p:spPr>
      </p:pic>
      <p:sp>
        <p:nvSpPr>
          <p:cNvPr id="7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90BAA7B9-B3CA-4DC0-A809-75C4EEB64A1C}" type="slidenum">
              <a:rPr lang="en-US" altLang="ja-JP" sz="1400">
                <a:solidFill>
                  <a:srgbClr val="000000"/>
                </a:solidFill>
              </a:rPr>
              <a:pPr algn="r" eaLnBrk="1" hangingPunct="1">
                <a:spcBef>
                  <a:spcPct val="0"/>
                </a:spcBef>
                <a:buClrTx/>
                <a:buFontTx/>
                <a:buNone/>
              </a:pPr>
              <a:t>16</a:t>
            </a:fld>
            <a:endParaRPr lang="en-US" altLang="ja-JP" sz="1400">
              <a:solidFill>
                <a:srgbClr val="000000"/>
              </a:solidFill>
            </a:endParaRPr>
          </a:p>
        </p:txBody>
      </p:sp>
      <p:sp>
        <p:nvSpPr>
          <p:cNvPr id="7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AB535E0D-45B0-4AD4-8E4B-0D0B8C8E331E}" type="slidenum">
              <a:rPr lang="en-US" altLang="ja-JP" sz="1400">
                <a:solidFill>
                  <a:srgbClr val="000000"/>
                </a:solidFill>
              </a:rPr>
              <a:pPr algn="r" eaLnBrk="1" hangingPunct="1">
                <a:spcBef>
                  <a:spcPct val="0"/>
                </a:spcBef>
                <a:buClrTx/>
                <a:buFontTx/>
                <a:buNone/>
              </a:pPr>
              <a:t>16</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２－３．システム操作について補足説明</a:t>
            </a:r>
          </a:p>
        </p:txBody>
      </p:sp>
      <p:sp>
        <p:nvSpPr>
          <p:cNvPr id="14"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複数市町の名前が入り乱れているのを分かりやすく表示する②</a:t>
            </a:r>
            <a:endParaRPr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bwMode="auto">
          <a:xfrm>
            <a:off x="5508104" y="2276872"/>
            <a:ext cx="2592288" cy="129614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pic>
        <p:nvPicPr>
          <p:cNvPr id="13" name="図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4870" y="2173387"/>
            <a:ext cx="4677231" cy="3324239"/>
          </a:xfrm>
          <a:prstGeom prst="rect">
            <a:avLst/>
          </a:prstGeom>
        </p:spPr>
      </p:pic>
      <p:cxnSp>
        <p:nvCxnSpPr>
          <p:cNvPr id="9" name="直線矢印コネクタ 8"/>
          <p:cNvCxnSpPr>
            <a:stCxn id="5" idx="1"/>
          </p:cNvCxnSpPr>
          <p:nvPr/>
        </p:nvCxnSpPr>
        <p:spPr bwMode="auto">
          <a:xfrm flipH="1">
            <a:off x="4648994" y="2924944"/>
            <a:ext cx="859110" cy="368716"/>
          </a:xfrm>
          <a:prstGeom prst="straightConnector1">
            <a:avLst/>
          </a:prstGeom>
          <a:noFill/>
          <a:ln w="28575" algn="ctr">
            <a:solidFill>
              <a:srgbClr val="FF0000"/>
            </a:solidFill>
            <a:round/>
            <a:headEnd type="none" w="med" len="med"/>
            <a:tailEnd type="arrow" w="med" len="med"/>
          </a:ln>
        </p:spPr>
      </p:cxnSp>
      <p:sp>
        <p:nvSpPr>
          <p:cNvPr id="2" name="角丸四角形吹き出し 1"/>
          <p:cNvSpPr/>
          <p:nvPr/>
        </p:nvSpPr>
        <p:spPr bwMode="auto">
          <a:xfrm>
            <a:off x="4026159" y="4174682"/>
            <a:ext cx="1512168" cy="715089"/>
          </a:xfrm>
          <a:prstGeom prst="wedgeRoundRectCallout">
            <a:avLst>
              <a:gd name="adj1" fmla="val -38111"/>
              <a:gd name="adj2" fmla="val -111163"/>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検索で市町名を絞りこむと該当分のみ表示される</a:t>
            </a:r>
            <a:endParaRPr kumimoji="1" lang="en-US" altLang="ja-JP"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378605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628" y="1316038"/>
            <a:ext cx="7948508" cy="4755517"/>
          </a:xfrm>
          <a:prstGeom prst="rect">
            <a:avLst/>
          </a:prstGeom>
        </p:spPr>
      </p:pic>
      <p:sp>
        <p:nvSpPr>
          <p:cNvPr id="7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90BAA7B9-B3CA-4DC0-A809-75C4EEB64A1C}" type="slidenum">
              <a:rPr lang="en-US" altLang="ja-JP" sz="1400">
                <a:solidFill>
                  <a:srgbClr val="000000"/>
                </a:solidFill>
              </a:rPr>
              <a:pPr algn="r" eaLnBrk="1" hangingPunct="1">
                <a:spcBef>
                  <a:spcPct val="0"/>
                </a:spcBef>
                <a:buClrTx/>
                <a:buFontTx/>
                <a:buNone/>
              </a:pPr>
              <a:t>17</a:t>
            </a:fld>
            <a:endParaRPr lang="en-US" altLang="ja-JP" sz="1400">
              <a:solidFill>
                <a:srgbClr val="000000"/>
              </a:solidFill>
            </a:endParaRPr>
          </a:p>
        </p:txBody>
      </p:sp>
      <p:sp>
        <p:nvSpPr>
          <p:cNvPr id="7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AB535E0D-45B0-4AD4-8E4B-0D0B8C8E331E}" type="slidenum">
              <a:rPr lang="en-US" altLang="ja-JP" sz="1400">
                <a:solidFill>
                  <a:srgbClr val="000000"/>
                </a:solidFill>
              </a:rPr>
              <a:pPr algn="r" eaLnBrk="1" hangingPunct="1">
                <a:spcBef>
                  <a:spcPct val="0"/>
                </a:spcBef>
                <a:buClrTx/>
                <a:buFontTx/>
                <a:buNone/>
              </a:pPr>
              <a:t>17</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２－３．システム操作について補足説明</a:t>
            </a:r>
          </a:p>
        </p:txBody>
      </p:sp>
      <p:sp>
        <p:nvSpPr>
          <p:cNvPr id="14"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登録情報と図形を同時に削除する方法</a:t>
            </a:r>
            <a:endParaRPr sz="2000" kern="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bwMode="auto">
          <a:xfrm>
            <a:off x="7524327" y="1866733"/>
            <a:ext cx="432049" cy="3381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 name="角丸四角形吹き出し 1"/>
          <p:cNvSpPr/>
          <p:nvPr/>
        </p:nvSpPr>
        <p:spPr bwMode="auto">
          <a:xfrm>
            <a:off x="7200292" y="2621163"/>
            <a:ext cx="1512168" cy="715089"/>
          </a:xfrm>
          <a:prstGeom prst="wedgeRoundRectCallout">
            <a:avLst>
              <a:gd name="adj1" fmla="val -17055"/>
              <a:gd name="adj2" fmla="val -97462"/>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「情報削除」ボタンで図形も登録情報も一括で消える</a:t>
            </a:r>
            <a:endParaRPr kumimoji="1" lang="en-US" altLang="ja-JP" sz="12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3636020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AB9E648D-5F3D-497C-838E-C44AFEC827AC}" type="slidenum">
              <a:rPr lang="en-US" altLang="ja-JP" sz="1400"/>
              <a:pPr algn="r" eaLnBrk="1" hangingPunct="1">
                <a:spcBef>
                  <a:spcPct val="0"/>
                </a:spcBef>
                <a:buClrTx/>
                <a:buFontTx/>
                <a:buNone/>
              </a:pPr>
              <a:t>18</a:t>
            </a:fld>
            <a:endParaRPr lang="en-US" altLang="ja-JP" sz="1400"/>
          </a:p>
        </p:txBody>
      </p:sp>
      <p:sp>
        <p:nvSpPr>
          <p:cNvPr id="25603"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79F835F4-9372-45FF-A601-03A149A33CA3}" type="slidenum">
              <a:rPr lang="en-US" altLang="ja-JP" sz="1400"/>
              <a:pPr algn="r" eaLnBrk="1" hangingPunct="1">
                <a:spcBef>
                  <a:spcPct val="0"/>
                </a:spcBef>
                <a:buClrTx/>
                <a:buFontTx/>
                <a:buNone/>
              </a:pPr>
              <a:t>18</a:t>
            </a:fld>
            <a:endParaRPr lang="en-US" altLang="ja-JP" sz="1400"/>
          </a:p>
        </p:txBody>
      </p:sp>
      <p:sp>
        <p:nvSpPr>
          <p:cNvPr id="25604" name="Rectangle 4"/>
          <p:cNvSpPr>
            <a:spLocks noChangeArrowheads="1"/>
          </p:cNvSpPr>
          <p:nvPr/>
        </p:nvSpPr>
        <p:spPr bwMode="auto">
          <a:xfrm>
            <a:off x="77788" y="2641600"/>
            <a:ext cx="8964612"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3600" b="1" dirty="0" smtClean="0"/>
              <a:t>３．</a:t>
            </a:r>
            <a:r>
              <a:rPr lang="ja-JP" altLang="en-US" sz="3600" b="1" dirty="0"/>
              <a:t>防災関連個人情報のシステムで</a:t>
            </a:r>
            <a:r>
              <a:rPr lang="ja-JP" altLang="en-US" sz="3600" b="1" dirty="0" smtClean="0"/>
              <a:t>の</a:t>
            </a:r>
            <a:endParaRPr lang="en-US" altLang="ja-JP" sz="3600" b="1" dirty="0" smtClean="0"/>
          </a:p>
          <a:p>
            <a:pPr algn="ctr" eaLnBrk="1" hangingPunct="1">
              <a:spcBef>
                <a:spcPct val="0"/>
              </a:spcBef>
              <a:buClrTx/>
              <a:buFontTx/>
              <a:buNone/>
            </a:pPr>
            <a:r>
              <a:rPr lang="ja-JP" altLang="en-US" sz="3600" b="1" dirty="0" smtClean="0"/>
              <a:t>取り扱い検討について</a:t>
            </a:r>
            <a:endParaRPr lang="ja-JP" altLang="en-US" sz="3600" dirty="0"/>
          </a:p>
        </p:txBody>
      </p:sp>
    </p:spTree>
    <p:extLst>
      <p:ext uri="{BB962C8B-B14F-4D97-AF65-F5344CB8AC3E}">
        <p14:creationId xmlns:p14="http://schemas.microsoft.com/office/powerpoint/2010/main" val="31090709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1E9B20C1-2383-4A47-BE03-FC762C3B964B}" type="slidenum">
              <a:rPr lang="en-US" altLang="ja-JP" sz="1400" smtClean="0"/>
              <a:pPr algn="r" eaLnBrk="1" hangingPunct="1">
                <a:spcBef>
                  <a:spcPct val="0"/>
                </a:spcBef>
                <a:buClrTx/>
                <a:buFontTx/>
                <a:buNone/>
              </a:pPr>
              <a:t>1</a:t>
            </a:fld>
            <a:endParaRPr lang="en-US" altLang="ja-JP" sz="1400" smtClean="0"/>
          </a:p>
        </p:txBody>
      </p:sp>
      <p:sp>
        <p:nvSpPr>
          <p:cNvPr id="21507"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AF134764-3402-4106-94B4-3C875AAE05BF}" type="slidenum">
              <a:rPr lang="en-US" altLang="ja-JP" sz="1400"/>
              <a:pPr algn="r" eaLnBrk="1" hangingPunct="1">
                <a:spcBef>
                  <a:spcPct val="0"/>
                </a:spcBef>
                <a:buClrTx/>
                <a:buFontTx/>
                <a:buNone/>
              </a:pPr>
              <a:t>1</a:t>
            </a:fld>
            <a:endParaRPr lang="en-US" altLang="ja-JP" sz="1400"/>
          </a:p>
        </p:txBody>
      </p:sp>
      <p:sp>
        <p:nvSpPr>
          <p:cNvPr id="21508"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smtClean="0"/>
              <a:t>本日の内容</a:t>
            </a:r>
          </a:p>
        </p:txBody>
      </p:sp>
      <p:sp>
        <p:nvSpPr>
          <p:cNvPr id="21509" name="Rectangle 28"/>
          <p:cNvSpPr>
            <a:spLocks noChangeArrowheads="1"/>
          </p:cNvSpPr>
          <p:nvPr/>
        </p:nvSpPr>
        <p:spPr bwMode="auto">
          <a:xfrm>
            <a:off x="212725" y="912813"/>
            <a:ext cx="8931275" cy="323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eaLnBrk="1" hangingPunct="1"/>
            <a:r>
              <a:rPr lang="ja-JP" altLang="en-US" sz="2400" dirty="0"/>
              <a:t>１．</a:t>
            </a:r>
            <a:r>
              <a:rPr lang="ja-JP" altLang="en-US" sz="2400" dirty="0" smtClean="0"/>
              <a:t>第１回防災</a:t>
            </a:r>
            <a:r>
              <a:rPr lang="en-US" altLang="ja-JP" sz="2400" dirty="0" smtClean="0"/>
              <a:t>WG</a:t>
            </a:r>
            <a:r>
              <a:rPr lang="ja-JP" altLang="en-US" sz="2400" dirty="0" smtClean="0"/>
              <a:t>の</a:t>
            </a:r>
            <a:r>
              <a:rPr lang="ja-JP" altLang="en-US" sz="2400" dirty="0"/>
              <a:t>おさらい</a:t>
            </a:r>
          </a:p>
          <a:p>
            <a:pPr eaLnBrk="1" hangingPunct="1"/>
            <a:r>
              <a:rPr lang="ja-JP" altLang="en-US" sz="2400" dirty="0"/>
              <a:t>２．地理空間情報集約システムの普及促進について</a:t>
            </a:r>
            <a:endParaRPr lang="en-US" altLang="ja-JP" sz="2400" dirty="0"/>
          </a:p>
          <a:p>
            <a:pPr eaLnBrk="1" hangingPunct="1"/>
            <a:r>
              <a:rPr lang="ja-JP" altLang="en-US" sz="2400" dirty="0"/>
              <a:t>３．防災関連個人情報のシステムでの取り扱い</a:t>
            </a:r>
            <a:r>
              <a:rPr lang="ja-JP" altLang="en-US" sz="2400" dirty="0" smtClean="0"/>
              <a:t>検討</a:t>
            </a:r>
            <a:r>
              <a:rPr lang="ja-JP" altLang="en-US" sz="2400" dirty="0"/>
              <a:t>について</a:t>
            </a:r>
            <a:endParaRPr lang="en-US" altLang="ja-JP" sz="2400" dirty="0"/>
          </a:p>
          <a:p>
            <a:pPr eaLnBrk="1" hangingPunct="1"/>
            <a:r>
              <a:rPr lang="ja-JP" altLang="en-US" sz="2400" dirty="0" smtClean="0"/>
              <a:t>４．</a:t>
            </a:r>
            <a:r>
              <a:rPr lang="ja-JP" altLang="en-US" sz="2400" dirty="0"/>
              <a:t>その他</a:t>
            </a:r>
            <a:endParaRPr lang="en-US" altLang="ja-JP" sz="2400" dirty="0"/>
          </a:p>
        </p:txBody>
      </p:sp>
    </p:spTree>
    <p:extLst>
      <p:ext uri="{BB962C8B-B14F-4D97-AF65-F5344CB8AC3E}">
        <p14:creationId xmlns:p14="http://schemas.microsoft.com/office/powerpoint/2010/main" val="39505484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3FA6CE8C-0A3B-4A76-AB0B-AA2193BE793E}" type="slidenum">
              <a:rPr lang="en-US" altLang="ja-JP" sz="1400">
                <a:solidFill>
                  <a:srgbClr val="000000"/>
                </a:solidFill>
              </a:rPr>
              <a:pPr algn="r" eaLnBrk="1" hangingPunct="1">
                <a:spcBef>
                  <a:spcPct val="0"/>
                </a:spcBef>
                <a:buClrTx/>
                <a:buFontTx/>
                <a:buNone/>
              </a:pPr>
              <a:t>19</a:t>
            </a:fld>
            <a:endParaRPr lang="en-US" altLang="ja-JP" sz="1400">
              <a:solidFill>
                <a:srgbClr val="000000"/>
              </a:solidFill>
            </a:endParaRPr>
          </a:p>
        </p:txBody>
      </p:sp>
      <p:sp>
        <p:nvSpPr>
          <p:cNvPr id="26627"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3E3C6D7A-DF01-4B48-AB84-26330BE6DE61}" type="slidenum">
              <a:rPr lang="en-US" altLang="ja-JP" sz="1400">
                <a:solidFill>
                  <a:srgbClr val="000000"/>
                </a:solidFill>
              </a:rPr>
              <a:pPr algn="r" eaLnBrk="1" hangingPunct="1">
                <a:spcBef>
                  <a:spcPct val="0"/>
                </a:spcBef>
                <a:buClrTx/>
                <a:buFontTx/>
                <a:buNone/>
              </a:pPr>
              <a:t>19</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100" kern="0" dirty="0" smtClean="0">
                <a:solidFill>
                  <a:srgbClr val="FFFFFF"/>
                </a:solidFill>
              </a:rPr>
              <a:t>３－１．</a:t>
            </a:r>
            <a:r>
              <a:rPr lang="en-US" altLang="ja-JP" sz="3100" kern="0" dirty="0">
                <a:solidFill>
                  <a:srgbClr val="FFFFFF"/>
                </a:solidFill>
              </a:rPr>
              <a:t>LGWAN</a:t>
            </a:r>
            <a:r>
              <a:rPr lang="ja-JP" altLang="en-US" sz="3100" kern="0" dirty="0" smtClean="0">
                <a:solidFill>
                  <a:srgbClr val="FFFFFF"/>
                </a:solidFill>
              </a:rPr>
              <a:t>版システム導入に関する調査</a:t>
            </a:r>
          </a:p>
        </p:txBody>
      </p:sp>
      <p:sp>
        <p:nvSpPr>
          <p:cNvPr id="6" name="Rectangle 3"/>
          <p:cNvSpPr txBox="1">
            <a:spLocks noChangeArrowheads="1"/>
          </p:cNvSpPr>
          <p:nvPr/>
        </p:nvSpPr>
        <p:spPr bwMode="auto">
          <a:xfrm>
            <a:off x="250825" y="933450"/>
            <a:ext cx="8713788" cy="559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en-US" altLang="ja-JP" sz="2800" kern="0" spc="-150" dirty="0" smtClean="0">
                <a:solidFill>
                  <a:srgbClr val="000000"/>
                </a:solidFill>
              </a:rPr>
              <a:t>LGWAN</a:t>
            </a:r>
            <a:r>
              <a:rPr sz="2800" kern="0" spc="-150" dirty="0" smtClean="0">
                <a:solidFill>
                  <a:srgbClr val="000000"/>
                </a:solidFill>
              </a:rPr>
              <a:t>版システム導入に関するアンケート調査</a:t>
            </a:r>
            <a:endParaRPr lang="en-US" altLang="ja-JP" sz="2800" kern="0" spc="-150" dirty="0" smtClean="0">
              <a:solidFill>
                <a:srgbClr val="000000"/>
              </a:solidFill>
            </a:endParaRPr>
          </a:p>
          <a:p>
            <a:pPr lvl="1" eaLnBrk="1" hangingPunct="1">
              <a:defRPr/>
            </a:pPr>
            <a:r>
              <a:rPr sz="2400" kern="0" dirty="0" smtClean="0">
                <a:solidFill>
                  <a:srgbClr val="000000"/>
                </a:solidFill>
              </a:rPr>
              <a:t>調査目的</a:t>
            </a:r>
          </a:p>
          <a:p>
            <a:pPr lvl="2" eaLnBrk="1" hangingPunct="1">
              <a:defRPr/>
            </a:pPr>
            <a:r>
              <a:rPr lang="en-US" altLang="ja-JP" sz="2000" kern="0" dirty="0" smtClean="0">
                <a:solidFill>
                  <a:srgbClr val="000000"/>
                </a:solidFill>
              </a:rPr>
              <a:t>LGWAN</a:t>
            </a:r>
            <a:r>
              <a:rPr altLang="ja-JP" sz="2000" kern="0" dirty="0" smtClean="0">
                <a:solidFill>
                  <a:srgbClr val="000000"/>
                </a:solidFill>
              </a:rPr>
              <a:t>版</a:t>
            </a:r>
            <a:r>
              <a:rPr sz="2000" kern="0" dirty="0" smtClean="0">
                <a:solidFill>
                  <a:srgbClr val="000000"/>
                </a:solidFill>
              </a:rPr>
              <a:t>地理空間情報集約</a:t>
            </a:r>
            <a:r>
              <a:rPr altLang="ja-JP" sz="2000" kern="0" dirty="0" smtClean="0">
                <a:solidFill>
                  <a:srgbClr val="000000"/>
                </a:solidFill>
              </a:rPr>
              <a:t>システム</a:t>
            </a:r>
            <a:r>
              <a:rPr sz="2000" kern="0" dirty="0" smtClean="0">
                <a:solidFill>
                  <a:srgbClr val="000000"/>
                </a:solidFill>
              </a:rPr>
              <a:t>に対する</a:t>
            </a:r>
            <a:r>
              <a:rPr altLang="ja-JP" sz="2000" kern="0" dirty="0" smtClean="0">
                <a:solidFill>
                  <a:srgbClr val="000000"/>
                </a:solidFill>
              </a:rPr>
              <a:t>利用ニーズ</a:t>
            </a:r>
            <a:r>
              <a:rPr sz="2000" kern="0" dirty="0" smtClean="0">
                <a:solidFill>
                  <a:srgbClr val="000000"/>
                </a:solidFill>
              </a:rPr>
              <a:t>等の確認</a:t>
            </a:r>
            <a:endParaRPr lang="en-US" altLang="ja-JP" sz="2000" kern="0" dirty="0" smtClean="0">
              <a:solidFill>
                <a:srgbClr val="000000"/>
              </a:solidFill>
            </a:endParaRPr>
          </a:p>
          <a:p>
            <a:pPr lvl="1" eaLnBrk="1" hangingPunct="1">
              <a:defRPr/>
            </a:pPr>
            <a:r>
              <a:rPr sz="2400" kern="0" dirty="0" smtClean="0">
                <a:solidFill>
                  <a:srgbClr val="000000"/>
                </a:solidFill>
              </a:rPr>
              <a:t>調査対象</a:t>
            </a:r>
          </a:p>
          <a:p>
            <a:pPr lvl="2" eaLnBrk="1" hangingPunct="1">
              <a:defRPr/>
            </a:pPr>
            <a:r>
              <a:rPr sz="2000" kern="0" dirty="0" smtClean="0">
                <a:solidFill>
                  <a:srgbClr val="000000"/>
                </a:solidFill>
              </a:rPr>
              <a:t>技術部会参加</a:t>
            </a:r>
            <a:r>
              <a:rPr lang="ja-JP" altLang="en-US" sz="2000" kern="0" dirty="0" smtClean="0">
                <a:solidFill>
                  <a:srgbClr val="000000"/>
                </a:solidFill>
              </a:rPr>
              <a:t>１５</a:t>
            </a:r>
            <a:r>
              <a:rPr sz="2000" kern="0" dirty="0" smtClean="0">
                <a:solidFill>
                  <a:srgbClr val="000000"/>
                </a:solidFill>
              </a:rPr>
              <a:t>市町、防災</a:t>
            </a:r>
            <a:r>
              <a:rPr lang="en-US" altLang="ja-JP" sz="2000" kern="0" dirty="0" smtClean="0">
                <a:solidFill>
                  <a:srgbClr val="000000"/>
                </a:solidFill>
              </a:rPr>
              <a:t>WG</a:t>
            </a:r>
            <a:r>
              <a:rPr sz="2000" kern="0" dirty="0" smtClean="0">
                <a:solidFill>
                  <a:srgbClr val="000000"/>
                </a:solidFill>
              </a:rPr>
              <a:t>参加</a:t>
            </a:r>
            <a:r>
              <a:rPr lang="ja-JP" altLang="en-US" sz="2000" kern="0" dirty="0" smtClean="0">
                <a:solidFill>
                  <a:srgbClr val="000000"/>
                </a:solidFill>
              </a:rPr>
              <a:t>１６</a:t>
            </a:r>
            <a:r>
              <a:rPr sz="2000" kern="0" dirty="0" smtClean="0">
                <a:solidFill>
                  <a:srgbClr val="000000"/>
                </a:solidFill>
              </a:rPr>
              <a:t>市町</a:t>
            </a:r>
            <a:endParaRPr sz="200" kern="0" dirty="0" smtClean="0">
              <a:solidFill>
                <a:srgbClr val="000000"/>
              </a:solidFill>
            </a:endParaRPr>
          </a:p>
          <a:p>
            <a:pPr lvl="1" eaLnBrk="1" hangingPunct="1">
              <a:defRPr/>
            </a:pPr>
            <a:r>
              <a:rPr sz="2400" kern="0" dirty="0" smtClean="0">
                <a:solidFill>
                  <a:srgbClr val="000000"/>
                </a:solidFill>
              </a:rPr>
              <a:t>調査期間</a:t>
            </a:r>
          </a:p>
          <a:p>
            <a:pPr lvl="2" eaLnBrk="1" hangingPunct="1">
              <a:defRPr/>
            </a:pPr>
            <a:r>
              <a:rPr sz="2000" kern="0" dirty="0" smtClean="0">
                <a:solidFill>
                  <a:srgbClr val="000000"/>
                </a:solidFill>
              </a:rPr>
              <a:t>平成２８年８月１９日（金）～</a:t>
            </a:r>
            <a:r>
              <a:rPr lang="ja-JP" altLang="en-US" sz="2000" kern="0" dirty="0" smtClean="0">
                <a:solidFill>
                  <a:srgbClr val="000000"/>
                </a:solidFill>
              </a:rPr>
              <a:t>１０月２５日（火）</a:t>
            </a:r>
            <a:endParaRPr lang="en-US" altLang="ja-JP" sz="2000" kern="0" dirty="0" smtClean="0">
              <a:solidFill>
                <a:srgbClr val="000000"/>
              </a:solidFill>
            </a:endParaRPr>
          </a:p>
          <a:p>
            <a:pPr lvl="1" eaLnBrk="1" hangingPunct="1">
              <a:defRPr/>
            </a:pPr>
            <a:r>
              <a:rPr sz="2400" kern="0" dirty="0" smtClean="0">
                <a:solidFill>
                  <a:srgbClr val="000000"/>
                </a:solidFill>
              </a:rPr>
              <a:t>回収率</a:t>
            </a:r>
            <a:endParaRPr lang="en-US" altLang="ja-JP" sz="2400" kern="0" dirty="0">
              <a:solidFill>
                <a:srgbClr val="000000"/>
              </a:solidFill>
            </a:endParaRPr>
          </a:p>
          <a:p>
            <a:pPr lvl="2" eaLnBrk="1" hangingPunct="1">
              <a:defRPr/>
            </a:pPr>
            <a:r>
              <a:rPr lang="ja-JP" altLang="en-US" sz="2000" kern="0" spc="-150" dirty="0">
                <a:solidFill>
                  <a:srgbClr val="000000"/>
                </a:solidFill>
              </a:rPr>
              <a:t>技術部会参加</a:t>
            </a:r>
            <a:r>
              <a:rPr lang="ja-JP" altLang="en-US" sz="2000" kern="0" spc="-150" dirty="0" smtClean="0">
                <a:solidFill>
                  <a:srgbClr val="000000"/>
                </a:solidFill>
              </a:rPr>
              <a:t>市町１００％（１５／</a:t>
            </a:r>
            <a:r>
              <a:rPr lang="ja-JP" altLang="en-US" sz="2000" kern="0" spc="-150" dirty="0">
                <a:solidFill>
                  <a:srgbClr val="000000"/>
                </a:solidFill>
              </a:rPr>
              <a:t>１５</a:t>
            </a:r>
            <a:r>
              <a:rPr lang="ja-JP" altLang="en-US" sz="2000" kern="0" spc="-150" dirty="0" smtClean="0">
                <a:solidFill>
                  <a:srgbClr val="000000"/>
                </a:solidFill>
              </a:rPr>
              <a:t>）、防災</a:t>
            </a:r>
            <a:r>
              <a:rPr lang="en-US" altLang="ja-JP" sz="2000" kern="0" spc="-150" dirty="0" smtClean="0">
                <a:solidFill>
                  <a:srgbClr val="000000"/>
                </a:solidFill>
              </a:rPr>
              <a:t>WG</a:t>
            </a:r>
            <a:r>
              <a:rPr lang="ja-JP" altLang="en-US" sz="2000" kern="0" spc="-150" dirty="0" smtClean="0">
                <a:solidFill>
                  <a:srgbClr val="000000"/>
                </a:solidFill>
              </a:rPr>
              <a:t>参加市町</a:t>
            </a:r>
            <a:r>
              <a:rPr lang="ja-JP" altLang="en-US" sz="2000" kern="0" spc="-150" dirty="0">
                <a:solidFill>
                  <a:srgbClr val="000000"/>
                </a:solidFill>
              </a:rPr>
              <a:t>１００</a:t>
            </a:r>
            <a:r>
              <a:rPr lang="ja-JP" altLang="en-US" sz="2000" kern="0" spc="-150" dirty="0" smtClean="0">
                <a:solidFill>
                  <a:srgbClr val="000000"/>
                </a:solidFill>
              </a:rPr>
              <a:t>％（１６／１６）</a:t>
            </a:r>
          </a:p>
          <a:p>
            <a:pPr lvl="1" eaLnBrk="1" hangingPunct="1">
              <a:defRPr/>
            </a:pPr>
            <a:r>
              <a:rPr sz="2400" kern="0" dirty="0" smtClean="0">
                <a:solidFill>
                  <a:srgbClr val="000000"/>
                </a:solidFill>
              </a:rPr>
              <a:t>調査結果</a:t>
            </a:r>
            <a:endParaRPr lang="en-US" sz="2400" kern="0" dirty="0" smtClean="0">
              <a:solidFill>
                <a:srgbClr val="000000"/>
              </a:solidFill>
            </a:endParaRPr>
          </a:p>
          <a:p>
            <a:pPr lvl="2" eaLnBrk="1" hangingPunct="1">
              <a:defRPr/>
            </a:pPr>
            <a:r>
              <a:rPr sz="2000" kern="0" dirty="0" smtClean="0">
                <a:solidFill>
                  <a:srgbClr val="000000"/>
                </a:solidFill>
              </a:rPr>
              <a:t>アンケート調査結果</a:t>
            </a:r>
          </a:p>
        </p:txBody>
      </p:sp>
      <p:sp>
        <p:nvSpPr>
          <p:cNvPr id="8" name="AutoShape 1030"/>
          <p:cNvSpPr>
            <a:spLocks noChangeArrowheads="1"/>
          </p:cNvSpPr>
          <p:nvPr/>
        </p:nvSpPr>
        <p:spPr bwMode="auto">
          <a:xfrm>
            <a:off x="4211960" y="5157192"/>
            <a:ext cx="1252538" cy="301625"/>
          </a:xfrm>
          <a:prstGeom prst="homePlate">
            <a:avLst>
              <a:gd name="adj" fmla="val 99644"/>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1600" b="1" dirty="0" smtClean="0">
                <a:solidFill>
                  <a:srgbClr val="FFFFFF"/>
                </a:solidFill>
                <a:latin typeface="Arial" charset="0"/>
                <a:ea typeface="MS UI Gothic" pitchFamily="50" charset="-128"/>
              </a:rPr>
              <a:t>資料２</a:t>
            </a:r>
            <a:endParaRPr lang="en-US" altLang="ja-JP" sz="1600" b="1" dirty="0">
              <a:solidFill>
                <a:srgbClr val="FFFFFF"/>
              </a:solidFill>
              <a:latin typeface="Arial" charset="0"/>
              <a:ea typeface="MS UI Gothic" pitchFamily="50" charset="-128"/>
            </a:endParaRPr>
          </a:p>
        </p:txBody>
      </p:sp>
    </p:spTree>
    <p:extLst>
      <p:ext uri="{BB962C8B-B14F-4D97-AF65-F5344CB8AC3E}">
        <p14:creationId xmlns:p14="http://schemas.microsoft.com/office/powerpoint/2010/main" val="29534669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4BFF9E39-04D6-45F2-A30A-C32078C73FC7}" type="slidenum">
              <a:rPr lang="en-US" altLang="ja-JP" sz="1400">
                <a:solidFill>
                  <a:srgbClr val="000000"/>
                </a:solidFill>
              </a:rPr>
              <a:pPr algn="r" eaLnBrk="1" hangingPunct="1">
                <a:spcBef>
                  <a:spcPct val="0"/>
                </a:spcBef>
                <a:buClrTx/>
                <a:buFontTx/>
                <a:buNone/>
              </a:pPr>
              <a:t>20</a:t>
            </a:fld>
            <a:endParaRPr lang="en-US" altLang="ja-JP" sz="1400">
              <a:solidFill>
                <a:srgbClr val="000000"/>
              </a:solidFill>
            </a:endParaRPr>
          </a:p>
        </p:txBody>
      </p:sp>
      <p:sp>
        <p:nvSpPr>
          <p:cNvPr id="2765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17DFF22B-4CF7-4E35-A96A-6A023982967A}" type="slidenum">
              <a:rPr lang="en-US" altLang="ja-JP" sz="1400">
                <a:solidFill>
                  <a:srgbClr val="000000"/>
                </a:solidFill>
              </a:rPr>
              <a:pPr algn="r" eaLnBrk="1" hangingPunct="1">
                <a:spcBef>
                  <a:spcPct val="0"/>
                </a:spcBef>
                <a:buClrTx/>
                <a:buFontTx/>
                <a:buNone/>
              </a:pPr>
              <a:t>20</a:t>
            </a:fld>
            <a:endParaRPr lang="en-US" altLang="ja-JP" sz="1400">
              <a:solidFill>
                <a:srgbClr val="000000"/>
              </a:solidFill>
            </a:endParaRPr>
          </a:p>
        </p:txBody>
      </p:sp>
      <p:sp>
        <p:nvSpPr>
          <p:cNvPr id="6" name="Rectangle 27"/>
          <p:cNvSpPr txBox="1">
            <a:spLocks noChangeArrowheads="1"/>
          </p:cNvSpPr>
          <p:nvPr/>
        </p:nvSpPr>
        <p:spPr bwMode="auto">
          <a:xfrm>
            <a:off x="153988" y="77788"/>
            <a:ext cx="88106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３－２．アンケート結果の概要</a:t>
            </a:r>
          </a:p>
        </p:txBody>
      </p:sp>
      <p:sp>
        <p:nvSpPr>
          <p:cNvPr id="27683" name="角丸四角形 3"/>
          <p:cNvSpPr>
            <a:spLocks noChangeArrowheads="1"/>
          </p:cNvSpPr>
          <p:nvPr/>
        </p:nvSpPr>
        <p:spPr bwMode="auto">
          <a:xfrm>
            <a:off x="457968" y="790830"/>
            <a:ext cx="8218488" cy="919401"/>
          </a:xfrm>
          <a:prstGeom prst="roundRect">
            <a:avLst>
              <a:gd name="adj" fmla="val 16667"/>
            </a:avLst>
          </a:prstGeom>
          <a:solidFill>
            <a:schemeClr val="accent1"/>
          </a:solidFill>
          <a:ln>
            <a:noFill/>
          </a:ln>
          <a:extLst>
            <a:ext uri="{91240B29-F687-4F45-9708-019B960494DF}">
              <a14:hiddenLine xmlns:a14="http://schemas.microsoft.com/office/drawing/2010/main" w="28575" algn="ctr">
                <a:solidFill>
                  <a:srgbClr val="000000"/>
                </a:solidFill>
                <a:round/>
                <a:headEnd/>
                <a:tailEnd/>
              </a14:hiddenLine>
            </a:ext>
          </a:extLst>
        </p:spPr>
        <p:txBody>
          <a:bodyPr>
            <a:spAutoFit/>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eaLnBrk="1" hangingPunct="1">
              <a:spcBef>
                <a:spcPct val="0"/>
              </a:spcBef>
              <a:buClrTx/>
              <a:buFontTx/>
              <a:buNone/>
            </a:pPr>
            <a:r>
              <a:rPr lang="ja-JP" altLang="en-US" sz="1600" dirty="0" smtClean="0">
                <a:solidFill>
                  <a:srgbClr val="000000"/>
                </a:solidFill>
                <a:latin typeface="Meiryo UI" pitchFamily="50" charset="-128"/>
                <a:ea typeface="Meiryo UI" pitchFamily="50" charset="-128"/>
                <a:cs typeface="Meiryo UI" pitchFamily="50" charset="-128"/>
              </a:rPr>
              <a:t>Ｑ１</a:t>
            </a:r>
            <a:r>
              <a:rPr lang="en-US" altLang="ja-JP" sz="1600" dirty="0" smtClean="0">
                <a:solidFill>
                  <a:srgbClr val="000000"/>
                </a:solidFill>
                <a:latin typeface="Meiryo UI" pitchFamily="50" charset="-128"/>
                <a:ea typeface="Meiryo UI" pitchFamily="50" charset="-128"/>
                <a:cs typeface="Meiryo UI" pitchFamily="50" charset="-128"/>
              </a:rPr>
              <a:t>:</a:t>
            </a:r>
            <a:r>
              <a:rPr lang="ja-JP" altLang="en-US" sz="1600" dirty="0" smtClean="0">
                <a:solidFill>
                  <a:srgbClr val="000000"/>
                </a:solidFill>
                <a:latin typeface="Meiryo UI" pitchFamily="50" charset="-128"/>
                <a:ea typeface="Meiryo UI" pitchFamily="50" charset="-128"/>
                <a:cs typeface="Meiryo UI" pitchFamily="50" charset="-128"/>
              </a:rPr>
              <a:t>地理</a:t>
            </a:r>
            <a:r>
              <a:rPr lang="ja-JP" altLang="en-US" sz="1600" dirty="0">
                <a:solidFill>
                  <a:srgbClr val="000000"/>
                </a:solidFill>
                <a:latin typeface="Meiryo UI" pitchFamily="50" charset="-128"/>
                <a:ea typeface="Meiryo UI" pitchFamily="50" charset="-128"/>
                <a:cs typeface="Meiryo UI" pitchFamily="50" charset="-128"/>
              </a:rPr>
              <a:t>空間情報集約システムの</a:t>
            </a:r>
            <a:r>
              <a:rPr lang="en-US" altLang="ja-JP" sz="1600" dirty="0">
                <a:solidFill>
                  <a:srgbClr val="000000"/>
                </a:solidFill>
                <a:latin typeface="Meiryo UI" pitchFamily="50" charset="-128"/>
                <a:ea typeface="Meiryo UI" pitchFamily="50" charset="-128"/>
                <a:cs typeface="Meiryo UI" pitchFamily="50" charset="-128"/>
              </a:rPr>
              <a:t>LGWAN</a:t>
            </a:r>
            <a:r>
              <a:rPr lang="ja-JP" altLang="en-US" sz="1600" dirty="0">
                <a:solidFill>
                  <a:srgbClr val="000000"/>
                </a:solidFill>
                <a:latin typeface="Meiryo UI" pitchFamily="50" charset="-128"/>
                <a:ea typeface="Meiryo UI" pitchFamily="50" charset="-128"/>
                <a:cs typeface="Meiryo UI" pitchFamily="50" charset="-128"/>
              </a:rPr>
              <a:t>版が構築された場合、現在のインターネット版と比較しセキュリティが強化されるため、利用業務や取り扱い情報の幅が広がります。利用したい情報や場面があれば回答してください。</a:t>
            </a:r>
          </a:p>
        </p:txBody>
      </p:sp>
      <p:graphicFrame>
        <p:nvGraphicFramePr>
          <p:cNvPr id="13" name="表 12"/>
          <p:cNvGraphicFramePr>
            <a:graphicFrameLocks noGrp="1"/>
          </p:cNvGraphicFramePr>
          <p:nvPr>
            <p:extLst/>
          </p:nvPr>
        </p:nvGraphicFramePr>
        <p:xfrm>
          <a:off x="856602" y="2190889"/>
          <a:ext cx="4392612" cy="854076"/>
        </p:xfrm>
        <a:graphic>
          <a:graphicData uri="http://schemas.openxmlformats.org/drawingml/2006/table">
            <a:tbl>
              <a:tblPr firstRow="1" firstCol="1" bandRow="1">
                <a:tableStyleId>{5C22544A-7EE6-4342-B048-85BDC9FD1C3A}</a:tableStyleId>
              </a:tblPr>
              <a:tblGrid>
                <a:gridCol w="1699174"/>
                <a:gridCol w="1325162"/>
                <a:gridCol w="1368276"/>
              </a:tblGrid>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選択項目</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回答数</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構成比</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利用したい場面がある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16</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51.6%</a:t>
                      </a:r>
                      <a:endParaRPr lang="ja-JP" alt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特になし</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15</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48.4%</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合計</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31</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100.0%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bl>
          </a:graphicData>
        </a:graphic>
      </p:graphicFrame>
      <p:sp>
        <p:nvSpPr>
          <p:cNvPr id="15" name="テキスト ボックス 14"/>
          <p:cNvSpPr txBox="1"/>
          <p:nvPr/>
        </p:nvSpPr>
        <p:spPr>
          <a:xfrm>
            <a:off x="758468" y="1891432"/>
            <a:ext cx="3528392" cy="307777"/>
          </a:xfrm>
          <a:prstGeom prst="rect">
            <a:avLst/>
          </a:prstGeom>
          <a:noFill/>
        </p:spPr>
        <p:txBody>
          <a:bodyPr wrap="square" rtlCol="0">
            <a:spAutoFit/>
          </a:bodyPr>
          <a:lstStyle/>
          <a:p>
            <a:pPr algn="l"/>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○全体（技術部会＋防災</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WG</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参加市町）</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16" name="表 15"/>
          <p:cNvGraphicFramePr>
            <a:graphicFrameLocks noGrp="1"/>
          </p:cNvGraphicFramePr>
          <p:nvPr>
            <p:extLst/>
          </p:nvPr>
        </p:nvGraphicFramePr>
        <p:xfrm>
          <a:off x="856478" y="3769381"/>
          <a:ext cx="4392612" cy="854076"/>
        </p:xfrm>
        <a:graphic>
          <a:graphicData uri="http://schemas.openxmlformats.org/drawingml/2006/table">
            <a:tbl>
              <a:tblPr firstRow="1" firstCol="1" bandRow="1">
                <a:tableStyleId>{5C22544A-7EE6-4342-B048-85BDC9FD1C3A}</a:tableStyleId>
              </a:tblPr>
              <a:tblGrid>
                <a:gridCol w="1699298"/>
                <a:gridCol w="1325038"/>
                <a:gridCol w="1368276"/>
              </a:tblGrid>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選択項目</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回答数</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構成比</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利用したい場面がある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6</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40.0%</a:t>
                      </a:r>
                      <a:endParaRPr lang="ja-JP" alt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特になし</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9</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60.0%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合計</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100" dirty="0" smtClean="0">
                          <a:effectLst/>
                          <a:latin typeface="Meiryo UI" panose="020B0604030504040204" pitchFamily="50" charset="-128"/>
                          <a:ea typeface="Meiryo UI" panose="020B0604030504040204" pitchFamily="50" charset="-128"/>
                          <a:cs typeface="Meiryo UI" panose="020B0604030504040204" pitchFamily="50" charset="-128"/>
                        </a:rPr>
                        <a:t>15</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100.0%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bl>
          </a:graphicData>
        </a:graphic>
      </p:graphicFrame>
      <p:sp>
        <p:nvSpPr>
          <p:cNvPr id="17" name="テキスト ボックス 16"/>
          <p:cNvSpPr txBox="1"/>
          <p:nvPr/>
        </p:nvSpPr>
        <p:spPr>
          <a:xfrm>
            <a:off x="751775" y="3501342"/>
            <a:ext cx="3528392" cy="307777"/>
          </a:xfrm>
          <a:prstGeom prst="rect">
            <a:avLst/>
          </a:prstGeom>
          <a:noFill/>
        </p:spPr>
        <p:txBody>
          <a:bodyPr wrap="square" rtlCol="0">
            <a:spAutoFit/>
          </a:bodyPr>
          <a:lstStyle/>
          <a:p>
            <a:pPr algn="l"/>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○技術部会参加市町のみ</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18" name="表 17"/>
          <p:cNvGraphicFramePr>
            <a:graphicFrameLocks noGrp="1"/>
          </p:cNvGraphicFramePr>
          <p:nvPr>
            <p:extLst/>
          </p:nvPr>
        </p:nvGraphicFramePr>
        <p:xfrm>
          <a:off x="863171" y="5398804"/>
          <a:ext cx="4392612" cy="854076"/>
        </p:xfrm>
        <a:graphic>
          <a:graphicData uri="http://schemas.openxmlformats.org/drawingml/2006/table">
            <a:tbl>
              <a:tblPr firstRow="1" firstCol="1" bandRow="1">
                <a:tableStyleId>{5C22544A-7EE6-4342-B048-85BDC9FD1C3A}</a:tableStyleId>
              </a:tblPr>
              <a:tblGrid>
                <a:gridCol w="1692605"/>
                <a:gridCol w="1331731"/>
                <a:gridCol w="1368276"/>
              </a:tblGrid>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選択項目</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回答数</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構成比</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利用したい場面がある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62.5%</a:t>
                      </a:r>
                      <a:endParaRPr lang="ja-JP" alt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特になし</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6</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37.5%</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合計</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16</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100.0%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bl>
          </a:graphicData>
        </a:graphic>
      </p:graphicFrame>
      <p:sp>
        <p:nvSpPr>
          <p:cNvPr id="19" name="テキスト ボックス 18"/>
          <p:cNvSpPr txBox="1"/>
          <p:nvPr/>
        </p:nvSpPr>
        <p:spPr>
          <a:xfrm>
            <a:off x="758468" y="5130765"/>
            <a:ext cx="3528392" cy="307777"/>
          </a:xfrm>
          <a:prstGeom prst="rect">
            <a:avLst/>
          </a:prstGeom>
          <a:noFill/>
        </p:spPr>
        <p:txBody>
          <a:bodyPr wrap="square" rtlCol="0">
            <a:spAutoFit/>
          </a:bodyPr>
          <a:lstStyle/>
          <a:p>
            <a:pPr algn="l"/>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○防災</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WG</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参加市町のみ</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9460" y="1768624"/>
            <a:ext cx="2011654" cy="1554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0952" y="3457178"/>
            <a:ext cx="2020162" cy="1548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4855" y="5099607"/>
            <a:ext cx="2057347" cy="1583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55194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1ECF325E-8FA6-449C-9F75-CADB2FF299EC}" type="slidenum">
              <a:rPr lang="en-US" altLang="ja-JP" sz="1400">
                <a:solidFill>
                  <a:srgbClr val="000000"/>
                </a:solidFill>
              </a:rPr>
              <a:pPr algn="r" eaLnBrk="1" hangingPunct="1">
                <a:spcBef>
                  <a:spcPct val="0"/>
                </a:spcBef>
                <a:buClrTx/>
                <a:buFontTx/>
                <a:buNone/>
              </a:pPr>
              <a:t>21</a:t>
            </a:fld>
            <a:endParaRPr lang="en-US" altLang="ja-JP" sz="1400">
              <a:solidFill>
                <a:srgbClr val="000000"/>
              </a:solidFill>
            </a:endParaRPr>
          </a:p>
        </p:txBody>
      </p:sp>
      <p:sp>
        <p:nvSpPr>
          <p:cNvPr id="28675"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44269EB0-C20F-4062-AE3D-178147BEE17D}" type="slidenum">
              <a:rPr lang="en-US" altLang="ja-JP" sz="1400">
                <a:solidFill>
                  <a:srgbClr val="000000"/>
                </a:solidFill>
              </a:rPr>
              <a:pPr algn="r" eaLnBrk="1" hangingPunct="1">
                <a:spcBef>
                  <a:spcPct val="0"/>
                </a:spcBef>
                <a:buClrTx/>
                <a:buFontTx/>
                <a:buNone/>
              </a:pPr>
              <a:t>21</a:t>
            </a:fld>
            <a:endParaRPr lang="en-US" altLang="ja-JP" sz="1400">
              <a:solidFill>
                <a:srgbClr val="000000"/>
              </a:solidFill>
            </a:endParaRPr>
          </a:p>
        </p:txBody>
      </p:sp>
      <p:sp>
        <p:nvSpPr>
          <p:cNvPr id="6" name="Rectangle 27"/>
          <p:cNvSpPr txBox="1">
            <a:spLocks noChangeArrowheads="1"/>
          </p:cNvSpPr>
          <p:nvPr/>
        </p:nvSpPr>
        <p:spPr bwMode="auto">
          <a:xfrm>
            <a:off x="153988" y="77788"/>
            <a:ext cx="88106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３－２．アンケート結果の概要</a:t>
            </a:r>
          </a:p>
        </p:txBody>
      </p:sp>
      <p:graphicFrame>
        <p:nvGraphicFramePr>
          <p:cNvPr id="13" name="表 12"/>
          <p:cNvGraphicFramePr>
            <a:graphicFrameLocks noGrp="1"/>
          </p:cNvGraphicFramePr>
          <p:nvPr>
            <p:extLst/>
          </p:nvPr>
        </p:nvGraphicFramePr>
        <p:xfrm>
          <a:off x="543646" y="1542637"/>
          <a:ext cx="8031308" cy="1882405"/>
        </p:xfrm>
        <a:graphic>
          <a:graphicData uri="http://schemas.openxmlformats.org/drawingml/2006/table">
            <a:tbl>
              <a:tblPr firstRow="1" firstCol="1" bandRow="1">
                <a:tableStyleId>{5C22544A-7EE6-4342-B048-85BDC9FD1C3A}</a:tableStyleId>
              </a:tblPr>
              <a:tblGrid>
                <a:gridCol w="2156146"/>
                <a:gridCol w="5875162"/>
              </a:tblGrid>
              <a:tr h="264642">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回答市町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意見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264642">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津市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被災者管理システム</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449901">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松阪市、鳥羽市、熊野市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災害時要援護者情報</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64642">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東員町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被災者支援システム、統合</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GIS</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449901">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紀北町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住宅地図、上記例（</a:t>
                      </a:r>
                      <a:r>
                        <a:rPr kumimoji="1" lang="ja-JP"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災害時の被害箇所宅、空き家情報、要配慮者情報、り災証明情報</a:t>
                      </a:r>
                      <a:r>
                        <a:rPr kumimoji="1"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のような災害時に必要とされる個人情報を含むあらゆる情報</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テキスト ボックス 6"/>
          <p:cNvSpPr txBox="1"/>
          <p:nvPr/>
        </p:nvSpPr>
        <p:spPr>
          <a:xfrm>
            <a:off x="467544" y="1249015"/>
            <a:ext cx="5112568" cy="307777"/>
          </a:xfrm>
          <a:prstGeom prst="rect">
            <a:avLst/>
          </a:prstGeom>
          <a:noFill/>
        </p:spPr>
        <p:txBody>
          <a:bodyPr wrap="square" rtlCol="0">
            <a:spAutoFit/>
          </a:bodyPr>
          <a:lstStyle/>
          <a:p>
            <a:pPr algn="l"/>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技術</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部会参加市町</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角丸四角形 3"/>
          <p:cNvSpPr>
            <a:spLocks noChangeArrowheads="1"/>
          </p:cNvSpPr>
          <p:nvPr/>
        </p:nvSpPr>
        <p:spPr bwMode="auto">
          <a:xfrm>
            <a:off x="457968" y="790830"/>
            <a:ext cx="8218488" cy="374571"/>
          </a:xfrm>
          <a:prstGeom prst="roundRect">
            <a:avLst>
              <a:gd name="adj" fmla="val 16667"/>
            </a:avLst>
          </a:prstGeom>
          <a:solidFill>
            <a:schemeClr val="accent1"/>
          </a:solidFill>
          <a:ln>
            <a:noFill/>
          </a:ln>
          <a:extLst>
            <a:ext uri="{91240B29-F687-4F45-9708-019B960494DF}">
              <a14:hiddenLine xmlns:a14="http://schemas.microsoft.com/office/drawing/2010/main" w="28575" algn="ctr">
                <a:solidFill>
                  <a:srgbClr val="000000"/>
                </a:solidFill>
                <a:round/>
                <a:headEnd/>
                <a:tailEnd/>
              </a14:hiddenLine>
            </a:ext>
          </a:extLst>
        </p:spPr>
        <p:txBody>
          <a:bodyPr>
            <a:spAutoFit/>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eaLnBrk="1" hangingPunct="1">
              <a:spcBef>
                <a:spcPct val="0"/>
              </a:spcBef>
              <a:buClrTx/>
              <a:buFontTx/>
              <a:buNone/>
            </a:pPr>
            <a:r>
              <a:rPr lang="ja-JP" altLang="en-US" sz="1600" dirty="0" smtClean="0">
                <a:solidFill>
                  <a:srgbClr val="000000"/>
                </a:solidFill>
                <a:latin typeface="Meiryo UI" pitchFamily="50" charset="-128"/>
                <a:ea typeface="Meiryo UI" pitchFamily="50" charset="-128"/>
                <a:cs typeface="Meiryo UI" pitchFamily="50" charset="-128"/>
              </a:rPr>
              <a:t>Ｑ１において、「利用したい場面・情報がある」と回答した市町の、具体的な利用場面・情報</a:t>
            </a:r>
            <a:endParaRPr lang="ja-JP" altLang="en-US" sz="1600" dirty="0">
              <a:solidFill>
                <a:srgbClr val="000000"/>
              </a:solidFill>
              <a:latin typeface="Meiryo UI" pitchFamily="50" charset="-128"/>
              <a:ea typeface="Meiryo UI" pitchFamily="50" charset="-128"/>
              <a:cs typeface="Meiryo UI" pitchFamily="50" charset="-128"/>
            </a:endParaRPr>
          </a:p>
        </p:txBody>
      </p:sp>
      <p:graphicFrame>
        <p:nvGraphicFramePr>
          <p:cNvPr id="9" name="表 8"/>
          <p:cNvGraphicFramePr>
            <a:graphicFrameLocks noGrp="1"/>
          </p:cNvGraphicFramePr>
          <p:nvPr>
            <p:extLst/>
          </p:nvPr>
        </p:nvGraphicFramePr>
        <p:xfrm>
          <a:off x="569046" y="3820030"/>
          <a:ext cx="8031308" cy="2468796"/>
        </p:xfrm>
        <a:graphic>
          <a:graphicData uri="http://schemas.openxmlformats.org/drawingml/2006/table">
            <a:tbl>
              <a:tblPr firstRow="1" firstCol="1" bandRow="1">
                <a:tableStyleId>{5C22544A-7EE6-4342-B048-85BDC9FD1C3A}</a:tableStyleId>
              </a:tblPr>
              <a:tblGrid>
                <a:gridCol w="2130746"/>
                <a:gridCol w="5900562"/>
              </a:tblGrid>
              <a:tr h="203202">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回答市町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意見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34544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津市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例（</a:t>
                      </a:r>
                      <a:r>
                        <a:rPr kumimoji="1" lang="ja-JP"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災害時の被害箇所宅、空き家情報、要配慮者情報、り災証明情報</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）にあるような被災者管理システムを構築していただければ大変助かります</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34544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伊勢市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被災者支援システム（被災者台帳管理、弔慰金管理、被害認定調査管理、罹災証明発行事務、被災世帯管理、避難先情報管理など）</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03202">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鳥羽市、桑名市、紀北町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例示（</a:t>
                      </a:r>
                      <a:r>
                        <a:rPr kumimoji="1" lang="ja-JP"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災害時の被害箇所宅、空き家情報、要配慮者情報、り災証明情報</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）のとおり</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99950">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熊野市、伊賀市、松阪市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災害時要援護者情報</a:t>
                      </a:r>
                      <a:endParaRPr lang="ja-JP"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99950">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明和町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住家・事業所・道路等の各種被害情報および対応の状況</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0" name="テキスト ボックス 9"/>
          <p:cNvSpPr txBox="1"/>
          <p:nvPr/>
        </p:nvSpPr>
        <p:spPr>
          <a:xfrm>
            <a:off x="492944" y="3526408"/>
            <a:ext cx="5112568" cy="307777"/>
          </a:xfrm>
          <a:prstGeom prst="rect">
            <a:avLst/>
          </a:prstGeom>
          <a:noFill/>
        </p:spPr>
        <p:txBody>
          <a:bodyPr wrap="square" rtlCol="0">
            <a:spAutoFit/>
          </a:bodyPr>
          <a:lstStyle/>
          <a:p>
            <a:pPr algn="l"/>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○防災</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WG</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参加市町</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429146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4BFF9E39-04D6-45F2-A30A-C32078C73FC7}" type="slidenum">
              <a:rPr lang="en-US" altLang="ja-JP" sz="1400">
                <a:solidFill>
                  <a:srgbClr val="000000"/>
                </a:solidFill>
              </a:rPr>
              <a:pPr algn="r" eaLnBrk="1" hangingPunct="1">
                <a:spcBef>
                  <a:spcPct val="0"/>
                </a:spcBef>
                <a:buClrTx/>
                <a:buFontTx/>
                <a:buNone/>
              </a:pPr>
              <a:t>22</a:t>
            </a:fld>
            <a:endParaRPr lang="en-US" altLang="ja-JP" sz="1400">
              <a:solidFill>
                <a:srgbClr val="000000"/>
              </a:solidFill>
            </a:endParaRPr>
          </a:p>
        </p:txBody>
      </p:sp>
      <p:sp>
        <p:nvSpPr>
          <p:cNvPr id="2765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17DFF22B-4CF7-4E35-A96A-6A023982967A}" type="slidenum">
              <a:rPr lang="en-US" altLang="ja-JP" sz="1400">
                <a:solidFill>
                  <a:srgbClr val="000000"/>
                </a:solidFill>
              </a:rPr>
              <a:pPr algn="r" eaLnBrk="1" hangingPunct="1">
                <a:spcBef>
                  <a:spcPct val="0"/>
                </a:spcBef>
                <a:buClrTx/>
                <a:buFontTx/>
                <a:buNone/>
              </a:pPr>
              <a:t>22</a:t>
            </a:fld>
            <a:endParaRPr lang="en-US" altLang="ja-JP" sz="1400">
              <a:solidFill>
                <a:srgbClr val="000000"/>
              </a:solidFill>
            </a:endParaRPr>
          </a:p>
        </p:txBody>
      </p:sp>
      <p:sp>
        <p:nvSpPr>
          <p:cNvPr id="6" name="Rectangle 27"/>
          <p:cNvSpPr txBox="1">
            <a:spLocks noChangeArrowheads="1"/>
          </p:cNvSpPr>
          <p:nvPr/>
        </p:nvSpPr>
        <p:spPr bwMode="auto">
          <a:xfrm>
            <a:off x="153988" y="77788"/>
            <a:ext cx="88106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３－２．アンケート結果の概要</a:t>
            </a:r>
          </a:p>
        </p:txBody>
      </p:sp>
      <p:sp>
        <p:nvSpPr>
          <p:cNvPr id="27683" name="角丸四角形 3"/>
          <p:cNvSpPr>
            <a:spLocks noChangeArrowheads="1"/>
          </p:cNvSpPr>
          <p:nvPr/>
        </p:nvSpPr>
        <p:spPr bwMode="auto">
          <a:xfrm>
            <a:off x="457968" y="790830"/>
            <a:ext cx="8218488" cy="646986"/>
          </a:xfrm>
          <a:prstGeom prst="roundRect">
            <a:avLst>
              <a:gd name="adj" fmla="val 16667"/>
            </a:avLst>
          </a:prstGeom>
          <a:solidFill>
            <a:schemeClr val="accent1"/>
          </a:solidFill>
          <a:ln>
            <a:noFill/>
          </a:ln>
          <a:extLst>
            <a:ext uri="{91240B29-F687-4F45-9708-019B960494DF}">
              <a14:hiddenLine xmlns:a14="http://schemas.microsoft.com/office/drawing/2010/main" w="28575" algn="ctr">
                <a:solidFill>
                  <a:srgbClr val="000000"/>
                </a:solidFill>
                <a:round/>
                <a:headEnd/>
                <a:tailEnd/>
              </a14:hiddenLine>
            </a:ext>
          </a:extLst>
        </p:spPr>
        <p:txBody>
          <a:bodyPr>
            <a:spAutoFit/>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eaLnBrk="1" hangingPunct="1">
              <a:spcBef>
                <a:spcPct val="0"/>
              </a:spcBef>
              <a:buClrTx/>
              <a:buFontTx/>
              <a:buNone/>
            </a:pPr>
            <a:r>
              <a:rPr lang="ja-JP" altLang="en-US" sz="1600" dirty="0" smtClean="0">
                <a:solidFill>
                  <a:srgbClr val="000000"/>
                </a:solidFill>
                <a:latin typeface="Meiryo UI" pitchFamily="50" charset="-128"/>
                <a:ea typeface="Meiryo UI" pitchFamily="50" charset="-128"/>
                <a:cs typeface="Meiryo UI" pitchFamily="50" charset="-128"/>
              </a:rPr>
              <a:t>Ｑ</a:t>
            </a:r>
            <a:r>
              <a:rPr lang="en-US" altLang="ja-JP" sz="1600" dirty="0" smtClean="0">
                <a:solidFill>
                  <a:srgbClr val="000000"/>
                </a:solidFill>
                <a:latin typeface="Meiryo UI" pitchFamily="50" charset="-128"/>
                <a:ea typeface="Meiryo UI" pitchFamily="50" charset="-128"/>
                <a:cs typeface="Meiryo UI" pitchFamily="50" charset="-128"/>
              </a:rPr>
              <a:t>2:</a:t>
            </a:r>
            <a:r>
              <a:rPr lang="ja-JP" altLang="en-US" sz="1600" dirty="0">
                <a:solidFill>
                  <a:srgbClr val="000000"/>
                </a:solidFill>
                <a:latin typeface="Meiryo UI" pitchFamily="50" charset="-128"/>
                <a:ea typeface="Meiryo UI" pitchFamily="50" charset="-128"/>
                <a:cs typeface="Meiryo UI" pitchFamily="50" charset="-128"/>
              </a:rPr>
              <a:t>地理空間情報集約システムの</a:t>
            </a:r>
            <a:r>
              <a:rPr lang="en-US" altLang="ja-JP" sz="1600" dirty="0">
                <a:solidFill>
                  <a:srgbClr val="000000"/>
                </a:solidFill>
                <a:latin typeface="Meiryo UI" pitchFamily="50" charset="-128"/>
                <a:ea typeface="Meiryo UI" pitchFamily="50" charset="-128"/>
                <a:cs typeface="Meiryo UI" pitchFamily="50" charset="-128"/>
              </a:rPr>
              <a:t>LGWAN</a:t>
            </a:r>
            <a:r>
              <a:rPr lang="ja-JP" altLang="en-US" sz="1600" dirty="0">
                <a:solidFill>
                  <a:srgbClr val="000000"/>
                </a:solidFill>
                <a:latin typeface="Meiryo UI" pitchFamily="50" charset="-128"/>
                <a:ea typeface="Meiryo UI" pitchFamily="50" charset="-128"/>
                <a:cs typeface="Meiryo UI" pitchFamily="50" charset="-128"/>
              </a:rPr>
              <a:t>版が構築された場合、現在運用中のインターネット版を廃止しても支障はないでしょうか。</a:t>
            </a:r>
          </a:p>
        </p:txBody>
      </p:sp>
      <p:graphicFrame>
        <p:nvGraphicFramePr>
          <p:cNvPr id="13" name="表 12"/>
          <p:cNvGraphicFramePr>
            <a:graphicFrameLocks noGrp="1"/>
          </p:cNvGraphicFramePr>
          <p:nvPr>
            <p:extLst/>
          </p:nvPr>
        </p:nvGraphicFramePr>
        <p:xfrm>
          <a:off x="856602" y="1890157"/>
          <a:ext cx="4392612" cy="854076"/>
        </p:xfrm>
        <a:graphic>
          <a:graphicData uri="http://schemas.openxmlformats.org/drawingml/2006/table">
            <a:tbl>
              <a:tblPr firstRow="1" firstCol="1" bandRow="1">
                <a:tableStyleId>{5C22544A-7EE6-4342-B048-85BDC9FD1C3A}</a:tableStyleId>
              </a:tblPr>
              <a:tblGrid>
                <a:gridCol w="1656184"/>
                <a:gridCol w="1368152"/>
                <a:gridCol w="1368276"/>
              </a:tblGrid>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選択項目</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回答数</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構成比</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支障がある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100" dirty="0" smtClean="0">
                          <a:effectLst/>
                          <a:latin typeface="Meiryo UI" panose="020B0604030504040204" pitchFamily="50" charset="-128"/>
                          <a:ea typeface="Meiryo UI" panose="020B0604030504040204" pitchFamily="50" charset="-128"/>
                          <a:cs typeface="Meiryo UI" panose="020B0604030504040204" pitchFamily="50" charset="-128"/>
                        </a:rPr>
                        <a:t>12</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38.7%</a:t>
                      </a:r>
                      <a:endParaRPr lang="ja-JP" alt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支障がない</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19</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61.3%</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合計</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31</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100.0%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bl>
          </a:graphicData>
        </a:graphic>
      </p:graphicFrame>
      <p:sp>
        <p:nvSpPr>
          <p:cNvPr id="15" name="テキスト ボックス 14"/>
          <p:cNvSpPr txBox="1"/>
          <p:nvPr/>
        </p:nvSpPr>
        <p:spPr>
          <a:xfrm>
            <a:off x="758468" y="1628800"/>
            <a:ext cx="3528392" cy="307777"/>
          </a:xfrm>
          <a:prstGeom prst="rect">
            <a:avLst/>
          </a:prstGeom>
          <a:noFill/>
        </p:spPr>
        <p:txBody>
          <a:bodyPr wrap="square" rtlCol="0">
            <a:spAutoFit/>
          </a:bodyPr>
          <a:lstStyle/>
          <a:p>
            <a:pPr algn="l"/>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○全体（技術部会＋防災</a:t>
            </a:r>
            <a:r>
              <a:rPr lang="en-US" altLang="ja-JP"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参加市町）</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16" name="表 15"/>
          <p:cNvGraphicFramePr>
            <a:graphicFrameLocks noGrp="1"/>
          </p:cNvGraphicFramePr>
          <p:nvPr>
            <p:extLst/>
          </p:nvPr>
        </p:nvGraphicFramePr>
        <p:xfrm>
          <a:off x="856478" y="3625031"/>
          <a:ext cx="4392612" cy="854076"/>
        </p:xfrm>
        <a:graphic>
          <a:graphicData uri="http://schemas.openxmlformats.org/drawingml/2006/table">
            <a:tbl>
              <a:tblPr firstRow="1" firstCol="1" bandRow="1">
                <a:tableStyleId>{5C22544A-7EE6-4342-B048-85BDC9FD1C3A}</a:tableStyleId>
              </a:tblPr>
              <a:tblGrid>
                <a:gridCol w="1656184"/>
                <a:gridCol w="1368152"/>
                <a:gridCol w="1368276"/>
              </a:tblGrid>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選択項目</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回答数</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構成比</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支障がある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5</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33.3%</a:t>
                      </a:r>
                      <a:endParaRPr lang="ja-JP" alt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支障がない</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66.7%</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合計</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100" dirty="0" smtClean="0">
                          <a:effectLst/>
                          <a:latin typeface="Meiryo UI" panose="020B0604030504040204" pitchFamily="50" charset="-128"/>
                          <a:ea typeface="Meiryo UI" panose="020B0604030504040204" pitchFamily="50" charset="-128"/>
                          <a:cs typeface="Meiryo UI" panose="020B0604030504040204" pitchFamily="50" charset="-128"/>
                        </a:rPr>
                        <a:t>15</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100.0%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bl>
          </a:graphicData>
        </a:graphic>
      </p:graphicFrame>
      <p:sp>
        <p:nvSpPr>
          <p:cNvPr id="17" name="テキスト ボックス 16"/>
          <p:cNvSpPr txBox="1"/>
          <p:nvPr/>
        </p:nvSpPr>
        <p:spPr>
          <a:xfrm>
            <a:off x="751775" y="3356992"/>
            <a:ext cx="3528392" cy="307777"/>
          </a:xfrm>
          <a:prstGeom prst="rect">
            <a:avLst/>
          </a:prstGeom>
          <a:noFill/>
        </p:spPr>
        <p:txBody>
          <a:bodyPr wrap="square" rtlCol="0">
            <a:spAutoFit/>
          </a:bodyPr>
          <a:lstStyle/>
          <a:p>
            <a:pPr algn="l"/>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○技術部会参加市町のみ</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18" name="表 17"/>
          <p:cNvGraphicFramePr>
            <a:graphicFrameLocks noGrp="1"/>
          </p:cNvGraphicFramePr>
          <p:nvPr>
            <p:extLst/>
          </p:nvPr>
        </p:nvGraphicFramePr>
        <p:xfrm>
          <a:off x="863171" y="5398804"/>
          <a:ext cx="4392612" cy="854076"/>
        </p:xfrm>
        <a:graphic>
          <a:graphicData uri="http://schemas.openxmlformats.org/drawingml/2006/table">
            <a:tbl>
              <a:tblPr firstRow="1" firstCol="1" bandRow="1">
                <a:tableStyleId>{5C22544A-7EE6-4342-B048-85BDC9FD1C3A}</a:tableStyleId>
              </a:tblPr>
              <a:tblGrid>
                <a:gridCol w="1656184"/>
                <a:gridCol w="1368152"/>
                <a:gridCol w="1368276"/>
              </a:tblGrid>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選択項目</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回答数</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構成比</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支障がある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100" dirty="0" smtClean="0">
                          <a:effectLst/>
                          <a:latin typeface="Meiryo UI" panose="020B0604030504040204" pitchFamily="50" charset="-128"/>
                          <a:ea typeface="Meiryo UI" panose="020B0604030504040204" pitchFamily="50" charset="-128"/>
                          <a:cs typeface="Meiryo UI" panose="020B0604030504040204" pitchFamily="50" charset="-128"/>
                        </a:rPr>
                        <a:t>7</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43.7%</a:t>
                      </a:r>
                      <a:endParaRPr lang="ja-JP" alt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支障がない</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9</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56.3%</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r h="213519">
                <a:tc>
                  <a:txBody>
                    <a:bodyPr/>
                    <a:lstStyle/>
                    <a:p>
                      <a:pPr algn="ctr">
                        <a:spcAft>
                          <a:spcPts val="0"/>
                        </a:spcAft>
                      </a:pPr>
                      <a:r>
                        <a:rPr lang="ja-JP" sz="1400" b="0" kern="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合計</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2867" marR="62867" marT="0" marB="0" anchor="b"/>
                </a:tc>
                <a:tc>
                  <a:txBody>
                    <a:bodyPr/>
                    <a:lstStyle/>
                    <a:p>
                      <a:pPr algn="r">
                        <a:spcBef>
                          <a:spcPts val="300"/>
                        </a:spcBef>
                        <a:spcAft>
                          <a:spcPts val="300"/>
                        </a:spcAft>
                      </a:pPr>
                      <a:r>
                        <a:rPr lang="en-US" altLang="ja-JP" sz="1400" kern="0" dirty="0" smtClean="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16</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c>
                  <a:txBody>
                    <a:bodyPr/>
                    <a:lstStyle/>
                    <a:p>
                      <a:pPr algn="r">
                        <a:spcBef>
                          <a:spcPts val="300"/>
                        </a:spcBef>
                        <a:spcAft>
                          <a:spcPts val="300"/>
                        </a:spcAft>
                      </a:pPr>
                      <a:r>
                        <a:rPr lang="en-US" sz="1400" kern="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100.0%</a:t>
                      </a:r>
                      <a:endParaRPr lang="ja-JP" sz="14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2865" marR="62865" marT="0" marB="0" anchor="b"/>
                </a:tc>
              </a:tr>
            </a:tbl>
          </a:graphicData>
        </a:graphic>
      </p:graphicFrame>
      <p:sp>
        <p:nvSpPr>
          <p:cNvPr id="19" name="テキスト ボックス 18"/>
          <p:cNvSpPr txBox="1"/>
          <p:nvPr/>
        </p:nvSpPr>
        <p:spPr>
          <a:xfrm>
            <a:off x="758468" y="5130765"/>
            <a:ext cx="3528392" cy="307777"/>
          </a:xfrm>
          <a:prstGeom prst="rect">
            <a:avLst/>
          </a:prstGeom>
          <a:noFill/>
        </p:spPr>
        <p:txBody>
          <a:bodyPr wrap="square" rtlCol="0">
            <a:spAutoFit/>
          </a:bodyPr>
          <a:lstStyle/>
          <a:p>
            <a:pPr algn="l"/>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○防災</a:t>
            </a:r>
            <a:r>
              <a:rPr lang="en-US" altLang="ja-JP"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参加市町のみ</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1518692"/>
            <a:ext cx="2362200"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260" y="3268092"/>
            <a:ext cx="232410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8252" y="4968106"/>
            <a:ext cx="2419350"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31869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1ECF325E-8FA6-449C-9F75-CADB2FF299EC}" type="slidenum">
              <a:rPr lang="en-US" altLang="ja-JP" sz="1400">
                <a:solidFill>
                  <a:srgbClr val="000000"/>
                </a:solidFill>
              </a:rPr>
              <a:pPr algn="r" eaLnBrk="1" hangingPunct="1">
                <a:spcBef>
                  <a:spcPct val="0"/>
                </a:spcBef>
                <a:buClrTx/>
                <a:buFontTx/>
                <a:buNone/>
              </a:pPr>
              <a:t>23</a:t>
            </a:fld>
            <a:endParaRPr lang="en-US" altLang="ja-JP" sz="1400">
              <a:solidFill>
                <a:srgbClr val="000000"/>
              </a:solidFill>
            </a:endParaRPr>
          </a:p>
        </p:txBody>
      </p:sp>
      <p:sp>
        <p:nvSpPr>
          <p:cNvPr id="28675"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44269EB0-C20F-4062-AE3D-178147BEE17D}" type="slidenum">
              <a:rPr lang="en-US" altLang="ja-JP" sz="1400">
                <a:solidFill>
                  <a:srgbClr val="000000"/>
                </a:solidFill>
              </a:rPr>
              <a:pPr algn="r" eaLnBrk="1" hangingPunct="1">
                <a:spcBef>
                  <a:spcPct val="0"/>
                </a:spcBef>
                <a:buClrTx/>
                <a:buFontTx/>
                <a:buNone/>
              </a:pPr>
              <a:t>23</a:t>
            </a:fld>
            <a:endParaRPr lang="en-US" altLang="ja-JP" sz="1400">
              <a:solidFill>
                <a:srgbClr val="000000"/>
              </a:solidFill>
            </a:endParaRPr>
          </a:p>
        </p:txBody>
      </p:sp>
      <p:sp>
        <p:nvSpPr>
          <p:cNvPr id="6" name="Rectangle 27"/>
          <p:cNvSpPr txBox="1">
            <a:spLocks noChangeArrowheads="1"/>
          </p:cNvSpPr>
          <p:nvPr/>
        </p:nvSpPr>
        <p:spPr bwMode="auto">
          <a:xfrm>
            <a:off x="153988" y="77788"/>
            <a:ext cx="88106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３－２．アンケート結果の概要</a:t>
            </a:r>
          </a:p>
        </p:txBody>
      </p:sp>
      <p:graphicFrame>
        <p:nvGraphicFramePr>
          <p:cNvPr id="13" name="表 12"/>
          <p:cNvGraphicFramePr>
            <a:graphicFrameLocks noGrp="1"/>
          </p:cNvGraphicFramePr>
          <p:nvPr>
            <p:extLst/>
          </p:nvPr>
        </p:nvGraphicFramePr>
        <p:xfrm>
          <a:off x="543646" y="1562382"/>
          <a:ext cx="8031308" cy="3322236"/>
        </p:xfrm>
        <a:graphic>
          <a:graphicData uri="http://schemas.openxmlformats.org/drawingml/2006/table">
            <a:tbl>
              <a:tblPr firstRow="1" firstCol="1" bandRow="1">
                <a:tableStyleId>{5C22544A-7EE6-4342-B048-85BDC9FD1C3A}</a:tableStyleId>
              </a:tblPr>
              <a:tblGrid>
                <a:gridCol w="1580082"/>
                <a:gridCol w="6451226"/>
              </a:tblGrid>
              <a:tr h="240418">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回答市町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意見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913618">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松阪市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H29.3</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までは、職員用で</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接続端末がほぼないため利用ができない。しかし、</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H29.4</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以降は、各端末が</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回線に接続するため、</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のみでの運用でも支障がないと思われるが、ネットワーク管理部門からは、</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用地理空間情報集約システムの動作接続検証を行う必要があるため、現段階では松阪市で利用可能かどうか答えられない。</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408718">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鈴鹿市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大規模な発災時に</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err="1"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インターネット、両環境の復旧を想定すると、インターネット環境の方が早急な復旧対応、システム利用開始が可能であるため。</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40418">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亀山市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回線及び端末が全庁に展開していないので、ほとんどの職員が利用できなくなる。</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40418">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いなべ市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発災時に外部からアクセスできないのは、利便性即時性が低下して実用に適さなくなる。</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577018">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志摩市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セキュリティ強靭化事業において、インターネットを主とし、</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接続を専用端末で行う形で整備する方向を検討しており、その場合にインターネット版が無いと、職員の事務用端末からアクセスできなくなるため。</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テキスト ボックス 6"/>
          <p:cNvSpPr txBox="1"/>
          <p:nvPr/>
        </p:nvSpPr>
        <p:spPr>
          <a:xfrm>
            <a:off x="467544" y="1268760"/>
            <a:ext cx="5112568" cy="307777"/>
          </a:xfrm>
          <a:prstGeom prst="rect">
            <a:avLst/>
          </a:prstGeom>
          <a:noFill/>
        </p:spPr>
        <p:txBody>
          <a:bodyPr wrap="square" rtlCol="0">
            <a:spAutoFit/>
          </a:bodyPr>
          <a:lstStyle/>
          <a:p>
            <a:pPr algn="l"/>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技術</a:t>
            </a:r>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部会参加市町</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角丸四角形 3"/>
          <p:cNvSpPr>
            <a:spLocks noChangeArrowheads="1"/>
          </p:cNvSpPr>
          <p:nvPr/>
        </p:nvSpPr>
        <p:spPr bwMode="auto">
          <a:xfrm>
            <a:off x="457968" y="836712"/>
            <a:ext cx="8218488" cy="374571"/>
          </a:xfrm>
          <a:prstGeom prst="roundRect">
            <a:avLst>
              <a:gd name="adj" fmla="val 16667"/>
            </a:avLst>
          </a:prstGeom>
          <a:solidFill>
            <a:schemeClr val="accent1"/>
          </a:solidFill>
          <a:ln>
            <a:noFill/>
          </a:ln>
          <a:extLst>
            <a:ext uri="{91240B29-F687-4F45-9708-019B960494DF}">
              <a14:hiddenLine xmlns:a14="http://schemas.microsoft.com/office/drawing/2010/main" w="28575" algn="ctr">
                <a:solidFill>
                  <a:srgbClr val="000000"/>
                </a:solidFill>
                <a:round/>
                <a:headEnd/>
                <a:tailEnd/>
              </a14:hiddenLine>
            </a:ext>
          </a:extLst>
        </p:spPr>
        <p:txBody>
          <a:bodyPr>
            <a:spAutoFit/>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eaLnBrk="1" hangingPunct="1">
              <a:spcBef>
                <a:spcPct val="0"/>
              </a:spcBef>
              <a:buClrTx/>
              <a:buFontTx/>
              <a:buNone/>
            </a:pPr>
            <a:r>
              <a:rPr lang="ja-JP" altLang="en-US" sz="1600" dirty="0" smtClean="0">
                <a:solidFill>
                  <a:srgbClr val="000000"/>
                </a:solidFill>
                <a:latin typeface="Meiryo UI" pitchFamily="50" charset="-128"/>
                <a:ea typeface="Meiryo UI" pitchFamily="50" charset="-128"/>
                <a:cs typeface="Meiryo UI" pitchFamily="50" charset="-128"/>
              </a:rPr>
              <a:t>Ｑ２において、「支障がある」と回答した市町の具体的な理由</a:t>
            </a:r>
            <a:endParaRPr lang="ja-JP" altLang="en-US" sz="1600" dirty="0">
              <a:solidFill>
                <a:srgbClr val="000000"/>
              </a:solidFill>
              <a:latin typeface="Meiryo UI" pitchFamily="50" charset="-128"/>
              <a:ea typeface="Meiryo UI" pitchFamily="50" charset="-128"/>
              <a:cs typeface="Meiryo UI" pitchFamily="50" charset="-128"/>
            </a:endParaRPr>
          </a:p>
        </p:txBody>
      </p:sp>
      <p:graphicFrame>
        <p:nvGraphicFramePr>
          <p:cNvPr id="9" name="表 8"/>
          <p:cNvGraphicFramePr>
            <a:graphicFrameLocks noGrp="1"/>
          </p:cNvGraphicFramePr>
          <p:nvPr>
            <p:extLst/>
          </p:nvPr>
        </p:nvGraphicFramePr>
        <p:xfrm>
          <a:off x="569046" y="5157192"/>
          <a:ext cx="8031308" cy="1168381"/>
        </p:xfrm>
        <a:graphic>
          <a:graphicData uri="http://schemas.openxmlformats.org/drawingml/2006/table">
            <a:tbl>
              <a:tblPr firstRow="1" firstCol="1" bandRow="1">
                <a:tableStyleId>{5C22544A-7EE6-4342-B048-85BDC9FD1C3A}</a:tableStyleId>
              </a:tblPr>
              <a:tblGrid>
                <a:gridCol w="1554682"/>
                <a:gridCol w="6476626"/>
              </a:tblGrid>
              <a:tr h="203202">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回答市町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意見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34544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桑名市、亀山市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利用端末がないためシステムが利用できなくなる</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34544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四日市市、明和町、いなべ市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外部からのアクセスが不可になることで、支障が出る。</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0" name="テキスト ボックス 9"/>
          <p:cNvSpPr txBox="1"/>
          <p:nvPr/>
        </p:nvSpPr>
        <p:spPr>
          <a:xfrm>
            <a:off x="492944" y="4869160"/>
            <a:ext cx="5112568" cy="307777"/>
          </a:xfrm>
          <a:prstGeom prst="rect">
            <a:avLst/>
          </a:prstGeom>
          <a:noFill/>
        </p:spPr>
        <p:txBody>
          <a:bodyPr wrap="square" rtlCol="0">
            <a:spAutoFit/>
          </a:bodyPr>
          <a:lstStyle/>
          <a:p>
            <a:pPr algn="l"/>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○防災</a:t>
            </a:r>
            <a:r>
              <a:rPr lang="en-US" altLang="ja-JP"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参加市町</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2443511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1ECF325E-8FA6-449C-9F75-CADB2FF299EC}" type="slidenum">
              <a:rPr lang="en-US" altLang="ja-JP" sz="1400">
                <a:solidFill>
                  <a:srgbClr val="000000"/>
                </a:solidFill>
              </a:rPr>
              <a:pPr algn="r" eaLnBrk="1" hangingPunct="1">
                <a:spcBef>
                  <a:spcPct val="0"/>
                </a:spcBef>
                <a:buClrTx/>
                <a:buFontTx/>
                <a:buNone/>
              </a:pPr>
              <a:t>24</a:t>
            </a:fld>
            <a:endParaRPr lang="en-US" altLang="ja-JP" sz="1400">
              <a:solidFill>
                <a:srgbClr val="000000"/>
              </a:solidFill>
            </a:endParaRPr>
          </a:p>
        </p:txBody>
      </p:sp>
      <p:sp>
        <p:nvSpPr>
          <p:cNvPr id="28675"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44269EB0-C20F-4062-AE3D-178147BEE17D}" type="slidenum">
              <a:rPr lang="en-US" altLang="ja-JP" sz="1400">
                <a:solidFill>
                  <a:srgbClr val="000000"/>
                </a:solidFill>
              </a:rPr>
              <a:pPr algn="r" eaLnBrk="1" hangingPunct="1">
                <a:spcBef>
                  <a:spcPct val="0"/>
                </a:spcBef>
                <a:buClrTx/>
                <a:buFontTx/>
                <a:buNone/>
              </a:pPr>
              <a:t>24</a:t>
            </a:fld>
            <a:endParaRPr lang="en-US" altLang="ja-JP" sz="1400">
              <a:solidFill>
                <a:srgbClr val="000000"/>
              </a:solidFill>
            </a:endParaRPr>
          </a:p>
        </p:txBody>
      </p:sp>
      <p:sp>
        <p:nvSpPr>
          <p:cNvPr id="6" name="Rectangle 27"/>
          <p:cNvSpPr txBox="1">
            <a:spLocks noChangeArrowheads="1"/>
          </p:cNvSpPr>
          <p:nvPr/>
        </p:nvSpPr>
        <p:spPr bwMode="auto">
          <a:xfrm>
            <a:off x="153988" y="77788"/>
            <a:ext cx="88106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３－２．アンケート結果の概要</a:t>
            </a:r>
          </a:p>
        </p:txBody>
      </p:sp>
      <p:sp>
        <p:nvSpPr>
          <p:cNvPr id="28677" name="角丸四角形 3"/>
          <p:cNvSpPr>
            <a:spLocks noChangeArrowheads="1"/>
          </p:cNvSpPr>
          <p:nvPr/>
        </p:nvSpPr>
        <p:spPr bwMode="auto">
          <a:xfrm>
            <a:off x="445959" y="908720"/>
            <a:ext cx="8218488" cy="374571"/>
          </a:xfrm>
          <a:prstGeom prst="roundRect">
            <a:avLst>
              <a:gd name="adj" fmla="val 16667"/>
            </a:avLst>
          </a:prstGeom>
          <a:solidFill>
            <a:schemeClr val="accent1"/>
          </a:solidFill>
          <a:ln>
            <a:noFill/>
          </a:ln>
          <a:extLst>
            <a:ext uri="{91240B29-F687-4F45-9708-019B960494DF}">
              <a14:hiddenLine xmlns:a14="http://schemas.microsoft.com/office/drawing/2010/main" w="28575" algn="ctr">
                <a:solidFill>
                  <a:srgbClr val="000000"/>
                </a:solidFill>
                <a:round/>
                <a:headEnd/>
                <a:tailEnd/>
              </a14:hiddenLine>
            </a:ext>
          </a:extLst>
        </p:spPr>
        <p:txBody>
          <a:bodyPr>
            <a:spAutoFit/>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eaLnBrk="1" hangingPunct="1">
              <a:spcBef>
                <a:spcPct val="0"/>
              </a:spcBef>
              <a:buClrTx/>
              <a:buFontTx/>
              <a:buNone/>
            </a:pPr>
            <a:r>
              <a:rPr lang="ja-JP" altLang="en-US" sz="1600" dirty="0" smtClean="0">
                <a:solidFill>
                  <a:srgbClr val="000000"/>
                </a:solidFill>
                <a:latin typeface="Meiryo UI" pitchFamily="50" charset="-128"/>
                <a:ea typeface="Meiryo UI" pitchFamily="50" charset="-128"/>
                <a:cs typeface="Meiryo UI" pitchFamily="50" charset="-128"/>
              </a:rPr>
              <a:t>Ｑ</a:t>
            </a:r>
            <a:r>
              <a:rPr lang="en-US" altLang="ja-JP" sz="1600" dirty="0" smtClean="0">
                <a:solidFill>
                  <a:srgbClr val="000000"/>
                </a:solidFill>
                <a:latin typeface="Meiryo UI" pitchFamily="50" charset="-128"/>
                <a:ea typeface="Meiryo UI" pitchFamily="50" charset="-128"/>
                <a:cs typeface="Meiryo UI" pitchFamily="50" charset="-128"/>
              </a:rPr>
              <a:t>3</a:t>
            </a:r>
            <a:r>
              <a:rPr lang="ja-JP" altLang="en-US" sz="1600" dirty="0">
                <a:solidFill>
                  <a:srgbClr val="000000"/>
                </a:solidFill>
                <a:latin typeface="Meiryo UI" pitchFamily="50" charset="-128"/>
                <a:ea typeface="Meiryo UI" pitchFamily="50" charset="-128"/>
                <a:cs typeface="Meiryo UI" pitchFamily="50" charset="-128"/>
              </a:rPr>
              <a:t>：その他、</a:t>
            </a:r>
            <a:r>
              <a:rPr lang="en-US" altLang="ja-JP" sz="1600" dirty="0">
                <a:solidFill>
                  <a:srgbClr val="000000"/>
                </a:solidFill>
                <a:latin typeface="Meiryo UI" pitchFamily="50" charset="-128"/>
                <a:ea typeface="Meiryo UI" pitchFamily="50" charset="-128"/>
                <a:cs typeface="Meiryo UI" pitchFamily="50" charset="-128"/>
              </a:rPr>
              <a:t>LGWAN</a:t>
            </a:r>
            <a:r>
              <a:rPr lang="ja-JP" altLang="en-US" sz="1600" dirty="0">
                <a:solidFill>
                  <a:srgbClr val="000000"/>
                </a:solidFill>
                <a:latin typeface="Meiryo UI" pitchFamily="50" charset="-128"/>
                <a:ea typeface="Meiryo UI" pitchFamily="50" charset="-128"/>
                <a:cs typeface="Meiryo UI" pitchFamily="50" charset="-128"/>
              </a:rPr>
              <a:t>版構築にあたりお気づきのことやご意見がありましたら記載してください。</a:t>
            </a:r>
          </a:p>
        </p:txBody>
      </p:sp>
      <p:graphicFrame>
        <p:nvGraphicFramePr>
          <p:cNvPr id="13" name="表 12"/>
          <p:cNvGraphicFramePr>
            <a:graphicFrameLocks noGrp="1"/>
          </p:cNvGraphicFramePr>
          <p:nvPr>
            <p:extLst/>
          </p:nvPr>
        </p:nvGraphicFramePr>
        <p:xfrm>
          <a:off x="543646" y="1542637"/>
          <a:ext cx="8031308" cy="4735150"/>
        </p:xfrm>
        <a:graphic>
          <a:graphicData uri="http://schemas.openxmlformats.org/drawingml/2006/table">
            <a:tbl>
              <a:tblPr firstRow="1" firstCol="1" bandRow="1">
                <a:tableStyleId>{5C22544A-7EE6-4342-B048-85BDC9FD1C3A}</a:tableStyleId>
              </a:tblPr>
              <a:tblGrid>
                <a:gridCol w="1724098"/>
                <a:gridCol w="6307210"/>
              </a:tblGrid>
              <a:tr h="254893">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回答市町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意見</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611759">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津市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システム構築を先行させるよりも各自治体で利用可能となるライセンス数の問題、各自治体の個人情報保護条例との整合などの課題を洗い出し、課題解決に向けた防災ＷＧでの議論を経たうえで、制度設計を行う必要があるのではないでしょうか。</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528966">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四日市市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今後、スマートフォン・タブレットでの活用も視野に入れているとの事だったが、</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運用の際、どのようにして接続するのか。</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790193">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東員町</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LGWAN</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版で多面的利用が可能な</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GIS</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システムとして構築されれば、統合</a:t>
                      </a:r>
                      <a:r>
                        <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GIS</a:t>
                      </a: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システムの自治体クラウド化として先進的であり、構築に向け検討をお願いしたい。</a:t>
                      </a:r>
                      <a:endParaRPr lang="en-US" altLang="ja-JP"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利用者数の大幅な増加が想定され、システム及び回線の増強も必要と思われますが、市町の負担も前提に、国の補助等も視野に入れて検討いただきたい。</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1860792">
                <a:tc>
                  <a:txBody>
                    <a:bodyPr/>
                    <a:lstStyle/>
                    <a:p>
                      <a:pPr algn="l">
                        <a:spcAft>
                          <a:spcPts val="0"/>
                        </a:spcAft>
                      </a:pPr>
                      <a:r>
                        <a:rPr lang="ja-JP" altLang="en-US" sz="14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伊勢市</a:t>
                      </a:r>
                      <a:endParaRPr lang="ja-JP" sz="14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三重県のシステムと住み分けをし、本システムを発災後の生活再建の場面で利用するのであれば、被災者支援システムとして開発していただけるとありがたい。熊本地震でも被災者支援システムを事前に入れている自治体はほとんどなく、発災後に熊本県が音頭をとり、希望する市町に同じ被災者支援システムを導入した経緯があります。</a:t>
                      </a:r>
                    </a:p>
                    <a:p>
                      <a:pPr algn="l">
                        <a:spcAft>
                          <a:spcPts val="0"/>
                        </a:spcAft>
                      </a:pPr>
                      <a:r>
                        <a:rPr lang="ja-JP" altLang="en-US" sz="140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結局、被災者支援システムは被災したどの市町でも必要となるので、この機会に県下で統一したシステムとして利用できると、市町間の応援時にも同じシステムであれば操作はスムーズにでき効果的であると考えます。個人番号制度の導入により、災害対策分野でも被災者支援の部分でマイナンバーの利用が可能となりました。県内の広域避難や居住地と勤め先が市をまたいでいる場合など様々な場面での利用にあたり、同じシステムであることのメリットは大きいかと思いますので、ぜひ検討をお願いいたします。</a:t>
                      </a:r>
                      <a:endParaRPr lang="ja-JP" sz="140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1437" marR="91437" marT="45713" marB="45713" anchor="ctr">
                    <a:lnL w="6350" cap="flat" cmpd="sng" algn="ctr">
                      <a:solidFill>
                        <a:schemeClr val="bg2">
                          <a:lumMod val="50000"/>
                        </a:schemeClr>
                      </a:solidFill>
                      <a:prstDash val="solid"/>
                      <a:round/>
                      <a:headEnd type="none" w="med" len="med"/>
                      <a:tailEnd type="none" w="med" len="med"/>
                    </a:lnL>
                    <a:lnR w="6350" cap="flat" cmpd="sng" algn="ctr">
                      <a:solidFill>
                        <a:schemeClr val="bg2">
                          <a:lumMod val="50000"/>
                        </a:schemeClr>
                      </a:solidFill>
                      <a:prstDash val="solid"/>
                      <a:round/>
                      <a:headEnd type="none" w="med" len="med"/>
                      <a:tailEnd type="none" w="med" len="med"/>
                    </a:lnR>
                    <a:lnT w="6350" cap="flat" cmpd="sng" algn="ctr">
                      <a:solidFill>
                        <a:schemeClr val="bg2">
                          <a:lumMod val="50000"/>
                        </a:schemeClr>
                      </a:solidFill>
                      <a:prstDash val="solid"/>
                      <a:round/>
                      <a:headEnd type="none" w="med" len="med"/>
                      <a:tailEnd type="none" w="med" len="med"/>
                    </a:lnT>
                    <a:lnB w="635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7491623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EA9AEF19-561F-4221-BE4D-4B318617F896}" type="slidenum">
              <a:rPr lang="en-US" altLang="ja-JP" sz="1400">
                <a:solidFill>
                  <a:srgbClr val="000000"/>
                </a:solidFill>
              </a:rPr>
              <a:pPr algn="r" eaLnBrk="1" hangingPunct="1">
                <a:spcBef>
                  <a:spcPct val="0"/>
                </a:spcBef>
                <a:buClrTx/>
                <a:buFontTx/>
                <a:buNone/>
              </a:pPr>
              <a:t>25</a:t>
            </a:fld>
            <a:endParaRPr lang="en-US" altLang="ja-JP" sz="1400">
              <a:solidFill>
                <a:srgbClr val="000000"/>
              </a:solidFill>
            </a:endParaRPr>
          </a:p>
        </p:txBody>
      </p:sp>
      <p:sp>
        <p:nvSpPr>
          <p:cNvPr id="30723"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0D747A9B-2E87-4232-9514-A5D9651C97E0}" type="slidenum">
              <a:rPr lang="en-US" altLang="ja-JP" sz="1400">
                <a:solidFill>
                  <a:srgbClr val="000000"/>
                </a:solidFill>
              </a:rPr>
              <a:pPr algn="r" eaLnBrk="1" hangingPunct="1">
                <a:spcBef>
                  <a:spcPct val="0"/>
                </a:spcBef>
                <a:buClrTx/>
                <a:buFontTx/>
                <a:buNone/>
              </a:pPr>
              <a:t>25</a:t>
            </a:fld>
            <a:endParaRPr lang="en-US" altLang="ja-JP" sz="1400">
              <a:solidFill>
                <a:srgbClr val="000000"/>
              </a:solidFill>
            </a:endParaRPr>
          </a:p>
        </p:txBody>
      </p:sp>
      <p:sp>
        <p:nvSpPr>
          <p:cNvPr id="30724" name="Rectangle 3"/>
          <p:cNvSpPr>
            <a:spLocks noGrp="1" noChangeArrowheads="1"/>
          </p:cNvSpPr>
          <p:nvPr>
            <p:ph type="body" idx="4294967295"/>
          </p:nvPr>
        </p:nvSpPr>
        <p:spPr>
          <a:xfrm>
            <a:off x="179388" y="908720"/>
            <a:ext cx="8774112" cy="5112568"/>
          </a:xfrm>
        </p:spPr>
        <p:txBody>
          <a:bodyPr/>
          <a:lstStyle/>
          <a:p>
            <a:pPr eaLnBrk="1" hangingPunct="1"/>
            <a:r>
              <a:rPr lang="ja-JP" altLang="en-US" sz="2800" dirty="0" smtClean="0"/>
              <a:t>調査結果まとめ</a:t>
            </a:r>
            <a:endParaRPr sz="2800" dirty="0" smtClean="0"/>
          </a:p>
          <a:p>
            <a:pPr lvl="1" eaLnBrk="1" hangingPunct="1"/>
            <a:r>
              <a:rPr lang="en-US" altLang="ja-JP" sz="2200" dirty="0" smtClean="0">
                <a:solidFill>
                  <a:srgbClr val="000000"/>
                </a:solidFill>
                <a:cs typeface="+mn-cs"/>
              </a:rPr>
              <a:t>LGWAN</a:t>
            </a:r>
            <a:r>
              <a:rPr lang="ja-JP" altLang="en-US" sz="2200" dirty="0" smtClean="0">
                <a:solidFill>
                  <a:srgbClr val="000000"/>
                </a:solidFill>
                <a:cs typeface="+mn-cs"/>
              </a:rPr>
              <a:t>版システムが構築された場合、具体的な利用情報や利用場面を想定している市町は、全体の約５割であった。防災関係者（防災</a:t>
            </a:r>
            <a:r>
              <a:rPr lang="en-US" altLang="ja-JP" sz="2200" dirty="0" smtClean="0">
                <a:solidFill>
                  <a:srgbClr val="000000"/>
                </a:solidFill>
                <a:cs typeface="+mn-cs"/>
              </a:rPr>
              <a:t>WG</a:t>
            </a:r>
            <a:r>
              <a:rPr lang="ja-JP" altLang="en-US" sz="2200" dirty="0" smtClean="0">
                <a:solidFill>
                  <a:srgbClr val="000000"/>
                </a:solidFill>
                <a:cs typeface="+mn-cs"/>
              </a:rPr>
              <a:t>参加者）については、約６割の市町において利用したい情報・場面があることが確認できた。</a:t>
            </a:r>
            <a:endParaRPr lang="en-US" altLang="ja-JP" sz="2200" dirty="0" smtClean="0">
              <a:solidFill>
                <a:srgbClr val="000000"/>
              </a:solidFill>
              <a:cs typeface="+mn-cs"/>
            </a:endParaRPr>
          </a:p>
          <a:p>
            <a:pPr lvl="1" eaLnBrk="1" hangingPunct="1"/>
            <a:endParaRPr lang="en-US" altLang="ja-JP" sz="1000" dirty="0">
              <a:solidFill>
                <a:srgbClr val="000000"/>
              </a:solidFill>
              <a:cs typeface="+mn-cs"/>
            </a:endParaRPr>
          </a:p>
          <a:p>
            <a:pPr lvl="1" eaLnBrk="1" hangingPunct="1"/>
            <a:r>
              <a:rPr lang="ja-JP" altLang="en-US" sz="2200" dirty="0" smtClean="0">
                <a:solidFill>
                  <a:srgbClr val="000000"/>
                </a:solidFill>
                <a:cs typeface="+mn-cs"/>
              </a:rPr>
              <a:t>インターネット版システムの廃止については、全体の約４割の市町において支障があることが確認できた。その主な理由として、</a:t>
            </a:r>
            <a:r>
              <a:rPr lang="en-US" altLang="ja-JP" sz="2200" dirty="0" smtClean="0">
                <a:solidFill>
                  <a:srgbClr val="000000"/>
                </a:solidFill>
                <a:cs typeface="+mn-cs"/>
              </a:rPr>
              <a:t>LGWAN</a:t>
            </a:r>
            <a:r>
              <a:rPr lang="ja-JP" altLang="en-US" sz="2200" dirty="0" smtClean="0">
                <a:solidFill>
                  <a:srgbClr val="000000"/>
                </a:solidFill>
                <a:cs typeface="+mn-cs"/>
              </a:rPr>
              <a:t>接続端末が限定される等の利用環境の問題、外部アクセスが制限されることによる利便性の低下などが挙げられている。</a:t>
            </a:r>
            <a:endParaRPr lang="en-US" altLang="ja-JP" sz="2200" dirty="0" smtClean="0">
              <a:solidFill>
                <a:srgbClr val="000000"/>
              </a:solidFill>
              <a:cs typeface="+mn-cs"/>
            </a:endParaRPr>
          </a:p>
          <a:p>
            <a:pPr lvl="1" eaLnBrk="1" hangingPunct="1"/>
            <a:endParaRPr lang="en-US" altLang="ja-JP" sz="1000" dirty="0" smtClean="0">
              <a:solidFill>
                <a:srgbClr val="000000"/>
              </a:solidFill>
              <a:cs typeface="+mn-cs"/>
            </a:endParaRPr>
          </a:p>
          <a:p>
            <a:pPr lvl="1" eaLnBrk="1" hangingPunct="1"/>
            <a:r>
              <a:rPr lang="ja-JP" altLang="en-US" sz="2200" dirty="0" smtClean="0">
                <a:solidFill>
                  <a:srgbClr val="000000"/>
                </a:solidFill>
                <a:cs typeface="+mn-cs"/>
              </a:rPr>
              <a:t>インターネット版システムと</a:t>
            </a:r>
            <a:r>
              <a:rPr lang="en-US" altLang="ja-JP" sz="2200" dirty="0" smtClean="0">
                <a:solidFill>
                  <a:srgbClr val="000000"/>
                </a:solidFill>
                <a:cs typeface="+mn-cs"/>
              </a:rPr>
              <a:t>LGWAN</a:t>
            </a:r>
            <a:r>
              <a:rPr lang="ja-JP" altLang="en-US" sz="2200" dirty="0" smtClean="0">
                <a:solidFill>
                  <a:srgbClr val="000000"/>
                </a:solidFill>
                <a:cs typeface="+mn-cs"/>
              </a:rPr>
              <a:t>版システムの取扱いについては、今後の各市町のセキュリティ強靭化対策の動向を見据えて、検討をすすめていく必要がある。</a:t>
            </a:r>
            <a:endParaRPr lang="en-US" altLang="ja-JP" sz="2200" dirty="0" smtClean="0">
              <a:solidFill>
                <a:srgbClr val="000000"/>
              </a:solidFill>
              <a:cs typeface="+mn-cs"/>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３－３．アンケート結果のまとめ</a:t>
            </a:r>
          </a:p>
        </p:txBody>
      </p:sp>
    </p:spTree>
    <p:extLst>
      <p:ext uri="{BB962C8B-B14F-4D97-AF65-F5344CB8AC3E}">
        <p14:creationId xmlns:p14="http://schemas.microsoft.com/office/powerpoint/2010/main" val="8951888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EA9AEF19-561F-4221-BE4D-4B318617F896}" type="slidenum">
              <a:rPr lang="en-US" altLang="ja-JP" sz="1400">
                <a:solidFill>
                  <a:srgbClr val="000000"/>
                </a:solidFill>
              </a:rPr>
              <a:pPr algn="r" eaLnBrk="1" hangingPunct="1">
                <a:spcBef>
                  <a:spcPct val="0"/>
                </a:spcBef>
                <a:buClrTx/>
                <a:buFontTx/>
                <a:buNone/>
              </a:pPr>
              <a:t>26</a:t>
            </a:fld>
            <a:endParaRPr lang="en-US" altLang="ja-JP" sz="1400">
              <a:solidFill>
                <a:srgbClr val="000000"/>
              </a:solidFill>
            </a:endParaRPr>
          </a:p>
        </p:txBody>
      </p:sp>
      <p:sp>
        <p:nvSpPr>
          <p:cNvPr id="30723"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0D747A9B-2E87-4232-9514-A5D9651C97E0}" type="slidenum">
              <a:rPr lang="en-US" altLang="ja-JP" sz="1400">
                <a:solidFill>
                  <a:srgbClr val="000000"/>
                </a:solidFill>
              </a:rPr>
              <a:pPr algn="r" eaLnBrk="1" hangingPunct="1">
                <a:spcBef>
                  <a:spcPct val="0"/>
                </a:spcBef>
                <a:buClrTx/>
                <a:buFontTx/>
                <a:buNone/>
              </a:pPr>
              <a:t>26</a:t>
            </a:fld>
            <a:endParaRPr lang="en-US" altLang="ja-JP" sz="1400">
              <a:solidFill>
                <a:srgbClr val="000000"/>
              </a:solidFill>
            </a:endParaRPr>
          </a:p>
        </p:txBody>
      </p:sp>
      <p:sp>
        <p:nvSpPr>
          <p:cNvPr id="30724" name="Rectangle 3"/>
          <p:cNvSpPr>
            <a:spLocks noGrp="1" noChangeArrowheads="1"/>
          </p:cNvSpPr>
          <p:nvPr>
            <p:ph type="body" idx="4294967295"/>
          </p:nvPr>
        </p:nvSpPr>
        <p:spPr>
          <a:xfrm>
            <a:off x="179388" y="971550"/>
            <a:ext cx="8774112" cy="5380038"/>
          </a:xfrm>
        </p:spPr>
        <p:txBody>
          <a:bodyPr/>
          <a:lstStyle/>
          <a:p>
            <a:pPr eaLnBrk="1" hangingPunct="1"/>
            <a:r>
              <a:rPr lang="ja-JP" altLang="en-US" sz="2800" dirty="0" smtClean="0"/>
              <a:t>今後の進め方（案）</a:t>
            </a:r>
            <a:endParaRPr sz="2800" dirty="0" smtClean="0"/>
          </a:p>
          <a:p>
            <a:pPr lvl="1" eaLnBrk="1" hangingPunct="1"/>
            <a:r>
              <a:rPr lang="ja-JP" altLang="en-US" sz="2200" dirty="0">
                <a:solidFill>
                  <a:srgbClr val="000000"/>
                </a:solidFill>
                <a:cs typeface="+mn-cs"/>
              </a:rPr>
              <a:t>今回</a:t>
            </a:r>
            <a:r>
              <a:rPr lang="ja-JP" altLang="en-US" sz="2200" dirty="0" smtClean="0">
                <a:solidFill>
                  <a:srgbClr val="000000"/>
                </a:solidFill>
                <a:cs typeface="+mn-cs"/>
              </a:rPr>
              <a:t>の調査結果より、特に防災分野においては</a:t>
            </a:r>
            <a:r>
              <a:rPr lang="en-US" altLang="ja-JP" sz="2200" dirty="0" smtClean="0">
                <a:solidFill>
                  <a:srgbClr val="000000"/>
                </a:solidFill>
                <a:cs typeface="+mn-cs"/>
              </a:rPr>
              <a:t>LGWAN</a:t>
            </a:r>
            <a:r>
              <a:rPr lang="ja-JP" altLang="en-US" sz="2200" dirty="0" smtClean="0">
                <a:solidFill>
                  <a:srgbClr val="000000"/>
                </a:solidFill>
                <a:cs typeface="+mn-cs"/>
              </a:rPr>
              <a:t>版システム構築に対する一定のニーズを確認することができたため、</a:t>
            </a:r>
            <a:r>
              <a:rPr lang="ja-JP" altLang="en-US" sz="2200" u="sng" dirty="0" smtClean="0">
                <a:solidFill>
                  <a:srgbClr val="000000"/>
                </a:solidFill>
                <a:cs typeface="+mn-cs"/>
              </a:rPr>
              <a:t>次年度運用開始にむけて</a:t>
            </a:r>
            <a:r>
              <a:rPr lang="en-US" altLang="ja-JP" sz="2200" u="sng" dirty="0" smtClean="0">
                <a:solidFill>
                  <a:srgbClr val="000000"/>
                </a:solidFill>
                <a:cs typeface="+mn-cs"/>
              </a:rPr>
              <a:t>LGWAN</a:t>
            </a:r>
            <a:r>
              <a:rPr lang="ja-JP" altLang="en-US" sz="2200" u="sng" dirty="0" smtClean="0">
                <a:solidFill>
                  <a:srgbClr val="000000"/>
                </a:solidFill>
                <a:cs typeface="+mn-cs"/>
              </a:rPr>
              <a:t>版システムの構築をすすめる方向とする</a:t>
            </a:r>
            <a:r>
              <a:rPr lang="ja-JP" altLang="en-US" sz="2200" dirty="0" smtClean="0">
                <a:solidFill>
                  <a:srgbClr val="000000"/>
                </a:solidFill>
                <a:cs typeface="+mn-cs"/>
              </a:rPr>
              <a:t>。</a:t>
            </a:r>
            <a:endParaRPr lang="en-US" altLang="ja-JP" sz="2200" dirty="0" smtClean="0">
              <a:solidFill>
                <a:srgbClr val="000000"/>
              </a:solidFill>
              <a:cs typeface="+mn-cs"/>
            </a:endParaRPr>
          </a:p>
          <a:p>
            <a:pPr lvl="1" eaLnBrk="1" hangingPunct="1"/>
            <a:endParaRPr lang="en-US" altLang="ja-JP" sz="1000" dirty="0">
              <a:solidFill>
                <a:srgbClr val="000000"/>
              </a:solidFill>
              <a:cs typeface="+mn-cs"/>
            </a:endParaRPr>
          </a:p>
          <a:p>
            <a:pPr lvl="1" eaLnBrk="1" hangingPunct="1"/>
            <a:r>
              <a:rPr lang="ja-JP" altLang="en-US" sz="2200" dirty="0">
                <a:solidFill>
                  <a:srgbClr val="000000"/>
                </a:solidFill>
                <a:cs typeface="+mn-cs"/>
              </a:rPr>
              <a:t>現在</a:t>
            </a:r>
            <a:r>
              <a:rPr lang="ja-JP" altLang="en-US" sz="2200" dirty="0" smtClean="0">
                <a:solidFill>
                  <a:srgbClr val="000000"/>
                </a:solidFill>
                <a:cs typeface="+mn-cs"/>
              </a:rPr>
              <a:t>のインターネット版システムの取扱いについては、各市町のセキュリティ強靭化策の動向を見据えて検討を行う必要があることから、</a:t>
            </a:r>
            <a:r>
              <a:rPr lang="en-US" altLang="ja-JP" sz="2200" dirty="0" smtClean="0">
                <a:solidFill>
                  <a:srgbClr val="000000"/>
                </a:solidFill>
                <a:cs typeface="+mn-cs"/>
              </a:rPr>
              <a:t>LGWAN</a:t>
            </a:r>
            <a:r>
              <a:rPr lang="ja-JP" altLang="en-US" sz="2200" dirty="0" smtClean="0">
                <a:solidFill>
                  <a:srgbClr val="000000"/>
                </a:solidFill>
                <a:cs typeface="+mn-cs"/>
              </a:rPr>
              <a:t>版システム構築後も、</a:t>
            </a:r>
            <a:r>
              <a:rPr lang="ja-JP" altLang="en-US" sz="2200" u="sng" dirty="0" smtClean="0">
                <a:solidFill>
                  <a:srgbClr val="000000"/>
                </a:solidFill>
                <a:cs typeface="+mn-cs"/>
              </a:rPr>
              <a:t>当面は</a:t>
            </a:r>
            <a:r>
              <a:rPr lang="en-US" altLang="ja-JP" sz="2200" u="sng" dirty="0" smtClean="0">
                <a:solidFill>
                  <a:srgbClr val="000000"/>
                </a:solidFill>
                <a:cs typeface="+mn-cs"/>
              </a:rPr>
              <a:t>LGWAN</a:t>
            </a:r>
            <a:r>
              <a:rPr lang="ja-JP" altLang="en-US" sz="2200" u="sng" dirty="0" smtClean="0">
                <a:solidFill>
                  <a:srgbClr val="000000"/>
                </a:solidFill>
                <a:cs typeface="+mn-cs"/>
              </a:rPr>
              <a:t>版とインターネット版を平行運用することを想定する</a:t>
            </a:r>
            <a:r>
              <a:rPr lang="ja-JP" altLang="en-US" sz="2200" dirty="0" smtClean="0">
                <a:solidFill>
                  <a:srgbClr val="000000"/>
                </a:solidFill>
                <a:cs typeface="+mn-cs"/>
              </a:rPr>
              <a:t>。</a:t>
            </a:r>
            <a:endParaRPr lang="en-US" altLang="ja-JP" sz="2200" dirty="0" smtClean="0">
              <a:solidFill>
                <a:srgbClr val="000000"/>
              </a:solidFill>
              <a:cs typeface="+mn-cs"/>
            </a:endParaRPr>
          </a:p>
          <a:p>
            <a:pPr lvl="1" eaLnBrk="1" hangingPunct="1"/>
            <a:endParaRPr lang="en-US" altLang="ja-JP" sz="1000" dirty="0" smtClean="0">
              <a:solidFill>
                <a:srgbClr val="000000"/>
              </a:solidFill>
              <a:cs typeface="+mn-cs"/>
            </a:endParaRPr>
          </a:p>
          <a:p>
            <a:pPr lvl="1" eaLnBrk="1" hangingPunct="1"/>
            <a:r>
              <a:rPr lang="ja-JP" altLang="en-US" sz="2200" dirty="0" smtClean="0">
                <a:solidFill>
                  <a:srgbClr val="000000"/>
                </a:solidFill>
                <a:cs typeface="+mn-cs"/>
              </a:rPr>
              <a:t>今後、各市町のシステム利用環境やシステム利用状況の動向をふまえ、</a:t>
            </a:r>
            <a:r>
              <a:rPr lang="ja-JP" altLang="en-US" sz="2200" u="sng" dirty="0" smtClean="0">
                <a:solidFill>
                  <a:srgbClr val="000000"/>
                </a:solidFill>
                <a:cs typeface="+mn-cs"/>
              </a:rPr>
              <a:t>インターネット版システムと</a:t>
            </a:r>
            <a:r>
              <a:rPr lang="en-US" altLang="ja-JP" sz="2200" u="sng" dirty="0" smtClean="0">
                <a:solidFill>
                  <a:srgbClr val="000000"/>
                </a:solidFill>
                <a:cs typeface="+mn-cs"/>
              </a:rPr>
              <a:t>LGWAN</a:t>
            </a:r>
            <a:r>
              <a:rPr lang="ja-JP" altLang="en-US" sz="2200" u="sng" dirty="0" smtClean="0">
                <a:solidFill>
                  <a:srgbClr val="000000"/>
                </a:solidFill>
                <a:cs typeface="+mn-cs"/>
              </a:rPr>
              <a:t>版システムの位置づけ等について検討を継続していくこととする</a:t>
            </a:r>
            <a:r>
              <a:rPr lang="ja-JP" altLang="en-US" sz="2200" dirty="0" smtClean="0">
                <a:solidFill>
                  <a:srgbClr val="000000"/>
                </a:solidFill>
                <a:cs typeface="+mn-cs"/>
              </a:rPr>
              <a:t>。</a:t>
            </a:r>
          </a:p>
          <a:p>
            <a:pPr lvl="1" eaLnBrk="1" hangingPunct="1">
              <a:buFont typeface="Wingdings" pitchFamily="2" charset="2"/>
              <a:buNone/>
            </a:pPr>
            <a:endParaRPr sz="2400" dirty="0" smtClean="0"/>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３－４．今後の進め方について</a:t>
            </a:r>
          </a:p>
        </p:txBody>
      </p:sp>
    </p:spTree>
    <p:extLst>
      <p:ext uri="{BB962C8B-B14F-4D97-AF65-F5344CB8AC3E}">
        <p14:creationId xmlns:p14="http://schemas.microsoft.com/office/powerpoint/2010/main" val="29087635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txBox="1">
            <a:spLocks noGrp="1" noChangeArrowheads="1"/>
          </p:cNvSpPr>
          <p:nvPr/>
        </p:nvSpPr>
        <p:spPr bwMode="auto">
          <a:xfrm>
            <a:off x="6588224"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EA9AEF19-561F-4221-BE4D-4B318617F896}" type="slidenum">
              <a:rPr lang="en-US" altLang="ja-JP" sz="1400">
                <a:solidFill>
                  <a:srgbClr val="000000"/>
                </a:solidFill>
              </a:rPr>
              <a:pPr algn="r" eaLnBrk="1" hangingPunct="1">
                <a:spcBef>
                  <a:spcPct val="0"/>
                </a:spcBef>
                <a:buClrTx/>
                <a:buFontTx/>
                <a:buNone/>
              </a:pPr>
              <a:t>27</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2800" kern="0" dirty="0" smtClean="0">
                <a:solidFill>
                  <a:srgbClr val="FFFFFF"/>
                </a:solidFill>
              </a:rPr>
              <a:t>３－５．参考 </a:t>
            </a:r>
            <a:r>
              <a:rPr lang="en-US" altLang="ja-JP" sz="2800" kern="0" dirty="0" smtClean="0">
                <a:solidFill>
                  <a:srgbClr val="FFFFFF"/>
                </a:solidFill>
              </a:rPr>
              <a:t>LGWAN</a:t>
            </a:r>
            <a:r>
              <a:rPr lang="ja-JP" altLang="en-US" sz="2800" kern="0" dirty="0" smtClean="0">
                <a:solidFill>
                  <a:srgbClr val="FFFFFF"/>
                </a:solidFill>
              </a:rPr>
              <a:t>における個人情報の取扱いについて</a:t>
            </a:r>
          </a:p>
        </p:txBody>
      </p:sp>
      <p:sp>
        <p:nvSpPr>
          <p:cNvPr id="5" name="Rectangle 3"/>
          <p:cNvSpPr txBox="1">
            <a:spLocks noChangeArrowheads="1"/>
          </p:cNvSpPr>
          <p:nvPr/>
        </p:nvSpPr>
        <p:spPr bwMode="auto">
          <a:xfrm>
            <a:off x="153988" y="836712"/>
            <a:ext cx="8713788" cy="196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1800" kern="0" dirty="0" smtClean="0">
                <a:solidFill>
                  <a:srgbClr val="000000"/>
                </a:solidFill>
                <a:cs typeface="Meiryo UI" panose="020B0604030504040204" pitchFamily="50" charset="-128"/>
              </a:rPr>
              <a:t>個人</a:t>
            </a:r>
            <a:r>
              <a:rPr lang="ja-JP" altLang="en-US" sz="1800" kern="0" dirty="0">
                <a:solidFill>
                  <a:srgbClr val="000000"/>
                </a:solidFill>
                <a:cs typeface="Meiryo UI" panose="020B0604030504040204" pitchFamily="50" charset="-128"/>
              </a:rPr>
              <a:t>情報</a:t>
            </a:r>
            <a:r>
              <a:rPr lang="ja-JP" altLang="en-US" sz="1800" kern="0" dirty="0" smtClean="0">
                <a:solidFill>
                  <a:srgbClr val="000000"/>
                </a:solidFill>
                <a:cs typeface="Meiryo UI" panose="020B0604030504040204" pitchFamily="50" charset="-128"/>
              </a:rPr>
              <a:t>は、各市町の個人情報保護条例において「オンライン結合の禁止・制限」により、その利用が制限されている。</a:t>
            </a:r>
            <a:r>
              <a:rPr lang="en-US" altLang="ja-JP" sz="1800" kern="0" dirty="0" smtClean="0">
                <a:solidFill>
                  <a:srgbClr val="000000"/>
                </a:solidFill>
                <a:cs typeface="Meiryo UI" panose="020B0604030504040204" pitchFamily="50" charset="-128"/>
              </a:rPr>
              <a:t/>
            </a:r>
            <a:br>
              <a:rPr lang="en-US" altLang="ja-JP" sz="1800" kern="0" dirty="0" smtClean="0">
                <a:solidFill>
                  <a:srgbClr val="000000"/>
                </a:solidFill>
                <a:cs typeface="Meiryo UI" panose="020B0604030504040204" pitchFamily="50" charset="-128"/>
              </a:rPr>
            </a:br>
            <a:r>
              <a:rPr lang="ja-JP" altLang="en-US" sz="1800" kern="0" dirty="0" smtClean="0">
                <a:solidFill>
                  <a:srgbClr val="000000"/>
                </a:solidFill>
                <a:cs typeface="Meiryo UI" panose="020B0604030504040204" pitchFamily="50" charset="-128"/>
              </a:rPr>
              <a:t>そのため、</a:t>
            </a:r>
            <a:r>
              <a:rPr lang="en-US" altLang="ja-JP" sz="1800" kern="0" dirty="0" smtClean="0">
                <a:solidFill>
                  <a:srgbClr val="000000"/>
                </a:solidFill>
                <a:cs typeface="Meiryo UI" panose="020B0604030504040204" pitchFamily="50" charset="-128"/>
              </a:rPr>
              <a:t>LGWAN</a:t>
            </a:r>
            <a:r>
              <a:rPr lang="ja-JP" altLang="en-US" sz="1800" kern="0" dirty="0" smtClean="0">
                <a:solidFill>
                  <a:srgbClr val="000000"/>
                </a:solidFill>
                <a:cs typeface="Meiryo UI" panose="020B0604030504040204" pitchFamily="50" charset="-128"/>
              </a:rPr>
              <a:t>ネットワーク上で個人情報を扱う場合は例外事項となり、下記の措置が必要となる。</a:t>
            </a:r>
            <a:endParaRPr lang="en-US" altLang="ja-JP" sz="1800" kern="0" dirty="0" smtClean="0">
              <a:solidFill>
                <a:srgbClr val="000000"/>
              </a:solidFill>
              <a:cs typeface="Meiryo UI" panose="020B0604030504040204" pitchFamily="50" charset="-128"/>
            </a:endParaRPr>
          </a:p>
          <a:p>
            <a:pPr lvl="1" eaLnBrk="1" hangingPunct="1">
              <a:defRPr/>
            </a:pPr>
            <a:r>
              <a:rPr lang="ja-JP" altLang="en-US" sz="1400" kern="0" dirty="0" smtClean="0">
                <a:solidFill>
                  <a:srgbClr val="000000"/>
                </a:solidFill>
                <a:cs typeface="Meiryo UI" panose="020B0604030504040204" pitchFamily="50" charset="-128"/>
              </a:rPr>
              <a:t>個人</a:t>
            </a:r>
            <a:r>
              <a:rPr lang="ja-JP" altLang="en-US" sz="1400" kern="0" dirty="0">
                <a:solidFill>
                  <a:srgbClr val="000000"/>
                </a:solidFill>
                <a:cs typeface="Meiryo UI" panose="020B0604030504040204" pitchFamily="50" charset="-128"/>
              </a:rPr>
              <a:t>情報</a:t>
            </a:r>
            <a:r>
              <a:rPr lang="ja-JP" altLang="en-US" sz="1400" kern="0" dirty="0" smtClean="0">
                <a:solidFill>
                  <a:srgbClr val="000000"/>
                </a:solidFill>
                <a:cs typeface="Meiryo UI" panose="020B0604030504040204" pitchFamily="50" charset="-128"/>
              </a:rPr>
              <a:t>を</a:t>
            </a:r>
            <a:r>
              <a:rPr lang="ja-JP" altLang="en-US" sz="1400" kern="0" dirty="0">
                <a:solidFill>
                  <a:srgbClr val="000000"/>
                </a:solidFill>
                <a:cs typeface="Meiryo UI" panose="020B0604030504040204" pitchFamily="50" charset="-128"/>
              </a:rPr>
              <a:t>利用</a:t>
            </a:r>
            <a:r>
              <a:rPr lang="ja-JP" altLang="en-US" sz="1400" kern="0" dirty="0" smtClean="0">
                <a:solidFill>
                  <a:srgbClr val="000000"/>
                </a:solidFill>
                <a:cs typeface="Meiryo UI" panose="020B0604030504040204" pitchFamily="50" charset="-128"/>
              </a:rPr>
              <a:t>する目的が条例に示された例外規定に該当することを確認する</a:t>
            </a:r>
            <a:r>
              <a:rPr lang="en-US" altLang="ja-JP" sz="1400" kern="0" dirty="0" smtClean="0">
                <a:solidFill>
                  <a:srgbClr val="000000"/>
                </a:solidFill>
                <a:cs typeface="Meiryo UI" panose="020B0604030504040204" pitchFamily="50" charset="-128"/>
              </a:rPr>
              <a:t/>
            </a:r>
            <a:br>
              <a:rPr lang="en-US" altLang="ja-JP" sz="1400" kern="0" dirty="0" smtClean="0">
                <a:solidFill>
                  <a:srgbClr val="000000"/>
                </a:solidFill>
                <a:cs typeface="Meiryo UI" panose="020B0604030504040204" pitchFamily="50" charset="-128"/>
              </a:rPr>
            </a:br>
            <a:r>
              <a:rPr lang="ja-JP" altLang="en-US" sz="1400" kern="0" dirty="0" smtClean="0">
                <a:solidFill>
                  <a:srgbClr val="000000"/>
                </a:solidFill>
                <a:cs typeface="Meiryo UI" panose="020B0604030504040204" pitchFamily="50" charset="-128"/>
              </a:rPr>
              <a:t>　（例：　公益上の必要があり、かつ、個人の権利利益を侵害するおそれがない、等）</a:t>
            </a:r>
            <a:endParaRPr lang="en-US" altLang="ja-JP" sz="1400" kern="0" dirty="0" smtClean="0">
              <a:solidFill>
                <a:srgbClr val="000000"/>
              </a:solidFill>
              <a:cs typeface="Meiryo UI" panose="020B0604030504040204" pitchFamily="50" charset="-128"/>
            </a:endParaRPr>
          </a:p>
          <a:p>
            <a:pPr lvl="1" eaLnBrk="1" hangingPunct="1">
              <a:defRPr/>
            </a:pPr>
            <a:r>
              <a:rPr lang="ja-JP" altLang="en-US" sz="1400" kern="0" dirty="0" smtClean="0">
                <a:solidFill>
                  <a:srgbClr val="000000"/>
                </a:solidFill>
                <a:cs typeface="Meiryo UI" panose="020B0604030504040204" pitchFamily="50" charset="-128"/>
              </a:rPr>
              <a:t>個人情報保護審査会・審議会での承認を得る</a:t>
            </a:r>
            <a:endParaRPr sz="1400" kern="0" dirty="0" smtClean="0">
              <a:solidFill>
                <a:srgbClr val="000000"/>
              </a:solidFill>
              <a:cs typeface="Meiryo UI" panose="020B0604030504040204" pitchFamily="50" charset="-128"/>
            </a:endParaRPr>
          </a:p>
        </p:txBody>
      </p:sp>
      <p:pic>
        <p:nvPicPr>
          <p:cNvPr id="2" name="図 1"/>
          <p:cNvPicPr>
            <a:picLocks noChangeAspect="1"/>
          </p:cNvPicPr>
          <p:nvPr/>
        </p:nvPicPr>
        <p:blipFill>
          <a:blip r:embed="rId2"/>
          <a:stretch>
            <a:fillRect/>
          </a:stretch>
        </p:blipFill>
        <p:spPr>
          <a:xfrm>
            <a:off x="462762" y="4074541"/>
            <a:ext cx="3600400" cy="2594819"/>
          </a:xfrm>
          <a:prstGeom prst="rect">
            <a:avLst/>
          </a:prstGeom>
        </p:spPr>
      </p:pic>
      <p:sp>
        <p:nvSpPr>
          <p:cNvPr id="8" name="テキスト ボックス 7"/>
          <p:cNvSpPr txBox="1"/>
          <p:nvPr/>
        </p:nvSpPr>
        <p:spPr>
          <a:xfrm>
            <a:off x="1115616" y="3763642"/>
            <a:ext cx="2713992" cy="307777"/>
          </a:xfrm>
          <a:prstGeom prst="rect">
            <a:avLst/>
          </a:prstGeom>
          <a:noFill/>
        </p:spPr>
        <p:txBody>
          <a:bodyPr wrap="square" rtlCol="0">
            <a:spAutoFit/>
          </a:bodyPr>
          <a:lstStyle/>
          <a:p>
            <a:pPr algn="l"/>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例：災害時要援護者の管理</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bwMode="auto">
          <a:xfrm>
            <a:off x="251520" y="5793651"/>
            <a:ext cx="2232248" cy="590279"/>
          </a:xfrm>
          <a:prstGeom prst="rect">
            <a:avLst/>
          </a:prstGeom>
          <a:solidFill>
            <a:schemeClr val="bg1"/>
          </a:solidFill>
          <a:ln w="6350" cap="flat" cmpd="sng" algn="ctr">
            <a:solidFill>
              <a:schemeClr val="tx1"/>
            </a:solidFill>
            <a:prstDash val="solid"/>
            <a:round/>
            <a:headEnd type="none" w="med" len="med"/>
            <a:tailEnd type="none" w="med" len="med"/>
          </a:ln>
          <a:effectLst/>
        </p:spPr>
        <p:txBody>
          <a:bodyPr/>
          <a:lstStyle/>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・所在の把握</a:t>
            </a:r>
            <a:endPar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・避難ルートの検討</a:t>
            </a:r>
            <a: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t/>
            </a:r>
            <a:br>
              <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rPr>
            </a:b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・支援者への地図調書の配布　</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 name="図 9"/>
          <p:cNvPicPr>
            <a:picLocks noChangeAspect="1"/>
          </p:cNvPicPr>
          <p:nvPr/>
        </p:nvPicPr>
        <p:blipFill>
          <a:blip r:embed="rId3"/>
          <a:stretch>
            <a:fillRect/>
          </a:stretch>
        </p:blipFill>
        <p:spPr>
          <a:xfrm>
            <a:off x="4319586" y="4074540"/>
            <a:ext cx="4447662" cy="2594819"/>
          </a:xfrm>
          <a:prstGeom prst="rect">
            <a:avLst/>
          </a:prstGeom>
        </p:spPr>
      </p:pic>
      <p:sp>
        <p:nvSpPr>
          <p:cNvPr id="11" name="テキスト ボックス 10"/>
          <p:cNvSpPr txBox="1"/>
          <p:nvPr/>
        </p:nvSpPr>
        <p:spPr>
          <a:xfrm>
            <a:off x="5148064" y="3789040"/>
            <a:ext cx="2713992" cy="307777"/>
          </a:xfrm>
          <a:prstGeom prst="rect">
            <a:avLst/>
          </a:prstGeom>
          <a:noFill/>
        </p:spPr>
        <p:txBody>
          <a:bodyPr wrap="square" rtlCol="0">
            <a:spAutoFit/>
          </a:bodyPr>
          <a:lstStyle/>
          <a:p>
            <a:pPr algn="ctr"/>
            <a:r>
              <a:rPr lang="ja-JP" altLang="en-US" sz="14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rPr>
              <a:t>例：り災証明の発行</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bwMode="auto">
          <a:xfrm>
            <a:off x="4211960" y="5819102"/>
            <a:ext cx="2232248" cy="590279"/>
          </a:xfrm>
          <a:prstGeom prst="rect">
            <a:avLst/>
          </a:prstGeom>
          <a:solidFill>
            <a:schemeClr val="bg1"/>
          </a:solidFill>
          <a:ln w="6350" cap="flat" cmpd="sng" algn="ctr">
            <a:solidFill>
              <a:schemeClr val="tx1"/>
            </a:solidFill>
            <a:prstDash val="solid"/>
            <a:round/>
            <a:headEnd type="none" w="med" len="med"/>
            <a:tailEnd type="none" w="med" len="med"/>
          </a:ln>
          <a:effectLst/>
        </p:spPr>
        <p:txBody>
          <a:bodyPr/>
          <a:lstStyle/>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・現地調査用地図印刷</a:t>
            </a:r>
            <a:endPar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現地調査済箇所の管理</a:t>
            </a:r>
            <a:endParaRPr lang="en-US" altLang="ja-JP" sz="11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100" dirty="0" smtClean="0">
                <a:latin typeface="メイリオ" panose="020B0604030504040204" pitchFamily="50" charset="-128"/>
                <a:ea typeface="メイリオ" panose="020B0604030504040204" pitchFamily="50" charset="-128"/>
                <a:cs typeface="メイリオ" panose="020B0604030504040204" pitchFamily="50" charset="-128"/>
              </a:rPr>
              <a:t>・発行済箇所の管理　</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Rectangle 3"/>
          <p:cNvSpPr txBox="1">
            <a:spLocks noChangeArrowheads="1"/>
          </p:cNvSpPr>
          <p:nvPr/>
        </p:nvSpPr>
        <p:spPr bwMode="auto">
          <a:xfrm>
            <a:off x="152316" y="3086320"/>
            <a:ext cx="8713788" cy="62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lvl="1" eaLnBrk="1" hangingPunct="1">
              <a:defRPr/>
            </a:pPr>
            <a:r>
              <a:rPr lang="ja-JP" altLang="en-US" sz="1400" kern="0" dirty="0" smtClean="0">
                <a:solidFill>
                  <a:srgbClr val="000000"/>
                </a:solidFill>
                <a:cs typeface="Meiryo UI" panose="020B0604030504040204" pitchFamily="50" charset="-128"/>
              </a:rPr>
              <a:t>まずは、</a:t>
            </a:r>
            <a:r>
              <a:rPr lang="en-US" altLang="ja-JP" sz="1400" kern="0" dirty="0" smtClean="0">
                <a:solidFill>
                  <a:srgbClr val="000000"/>
                </a:solidFill>
                <a:cs typeface="Meiryo UI" panose="020B0604030504040204" pitchFamily="50" charset="-128"/>
              </a:rPr>
              <a:t>GIS</a:t>
            </a:r>
            <a:r>
              <a:rPr lang="ja-JP" altLang="en-US" sz="1400" kern="0" dirty="0">
                <a:solidFill>
                  <a:srgbClr val="000000"/>
                </a:solidFill>
                <a:cs typeface="Meiryo UI" panose="020B0604030504040204" pitchFamily="50" charset="-128"/>
              </a:rPr>
              <a:t>上</a:t>
            </a:r>
            <a:r>
              <a:rPr lang="ja-JP" altLang="en-US" sz="1400" kern="0" dirty="0" smtClean="0">
                <a:solidFill>
                  <a:srgbClr val="000000"/>
                </a:solidFill>
                <a:cs typeface="Meiryo UI" panose="020B0604030504040204" pitchFamily="50" charset="-128"/>
              </a:rPr>
              <a:t>で個人情報を扱う必要性について目的・利用範囲を明確化</a:t>
            </a:r>
            <a:endParaRPr lang="en-US" altLang="ja-JP" sz="1400" kern="0" dirty="0" smtClean="0">
              <a:solidFill>
                <a:srgbClr val="000000"/>
              </a:solidFill>
              <a:cs typeface="Meiryo UI" panose="020B0604030504040204" pitchFamily="50" charset="-128"/>
            </a:endParaRPr>
          </a:p>
          <a:p>
            <a:pPr lvl="1" eaLnBrk="1" hangingPunct="1">
              <a:defRPr/>
            </a:pPr>
            <a:r>
              <a:rPr lang="ja-JP" altLang="en-US" sz="1400" kern="0" dirty="0" smtClean="0">
                <a:solidFill>
                  <a:srgbClr val="000000"/>
                </a:solidFill>
                <a:cs typeface="Meiryo UI" panose="020B0604030504040204" pitchFamily="50" charset="-128"/>
              </a:rPr>
              <a:t>そのうえで、</a:t>
            </a:r>
            <a:r>
              <a:rPr lang="en-US" altLang="ja-JP" sz="1400" kern="0" dirty="0" smtClean="0">
                <a:solidFill>
                  <a:srgbClr val="000000"/>
                </a:solidFill>
                <a:cs typeface="Meiryo UI" panose="020B0604030504040204" pitchFamily="50" charset="-128"/>
              </a:rPr>
              <a:t>LGWAN</a:t>
            </a:r>
            <a:r>
              <a:rPr lang="ja-JP" altLang="en-US" sz="1400" kern="0" dirty="0" smtClean="0">
                <a:solidFill>
                  <a:srgbClr val="000000"/>
                </a:solidFill>
                <a:cs typeface="Meiryo UI" panose="020B0604030504040204" pitchFamily="50" charset="-128"/>
              </a:rPr>
              <a:t>上で扱うことの必然性を整理</a:t>
            </a:r>
            <a:endParaRPr sz="1400" kern="0" dirty="0" smtClean="0">
              <a:solidFill>
                <a:srgbClr val="000000"/>
              </a:solidFill>
              <a:cs typeface="Meiryo UI" panose="020B0604030504040204" pitchFamily="50" charset="-128"/>
            </a:endParaRPr>
          </a:p>
        </p:txBody>
      </p:sp>
      <p:sp>
        <p:nvSpPr>
          <p:cNvPr id="4" name="下矢印 3"/>
          <p:cNvSpPr/>
          <p:nvPr/>
        </p:nvSpPr>
        <p:spPr bwMode="auto">
          <a:xfrm>
            <a:off x="827584" y="2800820"/>
            <a:ext cx="1224136" cy="285500"/>
          </a:xfrm>
          <a:prstGeom prst="downArrow">
            <a:avLst/>
          </a:prstGeom>
          <a:solidFill>
            <a:schemeClr val="accent1">
              <a:lumMod val="90000"/>
            </a:scheme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41908516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AB9E648D-5F3D-497C-838E-C44AFEC827AC}" type="slidenum">
              <a:rPr lang="en-US" altLang="ja-JP" sz="1400"/>
              <a:pPr algn="r" eaLnBrk="1" hangingPunct="1">
                <a:spcBef>
                  <a:spcPct val="0"/>
                </a:spcBef>
                <a:buClrTx/>
                <a:buFontTx/>
                <a:buNone/>
              </a:pPr>
              <a:t>28</a:t>
            </a:fld>
            <a:endParaRPr lang="en-US" altLang="ja-JP" sz="1400"/>
          </a:p>
        </p:txBody>
      </p:sp>
      <p:sp>
        <p:nvSpPr>
          <p:cNvPr id="25603"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79F835F4-9372-45FF-A601-03A149A33CA3}" type="slidenum">
              <a:rPr lang="en-US" altLang="ja-JP" sz="1400"/>
              <a:pPr algn="r" eaLnBrk="1" hangingPunct="1">
                <a:spcBef>
                  <a:spcPct val="0"/>
                </a:spcBef>
                <a:buClrTx/>
                <a:buFontTx/>
                <a:buNone/>
              </a:pPr>
              <a:t>28</a:t>
            </a:fld>
            <a:endParaRPr lang="en-US" altLang="ja-JP" sz="1400"/>
          </a:p>
        </p:txBody>
      </p:sp>
      <p:sp>
        <p:nvSpPr>
          <p:cNvPr id="25604" name="Rectangle 4"/>
          <p:cNvSpPr>
            <a:spLocks noChangeArrowheads="1"/>
          </p:cNvSpPr>
          <p:nvPr/>
        </p:nvSpPr>
        <p:spPr bwMode="auto">
          <a:xfrm>
            <a:off x="77788" y="2641600"/>
            <a:ext cx="8964612"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3600" b="1" dirty="0" smtClean="0"/>
              <a:t>４．その他</a:t>
            </a:r>
            <a:endParaRPr lang="ja-JP" altLang="en-US" sz="3600" dirty="0"/>
          </a:p>
        </p:txBody>
      </p:sp>
    </p:spTree>
    <p:extLst>
      <p:ext uri="{BB962C8B-B14F-4D97-AF65-F5344CB8AC3E}">
        <p14:creationId xmlns:p14="http://schemas.microsoft.com/office/powerpoint/2010/main" val="253491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3C4AE1E5-537F-40B5-8880-CDF0174DB95A}" type="slidenum">
              <a:rPr lang="en-US" altLang="ja-JP" sz="1400" smtClean="0"/>
              <a:pPr algn="r" eaLnBrk="1" hangingPunct="1">
                <a:spcBef>
                  <a:spcPct val="0"/>
                </a:spcBef>
                <a:buClrTx/>
                <a:buFontTx/>
                <a:buNone/>
              </a:pPr>
              <a:t>2</a:t>
            </a:fld>
            <a:endParaRPr lang="en-US" altLang="ja-JP" sz="1400" smtClean="0"/>
          </a:p>
        </p:txBody>
      </p:sp>
      <p:sp>
        <p:nvSpPr>
          <p:cNvPr id="2253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5F242DCE-6919-4744-AAB9-00659D9BA466}" type="slidenum">
              <a:rPr lang="en-US" altLang="ja-JP" sz="1400"/>
              <a:pPr algn="r" eaLnBrk="1" hangingPunct="1">
                <a:spcBef>
                  <a:spcPct val="0"/>
                </a:spcBef>
                <a:buClrTx/>
                <a:buFontTx/>
                <a:buNone/>
              </a:pPr>
              <a:t>2</a:t>
            </a:fld>
            <a:endParaRPr lang="en-US" altLang="ja-JP" sz="1400"/>
          </a:p>
        </p:txBody>
      </p:sp>
      <p:sp>
        <p:nvSpPr>
          <p:cNvPr id="22532" name="Rectangle 4"/>
          <p:cNvSpPr>
            <a:spLocks noChangeArrowheads="1"/>
          </p:cNvSpPr>
          <p:nvPr/>
        </p:nvSpPr>
        <p:spPr bwMode="auto">
          <a:xfrm>
            <a:off x="77788" y="2641600"/>
            <a:ext cx="8964612"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3600" b="1" dirty="0"/>
              <a:t>１．</a:t>
            </a:r>
            <a:r>
              <a:rPr lang="ja-JP" altLang="en-US" sz="3600" b="1" dirty="0" smtClean="0"/>
              <a:t>第１回防災</a:t>
            </a:r>
            <a:r>
              <a:rPr lang="en-US" altLang="ja-JP" sz="3600" b="1" dirty="0" smtClean="0"/>
              <a:t>WG</a:t>
            </a:r>
            <a:r>
              <a:rPr lang="ja-JP" altLang="en-US" sz="3600" b="1" dirty="0" smtClean="0"/>
              <a:t>の</a:t>
            </a:r>
            <a:r>
              <a:rPr lang="ja-JP" altLang="en-US" sz="3600" b="1" dirty="0"/>
              <a:t>おさらい</a:t>
            </a:r>
            <a:endParaRPr lang="ja-JP" altLang="en-US" sz="3600" dirty="0"/>
          </a:p>
        </p:txBody>
      </p:sp>
    </p:spTree>
    <p:extLst>
      <p:ext uri="{BB962C8B-B14F-4D97-AF65-F5344CB8AC3E}">
        <p14:creationId xmlns:p14="http://schemas.microsoft.com/office/powerpoint/2010/main" val="21515964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3FA6CE8C-0A3B-4A76-AB0B-AA2193BE793E}" type="slidenum">
              <a:rPr lang="en-US" altLang="ja-JP" sz="1400">
                <a:solidFill>
                  <a:srgbClr val="000000"/>
                </a:solidFill>
              </a:rPr>
              <a:pPr algn="r" eaLnBrk="1" hangingPunct="1">
                <a:spcBef>
                  <a:spcPct val="0"/>
                </a:spcBef>
                <a:buClrTx/>
                <a:buFontTx/>
                <a:buNone/>
              </a:pPr>
              <a:t>29</a:t>
            </a:fld>
            <a:endParaRPr lang="en-US" altLang="ja-JP" sz="1400">
              <a:solidFill>
                <a:srgbClr val="000000"/>
              </a:solidFill>
            </a:endParaRPr>
          </a:p>
        </p:txBody>
      </p:sp>
      <p:sp>
        <p:nvSpPr>
          <p:cNvPr id="26627"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3E3C6D7A-DF01-4B48-AB84-26330BE6DE61}" type="slidenum">
              <a:rPr lang="en-US" altLang="ja-JP" sz="1400">
                <a:solidFill>
                  <a:srgbClr val="000000"/>
                </a:solidFill>
              </a:rPr>
              <a:pPr algn="r" eaLnBrk="1" hangingPunct="1">
                <a:spcBef>
                  <a:spcPct val="0"/>
                </a:spcBef>
                <a:buClrTx/>
                <a:buFontTx/>
                <a:buNone/>
              </a:pPr>
              <a:t>29</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100" kern="0" dirty="0" smtClean="0">
                <a:solidFill>
                  <a:srgbClr val="FFFFFF"/>
                </a:solidFill>
              </a:rPr>
              <a:t>４－１．その他</a:t>
            </a:r>
          </a:p>
        </p:txBody>
      </p:sp>
      <p:sp>
        <p:nvSpPr>
          <p:cNvPr id="6" name="Rectangle 3"/>
          <p:cNvSpPr txBox="1">
            <a:spLocks noChangeArrowheads="1"/>
          </p:cNvSpPr>
          <p:nvPr/>
        </p:nvSpPr>
        <p:spPr bwMode="auto">
          <a:xfrm>
            <a:off x="250825" y="933450"/>
            <a:ext cx="8713788" cy="559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400" kern="0" dirty="0">
                <a:solidFill>
                  <a:srgbClr val="000000"/>
                </a:solidFill>
              </a:rPr>
              <a:t>システム運用にかかる関係機関との連携</a:t>
            </a:r>
            <a:r>
              <a:rPr lang="ja-JP" altLang="en-US" sz="2400" kern="0" dirty="0" smtClean="0">
                <a:solidFill>
                  <a:srgbClr val="000000"/>
                </a:solidFill>
              </a:rPr>
              <a:t>検討</a:t>
            </a:r>
            <a:endParaRPr lang="en-US" altLang="ja-JP" sz="2400" kern="0" dirty="0" smtClean="0">
              <a:solidFill>
                <a:srgbClr val="000000"/>
              </a:solidFill>
            </a:endParaRPr>
          </a:p>
          <a:p>
            <a:pPr lvl="1" eaLnBrk="1" hangingPunct="1">
              <a:defRPr/>
            </a:pPr>
            <a:r>
              <a:rPr lang="ja-JP" altLang="en-US" sz="2400" kern="0" dirty="0" smtClean="0">
                <a:solidFill>
                  <a:srgbClr val="000000"/>
                </a:solidFill>
              </a:rPr>
              <a:t>三重県次期防災システムの事業者選定が終了したため、今後、三重県防災対策部と協議を再開予定</a:t>
            </a:r>
            <a:endParaRPr lang="en-US" altLang="ja-JP" sz="2400" kern="0" dirty="0" smtClean="0">
              <a:solidFill>
                <a:srgbClr val="000000"/>
              </a:solidFill>
            </a:endParaRPr>
          </a:p>
          <a:p>
            <a:pPr eaLnBrk="1" hangingPunct="1">
              <a:defRPr/>
            </a:pPr>
            <a:endParaRPr lang="en-US" altLang="ja-JP" sz="2400" kern="0" dirty="0">
              <a:solidFill>
                <a:srgbClr val="000000"/>
              </a:solidFill>
            </a:endParaRPr>
          </a:p>
          <a:p>
            <a:pPr eaLnBrk="1" hangingPunct="1">
              <a:defRPr/>
            </a:pPr>
            <a:r>
              <a:rPr lang="ja-JP" altLang="en-US" sz="2400" kern="0" dirty="0" smtClean="0">
                <a:solidFill>
                  <a:srgbClr val="000000"/>
                </a:solidFill>
              </a:rPr>
              <a:t>データ搭載のお知らせ</a:t>
            </a:r>
            <a:endParaRPr lang="en-US" altLang="ja-JP" sz="2400" kern="0" dirty="0" smtClean="0">
              <a:solidFill>
                <a:srgbClr val="000000"/>
              </a:solidFill>
            </a:endParaRPr>
          </a:p>
          <a:p>
            <a:pPr lvl="1" eaLnBrk="1" hangingPunct="1">
              <a:defRPr/>
            </a:pPr>
            <a:r>
              <a:rPr lang="en-US" altLang="ja-JP" sz="2400" kern="0" dirty="0" smtClean="0">
                <a:solidFill>
                  <a:srgbClr val="000000"/>
                </a:solidFill>
              </a:rPr>
              <a:t>H28.9.1</a:t>
            </a:r>
            <a:r>
              <a:rPr lang="ja-JP" altLang="en-US" sz="2400" kern="0" dirty="0" smtClean="0">
                <a:solidFill>
                  <a:srgbClr val="000000"/>
                </a:solidFill>
              </a:rPr>
              <a:t>に</a:t>
            </a:r>
            <a:r>
              <a:rPr lang="zh-TW" altLang="en-US" sz="2400" kern="0" dirty="0">
                <a:solidFill>
                  <a:srgbClr val="000000"/>
                </a:solidFill>
              </a:rPr>
              <a:t>三重県津波浸水予測図（平成</a:t>
            </a:r>
            <a:r>
              <a:rPr lang="en-US" altLang="zh-TW" sz="2400" kern="0" dirty="0">
                <a:solidFill>
                  <a:srgbClr val="000000"/>
                </a:solidFill>
              </a:rPr>
              <a:t>25</a:t>
            </a:r>
            <a:r>
              <a:rPr lang="zh-TW" altLang="en-US" sz="2400" kern="0" dirty="0">
                <a:solidFill>
                  <a:srgbClr val="000000"/>
                </a:solidFill>
              </a:rPr>
              <a:t>年 理論上最大</a:t>
            </a:r>
            <a:r>
              <a:rPr lang="zh-TW" altLang="en-US" sz="2400" kern="0" dirty="0" smtClean="0">
                <a:solidFill>
                  <a:srgbClr val="000000"/>
                </a:solidFill>
              </a:rPr>
              <a:t>）</a:t>
            </a:r>
            <a:r>
              <a:rPr lang="ja-JP" altLang="en-US" sz="2400" kern="0" dirty="0" smtClean="0">
                <a:solidFill>
                  <a:srgbClr val="000000"/>
                </a:solidFill>
              </a:rPr>
              <a:t>をシステム搭載しました</a:t>
            </a:r>
            <a:endParaRPr lang="en-US" altLang="ja-JP" sz="2400" kern="0" dirty="0">
              <a:solidFill>
                <a:srgbClr val="000000"/>
              </a:solidFill>
            </a:endParaRPr>
          </a:p>
        </p:txBody>
      </p:sp>
    </p:spTree>
    <p:extLst>
      <p:ext uri="{BB962C8B-B14F-4D97-AF65-F5344CB8AC3E}">
        <p14:creationId xmlns:p14="http://schemas.microsoft.com/office/powerpoint/2010/main" val="1922705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spcBef>
                <a:spcPct val="0"/>
              </a:spcBef>
              <a:buClrTx/>
              <a:buFontTx/>
              <a:buNone/>
            </a:pPr>
            <a:fld id="{924808C1-1C58-4FC5-808C-B7BA51A76DD7}" type="slidenum">
              <a:rPr lang="en-US" altLang="ja-JP" sz="1400" smtClean="0">
                <a:solidFill>
                  <a:srgbClr val="000000"/>
                </a:solidFill>
              </a:rPr>
              <a:pPr>
                <a:spcBef>
                  <a:spcPct val="0"/>
                </a:spcBef>
                <a:buClrTx/>
                <a:buFontTx/>
                <a:buNone/>
              </a:pPr>
              <a:t>3</a:t>
            </a:fld>
            <a:endParaRPr lang="en-US" altLang="ja-JP" sz="1400" smtClean="0">
              <a:solidFill>
                <a:srgbClr val="000000"/>
              </a:solidFill>
            </a:endParaRPr>
          </a:p>
        </p:txBody>
      </p:sp>
      <p:sp>
        <p:nvSpPr>
          <p:cNvPr id="5123"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78A77162-3EF2-40A8-BFE8-EE7F048E074C}" type="slidenum">
              <a:rPr lang="en-US" altLang="ja-JP" sz="1400">
                <a:solidFill>
                  <a:srgbClr val="000000"/>
                </a:solidFill>
              </a:rPr>
              <a:pPr algn="r" eaLnBrk="1" hangingPunct="1">
                <a:spcBef>
                  <a:spcPct val="0"/>
                </a:spcBef>
                <a:buClrTx/>
                <a:buFontTx/>
                <a:buNone/>
              </a:pPr>
              <a:t>3</a:t>
            </a:fld>
            <a:endParaRPr lang="en-US" altLang="ja-JP" sz="1400">
              <a:solidFill>
                <a:srgbClr val="000000"/>
              </a:solidFill>
            </a:endParaRPr>
          </a:p>
        </p:txBody>
      </p:sp>
      <p:sp>
        <p:nvSpPr>
          <p:cNvPr id="5124"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C8B927B2-56FF-4734-8529-6713F9ED411A}" type="slidenum">
              <a:rPr lang="en-US" altLang="ja-JP" sz="1400">
                <a:solidFill>
                  <a:srgbClr val="000000"/>
                </a:solidFill>
              </a:rPr>
              <a:pPr algn="r" eaLnBrk="1" hangingPunct="1">
                <a:spcBef>
                  <a:spcPct val="0"/>
                </a:spcBef>
                <a:buClrTx/>
                <a:buFontTx/>
                <a:buNone/>
              </a:pPr>
              <a:t>3</a:t>
            </a:fld>
            <a:endParaRPr lang="en-US" altLang="ja-JP" sz="1400">
              <a:solidFill>
                <a:srgbClr val="000000"/>
              </a:solidFill>
            </a:endParaRPr>
          </a:p>
        </p:txBody>
      </p:sp>
      <p:sp>
        <p:nvSpPr>
          <p:cNvPr id="5125"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D6743FBD-B21B-4F7B-AB82-6BA1F126F4E1}" type="slidenum">
              <a:rPr lang="en-US" altLang="ja-JP" sz="1400">
                <a:solidFill>
                  <a:srgbClr val="000000"/>
                </a:solidFill>
              </a:rPr>
              <a:pPr algn="r" eaLnBrk="1" hangingPunct="1">
                <a:spcBef>
                  <a:spcPct val="0"/>
                </a:spcBef>
                <a:buClrTx/>
                <a:buFontTx/>
                <a:buNone/>
              </a:pPr>
              <a:t>3</a:t>
            </a:fld>
            <a:endParaRPr lang="en-US" altLang="ja-JP" sz="1400">
              <a:solidFill>
                <a:srgbClr val="000000"/>
              </a:solidFill>
            </a:endParaRPr>
          </a:p>
        </p:txBody>
      </p:sp>
      <p:sp>
        <p:nvSpPr>
          <p:cNvPr id="5126"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smtClean="0"/>
              <a:t>１．今年度の活動概要</a:t>
            </a:r>
          </a:p>
        </p:txBody>
      </p:sp>
      <p:sp>
        <p:nvSpPr>
          <p:cNvPr id="15" name="Rectangle 28"/>
          <p:cNvSpPr txBox="1">
            <a:spLocks noChangeArrowheads="1"/>
          </p:cNvSpPr>
          <p:nvPr/>
        </p:nvSpPr>
        <p:spPr bwMode="auto">
          <a:xfrm>
            <a:off x="200025" y="723900"/>
            <a:ext cx="8667750" cy="584200"/>
          </a:xfrm>
          <a:prstGeom prst="rect">
            <a:avLst/>
          </a:prstGeom>
          <a:noFill/>
          <a:ln>
            <a:noFill/>
          </a:ln>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sz="2800" kern="0" smtClean="0">
                <a:solidFill>
                  <a:srgbClr val="000000"/>
                </a:solidFill>
              </a:rPr>
              <a:t>活動体制</a:t>
            </a:r>
          </a:p>
          <a:p>
            <a:pPr lvl="1" eaLnBrk="1" hangingPunct="1">
              <a:defRPr/>
            </a:pPr>
            <a:r>
              <a:rPr sz="2000" kern="0" smtClean="0">
                <a:solidFill>
                  <a:srgbClr val="000000"/>
                </a:solidFill>
              </a:rPr>
              <a:t>昨年度に引き続き「技術部会」と「防災</a:t>
            </a:r>
            <a:r>
              <a:rPr lang="en-US" altLang="ja-JP" sz="2000" kern="0" smtClean="0">
                <a:solidFill>
                  <a:srgbClr val="000000"/>
                </a:solidFill>
              </a:rPr>
              <a:t>WG</a:t>
            </a:r>
            <a:r>
              <a:rPr sz="2000" kern="0" smtClean="0">
                <a:solidFill>
                  <a:srgbClr val="000000"/>
                </a:solidFill>
              </a:rPr>
              <a:t>」を設置して各検討を実施</a:t>
            </a:r>
            <a:endParaRPr lang="en-US" altLang="ja-JP" sz="2000" kern="0" smtClean="0">
              <a:solidFill>
                <a:srgbClr val="000000"/>
              </a:solidFill>
            </a:endParaRPr>
          </a:p>
        </p:txBody>
      </p:sp>
      <p:sp>
        <p:nvSpPr>
          <p:cNvPr id="16" name="Rectangle 28"/>
          <p:cNvSpPr txBox="1">
            <a:spLocks noChangeArrowheads="1"/>
          </p:cNvSpPr>
          <p:nvPr/>
        </p:nvSpPr>
        <p:spPr bwMode="auto">
          <a:xfrm>
            <a:off x="225425" y="4716463"/>
            <a:ext cx="8667750" cy="584200"/>
          </a:xfrm>
          <a:prstGeom prst="rect">
            <a:avLst/>
          </a:prstGeom>
          <a:noFill/>
          <a:ln>
            <a:noFill/>
          </a:ln>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sz="2800" kern="0" smtClean="0">
                <a:solidFill>
                  <a:srgbClr val="000000"/>
                </a:solidFill>
              </a:rPr>
              <a:t>開催スケジュール（予定）</a:t>
            </a:r>
          </a:p>
        </p:txBody>
      </p:sp>
      <p:grpSp>
        <p:nvGrpSpPr>
          <p:cNvPr id="5129" name="グループ化 2"/>
          <p:cNvGrpSpPr>
            <a:grpSpLocks/>
          </p:cNvGrpSpPr>
          <p:nvPr/>
        </p:nvGrpSpPr>
        <p:grpSpPr bwMode="auto">
          <a:xfrm>
            <a:off x="696913" y="1668463"/>
            <a:ext cx="7762875" cy="2944812"/>
            <a:chOff x="676626" y="1412875"/>
            <a:chExt cx="7763727" cy="2944814"/>
          </a:xfrm>
        </p:grpSpPr>
        <p:sp>
          <p:nvSpPr>
            <p:cNvPr id="2" name="正方形/長方形 1"/>
            <p:cNvSpPr/>
            <p:nvPr/>
          </p:nvSpPr>
          <p:spPr bwMode="auto">
            <a:xfrm>
              <a:off x="4780763" y="3311526"/>
              <a:ext cx="3529400" cy="889001"/>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defRPr/>
              </a:pP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技術部会</a:t>
              </a: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p>
            <a:p>
              <a:pPr marL="0" lvl="1">
                <a:defRPr/>
              </a:pPr>
              <a:r>
                <a:rPr lang="ja-JP" altLang="en-US" sz="1200" u="sng"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検討項目</a:t>
              </a:r>
              <a:endParaRPr lang="en-US" altLang="ja-JP" sz="1200" u="sng"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marL="0" lvl="1">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○共有デジタル地図の利活用促進にかかる検討</a:t>
              </a:r>
              <a:endParaRPr lang="en-US" altLang="ja-JP"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marL="0" lvl="1">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○その他利活用支援</a:t>
              </a:r>
              <a:endParaRPr lang="en-US" altLang="ja-JP"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p:cNvSpPr/>
            <p:nvPr/>
          </p:nvSpPr>
          <p:spPr bwMode="auto">
            <a:xfrm>
              <a:off x="4780763" y="2205038"/>
              <a:ext cx="3529400" cy="895351"/>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defRPr/>
              </a:pP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検討委員会</a:t>
              </a: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p>
            <a:p>
              <a:pPr>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○調査・検討成果の審議・承認</a:t>
              </a:r>
              <a:endParaRPr lang="en-US" altLang="ja-JP"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5211" name="直線コネクタ 3"/>
            <p:cNvCxnSpPr>
              <a:cxnSpLocks noChangeShapeType="1"/>
              <a:stCxn id="9" idx="2"/>
              <a:endCxn id="2" idx="0"/>
            </p:cNvCxnSpPr>
            <p:nvPr/>
          </p:nvCxnSpPr>
          <p:spPr bwMode="auto">
            <a:xfrm>
              <a:off x="6545278" y="3099867"/>
              <a:ext cx="0" cy="211243"/>
            </a:xfrm>
            <a:prstGeom prst="line">
              <a:avLst/>
            </a:prstGeom>
            <a:noFill/>
            <a:ln w="15875" algn="ctr">
              <a:solidFill>
                <a:schemeClr val="tx1"/>
              </a:solidFill>
              <a:round/>
              <a:headEnd/>
              <a:tailEnd/>
            </a:ln>
            <a:extLst>
              <a:ext uri="{909E8E84-426E-40DD-AFC4-6F175D3DCCD1}">
                <a14:hiddenFill xmlns:a14="http://schemas.microsoft.com/office/drawing/2010/main">
                  <a:noFill/>
                </a14:hiddenFill>
              </a:ext>
            </a:extLst>
          </p:spPr>
        </p:cxnSp>
        <p:sp>
          <p:nvSpPr>
            <p:cNvPr id="18" name="正方形/長方形 17"/>
            <p:cNvSpPr/>
            <p:nvPr/>
          </p:nvSpPr>
          <p:spPr bwMode="auto">
            <a:xfrm>
              <a:off x="4623584" y="1412875"/>
              <a:ext cx="3816769" cy="2944814"/>
            </a:xfrm>
            <a:prstGeom prst="rect">
              <a:avLst/>
            </a:prstGeom>
            <a:noFill/>
            <a:ln w="1587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defRPr/>
              </a:pP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■事業推進部門</a:t>
              </a:r>
              <a:endPar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p:cNvSpPr/>
            <p:nvPr/>
          </p:nvSpPr>
          <p:spPr bwMode="auto">
            <a:xfrm>
              <a:off x="676626" y="1412875"/>
              <a:ext cx="3816769" cy="2944814"/>
            </a:xfrm>
            <a:prstGeom prst="rect">
              <a:avLst/>
            </a:prstGeom>
            <a:noFill/>
            <a:ln w="1587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defRPr/>
              </a:pP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■調査研究部門</a:t>
              </a:r>
              <a:endPar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正方形/長方形 19"/>
            <p:cNvSpPr/>
            <p:nvPr/>
          </p:nvSpPr>
          <p:spPr bwMode="auto">
            <a:xfrm>
              <a:off x="840156" y="1766887"/>
              <a:ext cx="3456367" cy="1511301"/>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defRPr/>
              </a:pP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【GIS</a:t>
              </a:r>
              <a:r>
                <a:rPr lang="ja-JP" altLang="en-US"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利活用研究会</a:t>
              </a: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8" name="正方形/長方形 7"/>
            <p:cNvSpPr/>
            <p:nvPr/>
          </p:nvSpPr>
          <p:spPr bwMode="auto">
            <a:xfrm>
              <a:off x="997336" y="2082800"/>
              <a:ext cx="3154708" cy="1120776"/>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defRPr/>
              </a:pP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防災</a:t>
              </a:r>
              <a:r>
                <a:rPr lang="en-US" altLang="ja-JP"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WG】</a:t>
              </a:r>
            </a:p>
            <a:p>
              <a:pPr>
                <a:defRPr/>
              </a:pPr>
              <a:r>
                <a:rPr lang="ja-JP" altLang="en-US" sz="1200" u="sng"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検討項目</a:t>
              </a:r>
              <a:endParaRPr lang="en-US" altLang="ja-JP" sz="1200" u="sng"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○防災分野における共有デジタル地図の</a:t>
              </a:r>
              <a:endParaRPr lang="en-US" altLang="ja-JP"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利活用検討</a:t>
              </a:r>
            </a:p>
          </p:txBody>
        </p:sp>
        <p:cxnSp>
          <p:nvCxnSpPr>
            <p:cNvPr id="5216" name="直線コネクタ 3"/>
            <p:cNvCxnSpPr>
              <a:cxnSpLocks noChangeShapeType="1"/>
              <a:stCxn id="8" idx="3"/>
            </p:cNvCxnSpPr>
            <p:nvPr/>
          </p:nvCxnSpPr>
          <p:spPr bwMode="auto">
            <a:xfrm>
              <a:off x="4152692" y="2642960"/>
              <a:ext cx="628464" cy="1334"/>
            </a:xfrm>
            <a:prstGeom prst="line">
              <a:avLst/>
            </a:prstGeom>
            <a:noFill/>
            <a:ln w="15875" algn="ctr">
              <a:solidFill>
                <a:schemeClr val="tx1"/>
              </a:solidFill>
              <a:round/>
              <a:headEnd/>
              <a:tailEnd/>
            </a:ln>
            <a:extLst>
              <a:ext uri="{909E8E84-426E-40DD-AFC4-6F175D3DCCD1}">
                <a14:hiddenFill xmlns:a14="http://schemas.microsoft.com/office/drawing/2010/main">
                  <a:noFill/>
                </a14:hiddenFill>
              </a:ext>
            </a:extLst>
          </p:spPr>
        </p:cxnSp>
      </p:grpSp>
      <p:sp>
        <p:nvSpPr>
          <p:cNvPr id="5130" name="テキスト ボックス 3"/>
          <p:cNvSpPr txBox="1">
            <a:spLocks noChangeArrowheads="1"/>
          </p:cNvSpPr>
          <p:nvPr/>
        </p:nvSpPr>
        <p:spPr bwMode="auto">
          <a:xfrm>
            <a:off x="4065588" y="2647950"/>
            <a:ext cx="895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ctr" eaLnBrk="1" hangingPunct="1">
              <a:spcBef>
                <a:spcPct val="0"/>
              </a:spcBef>
              <a:buClrTx/>
              <a:buFontTx/>
              <a:buNone/>
            </a:pPr>
            <a:r>
              <a:rPr lang="ja-JP" altLang="en-US" sz="12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提案</a:t>
            </a:r>
          </a:p>
        </p:txBody>
      </p:sp>
      <p:sp>
        <p:nvSpPr>
          <p:cNvPr id="5131" name="テキスト ボックス 21"/>
          <p:cNvSpPr txBox="1">
            <a:spLocks noChangeArrowheads="1"/>
          </p:cNvSpPr>
          <p:nvPr/>
        </p:nvSpPr>
        <p:spPr bwMode="auto">
          <a:xfrm>
            <a:off x="6378575" y="3346450"/>
            <a:ext cx="895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ctr" eaLnBrk="1" hangingPunct="1">
              <a:spcBef>
                <a:spcPct val="0"/>
              </a:spcBef>
              <a:buClrTx/>
              <a:buFontTx/>
              <a:buNone/>
            </a:pPr>
            <a:r>
              <a:rPr lang="ja-JP" altLang="en-US" sz="12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提案</a:t>
            </a:r>
          </a:p>
        </p:txBody>
      </p:sp>
      <p:graphicFrame>
        <p:nvGraphicFramePr>
          <p:cNvPr id="3" name="表 2"/>
          <p:cNvGraphicFramePr>
            <a:graphicFrameLocks noGrp="1"/>
          </p:cNvGraphicFramePr>
          <p:nvPr>
            <p:extLst>
              <p:ext uri="{D42A27DB-BD31-4B8C-83A1-F6EECF244321}">
                <p14:modId xmlns:p14="http://schemas.microsoft.com/office/powerpoint/2010/main" val="2531029391"/>
              </p:ext>
            </p:extLst>
          </p:nvPr>
        </p:nvGraphicFramePr>
        <p:xfrm>
          <a:off x="692150" y="5272088"/>
          <a:ext cx="7994650" cy="1350964"/>
        </p:xfrm>
        <a:graphic>
          <a:graphicData uri="http://schemas.openxmlformats.org/drawingml/2006/table">
            <a:tbl>
              <a:tblPr firstRow="1" bandRow="1">
                <a:tableStyleId>{21E4AEA4-8DFA-4A89-87EB-49C32662AFE0}</a:tableStyleId>
              </a:tblPr>
              <a:tblGrid>
                <a:gridCol w="1065953"/>
                <a:gridCol w="642653"/>
                <a:gridCol w="523837"/>
                <a:gridCol w="523837"/>
                <a:gridCol w="523837"/>
                <a:gridCol w="523837"/>
                <a:gridCol w="523837"/>
                <a:gridCol w="523837"/>
                <a:gridCol w="523837"/>
                <a:gridCol w="523837"/>
                <a:gridCol w="523837"/>
                <a:gridCol w="523837"/>
                <a:gridCol w="523837"/>
                <a:gridCol w="523837"/>
              </a:tblGrid>
              <a:tr h="337741">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会議名</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開催数</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r>
              <a:tr h="337741">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検討委員会</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r>
              <a:tr h="337741">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技術部会</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r>
              <a:tr h="337741">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防災</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WG</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c>
                  <a:txBody>
                    <a:bodyPr/>
                    <a:lstStyle/>
                    <a:p>
                      <a:pPr algn="ct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marL="91453" marR="91453" marT="45732" marB="45732"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52BC1061-BE05-4A36-B4A4-F99CCF175838}" type="slidenum">
              <a:rPr lang="en-US" altLang="ja-JP" sz="1400">
                <a:solidFill>
                  <a:srgbClr val="000000"/>
                </a:solidFill>
              </a:rPr>
              <a:pPr algn="r" eaLnBrk="1" hangingPunct="1">
                <a:spcBef>
                  <a:spcPct val="0"/>
                </a:spcBef>
                <a:buClrTx/>
                <a:buFontTx/>
                <a:buNone/>
              </a:pPr>
              <a:t>4</a:t>
            </a:fld>
            <a:endParaRPr lang="en-US" altLang="ja-JP" sz="1400">
              <a:solidFill>
                <a:srgbClr val="000000"/>
              </a:solidFill>
            </a:endParaRPr>
          </a:p>
        </p:txBody>
      </p:sp>
      <p:sp>
        <p:nvSpPr>
          <p:cNvPr id="6147"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F9B5BBF5-0C89-4647-9F06-A29EE338B22B}" type="slidenum">
              <a:rPr lang="en-US" altLang="ja-JP" sz="1400">
                <a:solidFill>
                  <a:srgbClr val="000000"/>
                </a:solidFill>
              </a:rPr>
              <a:pPr algn="r" eaLnBrk="1" hangingPunct="1">
                <a:spcBef>
                  <a:spcPct val="0"/>
                </a:spcBef>
                <a:buClrTx/>
                <a:buFontTx/>
                <a:buNone/>
              </a:pPr>
              <a:t>4</a:t>
            </a:fld>
            <a:endParaRPr lang="en-US" altLang="ja-JP" sz="1400">
              <a:solidFill>
                <a:srgbClr val="000000"/>
              </a:solidFill>
            </a:endParaRPr>
          </a:p>
        </p:txBody>
      </p:sp>
      <p:sp>
        <p:nvSpPr>
          <p:cNvPr id="6148" name="Rectangle 3"/>
          <p:cNvSpPr>
            <a:spLocks noGrp="1" noChangeArrowheads="1"/>
          </p:cNvSpPr>
          <p:nvPr>
            <p:ph type="body" idx="4294967295"/>
          </p:nvPr>
        </p:nvSpPr>
        <p:spPr>
          <a:xfrm>
            <a:off x="369888" y="908050"/>
            <a:ext cx="8523287" cy="5380038"/>
          </a:xfrm>
        </p:spPr>
        <p:txBody>
          <a:bodyPr/>
          <a:lstStyle/>
          <a:p>
            <a:pPr eaLnBrk="1" hangingPunct="1"/>
            <a:r>
              <a:rPr sz="2800" dirty="0" smtClean="0"/>
              <a:t>目的</a:t>
            </a:r>
          </a:p>
          <a:p>
            <a:pPr lvl="1" eaLnBrk="1" hangingPunct="1"/>
            <a:r>
              <a:rPr sz="2400" dirty="0" smtClean="0">
                <a:cs typeface="メイリオ" panose="020B0604030504040204" pitchFamily="50" charset="-128"/>
              </a:rPr>
              <a:t>昨年度作成した「地理空間情報集約システム運用ガイドライン（案）」を基に、地理空間情報集約システムを活用した防災分野における広域連携の仕組みを県域に普及促進するとともに、要望の大きい防災関連個人情報のシステム搭載にむけた検討を実施する。</a:t>
            </a:r>
            <a:endParaRPr lang="en-US" altLang="ja-JP" sz="2400" dirty="0" smtClean="0">
              <a:cs typeface="メイリオ" panose="020B0604030504040204" pitchFamily="50" charset="-128"/>
            </a:endParaRPr>
          </a:p>
          <a:p>
            <a:pPr lvl="1" eaLnBrk="1" hangingPunct="1"/>
            <a:r>
              <a:rPr sz="2400" dirty="0" smtClean="0">
                <a:cs typeface="メイリオ" panose="020B0604030504040204" pitchFamily="50" charset="-128"/>
              </a:rPr>
              <a:t>また、効果的なシステム運用を目的として、三重県の次期防災システムとの連携にむけた協議・検討を実施する。</a:t>
            </a:r>
            <a:endParaRPr lang="en-US" altLang="ja-JP" sz="2400" dirty="0" smtClean="0">
              <a:cs typeface="メイリオ" panose="020B0604030504040204" pitchFamily="50" charset="-128"/>
            </a:endParaRPr>
          </a:p>
          <a:p>
            <a:pPr lvl="1" eaLnBrk="1" hangingPunct="1"/>
            <a:endParaRPr sz="2400" dirty="0" smtClean="0"/>
          </a:p>
          <a:p>
            <a:pPr eaLnBrk="1" hangingPunct="1"/>
            <a:r>
              <a:rPr sz="2800" dirty="0" smtClean="0"/>
              <a:t>実施内容</a:t>
            </a:r>
          </a:p>
          <a:p>
            <a:pPr lvl="1" eaLnBrk="1" hangingPunct="1"/>
            <a:r>
              <a:rPr sz="2400" dirty="0" smtClean="0"/>
              <a:t>①地理空間情報集約システムの普及促進</a:t>
            </a:r>
            <a:endParaRPr lang="en-US" sz="2400" dirty="0" smtClean="0"/>
          </a:p>
          <a:p>
            <a:pPr lvl="1" eaLnBrk="1" hangingPunct="1"/>
            <a:r>
              <a:rPr sz="2400" dirty="0" smtClean="0"/>
              <a:t>②防災関連個人情報のシステム</a:t>
            </a:r>
            <a:r>
              <a:rPr lang="ja-JP" altLang="en-US" sz="2400" dirty="0" smtClean="0"/>
              <a:t>での取り扱い</a:t>
            </a:r>
            <a:r>
              <a:rPr sz="2400" dirty="0" smtClean="0"/>
              <a:t>検討</a:t>
            </a:r>
            <a:endParaRPr lang="en-US" altLang="ja-JP" sz="2400" dirty="0" smtClean="0"/>
          </a:p>
          <a:p>
            <a:pPr lvl="1" eaLnBrk="1" hangingPunct="1"/>
            <a:r>
              <a:rPr sz="2400" dirty="0" smtClean="0"/>
              <a:t>③システム運用にかかる関係機関との連携検討</a:t>
            </a:r>
            <a:endParaRPr lang="en-US" altLang="ja-JP" sz="2400" dirty="0" smtClean="0"/>
          </a:p>
          <a:p>
            <a:pPr lvl="1" eaLnBrk="1" hangingPunct="1">
              <a:buFont typeface="Wingdings" panose="05000000000000000000" pitchFamily="2" charset="2"/>
              <a:buNone/>
            </a:pPr>
            <a:endParaRPr sz="2400" dirty="0" smtClean="0"/>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t>２．防災分野における共有</a:t>
            </a:r>
            <a:r>
              <a:rPr lang="en-US" altLang="ja-JP" sz="3200" kern="0" dirty="0" smtClean="0"/>
              <a:t>DM</a:t>
            </a:r>
            <a:r>
              <a:rPr lang="ja-JP" altLang="en-US" sz="3200" kern="0" dirty="0" err="1" smtClean="0"/>
              <a:t>の利</a:t>
            </a:r>
            <a:r>
              <a:rPr lang="ja-JP" altLang="en-US" sz="3200" kern="0" dirty="0" smtClean="0"/>
              <a:t>活用検討</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3C4AE1E5-537F-40B5-8880-CDF0174DB95A}" type="slidenum">
              <a:rPr lang="en-US" altLang="ja-JP" sz="1400" smtClean="0"/>
              <a:pPr algn="r" eaLnBrk="1" hangingPunct="1">
                <a:spcBef>
                  <a:spcPct val="0"/>
                </a:spcBef>
                <a:buClrTx/>
                <a:buFontTx/>
                <a:buNone/>
              </a:pPr>
              <a:t>5</a:t>
            </a:fld>
            <a:endParaRPr lang="en-US" altLang="ja-JP" sz="1400" smtClean="0"/>
          </a:p>
        </p:txBody>
      </p:sp>
      <p:sp>
        <p:nvSpPr>
          <p:cNvPr id="2253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5F242DCE-6919-4744-AAB9-00659D9BA466}" type="slidenum">
              <a:rPr lang="en-US" altLang="ja-JP" sz="1400"/>
              <a:pPr algn="r" eaLnBrk="1" hangingPunct="1">
                <a:spcBef>
                  <a:spcPct val="0"/>
                </a:spcBef>
                <a:buClrTx/>
                <a:buFontTx/>
                <a:buNone/>
              </a:pPr>
              <a:t>5</a:t>
            </a:fld>
            <a:endParaRPr lang="en-US" altLang="ja-JP" sz="1400"/>
          </a:p>
        </p:txBody>
      </p:sp>
      <p:sp>
        <p:nvSpPr>
          <p:cNvPr id="22532" name="Rectangle 4"/>
          <p:cNvSpPr>
            <a:spLocks noChangeArrowheads="1"/>
          </p:cNvSpPr>
          <p:nvPr/>
        </p:nvSpPr>
        <p:spPr bwMode="auto">
          <a:xfrm>
            <a:off x="77788" y="2641600"/>
            <a:ext cx="8964612"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3600" b="1" dirty="0"/>
              <a:t>２．地理空間情報集約システム</a:t>
            </a:r>
            <a:r>
              <a:rPr lang="ja-JP" altLang="en-US" sz="3600" b="1" dirty="0" smtClean="0"/>
              <a:t>の</a:t>
            </a:r>
            <a:endParaRPr lang="en-US" altLang="ja-JP" sz="3600" b="1" dirty="0" smtClean="0"/>
          </a:p>
          <a:p>
            <a:pPr algn="ctr" eaLnBrk="1" hangingPunct="1">
              <a:spcBef>
                <a:spcPct val="0"/>
              </a:spcBef>
              <a:buClrTx/>
              <a:buFontTx/>
              <a:buNone/>
            </a:pPr>
            <a:r>
              <a:rPr lang="ja-JP" altLang="en-US" sz="3600" b="1" dirty="0" smtClean="0"/>
              <a:t>普及促進について</a:t>
            </a:r>
            <a:endParaRPr lang="ja-JP" altLang="en-US" sz="3600" dirty="0"/>
          </a:p>
        </p:txBody>
      </p:sp>
    </p:spTree>
    <p:extLst>
      <p:ext uri="{BB962C8B-B14F-4D97-AF65-F5344CB8AC3E}">
        <p14:creationId xmlns:p14="http://schemas.microsoft.com/office/powerpoint/2010/main" val="3751184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90BAA7B9-B3CA-4DC0-A809-75C4EEB64A1C}" type="slidenum">
              <a:rPr lang="en-US" altLang="ja-JP" sz="1400">
                <a:solidFill>
                  <a:srgbClr val="000000"/>
                </a:solidFill>
              </a:rPr>
              <a:pPr algn="r" eaLnBrk="1" hangingPunct="1">
                <a:spcBef>
                  <a:spcPct val="0"/>
                </a:spcBef>
                <a:buClrTx/>
                <a:buFontTx/>
                <a:buNone/>
              </a:pPr>
              <a:t>6</a:t>
            </a:fld>
            <a:endParaRPr lang="en-US" altLang="ja-JP" sz="1400">
              <a:solidFill>
                <a:srgbClr val="000000"/>
              </a:solidFill>
            </a:endParaRPr>
          </a:p>
        </p:txBody>
      </p:sp>
      <p:sp>
        <p:nvSpPr>
          <p:cNvPr id="7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AB535E0D-45B0-4AD4-8E4B-0D0B8C8E331E}" type="slidenum">
              <a:rPr lang="en-US" altLang="ja-JP" sz="1400">
                <a:solidFill>
                  <a:srgbClr val="000000"/>
                </a:solidFill>
              </a:rPr>
              <a:pPr algn="r" eaLnBrk="1" hangingPunct="1">
                <a:spcBef>
                  <a:spcPct val="0"/>
                </a:spcBef>
                <a:buClrTx/>
                <a:buFontTx/>
                <a:buNone/>
              </a:pPr>
              <a:t>6</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２－１．災害発生時のシステム利用状況</a:t>
            </a:r>
          </a:p>
        </p:txBody>
      </p:sp>
      <p:sp>
        <p:nvSpPr>
          <p:cNvPr id="9" name="正方形/長方形 8"/>
          <p:cNvSpPr/>
          <p:nvPr/>
        </p:nvSpPr>
        <p:spPr bwMode="auto">
          <a:xfrm>
            <a:off x="251520" y="836713"/>
            <a:ext cx="8712968" cy="936103"/>
          </a:xfrm>
          <a:prstGeom prst="rect">
            <a:avLst/>
          </a:prstGeom>
          <a:solidFill>
            <a:schemeClr val="bg1"/>
          </a:solidFill>
          <a:ln w="1905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1" hangingPunct="1">
              <a:defRPr/>
            </a:pPr>
            <a:r>
              <a:rPr lang="ja-JP" altLang="en-US" sz="1600" dirty="0" smtClean="0">
                <a:latin typeface="メイリオ" panose="020B0604030504040204" pitchFamily="50" charset="-128"/>
                <a:ea typeface="メイリオ" panose="020B0604030504040204" pitchFamily="50" charset="-128"/>
                <a:cs typeface="メイリオ" panose="020B0604030504040204" pitchFamily="50" charset="-128"/>
              </a:rPr>
              <a:t>利用場面</a:t>
            </a:r>
            <a:r>
              <a:rPr lang="en-US" altLang="ja-JP" sz="16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latin typeface="メイリオ" panose="020B0604030504040204" pitchFamily="50" charset="-128"/>
                <a:ea typeface="メイリオ" panose="020B0604030504040204" pitchFamily="50" charset="-128"/>
                <a:cs typeface="メイリオ" panose="020B0604030504040204" pitchFamily="50" charset="-128"/>
              </a:rPr>
              <a:t>　平成２８年台風第１６号　（９月２０日頃発生）</a:t>
            </a:r>
            <a:endParaRPr lang="en-US" altLang="ja-JP" sz="16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600" dirty="0" smtClean="0">
                <a:latin typeface="メイリオ" panose="020B0604030504040204" pitchFamily="50" charset="-128"/>
                <a:ea typeface="メイリオ" panose="020B0604030504040204" pitchFamily="50" charset="-128"/>
                <a:cs typeface="メイリオ" panose="020B0604030504040204" pitchFamily="50" charset="-128"/>
              </a:rPr>
              <a:t>利用市町</a:t>
            </a:r>
            <a:r>
              <a:rPr lang="en-US" altLang="ja-JP" sz="16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latin typeface="メイリオ" panose="020B0604030504040204" pitchFamily="50" charset="-128"/>
                <a:ea typeface="メイリオ" panose="020B0604030504040204" pitchFamily="50" charset="-128"/>
                <a:cs typeface="メイリオ" panose="020B0604030504040204" pitchFamily="50" charset="-128"/>
              </a:rPr>
              <a:t>　桑名市、東員町</a:t>
            </a:r>
            <a:endParaRPr lang="en-US" altLang="ja-JP" sz="1600" dirty="0" smtClean="0">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defRPr/>
            </a:pPr>
            <a:r>
              <a:rPr lang="ja-JP" altLang="en-US" sz="1600" dirty="0" smtClean="0">
                <a:latin typeface="メイリオ" panose="020B0604030504040204" pitchFamily="50" charset="-128"/>
                <a:ea typeface="メイリオ" panose="020B0604030504040204" pitchFamily="50" charset="-128"/>
                <a:cs typeface="メイリオ" panose="020B0604030504040204" pitchFamily="50" charset="-128"/>
              </a:rPr>
              <a:t>利用内容</a:t>
            </a:r>
            <a:r>
              <a:rPr lang="en-US" altLang="ja-JP" sz="1600" dirty="0" smtClean="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latin typeface="メイリオ" panose="020B0604030504040204" pitchFamily="50" charset="-128"/>
                <a:ea typeface="メイリオ" panose="020B0604030504040204" pitchFamily="50" charset="-128"/>
                <a:cs typeface="メイリオ" panose="020B0604030504040204" pitchFamily="50" charset="-128"/>
              </a:rPr>
              <a:t>　被害情報の登録・管理</a:t>
            </a:r>
            <a:endParaRPr lang="en-US" altLang="ja-JP" sz="8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3" name="図 2"/>
          <p:cNvPicPr>
            <a:picLocks noChangeAspect="1"/>
          </p:cNvPicPr>
          <p:nvPr/>
        </p:nvPicPr>
        <p:blipFill>
          <a:blip r:embed="rId2"/>
          <a:stretch>
            <a:fillRect/>
          </a:stretch>
        </p:blipFill>
        <p:spPr>
          <a:xfrm>
            <a:off x="252859" y="1968339"/>
            <a:ext cx="6624736" cy="4585626"/>
          </a:xfrm>
          <a:prstGeom prst="rect">
            <a:avLst/>
          </a:prstGeom>
        </p:spPr>
      </p:pic>
      <p:graphicFrame>
        <p:nvGraphicFramePr>
          <p:cNvPr id="4" name="表 3"/>
          <p:cNvGraphicFramePr>
            <a:graphicFrameLocks noGrp="1"/>
          </p:cNvGraphicFramePr>
          <p:nvPr>
            <p:extLst>
              <p:ext uri="{D42A27DB-BD31-4B8C-83A1-F6EECF244321}">
                <p14:modId xmlns:p14="http://schemas.microsoft.com/office/powerpoint/2010/main" val="1583364350"/>
              </p:ext>
            </p:extLst>
          </p:nvPr>
        </p:nvGraphicFramePr>
        <p:xfrm>
          <a:off x="6948264" y="2026029"/>
          <a:ext cx="1941944" cy="1524000"/>
        </p:xfrm>
        <a:graphic>
          <a:graphicData uri="http://schemas.openxmlformats.org/drawingml/2006/table">
            <a:tbl>
              <a:tblPr/>
              <a:tblGrid>
                <a:gridCol w="626611"/>
                <a:gridCol w="1315333"/>
              </a:tblGrid>
              <a:tr h="0">
                <a:tc>
                  <a:txBody>
                    <a:bodyPr/>
                    <a:lstStyle/>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登録数</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32</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桑名市：</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東員町：</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15</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種別</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冠水　</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越水　</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倒木　</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床下浸水　</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その他　</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件</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C9E56DAF-A442-4227-9C8C-9EEA767D71A1}" type="slidenum">
              <a:rPr lang="en-US" altLang="ja-JP" smtClean="0"/>
              <a:pPr>
                <a:defRPr/>
              </a:pPr>
              <a:t>7</a:t>
            </a:fld>
            <a:endParaRPr lang="en-US" altLang="ja-JP"/>
          </a:p>
        </p:txBody>
      </p:sp>
      <p:pic>
        <p:nvPicPr>
          <p:cNvPr id="3" name="図 2"/>
          <p:cNvPicPr>
            <a:picLocks noChangeAspect="1"/>
          </p:cNvPicPr>
          <p:nvPr/>
        </p:nvPicPr>
        <p:blipFill>
          <a:blip r:embed="rId2"/>
          <a:stretch>
            <a:fillRect/>
          </a:stretch>
        </p:blipFill>
        <p:spPr>
          <a:xfrm>
            <a:off x="185267" y="1330152"/>
            <a:ext cx="8708758" cy="5123184"/>
          </a:xfrm>
          <a:prstGeom prst="rect">
            <a:avLst/>
          </a:prstGeom>
        </p:spPr>
      </p:pic>
      <p:sp>
        <p:nvSpPr>
          <p:cNvPr id="4"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２－１．災害発生時のシステム利用状況</a:t>
            </a:r>
          </a:p>
        </p:txBody>
      </p:sp>
      <p:sp>
        <p:nvSpPr>
          <p:cNvPr id="5"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rPr>
              <a:t>平成２８年台風第１６号　災害種別の表示</a:t>
            </a:r>
            <a:endParaRPr sz="2000" kern="0" dirty="0" smtClean="0">
              <a:solidFill>
                <a:srgbClr val="000000"/>
              </a:solidFill>
            </a:endParaRPr>
          </a:p>
        </p:txBody>
      </p:sp>
    </p:spTree>
    <p:extLst>
      <p:ext uri="{BB962C8B-B14F-4D97-AF65-F5344CB8AC3E}">
        <p14:creationId xmlns:p14="http://schemas.microsoft.com/office/powerpoint/2010/main" val="2419924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C9E56DAF-A442-4227-9C8C-9EEA767D71A1}" type="slidenum">
              <a:rPr lang="en-US" altLang="ja-JP" smtClean="0"/>
              <a:pPr>
                <a:defRPr/>
              </a:pPr>
              <a:t>8</a:t>
            </a:fld>
            <a:endParaRPr lang="en-US" altLang="ja-JP"/>
          </a:p>
        </p:txBody>
      </p:sp>
      <p:pic>
        <p:nvPicPr>
          <p:cNvPr id="3" name="図 2"/>
          <p:cNvPicPr>
            <a:picLocks noChangeAspect="1"/>
          </p:cNvPicPr>
          <p:nvPr/>
        </p:nvPicPr>
        <p:blipFill>
          <a:blip r:embed="rId2"/>
          <a:stretch>
            <a:fillRect/>
          </a:stretch>
        </p:blipFill>
        <p:spPr>
          <a:xfrm>
            <a:off x="323528" y="1412776"/>
            <a:ext cx="8602952" cy="5050110"/>
          </a:xfrm>
          <a:prstGeom prst="rect">
            <a:avLst/>
          </a:prstGeom>
        </p:spPr>
      </p:pic>
      <p:sp>
        <p:nvSpPr>
          <p:cNvPr id="4"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smtClean="0">
                <a:solidFill>
                  <a:srgbClr val="FFFFFF"/>
                </a:solidFill>
              </a:rPr>
              <a:t>２－１．災害発生時のシステム利用状況</a:t>
            </a:r>
          </a:p>
        </p:txBody>
      </p:sp>
      <p:sp>
        <p:nvSpPr>
          <p:cNvPr id="5" name="Rectangle 3"/>
          <p:cNvSpPr txBox="1">
            <a:spLocks noChangeArrowheads="1"/>
          </p:cNvSpPr>
          <p:nvPr/>
        </p:nvSpPr>
        <p:spPr bwMode="auto">
          <a:xfrm>
            <a:off x="153988" y="836712"/>
            <a:ext cx="8713788" cy="47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000" kern="0" dirty="0" smtClean="0">
                <a:solidFill>
                  <a:srgbClr val="000000"/>
                </a:solidFill>
              </a:rPr>
              <a:t>平成２８年台風第１６号と平成２７年台風第１８号（</a:t>
            </a:r>
            <a:r>
              <a:rPr lang="en-US" altLang="ja-JP" sz="2000" kern="0" dirty="0" smtClean="0">
                <a:solidFill>
                  <a:srgbClr val="000000"/>
                </a:solidFill>
              </a:rPr>
              <a:t>H27.9.9</a:t>
            </a:r>
            <a:r>
              <a:rPr lang="ja-JP" altLang="en-US" sz="2000" kern="0" dirty="0" smtClean="0">
                <a:solidFill>
                  <a:srgbClr val="000000"/>
                </a:solidFill>
              </a:rPr>
              <a:t>頃）の重ね合わせ</a:t>
            </a:r>
            <a:endParaRPr sz="2000" kern="0" dirty="0" smtClean="0">
              <a:solidFill>
                <a:srgbClr val="000000"/>
              </a:solidFill>
            </a:endParaRPr>
          </a:p>
        </p:txBody>
      </p:sp>
      <p:sp>
        <p:nvSpPr>
          <p:cNvPr id="6" name="テキスト ボックス 5"/>
          <p:cNvSpPr txBox="1"/>
          <p:nvPr/>
        </p:nvSpPr>
        <p:spPr>
          <a:xfrm>
            <a:off x="395536" y="6462886"/>
            <a:ext cx="4824536" cy="338554"/>
          </a:xfrm>
          <a:prstGeom prst="rect">
            <a:avLst/>
          </a:prstGeom>
          <a:noFill/>
        </p:spPr>
        <p:txBody>
          <a:bodyPr wrap="square" rtlCol="0">
            <a:spAutoFit/>
          </a:bodyPr>
          <a:lstStyle/>
          <a:p>
            <a:r>
              <a:rPr kumimoji="1" lang="ja-JP" altLang="en-US" sz="1600" dirty="0" smtClean="0">
                <a:solidFill>
                  <a:srgbClr val="FF0000"/>
                </a:solidFill>
              </a:rPr>
              <a:t>赤字：</a:t>
            </a:r>
            <a:r>
              <a:rPr kumimoji="1" lang="en-US" altLang="ja-JP" sz="1600" dirty="0" smtClean="0">
                <a:solidFill>
                  <a:srgbClr val="FF0000"/>
                </a:solidFill>
              </a:rPr>
              <a:t>H28</a:t>
            </a:r>
            <a:r>
              <a:rPr kumimoji="1" lang="ja-JP" altLang="en-US" sz="1600" dirty="0" smtClean="0">
                <a:solidFill>
                  <a:srgbClr val="FF0000"/>
                </a:solidFill>
              </a:rPr>
              <a:t>台風</a:t>
            </a:r>
            <a:r>
              <a:rPr kumimoji="1" lang="en-US" altLang="ja-JP" sz="1600" dirty="0" smtClean="0">
                <a:solidFill>
                  <a:srgbClr val="FF0000"/>
                </a:solidFill>
              </a:rPr>
              <a:t>16</a:t>
            </a:r>
            <a:r>
              <a:rPr kumimoji="1" lang="ja-JP" altLang="en-US" sz="1600" dirty="0" smtClean="0">
                <a:solidFill>
                  <a:srgbClr val="FF0000"/>
                </a:solidFill>
              </a:rPr>
              <a:t>号</a:t>
            </a:r>
            <a:r>
              <a:rPr kumimoji="1" lang="ja-JP" altLang="en-US" sz="1600" dirty="0" smtClean="0"/>
              <a:t>　　</a:t>
            </a:r>
            <a:r>
              <a:rPr kumimoji="1" lang="ja-JP" altLang="en-US" sz="1600" dirty="0" smtClean="0">
                <a:solidFill>
                  <a:srgbClr val="0000FF"/>
                </a:solidFill>
              </a:rPr>
              <a:t>青字：</a:t>
            </a:r>
            <a:r>
              <a:rPr kumimoji="1" lang="en-US" altLang="ja-JP" sz="1600" dirty="0" smtClean="0">
                <a:solidFill>
                  <a:srgbClr val="0000FF"/>
                </a:solidFill>
              </a:rPr>
              <a:t>H27</a:t>
            </a:r>
            <a:r>
              <a:rPr kumimoji="1" lang="ja-JP" altLang="en-US" sz="1600" dirty="0" smtClean="0">
                <a:solidFill>
                  <a:srgbClr val="0000FF"/>
                </a:solidFill>
              </a:rPr>
              <a:t>台風</a:t>
            </a:r>
            <a:r>
              <a:rPr lang="en-US" altLang="ja-JP" sz="1600" dirty="0" smtClean="0">
                <a:solidFill>
                  <a:srgbClr val="0000FF"/>
                </a:solidFill>
              </a:rPr>
              <a:t>18</a:t>
            </a:r>
            <a:r>
              <a:rPr lang="ja-JP" altLang="en-US" sz="1600" dirty="0" smtClean="0">
                <a:solidFill>
                  <a:srgbClr val="0000FF"/>
                </a:solidFill>
              </a:rPr>
              <a:t>号</a:t>
            </a:r>
            <a:endParaRPr kumimoji="1" lang="ja-JP" altLang="en-US" sz="1600" dirty="0">
              <a:solidFill>
                <a:srgbClr val="0000FF"/>
              </a:solidFill>
            </a:endParaRPr>
          </a:p>
        </p:txBody>
      </p:sp>
    </p:spTree>
    <p:extLst>
      <p:ext uri="{BB962C8B-B14F-4D97-AF65-F5344CB8AC3E}">
        <p14:creationId xmlns:p14="http://schemas.microsoft.com/office/powerpoint/2010/main" val="14366007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1aeb897d7bcf0deb68c06ef8754a42e3e854eb"/>
</p:tagLst>
</file>

<file path=ppt/theme/theme1.xml><?xml version="1.0" encoding="utf-8"?>
<a:theme xmlns:a="http://schemas.openxmlformats.org/drawingml/2006/main" name="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noFill/>
        <a:ln w="28575" algn="ctr">
          <a:solidFill>
            <a:schemeClr val="tx1"/>
          </a:solidFill>
          <a:round/>
          <a:headEnd/>
          <a:tailEnd type="arrow" w="med" len="med"/>
        </a:ln>
      </a:spPr>
      <a:body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5152</TotalTime>
  <Words>2379</Words>
  <Application>Microsoft Office PowerPoint</Application>
  <PresentationFormat>画面に合わせる (4:3)</PresentationFormat>
  <Paragraphs>384</Paragraphs>
  <Slides>30</Slides>
  <Notes>4</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30</vt:i4>
      </vt:variant>
    </vt:vector>
  </HeadingPairs>
  <TitlesOfParts>
    <vt:vector size="40" baseType="lpstr">
      <vt:lpstr>HGPｺﾞｼｯｸE</vt:lpstr>
      <vt:lpstr>Meiryo UI</vt:lpstr>
      <vt:lpstr>ＭＳ Ｐゴシック</vt:lpstr>
      <vt:lpstr>ＭＳ Ｐ明朝</vt:lpstr>
      <vt:lpstr>MS UI Gothic</vt:lpstr>
      <vt:lpstr>メイリオ</vt:lpstr>
      <vt:lpstr>Arial</vt:lpstr>
      <vt:lpstr>Calibri</vt:lpstr>
      <vt:lpstr>Wingdings</vt:lpstr>
      <vt:lpstr>テンプレート案１</vt:lpstr>
      <vt:lpstr>平成２８年度 第２回防災ＷＧ 【説明資料】</vt:lpstr>
      <vt:lpstr>本日の内容</vt:lpstr>
      <vt:lpstr>PowerPoint プレゼンテーション</vt:lpstr>
      <vt:lpstr>１．今年度の活動概要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H27第1回検討委員会</dc:title>
  <dc:creator>mizopc</dc:creator>
  <cp:lastModifiedBy>kkc</cp:lastModifiedBy>
  <cp:revision>970</cp:revision>
  <cp:lastPrinted>2016-10-17T14:13:48Z</cp:lastPrinted>
  <dcterms:created xsi:type="dcterms:W3CDTF">2011-04-13T06:19:09Z</dcterms:created>
  <dcterms:modified xsi:type="dcterms:W3CDTF">2016-11-11T04:23:10Z</dcterms:modified>
</cp:coreProperties>
</file>