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6965" r:id="rId2"/>
    <p:sldMasterId id="2147487409" r:id="rId3"/>
    <p:sldMasterId id="2147487422" r:id="rId4"/>
  </p:sldMasterIdLst>
  <p:notesMasterIdLst>
    <p:notesMasterId r:id="rId39"/>
  </p:notesMasterIdLst>
  <p:sldIdLst>
    <p:sldId id="258" r:id="rId5"/>
    <p:sldId id="257" r:id="rId6"/>
    <p:sldId id="448" r:id="rId7"/>
    <p:sldId id="467" r:id="rId8"/>
    <p:sldId id="468" r:id="rId9"/>
    <p:sldId id="449" r:id="rId10"/>
    <p:sldId id="469" r:id="rId11"/>
    <p:sldId id="463" r:id="rId12"/>
    <p:sldId id="480" r:id="rId13"/>
    <p:sldId id="478" r:id="rId14"/>
    <p:sldId id="481" r:id="rId15"/>
    <p:sldId id="479" r:id="rId16"/>
    <p:sldId id="482" r:id="rId17"/>
    <p:sldId id="470" r:id="rId18"/>
    <p:sldId id="488" r:id="rId19"/>
    <p:sldId id="450" r:id="rId20"/>
    <p:sldId id="471" r:id="rId21"/>
    <p:sldId id="472" r:id="rId22"/>
    <p:sldId id="473" r:id="rId23"/>
    <p:sldId id="474" r:id="rId24"/>
    <p:sldId id="475" r:id="rId25"/>
    <p:sldId id="476" r:id="rId26"/>
    <p:sldId id="477" r:id="rId27"/>
    <p:sldId id="483" r:id="rId28"/>
    <p:sldId id="486" r:id="rId29"/>
    <p:sldId id="490" r:id="rId30"/>
    <p:sldId id="489" r:id="rId31"/>
    <p:sldId id="491" r:id="rId32"/>
    <p:sldId id="492" r:id="rId33"/>
    <p:sldId id="493" r:id="rId34"/>
    <p:sldId id="494" r:id="rId35"/>
    <p:sldId id="451" r:id="rId36"/>
    <p:sldId id="461" r:id="rId37"/>
    <p:sldId id="485" r:id="rId38"/>
  </p:sldIdLst>
  <p:sldSz cx="9144000" cy="6858000" type="screen4x3"/>
  <p:notesSz cx="6805613" cy="9939338"/>
  <p:custDataLst>
    <p:tags r:id="rId40"/>
  </p:custDataLst>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7C80"/>
    <a:srgbClr val="0000FF"/>
    <a:srgbClr val="FFFFB7"/>
    <a:srgbClr val="FFCCCC"/>
    <a:srgbClr val="99CC00"/>
    <a:srgbClr val="669900"/>
    <a:srgbClr val="C9C9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07" autoAdjust="0"/>
    <p:restoredTop sz="77834" autoAdjust="0"/>
  </p:normalViewPr>
  <p:slideViewPr>
    <p:cSldViewPr>
      <p:cViewPr>
        <p:scale>
          <a:sx n="75" d="100"/>
          <a:sy n="75" d="100"/>
        </p:scale>
        <p:origin x="-1128"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575" cy="496888"/>
          </a:xfrm>
          <a:prstGeom prst="rect">
            <a:avLst/>
          </a:prstGeom>
          <a:noFill/>
          <a:ln>
            <a:noFill/>
          </a:ln>
          <a:extLst/>
        </p:spPr>
        <p:txBody>
          <a:bodyPr vert="horz" wrap="square" lIns="91428" tIns="45714" rIns="91428" bIns="45714" numCol="1" anchor="t" anchorCtr="0" compatLnSpc="1">
            <a:prstTxWarp prst="textNoShape">
              <a:avLst/>
            </a:prstTxWarp>
          </a:bodyPr>
          <a:lstStyle>
            <a:lvl1pPr algn="l" defTabSz="922270" eaLnBrk="0" hangingPunct="0">
              <a:defRPr sz="1200">
                <a:latin typeface="Arial" charset="0"/>
              </a:defRPr>
            </a:lvl1pPr>
          </a:lstStyle>
          <a:p>
            <a:pPr>
              <a:defRPr/>
            </a:pPr>
            <a:endParaRPr lang="en-US" altLang="ja-JP"/>
          </a:p>
        </p:txBody>
      </p:sp>
      <p:sp>
        <p:nvSpPr>
          <p:cNvPr id="36867" name="Rectangle 3"/>
          <p:cNvSpPr>
            <a:spLocks noGrp="1" noChangeArrowheads="1"/>
          </p:cNvSpPr>
          <p:nvPr>
            <p:ph type="dt" idx="1"/>
          </p:nvPr>
        </p:nvSpPr>
        <p:spPr bwMode="auto">
          <a:xfrm>
            <a:off x="3854450" y="0"/>
            <a:ext cx="2949575" cy="496888"/>
          </a:xfrm>
          <a:prstGeom prst="rect">
            <a:avLst/>
          </a:prstGeom>
          <a:noFill/>
          <a:ln>
            <a:noFill/>
          </a:ln>
          <a:extLst/>
        </p:spPr>
        <p:txBody>
          <a:bodyPr vert="horz" wrap="square" lIns="91428" tIns="45714" rIns="91428" bIns="45714" numCol="1" anchor="t" anchorCtr="0" compatLnSpc="1">
            <a:prstTxWarp prst="textNoShape">
              <a:avLst/>
            </a:prstTxWarp>
          </a:bodyPr>
          <a:lstStyle>
            <a:lvl1pPr algn="r" defTabSz="922270" eaLnBrk="0" hangingPunct="0">
              <a:defRPr sz="1200">
                <a:latin typeface="Arial" charset="0"/>
              </a:defRPr>
            </a:lvl1pPr>
          </a:lstStyle>
          <a:p>
            <a:pPr>
              <a:defRPr/>
            </a:pPr>
            <a:fld id="{A1CE32F4-2709-4AFF-B1A2-07E72F91975D}" type="datetimeFigureOut">
              <a:rPr lang="ja-JP" altLang="en-US"/>
              <a:pPr>
                <a:defRPr/>
              </a:pPr>
              <a:t>2016/11/11</a:t>
            </a:fld>
            <a:endParaRPr lang="en-US" altLang="ja-JP" dirty="0"/>
          </a:p>
        </p:txBody>
      </p:sp>
      <p:sp>
        <p:nvSpPr>
          <p:cNvPr id="34820" name="Rectangle 4"/>
          <p:cNvSpPr>
            <a:spLocks noGrp="1" noRot="1" noChangeAspect="1" noChangeArrowheads="1" noTextEdit="1"/>
          </p:cNvSpPr>
          <p:nvPr>
            <p:ph type="sldImg" idx="2"/>
          </p:nvPr>
        </p:nvSpPr>
        <p:spPr bwMode="auto">
          <a:xfrm>
            <a:off x="920750" y="746125"/>
            <a:ext cx="4967288"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81038" y="4721225"/>
            <a:ext cx="5443537" cy="4471988"/>
          </a:xfrm>
          <a:prstGeom prst="rect">
            <a:avLst/>
          </a:prstGeom>
          <a:noFill/>
          <a:ln>
            <a:noFill/>
          </a:ln>
          <a:extLst/>
        </p:spPr>
        <p:txBody>
          <a:bodyPr vert="horz" wrap="square" lIns="91428" tIns="45714" rIns="91428" bIns="45714"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6870" name="Rectangle 6"/>
          <p:cNvSpPr>
            <a:spLocks noGrp="1" noChangeArrowheads="1"/>
          </p:cNvSpPr>
          <p:nvPr>
            <p:ph type="ftr" sz="quarter" idx="4"/>
          </p:nvPr>
        </p:nvSpPr>
        <p:spPr bwMode="auto">
          <a:xfrm>
            <a:off x="0" y="9440863"/>
            <a:ext cx="2949575" cy="496887"/>
          </a:xfrm>
          <a:prstGeom prst="rect">
            <a:avLst/>
          </a:prstGeom>
          <a:noFill/>
          <a:ln>
            <a:noFill/>
          </a:ln>
          <a:extLst/>
        </p:spPr>
        <p:txBody>
          <a:bodyPr vert="horz" wrap="square" lIns="91428" tIns="45714" rIns="91428" bIns="45714" numCol="1" anchor="b" anchorCtr="0" compatLnSpc="1">
            <a:prstTxWarp prst="textNoShape">
              <a:avLst/>
            </a:prstTxWarp>
          </a:bodyPr>
          <a:lstStyle>
            <a:lvl1pPr algn="l" defTabSz="922270" eaLnBrk="0" hangingPunct="0">
              <a:defRPr sz="1200">
                <a:latin typeface="Arial" charset="0"/>
              </a:defRPr>
            </a:lvl1pPr>
          </a:lstStyle>
          <a:p>
            <a:pPr>
              <a:defRPr/>
            </a:pPr>
            <a:endParaRPr lang="en-US" altLang="ja-JP"/>
          </a:p>
        </p:txBody>
      </p:sp>
      <p:sp>
        <p:nvSpPr>
          <p:cNvPr id="36871" name="Rectangle 7"/>
          <p:cNvSpPr>
            <a:spLocks noGrp="1" noChangeArrowheads="1"/>
          </p:cNvSpPr>
          <p:nvPr>
            <p:ph type="sldNum" sz="quarter" idx="5"/>
          </p:nvPr>
        </p:nvSpPr>
        <p:spPr bwMode="auto">
          <a:xfrm>
            <a:off x="3854450" y="9440863"/>
            <a:ext cx="2949575" cy="496887"/>
          </a:xfrm>
          <a:prstGeom prst="rect">
            <a:avLst/>
          </a:prstGeom>
          <a:noFill/>
          <a:ln>
            <a:noFill/>
          </a:ln>
          <a:extLst/>
        </p:spPr>
        <p:txBody>
          <a:bodyPr vert="horz" wrap="square" lIns="91428" tIns="45714" rIns="91428" bIns="45714" numCol="1" anchor="b" anchorCtr="0" compatLnSpc="1">
            <a:prstTxWarp prst="textNoShape">
              <a:avLst/>
            </a:prstTxWarp>
          </a:bodyPr>
          <a:lstStyle>
            <a:lvl1pPr algn="r" defTabSz="922270" eaLnBrk="0" hangingPunct="0">
              <a:defRPr sz="1200">
                <a:latin typeface="Arial" charset="0"/>
              </a:defRPr>
            </a:lvl1pPr>
          </a:lstStyle>
          <a:p>
            <a:pPr>
              <a:defRPr/>
            </a:pPr>
            <a:fld id="{C74B1C7D-4C50-47F1-9A0E-671EA9EAC041}" type="slidenum">
              <a:rPr lang="ja-JP" altLang="en-US"/>
              <a:pPr>
                <a:defRPr/>
              </a:pPr>
              <a:t>‹#›</a:t>
            </a:fld>
            <a:endParaRPr lang="en-US" altLang="ja-JP" dirty="0"/>
          </a:p>
        </p:txBody>
      </p:sp>
    </p:spTree>
    <p:extLst>
      <p:ext uri="{BB962C8B-B14F-4D97-AF65-F5344CB8AC3E}">
        <p14:creationId xmlns:p14="http://schemas.microsoft.com/office/powerpoint/2010/main" val="14244233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2421491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248419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1385617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2996351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3020057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11F18856-A9D5-4205-ADCB-F2EDFDA310B5}" type="datetime1">
              <a:rPr lang="ja-JP" altLang="en-US"/>
              <a:pPr>
                <a:defRPr/>
              </a:pPr>
              <a:t>2016/11/11</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B4188099-145C-4A20-8481-535751F9C3CF}" type="slidenum">
              <a:rPr lang="en-US" altLang="ja-JP"/>
              <a:pPr>
                <a:defRPr/>
              </a:pPr>
              <a:t>‹#›</a:t>
            </a:fld>
            <a:endParaRPr lang="en-US" altLang="ja-JP" dirty="0"/>
          </a:p>
        </p:txBody>
      </p:sp>
    </p:spTree>
    <p:extLst>
      <p:ext uri="{BB962C8B-B14F-4D97-AF65-F5344CB8AC3E}">
        <p14:creationId xmlns:p14="http://schemas.microsoft.com/office/powerpoint/2010/main" val="2082473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070EE6F-D2FA-4C36-B19B-2FD15F6B00E4}" type="datetime1">
              <a:rPr lang="ja-JP" altLang="en-US"/>
              <a:pPr>
                <a:defRPr/>
              </a:pPr>
              <a:t>2016/11/11</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D3B16EE-3BFB-47C3-A734-0B834328F8A1}" type="slidenum">
              <a:rPr lang="en-US" altLang="ja-JP"/>
              <a:pPr>
                <a:defRPr/>
              </a:pPr>
              <a:t>‹#›</a:t>
            </a:fld>
            <a:endParaRPr lang="en-US" altLang="ja-JP" dirty="0"/>
          </a:p>
        </p:txBody>
      </p:sp>
    </p:spTree>
    <p:extLst>
      <p:ext uri="{BB962C8B-B14F-4D97-AF65-F5344CB8AC3E}">
        <p14:creationId xmlns:p14="http://schemas.microsoft.com/office/powerpoint/2010/main" val="2822593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FA7C1BF9-9F05-4671-9623-2374C74FA800}" type="datetime1">
              <a:rPr lang="ja-JP" altLang="en-US"/>
              <a:pPr>
                <a:defRPr/>
              </a:pPr>
              <a:t>2016/11/11</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62C590E-BE66-495A-9880-A11C537C9739}" type="slidenum">
              <a:rPr lang="en-US" altLang="ja-JP"/>
              <a:pPr>
                <a:defRPr/>
              </a:pPr>
              <a:t>‹#›</a:t>
            </a:fld>
            <a:endParaRPr lang="en-US" altLang="ja-JP" dirty="0"/>
          </a:p>
        </p:txBody>
      </p:sp>
    </p:spTree>
    <p:extLst>
      <p:ext uri="{BB962C8B-B14F-4D97-AF65-F5344CB8AC3E}">
        <p14:creationId xmlns:p14="http://schemas.microsoft.com/office/powerpoint/2010/main" val="2853187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08B363C4-FE7B-465D-89F9-8ED934FD8B51}" type="datetime1">
              <a:rPr lang="ja-JP" altLang="en-US"/>
              <a:pPr>
                <a:defRPr/>
              </a:pPr>
              <a:t>2016/11/11</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B3F1278C-FF69-4279-A215-49308CE18BC8}" type="slidenum">
              <a:rPr lang="en-US" altLang="ja-JP"/>
              <a:pPr>
                <a:defRPr/>
              </a:pPr>
              <a:t>‹#›</a:t>
            </a:fld>
            <a:endParaRPr lang="en-US" altLang="ja-JP" dirty="0"/>
          </a:p>
        </p:txBody>
      </p:sp>
    </p:spTree>
    <p:extLst>
      <p:ext uri="{BB962C8B-B14F-4D97-AF65-F5344CB8AC3E}">
        <p14:creationId xmlns:p14="http://schemas.microsoft.com/office/powerpoint/2010/main" val="6819242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A1E004D5-6CEB-434D-86A0-F93895928413}" type="datetime1">
              <a:rPr lang="ja-JP" altLang="en-US"/>
              <a:pPr>
                <a:defRPr/>
              </a:pPr>
              <a:t>2016/11/11</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9A9B0CF-0701-4EE4-9799-17ED0F923ECE}" type="slidenum">
              <a:rPr lang="en-US" altLang="ja-JP"/>
              <a:pPr>
                <a:defRPr/>
              </a:pPr>
              <a:t>‹#›</a:t>
            </a:fld>
            <a:endParaRPr lang="en-US" altLang="ja-JP" dirty="0"/>
          </a:p>
        </p:txBody>
      </p:sp>
    </p:spTree>
    <p:extLst>
      <p:ext uri="{BB962C8B-B14F-4D97-AF65-F5344CB8AC3E}">
        <p14:creationId xmlns:p14="http://schemas.microsoft.com/office/powerpoint/2010/main" val="3933024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851B132F-F118-45C2-93BA-E661D5070E64}" type="datetime1">
              <a:rPr lang="ja-JP" altLang="en-US"/>
              <a:pPr>
                <a:defRPr/>
              </a:pPr>
              <a:t>2016/11/11</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C08DB7F-FB13-4416-886F-10FE7E779CA3}" type="slidenum">
              <a:rPr lang="en-US" altLang="ja-JP"/>
              <a:pPr>
                <a:defRPr/>
              </a:pPr>
              <a:t>‹#›</a:t>
            </a:fld>
            <a:endParaRPr lang="en-US" altLang="ja-JP" dirty="0"/>
          </a:p>
        </p:txBody>
      </p:sp>
    </p:spTree>
    <p:extLst>
      <p:ext uri="{BB962C8B-B14F-4D97-AF65-F5344CB8AC3E}">
        <p14:creationId xmlns:p14="http://schemas.microsoft.com/office/powerpoint/2010/main" val="1594245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74F1D915-9421-4209-A7B3-A17AF18732E7}" type="datetime1">
              <a:rPr lang="ja-JP" altLang="en-US"/>
              <a:pPr>
                <a:defRPr/>
              </a:pPr>
              <a:t>2016/11/11</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5E83D5F-1AF0-4358-B90A-6F4D0F2029FF}" type="slidenum">
              <a:rPr lang="en-US" altLang="ja-JP"/>
              <a:pPr>
                <a:defRPr/>
              </a:pPr>
              <a:t>‹#›</a:t>
            </a:fld>
            <a:endParaRPr lang="en-US" altLang="ja-JP" dirty="0"/>
          </a:p>
        </p:txBody>
      </p:sp>
    </p:spTree>
    <p:extLst>
      <p:ext uri="{BB962C8B-B14F-4D97-AF65-F5344CB8AC3E}">
        <p14:creationId xmlns:p14="http://schemas.microsoft.com/office/powerpoint/2010/main" val="16063831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5AA976F9-1CFE-4DC9-BFC2-DD9E9539067D}" type="datetime1">
              <a:rPr lang="ja-JP" altLang="en-US"/>
              <a:pPr>
                <a:defRPr/>
              </a:pPr>
              <a:t>2016/11/11</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C312FAA1-444B-4E40-B49B-EFB66CDA0BD4}" type="slidenum">
              <a:rPr lang="en-US" altLang="ja-JP"/>
              <a:pPr>
                <a:defRPr/>
              </a:pPr>
              <a:t>‹#›</a:t>
            </a:fld>
            <a:endParaRPr lang="en-US" altLang="ja-JP" dirty="0"/>
          </a:p>
        </p:txBody>
      </p:sp>
    </p:spTree>
    <p:extLst>
      <p:ext uri="{BB962C8B-B14F-4D97-AF65-F5344CB8AC3E}">
        <p14:creationId xmlns:p14="http://schemas.microsoft.com/office/powerpoint/2010/main" val="644743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925B2A2D-624D-47C9-8DA0-4C1E8D503BDC}" type="datetime1">
              <a:rPr lang="ja-JP" altLang="en-US"/>
              <a:pPr>
                <a:defRPr/>
              </a:pPr>
              <a:t>2016/11/11</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EF7B0AB7-D59B-4A80-86D8-9AA5E472C99E}" type="slidenum">
              <a:rPr lang="en-US" altLang="ja-JP"/>
              <a:pPr>
                <a:defRPr/>
              </a:pPr>
              <a:t>‹#›</a:t>
            </a:fld>
            <a:endParaRPr lang="en-US" altLang="ja-JP" dirty="0"/>
          </a:p>
        </p:txBody>
      </p:sp>
    </p:spTree>
    <p:extLst>
      <p:ext uri="{BB962C8B-B14F-4D97-AF65-F5344CB8AC3E}">
        <p14:creationId xmlns:p14="http://schemas.microsoft.com/office/powerpoint/2010/main" val="19032354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D4099AA-893D-4C6C-BFAD-60FD01B63BD2}" type="datetime1">
              <a:rPr lang="ja-JP" altLang="en-US"/>
              <a:pPr>
                <a:defRPr/>
              </a:pPr>
              <a:t>2016/11/11</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406B64F3-976D-497B-B054-F8B3246B662B}" type="slidenum">
              <a:rPr lang="en-US" altLang="ja-JP"/>
              <a:pPr>
                <a:defRPr/>
              </a:pPr>
              <a:t>‹#›</a:t>
            </a:fld>
            <a:endParaRPr lang="en-US" altLang="ja-JP" dirty="0"/>
          </a:p>
        </p:txBody>
      </p:sp>
    </p:spTree>
    <p:extLst>
      <p:ext uri="{BB962C8B-B14F-4D97-AF65-F5344CB8AC3E}">
        <p14:creationId xmlns:p14="http://schemas.microsoft.com/office/powerpoint/2010/main" val="4038615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0DF755B9-006C-4D32-985A-9A80E0C6A3EB}" type="datetime1">
              <a:rPr lang="ja-JP" altLang="en-US"/>
              <a:pPr>
                <a:defRPr/>
              </a:pPr>
              <a:t>2016/11/11</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5B711F6-4240-4A4B-A587-1FA3C481A598}" type="slidenum">
              <a:rPr lang="en-US" altLang="ja-JP"/>
              <a:pPr>
                <a:defRPr/>
              </a:pPr>
              <a:t>‹#›</a:t>
            </a:fld>
            <a:endParaRPr lang="en-US" altLang="ja-JP" dirty="0"/>
          </a:p>
        </p:txBody>
      </p:sp>
    </p:spTree>
    <p:extLst>
      <p:ext uri="{BB962C8B-B14F-4D97-AF65-F5344CB8AC3E}">
        <p14:creationId xmlns:p14="http://schemas.microsoft.com/office/powerpoint/2010/main" val="2241169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8709F798-A880-4AF5-A293-89480BC26A03}" type="datetime1">
              <a:rPr lang="ja-JP" altLang="en-US"/>
              <a:pPr>
                <a:defRPr/>
              </a:pPr>
              <a:t>2016/11/11</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598881A-2966-40D0-A715-157DE4465C4C}" type="slidenum">
              <a:rPr lang="en-US" altLang="ja-JP"/>
              <a:pPr>
                <a:defRPr/>
              </a:pPr>
              <a:t>‹#›</a:t>
            </a:fld>
            <a:endParaRPr lang="en-US" altLang="ja-JP" dirty="0"/>
          </a:p>
        </p:txBody>
      </p:sp>
    </p:spTree>
    <p:extLst>
      <p:ext uri="{BB962C8B-B14F-4D97-AF65-F5344CB8AC3E}">
        <p14:creationId xmlns:p14="http://schemas.microsoft.com/office/powerpoint/2010/main" val="38458545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3F191E28-1827-4DF5-B471-8A69637268DD}" type="datetime1">
              <a:rPr lang="ja-JP" altLang="en-US"/>
              <a:pPr>
                <a:defRPr/>
              </a:pPr>
              <a:t>2016/11/11</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C7B1362-C01A-4959-B3D9-59CC0542A315}" type="slidenum">
              <a:rPr lang="en-US" altLang="ja-JP"/>
              <a:pPr>
                <a:defRPr/>
              </a:pPr>
              <a:t>‹#›</a:t>
            </a:fld>
            <a:endParaRPr lang="en-US" altLang="ja-JP" dirty="0"/>
          </a:p>
        </p:txBody>
      </p:sp>
    </p:spTree>
    <p:extLst>
      <p:ext uri="{BB962C8B-B14F-4D97-AF65-F5344CB8AC3E}">
        <p14:creationId xmlns:p14="http://schemas.microsoft.com/office/powerpoint/2010/main" val="3973567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6B6A7DC-82FB-4437-9A3B-443D8B33E21A}" type="datetime1">
              <a:rPr lang="ja-JP" altLang="en-US"/>
              <a:pPr>
                <a:defRPr/>
              </a:pPr>
              <a:t>2016/11/11</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A72D35D-4B7E-4479-83AE-7CDB50CB20F8}" type="slidenum">
              <a:rPr lang="en-US" altLang="ja-JP"/>
              <a:pPr>
                <a:defRPr/>
              </a:pPr>
              <a:t>‹#›</a:t>
            </a:fld>
            <a:endParaRPr lang="en-US" altLang="ja-JP" dirty="0"/>
          </a:p>
        </p:txBody>
      </p:sp>
    </p:spTree>
    <p:extLst>
      <p:ext uri="{BB962C8B-B14F-4D97-AF65-F5344CB8AC3E}">
        <p14:creationId xmlns:p14="http://schemas.microsoft.com/office/powerpoint/2010/main" val="7339469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1D9665D2-779F-4A88-B15F-47E1A9DDD192}" type="datetime1">
              <a:rPr lang="ja-JP" altLang="en-US"/>
              <a:pPr>
                <a:defRPr/>
              </a:pPr>
              <a:t>2016/11/11</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8FCDBA7-56CD-415C-91E2-77523A10E5E5}" type="slidenum">
              <a:rPr lang="en-US" altLang="ja-JP"/>
              <a:pPr>
                <a:defRPr/>
              </a:pPr>
              <a:t>‹#›</a:t>
            </a:fld>
            <a:endParaRPr lang="en-US" altLang="ja-JP" dirty="0"/>
          </a:p>
        </p:txBody>
      </p:sp>
    </p:spTree>
    <p:extLst>
      <p:ext uri="{BB962C8B-B14F-4D97-AF65-F5344CB8AC3E}">
        <p14:creationId xmlns:p14="http://schemas.microsoft.com/office/powerpoint/2010/main" val="40704481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lgn="ctr">
              <a:defRPr/>
            </a:lvl1pPr>
          </a:lstStyle>
          <a:p>
            <a:pPr>
              <a:defRPr/>
            </a:pPr>
            <a:fld id="{C0DEB7CB-79AD-4E40-BFC0-89551D33D8D2}" type="datetime1">
              <a:rPr lang="ja-JP" altLang="en-US"/>
              <a:pPr>
                <a:defRPr/>
              </a:pPr>
              <a:t>2016/11/11</a:t>
            </a:fld>
            <a:endParaRPr lang="en-US" altLang="ja-JP"/>
          </a:p>
        </p:txBody>
      </p:sp>
      <p:sp>
        <p:nvSpPr>
          <p:cNvPr id="10" name="Rectangle 5"/>
          <p:cNvSpPr>
            <a:spLocks noGrp="1" noChangeArrowheads="1"/>
          </p:cNvSpPr>
          <p:nvPr>
            <p:ph type="ftr" sz="quarter" idx="11"/>
          </p:nvPr>
        </p:nvSpPr>
        <p:spPr>
          <a:xfrm>
            <a:off x="3124200" y="6245225"/>
            <a:ext cx="2895600" cy="476250"/>
          </a:xfrm>
        </p:spPr>
        <p:txBody>
          <a:bodyPr/>
          <a:lstStyle>
            <a:lvl1pPr>
              <a:defRPr>
                <a:latin typeface="Arial" pitchFamily="34" charset="0"/>
                <a:ea typeface="ＭＳ Ｐゴシック" pitchFamily="50" charset="-128"/>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1AD11D27-29FC-4FE5-90BC-FADE15778BCF}" type="slidenum">
              <a:rPr lang="en-US" altLang="ja-JP"/>
              <a:pPr>
                <a:defRPr/>
              </a:pPr>
              <a:t>‹#›</a:t>
            </a:fld>
            <a:endParaRPr lang="en-US" altLang="ja-JP"/>
          </a:p>
        </p:txBody>
      </p:sp>
    </p:spTree>
    <p:extLst>
      <p:ext uri="{BB962C8B-B14F-4D97-AF65-F5344CB8AC3E}">
        <p14:creationId xmlns:p14="http://schemas.microsoft.com/office/powerpoint/2010/main" val="18805283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p:txBody>
          <a:bodyPr/>
          <a:lstStyle>
            <a:lvl1pPr algn="ctr">
              <a:defRPr/>
            </a:lvl1pPr>
          </a:lstStyle>
          <a:p>
            <a:pPr>
              <a:defRPr/>
            </a:pPr>
            <a:fld id="{6F1F14CD-9066-4E18-8F98-337813A3116B}" type="datetime1">
              <a:rPr lang="ja-JP" altLang="en-US"/>
              <a:pPr>
                <a:defRPr/>
              </a:pPr>
              <a:t>2016/11/11</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9455AA3E-99DC-4D23-BF39-36A978E02432}" type="slidenum">
              <a:rPr lang="en-US" altLang="ja-JP"/>
              <a:pPr>
                <a:defRPr/>
              </a:pPr>
              <a:t>‹#›</a:t>
            </a:fld>
            <a:endParaRPr lang="en-US" altLang="ja-JP"/>
          </a:p>
        </p:txBody>
      </p:sp>
    </p:spTree>
    <p:extLst>
      <p:ext uri="{BB962C8B-B14F-4D97-AF65-F5344CB8AC3E}">
        <p14:creationId xmlns:p14="http://schemas.microsoft.com/office/powerpoint/2010/main" val="19775502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p:txBody>
          <a:bodyPr/>
          <a:lstStyle>
            <a:lvl1pPr algn="ctr">
              <a:defRPr/>
            </a:lvl1pPr>
          </a:lstStyle>
          <a:p>
            <a:pPr>
              <a:defRPr/>
            </a:pPr>
            <a:fld id="{82841F94-1A62-451B-BEFC-1CB254CD6AB7}" type="datetime1">
              <a:rPr lang="ja-JP" altLang="en-US"/>
              <a:pPr>
                <a:defRPr/>
              </a:pPr>
              <a:t>2016/11/11</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9FA3CF5D-C3F0-4CAA-9736-6522EF6424B9}" type="slidenum">
              <a:rPr lang="en-US" altLang="ja-JP"/>
              <a:pPr>
                <a:defRPr/>
              </a:pPr>
              <a:t>‹#›</a:t>
            </a:fld>
            <a:endParaRPr lang="en-US" altLang="ja-JP"/>
          </a:p>
        </p:txBody>
      </p:sp>
    </p:spTree>
    <p:extLst>
      <p:ext uri="{BB962C8B-B14F-4D97-AF65-F5344CB8AC3E}">
        <p14:creationId xmlns:p14="http://schemas.microsoft.com/office/powerpoint/2010/main" val="15502556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C58B3F81-8FF0-44A2-9153-C9E4DEE209A8}" type="datetime1">
              <a:rPr lang="ja-JP" altLang="en-US"/>
              <a:pPr>
                <a:defRPr/>
              </a:pPr>
              <a:t>2016/11/11</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158F7A3D-EB29-4547-84BD-7FA1DD0E59D5}" type="slidenum">
              <a:rPr lang="en-US" altLang="ja-JP"/>
              <a:pPr>
                <a:defRPr/>
              </a:pPr>
              <a:t>‹#›</a:t>
            </a:fld>
            <a:endParaRPr lang="en-US" altLang="ja-JP"/>
          </a:p>
        </p:txBody>
      </p:sp>
    </p:spTree>
    <p:extLst>
      <p:ext uri="{BB962C8B-B14F-4D97-AF65-F5344CB8AC3E}">
        <p14:creationId xmlns:p14="http://schemas.microsoft.com/office/powerpoint/2010/main" val="40247955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algn="ctr">
              <a:defRPr/>
            </a:lvl1pPr>
          </a:lstStyle>
          <a:p>
            <a:pPr>
              <a:defRPr/>
            </a:pPr>
            <a:fld id="{E9042718-FE1F-4362-982A-F291C29F3078}" type="datetime1">
              <a:rPr lang="ja-JP" altLang="en-US"/>
              <a:pPr>
                <a:defRPr/>
              </a:pPr>
              <a:t>2016/11/11</a:t>
            </a:fld>
            <a:endParaRPr lang="en-US" altLang="ja-JP"/>
          </a:p>
        </p:txBody>
      </p:sp>
      <p:sp>
        <p:nvSpPr>
          <p:cNvPr id="8"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a:defRPr/>
            </a:lvl1pPr>
          </a:lstStyle>
          <a:p>
            <a:pPr>
              <a:defRPr/>
            </a:pPr>
            <a:fld id="{9FEE3FBF-2CA9-4D0B-8C6A-460EE88BF9BE}" type="slidenum">
              <a:rPr lang="en-US" altLang="ja-JP"/>
              <a:pPr>
                <a:defRPr/>
              </a:pPr>
              <a:t>‹#›</a:t>
            </a:fld>
            <a:endParaRPr lang="en-US" altLang="ja-JP"/>
          </a:p>
        </p:txBody>
      </p:sp>
    </p:spTree>
    <p:extLst>
      <p:ext uri="{BB962C8B-B14F-4D97-AF65-F5344CB8AC3E}">
        <p14:creationId xmlns:p14="http://schemas.microsoft.com/office/powerpoint/2010/main" val="19336458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p:txBody>
          <a:bodyPr/>
          <a:lstStyle>
            <a:lvl1pPr algn="ctr">
              <a:defRPr/>
            </a:lvl1pPr>
          </a:lstStyle>
          <a:p>
            <a:pPr>
              <a:defRPr/>
            </a:pPr>
            <a:fld id="{E821D1FE-457D-4F9B-9A5E-6F433DA6B047}" type="datetime1">
              <a:rPr lang="ja-JP" altLang="en-US"/>
              <a:pPr>
                <a:defRPr/>
              </a:pPr>
              <a:t>2016/11/11</a:t>
            </a:fld>
            <a:endParaRPr lang="en-US" altLang="ja-JP"/>
          </a:p>
        </p:txBody>
      </p:sp>
      <p:sp>
        <p:nvSpPr>
          <p:cNvPr id="4"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a:defRPr/>
            </a:lvl1pPr>
          </a:lstStyle>
          <a:p>
            <a:pPr>
              <a:defRPr/>
            </a:pPr>
            <a:fld id="{124D4A57-0093-4FA9-AE1F-B55037D27364}" type="slidenum">
              <a:rPr lang="en-US" altLang="ja-JP"/>
              <a:pPr>
                <a:defRPr/>
              </a:pPr>
              <a:t>‹#›</a:t>
            </a:fld>
            <a:endParaRPr lang="en-US" altLang="ja-JP"/>
          </a:p>
        </p:txBody>
      </p:sp>
    </p:spTree>
    <p:extLst>
      <p:ext uri="{BB962C8B-B14F-4D97-AF65-F5344CB8AC3E}">
        <p14:creationId xmlns:p14="http://schemas.microsoft.com/office/powerpoint/2010/main" val="14777665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a:defRPr/>
            </a:lvl1pPr>
          </a:lstStyle>
          <a:p>
            <a:pPr>
              <a:defRPr/>
            </a:pPr>
            <a:fld id="{44C08B24-B20A-4370-9622-9195D66EAD94}" type="datetime1">
              <a:rPr lang="ja-JP" altLang="en-US"/>
              <a:pPr>
                <a:defRPr/>
              </a:pPr>
              <a:t>2016/11/11</a:t>
            </a:fld>
            <a:endParaRPr lang="en-US" altLang="ja-JP"/>
          </a:p>
        </p:txBody>
      </p:sp>
      <p:sp>
        <p:nvSpPr>
          <p:cNvPr id="3"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a:defRPr/>
            </a:lvl1pPr>
          </a:lstStyle>
          <a:p>
            <a:pPr>
              <a:defRPr/>
            </a:pPr>
            <a:fld id="{B5E23C37-BB83-4A74-8F02-B435FE69985A}" type="slidenum">
              <a:rPr lang="en-US" altLang="ja-JP"/>
              <a:pPr>
                <a:defRPr/>
              </a:pPr>
              <a:t>‹#›</a:t>
            </a:fld>
            <a:endParaRPr lang="en-US" altLang="ja-JP"/>
          </a:p>
        </p:txBody>
      </p:sp>
    </p:spTree>
    <p:extLst>
      <p:ext uri="{BB962C8B-B14F-4D97-AF65-F5344CB8AC3E}">
        <p14:creationId xmlns:p14="http://schemas.microsoft.com/office/powerpoint/2010/main" val="329237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0A5F327F-ED20-4E93-90C6-3D9D36B2A8A4}" type="datetime1">
              <a:rPr lang="ja-JP" altLang="en-US"/>
              <a:pPr>
                <a:defRPr/>
              </a:pPr>
              <a:t>2016/11/11</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F128809-B2BB-4425-B6C8-546C5441693B}" type="slidenum">
              <a:rPr lang="en-US" altLang="ja-JP"/>
              <a:pPr>
                <a:defRPr/>
              </a:pPr>
              <a:t>‹#›</a:t>
            </a:fld>
            <a:endParaRPr lang="en-US" altLang="ja-JP" dirty="0"/>
          </a:p>
        </p:txBody>
      </p:sp>
    </p:spTree>
    <p:extLst>
      <p:ext uri="{BB962C8B-B14F-4D97-AF65-F5344CB8AC3E}">
        <p14:creationId xmlns:p14="http://schemas.microsoft.com/office/powerpoint/2010/main" val="5034418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7E07A29B-C4F3-4533-A1C2-F1562F363465}" type="datetime1">
              <a:rPr lang="ja-JP" altLang="en-US"/>
              <a:pPr>
                <a:defRPr/>
              </a:pPr>
              <a:t>2016/11/11</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B5F622D6-F713-4134-947A-3BCB586007D5}" type="slidenum">
              <a:rPr lang="en-US" altLang="ja-JP"/>
              <a:pPr>
                <a:defRPr/>
              </a:pPr>
              <a:t>‹#›</a:t>
            </a:fld>
            <a:endParaRPr lang="en-US" altLang="ja-JP"/>
          </a:p>
        </p:txBody>
      </p:sp>
    </p:spTree>
    <p:extLst>
      <p:ext uri="{BB962C8B-B14F-4D97-AF65-F5344CB8AC3E}">
        <p14:creationId xmlns:p14="http://schemas.microsoft.com/office/powerpoint/2010/main" val="19294579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CE8112E8-D15B-40F1-9C14-0B2AD32B7E22}" type="datetime1">
              <a:rPr lang="ja-JP" altLang="en-US"/>
              <a:pPr>
                <a:defRPr/>
              </a:pPr>
              <a:t>2016/11/11</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FB53FF86-1DDF-4B03-A5CC-0E3BAEDAB532}" type="slidenum">
              <a:rPr lang="en-US" altLang="ja-JP"/>
              <a:pPr>
                <a:defRPr/>
              </a:pPr>
              <a:t>‹#›</a:t>
            </a:fld>
            <a:endParaRPr lang="en-US" altLang="ja-JP"/>
          </a:p>
        </p:txBody>
      </p:sp>
    </p:spTree>
    <p:extLst>
      <p:ext uri="{BB962C8B-B14F-4D97-AF65-F5344CB8AC3E}">
        <p14:creationId xmlns:p14="http://schemas.microsoft.com/office/powerpoint/2010/main" val="14936017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0EC2FD65-EFB1-492D-9CE7-BFE442508F3D}" type="datetime1">
              <a:rPr lang="ja-JP" altLang="en-US"/>
              <a:pPr>
                <a:defRPr/>
              </a:pPr>
              <a:t>2016/11/11</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A9635C09-7D67-4671-A491-C677720B51DE}" type="slidenum">
              <a:rPr lang="en-US" altLang="ja-JP"/>
              <a:pPr>
                <a:defRPr/>
              </a:pPr>
              <a:t>‹#›</a:t>
            </a:fld>
            <a:endParaRPr lang="en-US" altLang="ja-JP"/>
          </a:p>
        </p:txBody>
      </p:sp>
    </p:spTree>
    <p:extLst>
      <p:ext uri="{BB962C8B-B14F-4D97-AF65-F5344CB8AC3E}">
        <p14:creationId xmlns:p14="http://schemas.microsoft.com/office/powerpoint/2010/main" val="25056647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227A4690-0799-48AD-B154-CD7ECB44CCE8}" type="datetime1">
              <a:rPr lang="ja-JP" altLang="en-US"/>
              <a:pPr>
                <a:defRPr/>
              </a:pPr>
              <a:t>2016/11/11</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53621348-14DA-4F37-8C32-8EC47C16957C}" type="slidenum">
              <a:rPr lang="en-US" altLang="ja-JP"/>
              <a:pPr>
                <a:defRPr/>
              </a:pPr>
              <a:t>‹#›</a:t>
            </a:fld>
            <a:endParaRPr lang="en-US" altLang="ja-JP"/>
          </a:p>
        </p:txBody>
      </p:sp>
    </p:spTree>
    <p:extLst>
      <p:ext uri="{BB962C8B-B14F-4D97-AF65-F5344CB8AC3E}">
        <p14:creationId xmlns:p14="http://schemas.microsoft.com/office/powerpoint/2010/main" val="2024700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5888"/>
            <a:ext cx="8229600" cy="503237"/>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D5A44A39-F871-4772-9451-1EA4062C708F}" type="datetime1">
              <a:rPr lang="ja-JP" altLang="en-US"/>
              <a:pPr>
                <a:defRPr/>
              </a:pPr>
              <a:t>2016/11/11</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4A6FB1FC-9023-4019-AD01-3004B842C2BF}" type="slidenum">
              <a:rPr lang="en-US" altLang="ja-JP"/>
              <a:pPr>
                <a:defRPr/>
              </a:pPr>
              <a:t>‹#›</a:t>
            </a:fld>
            <a:endParaRPr lang="en-US" altLang="ja-JP"/>
          </a:p>
        </p:txBody>
      </p:sp>
    </p:spTree>
    <p:extLst>
      <p:ext uri="{BB962C8B-B14F-4D97-AF65-F5344CB8AC3E}">
        <p14:creationId xmlns:p14="http://schemas.microsoft.com/office/powerpoint/2010/main" val="28387177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D0A13222-489C-4D9C-A4ED-9A73FC3AF77D}" type="datetime1">
              <a:rPr lang="ja-JP" altLang="en-US"/>
              <a:pPr>
                <a:defRPr/>
              </a:pPr>
              <a:t>2016/11/11</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F9B8820D-8B89-4C69-85DC-6A30C4FF350B}" type="slidenum">
              <a:rPr lang="en-US" altLang="ja-JP"/>
              <a:pPr>
                <a:defRPr/>
              </a:pPr>
              <a:t>‹#›</a:t>
            </a:fld>
            <a:endParaRPr lang="en-US" altLang="ja-JP" dirty="0"/>
          </a:p>
        </p:txBody>
      </p:sp>
    </p:spTree>
    <p:extLst>
      <p:ext uri="{BB962C8B-B14F-4D97-AF65-F5344CB8AC3E}">
        <p14:creationId xmlns:p14="http://schemas.microsoft.com/office/powerpoint/2010/main" val="21543002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BC259C0F-7ADC-4A1F-896E-DBFF4E395D09}" type="datetime1">
              <a:rPr lang="ja-JP" altLang="en-US"/>
              <a:pPr>
                <a:defRPr/>
              </a:pPr>
              <a:t>2016/11/11</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1CA433B-4CE0-41E6-90CD-129EDF4C0A97}" type="slidenum">
              <a:rPr lang="en-US" altLang="ja-JP"/>
              <a:pPr>
                <a:defRPr/>
              </a:pPr>
              <a:t>‹#›</a:t>
            </a:fld>
            <a:endParaRPr lang="en-US" altLang="ja-JP" dirty="0"/>
          </a:p>
        </p:txBody>
      </p:sp>
    </p:spTree>
    <p:extLst>
      <p:ext uri="{BB962C8B-B14F-4D97-AF65-F5344CB8AC3E}">
        <p14:creationId xmlns:p14="http://schemas.microsoft.com/office/powerpoint/2010/main" val="7649326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709A9248-CFB2-4A8C-ADF0-11223D20DF26}" type="datetime1">
              <a:rPr lang="ja-JP" altLang="en-US"/>
              <a:pPr>
                <a:defRPr/>
              </a:pPr>
              <a:t>2016/11/11</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C4297F0-A6F4-4B9C-9960-40DF7BF7718E}" type="slidenum">
              <a:rPr lang="en-US" altLang="ja-JP"/>
              <a:pPr>
                <a:defRPr/>
              </a:pPr>
              <a:t>‹#›</a:t>
            </a:fld>
            <a:endParaRPr lang="en-US" altLang="ja-JP" dirty="0"/>
          </a:p>
        </p:txBody>
      </p:sp>
    </p:spTree>
    <p:extLst>
      <p:ext uri="{BB962C8B-B14F-4D97-AF65-F5344CB8AC3E}">
        <p14:creationId xmlns:p14="http://schemas.microsoft.com/office/powerpoint/2010/main" val="38787309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E7D58CD6-5999-4E4B-8C83-650880B5EA12}" type="datetime1">
              <a:rPr lang="ja-JP" altLang="en-US"/>
              <a:pPr>
                <a:defRPr/>
              </a:pPr>
              <a:t>2016/11/11</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4A43D53-8983-427C-9748-AE2DA576EBF7}" type="slidenum">
              <a:rPr lang="en-US" altLang="ja-JP"/>
              <a:pPr>
                <a:defRPr/>
              </a:pPr>
              <a:t>‹#›</a:t>
            </a:fld>
            <a:endParaRPr lang="en-US" altLang="ja-JP" dirty="0"/>
          </a:p>
        </p:txBody>
      </p:sp>
    </p:spTree>
    <p:extLst>
      <p:ext uri="{BB962C8B-B14F-4D97-AF65-F5344CB8AC3E}">
        <p14:creationId xmlns:p14="http://schemas.microsoft.com/office/powerpoint/2010/main" val="37817642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70B2734F-61C8-4D4C-8E18-40EF00F96431}" type="datetime1">
              <a:rPr lang="ja-JP" altLang="en-US"/>
              <a:pPr>
                <a:defRPr/>
              </a:pPr>
              <a:t>2016/11/11</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406AEABC-2A46-446D-9599-603EF9DF691D}" type="slidenum">
              <a:rPr lang="en-US" altLang="ja-JP"/>
              <a:pPr>
                <a:defRPr/>
              </a:pPr>
              <a:t>‹#›</a:t>
            </a:fld>
            <a:endParaRPr lang="en-US" altLang="ja-JP" dirty="0"/>
          </a:p>
        </p:txBody>
      </p:sp>
    </p:spTree>
    <p:extLst>
      <p:ext uri="{BB962C8B-B14F-4D97-AF65-F5344CB8AC3E}">
        <p14:creationId xmlns:p14="http://schemas.microsoft.com/office/powerpoint/2010/main" val="207007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8866D453-5108-4538-A48D-D5479C82EE45}" type="datetime1">
              <a:rPr lang="ja-JP" altLang="en-US"/>
              <a:pPr>
                <a:defRPr/>
              </a:pPr>
              <a:t>2016/11/11</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CB1A493-F2B2-43A5-97EB-124498F3E1B7}" type="slidenum">
              <a:rPr lang="en-US" altLang="ja-JP"/>
              <a:pPr>
                <a:defRPr/>
              </a:pPr>
              <a:t>‹#›</a:t>
            </a:fld>
            <a:endParaRPr lang="en-US" altLang="ja-JP" dirty="0"/>
          </a:p>
        </p:txBody>
      </p:sp>
    </p:spTree>
    <p:extLst>
      <p:ext uri="{BB962C8B-B14F-4D97-AF65-F5344CB8AC3E}">
        <p14:creationId xmlns:p14="http://schemas.microsoft.com/office/powerpoint/2010/main" val="1986834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D7F19B3E-11B4-4A74-97C7-3E09BEE76F5F}" type="datetime1">
              <a:rPr lang="ja-JP" altLang="en-US"/>
              <a:pPr>
                <a:defRPr/>
              </a:pPr>
              <a:t>2016/11/11</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F5AC01C5-5F04-43C2-9DFD-B82DCBD6DEBA}" type="slidenum">
              <a:rPr lang="en-US" altLang="ja-JP"/>
              <a:pPr>
                <a:defRPr/>
              </a:pPr>
              <a:t>‹#›</a:t>
            </a:fld>
            <a:endParaRPr lang="en-US" altLang="ja-JP" dirty="0"/>
          </a:p>
        </p:txBody>
      </p:sp>
    </p:spTree>
    <p:extLst>
      <p:ext uri="{BB962C8B-B14F-4D97-AF65-F5344CB8AC3E}">
        <p14:creationId xmlns:p14="http://schemas.microsoft.com/office/powerpoint/2010/main" val="10235274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F173061-B2E1-47AB-8C9E-A90D8BA34F98}" type="datetime1">
              <a:rPr lang="ja-JP" altLang="en-US"/>
              <a:pPr>
                <a:defRPr/>
              </a:pPr>
              <a:t>2016/11/11</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CF7192C9-C0D4-46B8-A65D-BE6E3088AF1C}" type="slidenum">
              <a:rPr lang="en-US" altLang="ja-JP"/>
              <a:pPr>
                <a:defRPr/>
              </a:pPr>
              <a:t>‹#›</a:t>
            </a:fld>
            <a:endParaRPr lang="en-US" altLang="ja-JP" dirty="0"/>
          </a:p>
        </p:txBody>
      </p:sp>
    </p:spTree>
    <p:extLst>
      <p:ext uri="{BB962C8B-B14F-4D97-AF65-F5344CB8AC3E}">
        <p14:creationId xmlns:p14="http://schemas.microsoft.com/office/powerpoint/2010/main" val="30258212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215371E3-7987-4BC3-95C4-3F6B758BF353}" type="datetime1">
              <a:rPr lang="ja-JP" altLang="en-US"/>
              <a:pPr>
                <a:defRPr/>
              </a:pPr>
              <a:t>2016/11/11</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52D087E-412D-44C5-A0F9-716F4CEB2C89}" type="slidenum">
              <a:rPr lang="en-US" altLang="ja-JP"/>
              <a:pPr>
                <a:defRPr/>
              </a:pPr>
              <a:t>‹#›</a:t>
            </a:fld>
            <a:endParaRPr lang="en-US" altLang="ja-JP" dirty="0"/>
          </a:p>
        </p:txBody>
      </p:sp>
    </p:spTree>
    <p:extLst>
      <p:ext uri="{BB962C8B-B14F-4D97-AF65-F5344CB8AC3E}">
        <p14:creationId xmlns:p14="http://schemas.microsoft.com/office/powerpoint/2010/main" val="35853668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A9077EF3-432D-4FE3-B231-3AEB1860DF50}" type="datetime1">
              <a:rPr lang="ja-JP" altLang="en-US"/>
              <a:pPr>
                <a:defRPr/>
              </a:pPr>
              <a:t>2016/11/11</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0F81EAA-548F-4E30-A93A-AF7DFCDD82EF}" type="slidenum">
              <a:rPr lang="en-US" altLang="ja-JP"/>
              <a:pPr>
                <a:defRPr/>
              </a:pPr>
              <a:t>‹#›</a:t>
            </a:fld>
            <a:endParaRPr lang="en-US" altLang="ja-JP" dirty="0"/>
          </a:p>
        </p:txBody>
      </p:sp>
    </p:spTree>
    <p:extLst>
      <p:ext uri="{BB962C8B-B14F-4D97-AF65-F5344CB8AC3E}">
        <p14:creationId xmlns:p14="http://schemas.microsoft.com/office/powerpoint/2010/main" val="21447807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EBC2BD11-F84B-4562-81D6-6B0172A28375}" type="datetime1">
              <a:rPr lang="ja-JP" altLang="en-US"/>
              <a:pPr>
                <a:defRPr/>
              </a:pPr>
              <a:t>2016/11/11</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6D570FE-FD5F-4C55-90D2-7155B9B9B675}" type="slidenum">
              <a:rPr lang="en-US" altLang="ja-JP"/>
              <a:pPr>
                <a:defRPr/>
              </a:pPr>
              <a:t>‹#›</a:t>
            </a:fld>
            <a:endParaRPr lang="en-US" altLang="ja-JP" dirty="0"/>
          </a:p>
        </p:txBody>
      </p:sp>
    </p:spTree>
    <p:extLst>
      <p:ext uri="{BB962C8B-B14F-4D97-AF65-F5344CB8AC3E}">
        <p14:creationId xmlns:p14="http://schemas.microsoft.com/office/powerpoint/2010/main" val="27236949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493E86FE-5A98-4079-A217-5AFC96C15AC2}" type="datetime1">
              <a:rPr lang="ja-JP" altLang="en-US"/>
              <a:pPr>
                <a:defRPr/>
              </a:pPr>
              <a:t>2016/11/11</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95F4443-8F6B-49BA-81B5-1AAFF6ABA64E}" type="slidenum">
              <a:rPr lang="en-US" altLang="ja-JP"/>
              <a:pPr>
                <a:defRPr/>
              </a:pPr>
              <a:t>‹#›</a:t>
            </a:fld>
            <a:endParaRPr lang="en-US" altLang="ja-JP" dirty="0"/>
          </a:p>
        </p:txBody>
      </p:sp>
    </p:spTree>
    <p:extLst>
      <p:ext uri="{BB962C8B-B14F-4D97-AF65-F5344CB8AC3E}">
        <p14:creationId xmlns:p14="http://schemas.microsoft.com/office/powerpoint/2010/main" val="267954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1BD4E133-A1B7-4112-9541-2861AA4F8611}" type="datetime1">
              <a:rPr lang="ja-JP" altLang="en-US"/>
              <a:pPr>
                <a:defRPr/>
              </a:pPr>
              <a:t>2016/11/11</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A00D78E-D4BD-44DF-8004-F1FBCCDCD3A4}" type="slidenum">
              <a:rPr lang="en-US" altLang="ja-JP"/>
              <a:pPr>
                <a:defRPr/>
              </a:pPr>
              <a:t>‹#›</a:t>
            </a:fld>
            <a:endParaRPr lang="en-US" altLang="ja-JP" dirty="0"/>
          </a:p>
        </p:txBody>
      </p:sp>
    </p:spTree>
    <p:extLst>
      <p:ext uri="{BB962C8B-B14F-4D97-AF65-F5344CB8AC3E}">
        <p14:creationId xmlns:p14="http://schemas.microsoft.com/office/powerpoint/2010/main" val="3510197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DAA1092C-0B75-4F60-8E6E-C28EABBFC493}" type="datetime1">
              <a:rPr lang="ja-JP" altLang="en-US"/>
              <a:pPr>
                <a:defRPr/>
              </a:pPr>
              <a:t>2016/11/11</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28F2BEB8-0DB8-4008-853D-565E895A0D6C}" type="slidenum">
              <a:rPr lang="en-US" altLang="ja-JP"/>
              <a:pPr>
                <a:defRPr/>
              </a:pPr>
              <a:t>‹#›</a:t>
            </a:fld>
            <a:endParaRPr lang="en-US" altLang="ja-JP" dirty="0"/>
          </a:p>
        </p:txBody>
      </p:sp>
    </p:spTree>
    <p:extLst>
      <p:ext uri="{BB962C8B-B14F-4D97-AF65-F5344CB8AC3E}">
        <p14:creationId xmlns:p14="http://schemas.microsoft.com/office/powerpoint/2010/main" val="1418836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6E04DB01-A5E9-4B47-B844-A10472CF11D8}" type="datetime1">
              <a:rPr lang="ja-JP" altLang="en-US"/>
              <a:pPr>
                <a:defRPr/>
              </a:pPr>
              <a:t>2016/11/11</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7749AF14-06A6-4644-9CF3-7D3B00FE3F4F}" type="slidenum">
              <a:rPr lang="en-US" altLang="ja-JP"/>
              <a:pPr>
                <a:defRPr/>
              </a:pPr>
              <a:t>‹#›</a:t>
            </a:fld>
            <a:endParaRPr lang="en-US" altLang="ja-JP" dirty="0"/>
          </a:p>
        </p:txBody>
      </p:sp>
    </p:spTree>
    <p:extLst>
      <p:ext uri="{BB962C8B-B14F-4D97-AF65-F5344CB8AC3E}">
        <p14:creationId xmlns:p14="http://schemas.microsoft.com/office/powerpoint/2010/main" val="1228273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00D781C0-B0D4-4B1A-8EF1-DDE812B94EB0}" type="datetime1">
              <a:rPr lang="ja-JP" altLang="en-US"/>
              <a:pPr>
                <a:defRPr/>
              </a:pPr>
              <a:t>2016/11/11</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41BDDF9-C8AE-4A06-9D19-1FD860EC2453}" type="slidenum">
              <a:rPr lang="en-US" altLang="ja-JP"/>
              <a:pPr>
                <a:defRPr/>
              </a:pPr>
              <a:t>‹#›</a:t>
            </a:fld>
            <a:endParaRPr lang="en-US" altLang="ja-JP" dirty="0"/>
          </a:p>
        </p:txBody>
      </p:sp>
    </p:spTree>
    <p:extLst>
      <p:ext uri="{BB962C8B-B14F-4D97-AF65-F5344CB8AC3E}">
        <p14:creationId xmlns:p14="http://schemas.microsoft.com/office/powerpoint/2010/main" val="434269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D025F1DB-56E9-447C-A724-D896F79FC95F}" type="datetime1">
              <a:rPr lang="ja-JP" altLang="en-US"/>
              <a:pPr>
                <a:defRPr/>
              </a:pPr>
              <a:t>2016/11/11</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AC56671-B73E-4658-AECB-0916F23AF15D}" type="slidenum">
              <a:rPr lang="en-US" altLang="ja-JP"/>
              <a:pPr>
                <a:defRPr/>
              </a:pPr>
              <a:t>‹#›</a:t>
            </a:fld>
            <a:endParaRPr lang="en-US" altLang="ja-JP" dirty="0"/>
          </a:p>
        </p:txBody>
      </p:sp>
    </p:spTree>
    <p:extLst>
      <p:ext uri="{BB962C8B-B14F-4D97-AF65-F5344CB8AC3E}">
        <p14:creationId xmlns:p14="http://schemas.microsoft.com/office/powerpoint/2010/main" val="12375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1027"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HGPｺﾞｼｯｸE" pitchFamily="50" charset="-128"/>
                <a:ea typeface="HGPｺﾞｼｯｸE" pitchFamily="50" charset="-128"/>
              </a:defRPr>
            </a:lvl1pPr>
          </a:lstStyle>
          <a:p>
            <a:pPr>
              <a:defRPr/>
            </a:pPr>
            <a:fld id="{D1AACA79-915D-4ABA-A22E-C8F166DAFAAC}" type="datetime1">
              <a:rPr lang="ja-JP" altLang="en-US"/>
              <a:pPr>
                <a:defRPr/>
              </a:pPr>
              <a:t>2016/11/11</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HGPｺﾞｼｯｸE" pitchFamily="50" charset="-128"/>
                <a:ea typeface="HGPｺﾞｼｯｸE" pitchFamily="50" charset="-128"/>
              </a:defRPr>
            </a:lvl1pPr>
          </a:lstStyle>
          <a:p>
            <a:pPr>
              <a:defRPr/>
            </a:pPr>
            <a:fld id="{98AB2C65-F9DE-4B6B-8425-DE403368730A}" type="slidenum">
              <a:rPr lang="en-US" altLang="ja-JP"/>
              <a:pPr>
                <a:defRPr/>
              </a:pPr>
              <a:t>‹#›</a:t>
            </a:fld>
            <a:endParaRPr lang="en-US" altLang="ja-JP" dirty="0"/>
          </a:p>
        </p:txBody>
      </p:sp>
      <p:sp>
        <p:nvSpPr>
          <p:cNvPr id="1031"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479" r:id="rId1"/>
    <p:sldLayoutId id="2147487449" r:id="rId2"/>
    <p:sldLayoutId id="2147487450" r:id="rId3"/>
    <p:sldLayoutId id="2147487451" r:id="rId4"/>
    <p:sldLayoutId id="2147487452" r:id="rId5"/>
    <p:sldLayoutId id="2147487453" r:id="rId6"/>
    <p:sldLayoutId id="2147487454" r:id="rId7"/>
    <p:sldLayoutId id="2147487455" r:id="rId8"/>
    <p:sldLayoutId id="2147487456" r:id="rId9"/>
    <p:sldLayoutId id="2147487457" r:id="rId10"/>
    <p:sldLayoutId id="2147487458"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2051"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B54B8DF4-6E0C-485A-BFDF-EBD6B4B49387}" type="datetime1">
              <a:rPr lang="ja-JP" altLang="en-US"/>
              <a:pPr>
                <a:defRPr/>
              </a:pPr>
              <a:t>2016/11/11</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86CF3912-F6FA-49E3-9360-09398EF48889}" type="slidenum">
              <a:rPr lang="en-US" altLang="ja-JP"/>
              <a:pPr>
                <a:defRPr/>
              </a:pPr>
              <a:t>‹#›</a:t>
            </a:fld>
            <a:endParaRPr lang="en-US" altLang="ja-JP" dirty="0"/>
          </a:p>
        </p:txBody>
      </p:sp>
      <p:sp>
        <p:nvSpPr>
          <p:cNvPr id="2055"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480" r:id="rId1"/>
    <p:sldLayoutId id="2147487459" r:id="rId2"/>
    <p:sldLayoutId id="2147487460" r:id="rId3"/>
    <p:sldLayoutId id="2147487461" r:id="rId4"/>
    <p:sldLayoutId id="2147487462" r:id="rId5"/>
    <p:sldLayoutId id="2147487463" r:id="rId6"/>
    <p:sldLayoutId id="2147487464" r:id="rId7"/>
    <p:sldLayoutId id="2147487465" r:id="rId8"/>
    <p:sldLayoutId id="2147487466" r:id="rId9"/>
    <p:sldLayoutId id="2147487467" r:id="rId10"/>
    <p:sldLayoutId id="2147487468"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3075"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buClrTx/>
              <a:buFontTx/>
              <a:buNone/>
              <a:defRPr sz="1400">
                <a:solidFill>
                  <a:srgbClr val="000000"/>
                </a:solidFill>
                <a:latin typeface="HGPｺﾞｼｯｸE" pitchFamily="50" charset="-128"/>
                <a:ea typeface="HGPｺﾞｼｯｸE" pitchFamily="50" charset="-128"/>
              </a:defRPr>
            </a:lvl1pPr>
          </a:lstStyle>
          <a:p>
            <a:pPr>
              <a:defRPr/>
            </a:pPr>
            <a:fld id="{7E930769-B35F-492F-9589-AF5C70E2F791}" type="datetime1">
              <a:rPr lang="ja-JP" altLang="en-US"/>
              <a:pPr>
                <a:defRPr/>
              </a:pPr>
              <a:t>2016/11/11</a:t>
            </a:fld>
            <a:endParaRPr lang="en-US" altLang="ja-JP"/>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400">
                <a:solidFill>
                  <a:srgbClr val="000000"/>
                </a:solidFill>
                <a:latin typeface="HGPｺﾞｼｯｸE" pitchFamily="50" charset="-128"/>
                <a:ea typeface="HGPｺﾞｼｯｸE" pitchFamily="50" charset="-128"/>
              </a:defRPr>
            </a:lvl1pPr>
          </a:lstStyle>
          <a:p>
            <a:pPr>
              <a:defRPr/>
            </a:pPr>
            <a:fld id="{F7B2749D-22E2-4155-B6E8-8A7290251C2E}" type="slidenum">
              <a:rPr lang="en-US" altLang="ja-JP"/>
              <a:pPr>
                <a:defRPr/>
              </a:pPr>
              <a:t>‹#›</a:t>
            </a:fld>
            <a:endParaRPr lang="en-US" altLang="ja-JP"/>
          </a:p>
        </p:txBody>
      </p:sp>
      <p:sp>
        <p:nvSpPr>
          <p:cNvPr id="3079"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481" r:id="rId1"/>
    <p:sldLayoutId id="2147487482" r:id="rId2"/>
    <p:sldLayoutId id="2147487483" r:id="rId3"/>
    <p:sldLayoutId id="2147487484" r:id="rId4"/>
    <p:sldLayoutId id="2147487485" r:id="rId5"/>
    <p:sldLayoutId id="2147487486" r:id="rId6"/>
    <p:sldLayoutId id="2147487487" r:id="rId7"/>
    <p:sldLayoutId id="2147487488" r:id="rId8"/>
    <p:sldLayoutId id="2147487489" r:id="rId9"/>
    <p:sldLayoutId id="2147487490" r:id="rId10"/>
    <p:sldLayoutId id="2147487491" r:id="rId11"/>
    <p:sldLayoutId id="2147487492"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4099"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84F50C42-340D-496C-9440-DACFBB7DB59D}" type="datetime1">
              <a:rPr lang="ja-JP" altLang="en-US"/>
              <a:pPr>
                <a:defRPr/>
              </a:pPr>
              <a:t>2016/11/11</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659B2DD1-5BFF-4948-9F53-3D3E78E4B256}" type="slidenum">
              <a:rPr lang="en-US" altLang="ja-JP"/>
              <a:pPr>
                <a:defRPr/>
              </a:pPr>
              <a:t>‹#›</a:t>
            </a:fld>
            <a:endParaRPr lang="en-US" altLang="ja-JP" dirty="0"/>
          </a:p>
        </p:txBody>
      </p:sp>
      <p:sp>
        <p:nvSpPr>
          <p:cNvPr id="4103"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493" r:id="rId1"/>
    <p:sldLayoutId id="2147487469" r:id="rId2"/>
    <p:sldLayoutId id="2147487470" r:id="rId3"/>
    <p:sldLayoutId id="2147487471" r:id="rId4"/>
    <p:sldLayoutId id="2147487472" r:id="rId5"/>
    <p:sldLayoutId id="2147487473" r:id="rId6"/>
    <p:sldLayoutId id="2147487474" r:id="rId7"/>
    <p:sldLayoutId id="2147487475" r:id="rId8"/>
    <p:sldLayoutId id="2147487476" r:id="rId9"/>
    <p:sldLayoutId id="2147487477" r:id="rId10"/>
    <p:sldLayoutId id="2147487478" r:id="rId11"/>
  </p:sldLayoutIdLst>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ctrTitle"/>
          </p:nvPr>
        </p:nvSpPr>
        <p:spPr>
          <a:xfrm>
            <a:off x="395288" y="1557338"/>
            <a:ext cx="8497887" cy="1655762"/>
          </a:xfrm>
        </p:spPr>
        <p:txBody>
          <a:bodyPr/>
          <a:lstStyle/>
          <a:p>
            <a:pPr eaLnBrk="1" hangingPunct="1"/>
            <a:r>
              <a:rPr lang="ja-JP" altLang="en-US"/>
              <a:t>平成２８年度 第２回技術部会</a:t>
            </a:r>
            <a:r>
              <a:rPr lang="en-US" altLang="ja-JP"/>
              <a:t/>
            </a:r>
            <a:br>
              <a:rPr lang="en-US" altLang="ja-JP"/>
            </a:br>
            <a:r>
              <a:rPr lang="en-US" altLang="ja-JP"/>
              <a:t>【</a:t>
            </a:r>
            <a:r>
              <a:rPr lang="ja-JP" altLang="en-US"/>
              <a:t>説明資料</a:t>
            </a:r>
            <a:r>
              <a:rPr lang="en-US" altLang="ja-JP"/>
              <a:t>】</a:t>
            </a:r>
            <a:endParaRPr lang="ja-JP" altLang="en-US"/>
          </a:p>
        </p:txBody>
      </p:sp>
      <p:sp>
        <p:nvSpPr>
          <p:cNvPr id="20483" name="Rectangle 5"/>
          <p:cNvSpPr>
            <a:spLocks noGrp="1" noChangeArrowheads="1"/>
          </p:cNvSpPr>
          <p:nvPr>
            <p:ph type="subTitle" idx="1"/>
          </p:nvPr>
        </p:nvSpPr>
        <p:spPr>
          <a:xfrm>
            <a:off x="1371600" y="4221163"/>
            <a:ext cx="6400800" cy="1800225"/>
          </a:xfrm>
        </p:spPr>
        <p:txBody>
          <a:bodyPr/>
          <a:lstStyle/>
          <a:p>
            <a:pPr eaLnBrk="1" hangingPunct="1"/>
            <a:r>
              <a:rPr dirty="0" smtClean="0"/>
              <a:t>平成２８年１１月</a:t>
            </a:r>
            <a:r>
              <a:rPr lang="ja-JP" altLang="en-US" dirty="0"/>
              <a:t>１５</a:t>
            </a:r>
            <a:r>
              <a:rPr dirty="0" smtClean="0"/>
              <a:t>日</a:t>
            </a:r>
          </a:p>
          <a:p>
            <a:pPr eaLnBrk="1" hangingPunct="1"/>
            <a:endParaRPr sz="1800" dirty="0" smtClean="0"/>
          </a:p>
          <a:p>
            <a:pPr eaLnBrk="1" hangingPunct="1"/>
            <a:r>
              <a:rPr dirty="0" smtClean="0"/>
              <a:t>三重県市町総合事務組合</a:t>
            </a:r>
          </a:p>
        </p:txBody>
      </p:sp>
      <p:sp>
        <p:nvSpPr>
          <p:cNvPr id="20484" name="正方形/長方形 4"/>
          <p:cNvSpPr>
            <a:spLocks noChangeArrowheads="1"/>
          </p:cNvSpPr>
          <p:nvPr/>
        </p:nvSpPr>
        <p:spPr bwMode="auto">
          <a:xfrm>
            <a:off x="7667625" y="315913"/>
            <a:ext cx="1225550" cy="369887"/>
          </a:xfrm>
          <a:prstGeom prst="rect">
            <a:avLst/>
          </a:prstGeom>
          <a:solidFill>
            <a:schemeClr val="bg1"/>
          </a:solidFill>
          <a:ln w="28575" algn="ctr">
            <a:solidFill>
              <a:schemeClr val="tx1"/>
            </a:solidFill>
            <a:round/>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800">
                <a:latin typeface="Arial" charset="0"/>
                <a:ea typeface="ＭＳ Ｐゴシック" pitchFamily="50" charset="-128"/>
              </a:rPr>
              <a:t>資料１</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BFF9E39-04D6-45F2-A30A-C32078C73FC7}" type="slidenum">
              <a:rPr lang="en-US" altLang="ja-JP" sz="1400">
                <a:solidFill>
                  <a:srgbClr val="000000"/>
                </a:solidFill>
              </a:rPr>
              <a:pPr algn="r" eaLnBrk="1" hangingPunct="1">
                <a:spcBef>
                  <a:spcPct val="0"/>
                </a:spcBef>
                <a:buClrTx/>
                <a:buFontTx/>
                <a:buNone/>
              </a:pPr>
              <a:t>9</a:t>
            </a:fld>
            <a:endParaRPr lang="en-US" altLang="ja-JP" sz="1400">
              <a:solidFill>
                <a:srgbClr val="000000"/>
              </a:solidFill>
            </a:endParaRPr>
          </a:p>
        </p:txBody>
      </p:sp>
      <p:sp>
        <p:nvSpPr>
          <p:cNvPr id="2765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7DFF22B-4CF7-4E35-A96A-6A023982967A}" type="slidenum">
              <a:rPr lang="en-US" altLang="ja-JP" sz="1400">
                <a:solidFill>
                  <a:srgbClr val="000000"/>
                </a:solidFill>
              </a:rPr>
              <a:pPr algn="r" eaLnBrk="1" hangingPunct="1">
                <a:spcBef>
                  <a:spcPct val="0"/>
                </a:spcBef>
                <a:buClrTx/>
                <a:buFontTx/>
                <a:buNone/>
              </a:pPr>
              <a:t>9</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２－２．アンケート結果の概要</a:t>
            </a:r>
          </a:p>
        </p:txBody>
      </p:sp>
      <p:sp>
        <p:nvSpPr>
          <p:cNvPr id="27683" name="角丸四角形 3"/>
          <p:cNvSpPr>
            <a:spLocks noChangeArrowheads="1"/>
          </p:cNvSpPr>
          <p:nvPr/>
        </p:nvSpPr>
        <p:spPr bwMode="auto">
          <a:xfrm>
            <a:off x="457968" y="790830"/>
            <a:ext cx="8218488" cy="646986"/>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a:t>
            </a:r>
            <a:r>
              <a:rPr lang="en-US" altLang="ja-JP" sz="1600" dirty="0" smtClean="0">
                <a:solidFill>
                  <a:srgbClr val="000000"/>
                </a:solidFill>
                <a:latin typeface="Meiryo UI" pitchFamily="50" charset="-128"/>
                <a:ea typeface="Meiryo UI" pitchFamily="50" charset="-128"/>
                <a:cs typeface="Meiryo UI" pitchFamily="50" charset="-128"/>
              </a:rPr>
              <a:t>2:</a:t>
            </a:r>
            <a:r>
              <a:rPr lang="ja-JP" altLang="en-US" sz="1600" dirty="0">
                <a:solidFill>
                  <a:srgbClr val="000000"/>
                </a:solidFill>
                <a:latin typeface="Meiryo UI" pitchFamily="50" charset="-128"/>
                <a:ea typeface="Meiryo UI" pitchFamily="50" charset="-128"/>
                <a:cs typeface="Meiryo UI" pitchFamily="50" charset="-128"/>
              </a:rPr>
              <a:t>地理空間情報集約システムの</a:t>
            </a:r>
            <a:r>
              <a:rPr lang="en-US" altLang="ja-JP" sz="1600" dirty="0">
                <a:solidFill>
                  <a:srgbClr val="000000"/>
                </a:solidFill>
                <a:latin typeface="Meiryo UI" pitchFamily="50" charset="-128"/>
                <a:ea typeface="Meiryo UI" pitchFamily="50" charset="-128"/>
                <a:cs typeface="Meiryo UI" pitchFamily="50" charset="-128"/>
              </a:rPr>
              <a:t>LGWAN</a:t>
            </a:r>
            <a:r>
              <a:rPr lang="ja-JP" altLang="en-US" sz="1600" dirty="0">
                <a:solidFill>
                  <a:srgbClr val="000000"/>
                </a:solidFill>
                <a:latin typeface="Meiryo UI" pitchFamily="50" charset="-128"/>
                <a:ea typeface="Meiryo UI" pitchFamily="50" charset="-128"/>
                <a:cs typeface="Meiryo UI" pitchFamily="50" charset="-128"/>
              </a:rPr>
              <a:t>版が構築された場合、現在運用中のインターネット版を廃止しても支障はないでしょうか。</a:t>
            </a:r>
          </a:p>
        </p:txBody>
      </p:sp>
      <p:graphicFrame>
        <p:nvGraphicFramePr>
          <p:cNvPr id="13" name="表 12"/>
          <p:cNvGraphicFramePr>
            <a:graphicFrameLocks noGrp="1"/>
          </p:cNvGraphicFramePr>
          <p:nvPr>
            <p:extLst>
              <p:ext uri="{D42A27DB-BD31-4B8C-83A1-F6EECF244321}">
                <p14:modId xmlns:p14="http://schemas.microsoft.com/office/powerpoint/2010/main" val="4069173044"/>
              </p:ext>
            </p:extLst>
          </p:nvPr>
        </p:nvGraphicFramePr>
        <p:xfrm>
          <a:off x="856602" y="1890157"/>
          <a:ext cx="4392612" cy="854076"/>
        </p:xfrm>
        <a:graphic>
          <a:graphicData uri="http://schemas.openxmlformats.org/drawingml/2006/table">
            <a:tbl>
              <a:tblPr firstRow="1" firstCol="1" bandRow="1">
                <a:tableStyleId>{5C22544A-7EE6-4342-B048-85BDC9FD1C3A}</a:tableStyleId>
              </a:tblPr>
              <a:tblGrid>
                <a:gridCol w="1656184"/>
                <a:gridCol w="1368152"/>
                <a:gridCol w="1368276"/>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12</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38.7%</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19</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61.3%</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31</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bl>
          </a:graphicData>
        </a:graphic>
      </p:graphicFrame>
      <p:sp>
        <p:nvSpPr>
          <p:cNvPr id="15" name="テキスト ボックス 14"/>
          <p:cNvSpPr txBox="1"/>
          <p:nvPr/>
        </p:nvSpPr>
        <p:spPr>
          <a:xfrm>
            <a:off x="758468" y="1628800"/>
            <a:ext cx="3528392"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○全体（技術部会＋防災</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参加市町）</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6" name="表 15"/>
          <p:cNvGraphicFramePr>
            <a:graphicFrameLocks noGrp="1"/>
          </p:cNvGraphicFramePr>
          <p:nvPr>
            <p:extLst>
              <p:ext uri="{D42A27DB-BD31-4B8C-83A1-F6EECF244321}">
                <p14:modId xmlns:p14="http://schemas.microsoft.com/office/powerpoint/2010/main" val="1492018254"/>
              </p:ext>
            </p:extLst>
          </p:nvPr>
        </p:nvGraphicFramePr>
        <p:xfrm>
          <a:off x="856478" y="3625031"/>
          <a:ext cx="4392612" cy="854076"/>
        </p:xfrm>
        <a:graphic>
          <a:graphicData uri="http://schemas.openxmlformats.org/drawingml/2006/table">
            <a:tbl>
              <a:tblPr firstRow="1" firstCol="1" bandRow="1">
                <a:tableStyleId>{5C22544A-7EE6-4342-B048-85BDC9FD1C3A}</a:tableStyleId>
              </a:tblPr>
              <a:tblGrid>
                <a:gridCol w="1656184"/>
                <a:gridCol w="1368152"/>
                <a:gridCol w="1368276"/>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33.3%</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66.7%</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15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bl>
          </a:graphicData>
        </a:graphic>
      </p:graphicFrame>
      <p:sp>
        <p:nvSpPr>
          <p:cNvPr id="17" name="テキスト ボックス 16"/>
          <p:cNvSpPr txBox="1"/>
          <p:nvPr/>
        </p:nvSpPr>
        <p:spPr>
          <a:xfrm>
            <a:off x="751775" y="3356992"/>
            <a:ext cx="3528392"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○技術部会参加市町のみ</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3436525729"/>
              </p:ext>
            </p:extLst>
          </p:nvPr>
        </p:nvGraphicFramePr>
        <p:xfrm>
          <a:off x="863171" y="5398804"/>
          <a:ext cx="4392612" cy="854076"/>
        </p:xfrm>
        <a:graphic>
          <a:graphicData uri="http://schemas.openxmlformats.org/drawingml/2006/table">
            <a:tbl>
              <a:tblPr firstRow="1" firstCol="1" bandRow="1">
                <a:tableStyleId>{5C22544A-7EE6-4342-B048-85BDC9FD1C3A}</a:tableStyleId>
              </a:tblPr>
              <a:tblGrid>
                <a:gridCol w="1656184"/>
                <a:gridCol w="1368152"/>
                <a:gridCol w="1368276"/>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7</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43.7%</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9</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56.3%</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bl>
          </a:graphicData>
        </a:graphic>
      </p:graphicFrame>
      <p:sp>
        <p:nvSpPr>
          <p:cNvPr id="19" name="テキスト ボックス 18"/>
          <p:cNvSpPr txBox="1"/>
          <p:nvPr/>
        </p:nvSpPr>
        <p:spPr>
          <a:xfrm>
            <a:off x="758468" y="5130765"/>
            <a:ext cx="3528392"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○防災</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参加市町のみ</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518692"/>
            <a:ext cx="2362200" cy="165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0260" y="3268092"/>
            <a:ext cx="2324100" cy="161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8252" y="4968106"/>
            <a:ext cx="2419350"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78078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10</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10</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２－２．アンケート結果の概要</a:t>
            </a:r>
          </a:p>
        </p:txBody>
      </p:sp>
      <p:graphicFrame>
        <p:nvGraphicFramePr>
          <p:cNvPr id="13" name="表 12"/>
          <p:cNvGraphicFramePr>
            <a:graphicFrameLocks noGrp="1"/>
          </p:cNvGraphicFramePr>
          <p:nvPr>
            <p:extLst>
              <p:ext uri="{D42A27DB-BD31-4B8C-83A1-F6EECF244321}">
                <p14:modId xmlns:p14="http://schemas.microsoft.com/office/powerpoint/2010/main" val="1937764399"/>
              </p:ext>
            </p:extLst>
          </p:nvPr>
        </p:nvGraphicFramePr>
        <p:xfrm>
          <a:off x="543646" y="1562382"/>
          <a:ext cx="8031308" cy="3322236"/>
        </p:xfrm>
        <a:graphic>
          <a:graphicData uri="http://schemas.openxmlformats.org/drawingml/2006/table">
            <a:tbl>
              <a:tblPr firstRow="1" firstCol="1" bandRow="1">
                <a:tableStyleId>{5C22544A-7EE6-4342-B048-85BDC9FD1C3A}</a:tableStyleId>
              </a:tblPr>
              <a:tblGrid>
                <a:gridCol w="1580082"/>
                <a:gridCol w="6451226"/>
              </a:tblGrid>
              <a:tr h="240418">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9136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H29.3</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までは、職員用で</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接続端末がほぼないため利用ができない。しかし、</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H29.4</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以降は、各端末が</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回線に接続するため、</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のみでの運用でも支障がないと思われるが、ネットワーク管理部門からは、</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用地理空間情報集約システムの動作接続検証を行う必要があるため、現段階では松阪市で利用可能かどうか答えられない。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4087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鈴鹿市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大規模な発災時に</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err="1"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インターネット、両環境の復旧を想定すると、インターネット環境の方が早急な復旧対応、システム利用開始が可能であるため。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04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回線及び端末が全庁に展開していないので、ほとんどの職員が利用できなくなる。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04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いなべ市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発災時に外部からアクセスできないのは、利便性即時性が低下して実用に適さなくなる。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770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志摩市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セキュリティ強靭化事業において、インターネットを主とし、</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接続を専用端末で行う形で整備する方向を検討しており、その場合にインターネット版が無いと、職員の事務用端末からアクセスできなくなるため。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テキスト ボックス 6"/>
          <p:cNvSpPr txBox="1"/>
          <p:nvPr/>
        </p:nvSpPr>
        <p:spPr>
          <a:xfrm>
            <a:off x="467544" y="1268760"/>
            <a:ext cx="5112568"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技術</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部会参加市町</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角丸四角形 3"/>
          <p:cNvSpPr>
            <a:spLocks noChangeArrowheads="1"/>
          </p:cNvSpPr>
          <p:nvPr/>
        </p:nvSpPr>
        <p:spPr bwMode="auto">
          <a:xfrm>
            <a:off x="457968" y="836712"/>
            <a:ext cx="8218488" cy="37457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Ｑ２において、「支障がある」と回答した市町の具体的な理由</a:t>
            </a:r>
            <a:endParaRPr lang="ja-JP" altLang="en-US" sz="1600" dirty="0">
              <a:solidFill>
                <a:srgbClr val="000000"/>
              </a:solidFill>
              <a:latin typeface="Meiryo UI" pitchFamily="50" charset="-128"/>
              <a:ea typeface="Meiryo UI" pitchFamily="50" charset="-128"/>
              <a:cs typeface="Meiryo UI"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4209964065"/>
              </p:ext>
            </p:extLst>
          </p:nvPr>
        </p:nvGraphicFramePr>
        <p:xfrm>
          <a:off x="569046" y="5157192"/>
          <a:ext cx="8031308" cy="1168381"/>
        </p:xfrm>
        <a:graphic>
          <a:graphicData uri="http://schemas.openxmlformats.org/drawingml/2006/table">
            <a:tbl>
              <a:tblPr firstRow="1" firstCol="1" bandRow="1">
                <a:tableStyleId>{5C22544A-7EE6-4342-B048-85BDC9FD1C3A}</a:tableStyleId>
              </a:tblPr>
              <a:tblGrid>
                <a:gridCol w="1554682"/>
                <a:gridCol w="6476626"/>
              </a:tblGrid>
              <a:tr h="203202">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34544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桑名市、亀山市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利用端末がないためシステムが利用できなくなる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4544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四日市市、明和町、いなべ市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外部からのアクセスが不可になることで、支障が出る。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0" name="テキスト ボックス 9"/>
          <p:cNvSpPr txBox="1"/>
          <p:nvPr/>
        </p:nvSpPr>
        <p:spPr>
          <a:xfrm>
            <a:off x="492944" y="4869160"/>
            <a:ext cx="5112568"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○防災</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参加市町</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41507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11</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11</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２－２．アンケート結果の概要</a:t>
            </a:r>
          </a:p>
        </p:txBody>
      </p:sp>
      <p:sp>
        <p:nvSpPr>
          <p:cNvPr id="28677" name="角丸四角形 3"/>
          <p:cNvSpPr>
            <a:spLocks noChangeArrowheads="1"/>
          </p:cNvSpPr>
          <p:nvPr/>
        </p:nvSpPr>
        <p:spPr bwMode="auto">
          <a:xfrm>
            <a:off x="445959" y="908720"/>
            <a:ext cx="8218488" cy="37457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a:t>
            </a:r>
            <a:r>
              <a:rPr lang="en-US" altLang="ja-JP" sz="1600" dirty="0" smtClean="0">
                <a:solidFill>
                  <a:srgbClr val="000000"/>
                </a:solidFill>
                <a:latin typeface="Meiryo UI" pitchFamily="50" charset="-128"/>
                <a:ea typeface="Meiryo UI" pitchFamily="50" charset="-128"/>
                <a:cs typeface="Meiryo UI" pitchFamily="50" charset="-128"/>
              </a:rPr>
              <a:t>3</a:t>
            </a:r>
            <a:r>
              <a:rPr lang="ja-JP" altLang="en-US" sz="1600" dirty="0">
                <a:solidFill>
                  <a:srgbClr val="000000"/>
                </a:solidFill>
                <a:latin typeface="Meiryo UI" pitchFamily="50" charset="-128"/>
                <a:ea typeface="Meiryo UI" pitchFamily="50" charset="-128"/>
                <a:cs typeface="Meiryo UI" pitchFamily="50" charset="-128"/>
              </a:rPr>
              <a:t>：その他、</a:t>
            </a:r>
            <a:r>
              <a:rPr lang="en-US" altLang="ja-JP" sz="1600" dirty="0">
                <a:solidFill>
                  <a:srgbClr val="000000"/>
                </a:solidFill>
                <a:latin typeface="Meiryo UI" pitchFamily="50" charset="-128"/>
                <a:ea typeface="Meiryo UI" pitchFamily="50" charset="-128"/>
                <a:cs typeface="Meiryo UI" pitchFamily="50" charset="-128"/>
              </a:rPr>
              <a:t>LGWAN</a:t>
            </a:r>
            <a:r>
              <a:rPr lang="ja-JP" altLang="en-US" sz="1600" dirty="0">
                <a:solidFill>
                  <a:srgbClr val="000000"/>
                </a:solidFill>
                <a:latin typeface="Meiryo UI" pitchFamily="50" charset="-128"/>
                <a:ea typeface="Meiryo UI" pitchFamily="50" charset="-128"/>
                <a:cs typeface="Meiryo UI" pitchFamily="50" charset="-128"/>
              </a:rPr>
              <a:t>版構築にあたりお気づきのことやご意見がありましたら記載してください。</a:t>
            </a:r>
          </a:p>
        </p:txBody>
      </p:sp>
      <p:graphicFrame>
        <p:nvGraphicFramePr>
          <p:cNvPr id="13" name="表 12"/>
          <p:cNvGraphicFramePr>
            <a:graphicFrameLocks noGrp="1"/>
          </p:cNvGraphicFramePr>
          <p:nvPr>
            <p:extLst>
              <p:ext uri="{D42A27DB-BD31-4B8C-83A1-F6EECF244321}">
                <p14:modId xmlns:p14="http://schemas.microsoft.com/office/powerpoint/2010/main" val="2072569999"/>
              </p:ext>
            </p:extLst>
          </p:nvPr>
        </p:nvGraphicFramePr>
        <p:xfrm>
          <a:off x="543646" y="1542637"/>
          <a:ext cx="8031308" cy="4735150"/>
        </p:xfrm>
        <a:graphic>
          <a:graphicData uri="http://schemas.openxmlformats.org/drawingml/2006/table">
            <a:tbl>
              <a:tblPr firstRow="1" firstCol="1" bandRow="1">
                <a:tableStyleId>{5C22544A-7EE6-4342-B048-85BDC9FD1C3A}</a:tableStyleId>
              </a:tblPr>
              <a:tblGrid>
                <a:gridCol w="1724098"/>
                <a:gridCol w="6307210"/>
              </a:tblGrid>
              <a:tr h="254893">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61175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構築を先行させるよりも各自治体で利用可能となるライセンス数の問題、各自治体の個人情報保護条例との整合などの課題を洗い出し、課題解決に向けた防災ＷＧでの議論を経たうえで、制度設計を行う必要があるのではないでしょう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28966">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今後、スマートフォン・タブレットでの活用も視野に入れているとの事だったが、</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運用の際、どのようにして接続するのか。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790193">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版で多面的利用が可能な</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システムとして構築されれば、統合</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システムの自治体クラウド化として先進的であり、構築に向け検討をお願いしたい。</a:t>
                      </a:r>
                      <a:endPar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利用者数の大幅な増加が想定され、システム及び回線の増強も必要と思われますが、市町の負担も前提に、国の補助等も視野に入れて検討いただきたい。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186079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三重県のシステムと住み分けをし、本システムを発災後の生活再建の場面で利用するのであれば、被災者支援システムとして開発していただけるとありがたい。熊本地震でも被災者支援システムを事前に入れている自治体はほとんどなく、発災後に熊本県が音頭をとり、希望する市町に同じ被災者支援システムを導入した経緯があります。</a:t>
                      </a:r>
                    </a:p>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結局、被災者支援システムは被災したどの市町でも必要となるので、この機会に県下で統一したシステムとして利用できると、市町間の応援時にも同じシステムであれば操作はスムーズにでき効果的であると考えます。個人番号制度の導入により、災害対策分野でも被災者支援の部分でマイナンバーの利用が可能となりました。県内の広域避難や居住地と勤め先が市をまたいでいる場合など様々な場面での利用にあたり、同じシステムであることのメリットは大きいかと思いますので、ぜひ検討をお願いいたし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5146805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A9AEF19-561F-4221-BE4D-4B318617F896}" type="slidenum">
              <a:rPr lang="en-US" altLang="ja-JP" sz="1400">
                <a:solidFill>
                  <a:srgbClr val="000000"/>
                </a:solidFill>
              </a:rPr>
              <a:pPr algn="r" eaLnBrk="1" hangingPunct="1">
                <a:spcBef>
                  <a:spcPct val="0"/>
                </a:spcBef>
                <a:buClrTx/>
                <a:buFontTx/>
                <a:buNone/>
              </a:pPr>
              <a:t>12</a:t>
            </a:fld>
            <a:endParaRPr lang="en-US" altLang="ja-JP" sz="1400">
              <a:solidFill>
                <a:srgbClr val="000000"/>
              </a:solidFill>
            </a:endParaRPr>
          </a:p>
        </p:txBody>
      </p:sp>
      <p:sp>
        <p:nvSpPr>
          <p:cNvPr id="3072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D747A9B-2E87-4232-9514-A5D9651C97E0}" type="slidenum">
              <a:rPr lang="en-US" altLang="ja-JP" sz="1400">
                <a:solidFill>
                  <a:srgbClr val="000000"/>
                </a:solidFill>
              </a:rPr>
              <a:pPr algn="r" eaLnBrk="1" hangingPunct="1">
                <a:spcBef>
                  <a:spcPct val="0"/>
                </a:spcBef>
                <a:buClrTx/>
                <a:buFontTx/>
                <a:buNone/>
              </a:pPr>
              <a:t>12</a:t>
            </a:fld>
            <a:endParaRPr lang="en-US" altLang="ja-JP" sz="1400">
              <a:solidFill>
                <a:srgbClr val="000000"/>
              </a:solidFill>
            </a:endParaRPr>
          </a:p>
        </p:txBody>
      </p:sp>
      <p:sp>
        <p:nvSpPr>
          <p:cNvPr id="30724" name="Rectangle 3"/>
          <p:cNvSpPr>
            <a:spLocks noGrp="1" noChangeArrowheads="1"/>
          </p:cNvSpPr>
          <p:nvPr>
            <p:ph type="body" idx="4294967295"/>
          </p:nvPr>
        </p:nvSpPr>
        <p:spPr>
          <a:xfrm>
            <a:off x="179388" y="908720"/>
            <a:ext cx="8774112" cy="5112568"/>
          </a:xfrm>
        </p:spPr>
        <p:txBody>
          <a:bodyPr/>
          <a:lstStyle/>
          <a:p>
            <a:pPr eaLnBrk="1" hangingPunct="1"/>
            <a:r>
              <a:rPr lang="ja-JP" altLang="en-US" sz="2800" dirty="0" smtClean="0"/>
              <a:t>調査結果まとめ</a:t>
            </a:r>
            <a:endParaRPr sz="2800" dirty="0" smtClean="0"/>
          </a:p>
          <a:p>
            <a:pPr lvl="1" eaLnBrk="1" hangingPunct="1"/>
            <a:r>
              <a:rPr lang="en-US" altLang="ja-JP" sz="2200" dirty="0" smtClean="0">
                <a:solidFill>
                  <a:srgbClr val="000000"/>
                </a:solidFill>
                <a:cs typeface="+mn-cs"/>
              </a:rPr>
              <a:t>LGWAN</a:t>
            </a:r>
            <a:r>
              <a:rPr lang="ja-JP" altLang="en-US" sz="2200" dirty="0" smtClean="0">
                <a:solidFill>
                  <a:srgbClr val="000000"/>
                </a:solidFill>
                <a:cs typeface="+mn-cs"/>
              </a:rPr>
              <a:t>版システムが構築された場合、具体的な利用情報や利用場面を想定している市町は、全体の約５割であった。防災関係者（防災</a:t>
            </a:r>
            <a:r>
              <a:rPr lang="en-US" altLang="ja-JP" sz="2200" dirty="0" smtClean="0">
                <a:solidFill>
                  <a:srgbClr val="000000"/>
                </a:solidFill>
                <a:cs typeface="+mn-cs"/>
              </a:rPr>
              <a:t>WG</a:t>
            </a:r>
            <a:r>
              <a:rPr lang="ja-JP" altLang="en-US" sz="2200" dirty="0" smtClean="0">
                <a:solidFill>
                  <a:srgbClr val="000000"/>
                </a:solidFill>
                <a:cs typeface="+mn-cs"/>
              </a:rPr>
              <a:t>参加者）については、約６割の市町において利用したい情報・場面があることが確認できた。</a:t>
            </a:r>
            <a:endParaRPr lang="en-US" altLang="ja-JP" sz="2200" dirty="0" smtClean="0">
              <a:solidFill>
                <a:srgbClr val="000000"/>
              </a:solidFill>
              <a:cs typeface="+mn-cs"/>
            </a:endParaRPr>
          </a:p>
          <a:p>
            <a:pPr lvl="1" eaLnBrk="1" hangingPunct="1"/>
            <a:endParaRPr lang="en-US" altLang="ja-JP" sz="1000" dirty="0">
              <a:solidFill>
                <a:srgbClr val="000000"/>
              </a:solidFill>
              <a:cs typeface="+mn-cs"/>
            </a:endParaRPr>
          </a:p>
          <a:p>
            <a:pPr lvl="1" eaLnBrk="1" hangingPunct="1"/>
            <a:r>
              <a:rPr lang="ja-JP" altLang="en-US" sz="2200" dirty="0" smtClean="0">
                <a:solidFill>
                  <a:srgbClr val="000000"/>
                </a:solidFill>
                <a:cs typeface="+mn-cs"/>
              </a:rPr>
              <a:t>インターネット版システムの廃止については、全体の約４割の市町において支障があることが確認できた。その主な理由として、</a:t>
            </a:r>
            <a:r>
              <a:rPr lang="en-US" altLang="ja-JP" sz="2200" dirty="0" smtClean="0">
                <a:solidFill>
                  <a:srgbClr val="000000"/>
                </a:solidFill>
                <a:cs typeface="+mn-cs"/>
              </a:rPr>
              <a:t>LGWAN</a:t>
            </a:r>
            <a:r>
              <a:rPr lang="ja-JP" altLang="en-US" sz="2200" dirty="0" smtClean="0">
                <a:solidFill>
                  <a:srgbClr val="000000"/>
                </a:solidFill>
                <a:cs typeface="+mn-cs"/>
              </a:rPr>
              <a:t>接続端末が限定される等の利用環境の問題、外部アクセスが制限されることによる利便性の低下などが挙げられている。</a:t>
            </a:r>
            <a:endParaRPr lang="en-US" altLang="ja-JP" sz="2200" dirty="0" smtClean="0">
              <a:solidFill>
                <a:srgbClr val="000000"/>
              </a:solidFill>
              <a:cs typeface="+mn-cs"/>
            </a:endParaRPr>
          </a:p>
          <a:p>
            <a:pPr lvl="1" eaLnBrk="1" hangingPunct="1"/>
            <a:endParaRPr lang="en-US" altLang="ja-JP" sz="1000" dirty="0" smtClean="0">
              <a:solidFill>
                <a:srgbClr val="000000"/>
              </a:solidFill>
              <a:cs typeface="+mn-cs"/>
            </a:endParaRPr>
          </a:p>
          <a:p>
            <a:pPr lvl="1" eaLnBrk="1" hangingPunct="1"/>
            <a:r>
              <a:rPr lang="ja-JP" altLang="en-US" sz="2200" dirty="0" smtClean="0">
                <a:solidFill>
                  <a:srgbClr val="000000"/>
                </a:solidFill>
                <a:cs typeface="+mn-cs"/>
              </a:rPr>
              <a:t>インターネット版システムと</a:t>
            </a:r>
            <a:r>
              <a:rPr lang="en-US" altLang="ja-JP" sz="2200" dirty="0" smtClean="0">
                <a:solidFill>
                  <a:srgbClr val="000000"/>
                </a:solidFill>
                <a:cs typeface="+mn-cs"/>
              </a:rPr>
              <a:t>LGWAN</a:t>
            </a:r>
            <a:r>
              <a:rPr lang="ja-JP" altLang="en-US" sz="2200" dirty="0" smtClean="0">
                <a:solidFill>
                  <a:srgbClr val="000000"/>
                </a:solidFill>
                <a:cs typeface="+mn-cs"/>
              </a:rPr>
              <a:t>版システムの取扱いについては、今後の各市町のセキュリティ強靭化対策の動向を見据えて、検討をすすめていく必要がある。</a:t>
            </a:r>
            <a:endParaRPr lang="en-US" altLang="ja-JP" sz="2200" dirty="0" smtClean="0">
              <a:solidFill>
                <a:srgbClr val="000000"/>
              </a:solidFill>
              <a:cs typeface="+mn-cs"/>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２－３．アンケート結果のまとめ</a:t>
            </a:r>
          </a:p>
        </p:txBody>
      </p:sp>
    </p:spTree>
    <p:extLst>
      <p:ext uri="{BB962C8B-B14F-4D97-AF65-F5344CB8AC3E}">
        <p14:creationId xmlns:p14="http://schemas.microsoft.com/office/powerpoint/2010/main" val="15229259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A9AEF19-561F-4221-BE4D-4B318617F896}" type="slidenum">
              <a:rPr lang="en-US" altLang="ja-JP" sz="1400">
                <a:solidFill>
                  <a:srgbClr val="000000"/>
                </a:solidFill>
              </a:rPr>
              <a:pPr algn="r" eaLnBrk="1" hangingPunct="1">
                <a:spcBef>
                  <a:spcPct val="0"/>
                </a:spcBef>
                <a:buClrTx/>
                <a:buFontTx/>
                <a:buNone/>
              </a:pPr>
              <a:t>13</a:t>
            </a:fld>
            <a:endParaRPr lang="en-US" altLang="ja-JP" sz="1400">
              <a:solidFill>
                <a:srgbClr val="000000"/>
              </a:solidFill>
            </a:endParaRPr>
          </a:p>
        </p:txBody>
      </p:sp>
      <p:sp>
        <p:nvSpPr>
          <p:cNvPr id="3072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D747A9B-2E87-4232-9514-A5D9651C97E0}" type="slidenum">
              <a:rPr lang="en-US" altLang="ja-JP" sz="1400">
                <a:solidFill>
                  <a:srgbClr val="000000"/>
                </a:solidFill>
              </a:rPr>
              <a:pPr algn="r" eaLnBrk="1" hangingPunct="1">
                <a:spcBef>
                  <a:spcPct val="0"/>
                </a:spcBef>
                <a:buClrTx/>
                <a:buFontTx/>
                <a:buNone/>
              </a:pPr>
              <a:t>13</a:t>
            </a:fld>
            <a:endParaRPr lang="en-US" altLang="ja-JP" sz="1400">
              <a:solidFill>
                <a:srgbClr val="000000"/>
              </a:solidFill>
            </a:endParaRPr>
          </a:p>
        </p:txBody>
      </p:sp>
      <p:sp>
        <p:nvSpPr>
          <p:cNvPr id="30724" name="Rectangle 3"/>
          <p:cNvSpPr>
            <a:spLocks noGrp="1" noChangeArrowheads="1"/>
          </p:cNvSpPr>
          <p:nvPr>
            <p:ph type="body" idx="4294967295"/>
          </p:nvPr>
        </p:nvSpPr>
        <p:spPr>
          <a:xfrm>
            <a:off x="179388" y="971550"/>
            <a:ext cx="8774112" cy="5380038"/>
          </a:xfrm>
        </p:spPr>
        <p:txBody>
          <a:bodyPr/>
          <a:lstStyle/>
          <a:p>
            <a:pPr eaLnBrk="1" hangingPunct="1"/>
            <a:r>
              <a:rPr lang="ja-JP" altLang="en-US" sz="2800" dirty="0" smtClean="0"/>
              <a:t>今後の進め方（案）</a:t>
            </a:r>
            <a:endParaRPr sz="2800" dirty="0" smtClean="0"/>
          </a:p>
          <a:p>
            <a:pPr lvl="1" eaLnBrk="1" hangingPunct="1"/>
            <a:r>
              <a:rPr lang="ja-JP" altLang="en-US" sz="2200" dirty="0">
                <a:solidFill>
                  <a:srgbClr val="000000"/>
                </a:solidFill>
                <a:cs typeface="+mn-cs"/>
              </a:rPr>
              <a:t>今回</a:t>
            </a:r>
            <a:r>
              <a:rPr lang="ja-JP" altLang="en-US" sz="2200" dirty="0" smtClean="0">
                <a:solidFill>
                  <a:srgbClr val="000000"/>
                </a:solidFill>
                <a:cs typeface="+mn-cs"/>
              </a:rPr>
              <a:t>の調査結果より、特に防災分野においては</a:t>
            </a:r>
            <a:r>
              <a:rPr lang="en-US" altLang="ja-JP" sz="2200" dirty="0" smtClean="0">
                <a:solidFill>
                  <a:srgbClr val="000000"/>
                </a:solidFill>
                <a:cs typeface="+mn-cs"/>
              </a:rPr>
              <a:t>LGWAN</a:t>
            </a:r>
            <a:r>
              <a:rPr lang="ja-JP" altLang="en-US" sz="2200" dirty="0" smtClean="0">
                <a:solidFill>
                  <a:srgbClr val="000000"/>
                </a:solidFill>
                <a:cs typeface="+mn-cs"/>
              </a:rPr>
              <a:t>版システム構築に対する一定のニーズを確認することができたため、</a:t>
            </a:r>
            <a:r>
              <a:rPr lang="ja-JP" altLang="en-US" sz="2200" u="sng" dirty="0" smtClean="0">
                <a:solidFill>
                  <a:srgbClr val="000000"/>
                </a:solidFill>
                <a:cs typeface="+mn-cs"/>
              </a:rPr>
              <a:t>次年度運用開始にむけて</a:t>
            </a:r>
            <a:r>
              <a:rPr lang="en-US" altLang="ja-JP" sz="2200" u="sng" dirty="0" smtClean="0">
                <a:solidFill>
                  <a:srgbClr val="000000"/>
                </a:solidFill>
                <a:cs typeface="+mn-cs"/>
              </a:rPr>
              <a:t>LGWAN</a:t>
            </a:r>
            <a:r>
              <a:rPr lang="ja-JP" altLang="en-US" sz="2200" u="sng" dirty="0" smtClean="0">
                <a:solidFill>
                  <a:srgbClr val="000000"/>
                </a:solidFill>
                <a:cs typeface="+mn-cs"/>
              </a:rPr>
              <a:t>版システムの構築をすすめる方向とする</a:t>
            </a:r>
            <a:r>
              <a:rPr lang="ja-JP" altLang="en-US" sz="2200" dirty="0" smtClean="0">
                <a:solidFill>
                  <a:srgbClr val="000000"/>
                </a:solidFill>
                <a:cs typeface="+mn-cs"/>
              </a:rPr>
              <a:t>。</a:t>
            </a:r>
            <a:endParaRPr lang="en-US" altLang="ja-JP" sz="2200" dirty="0" smtClean="0">
              <a:solidFill>
                <a:srgbClr val="000000"/>
              </a:solidFill>
              <a:cs typeface="+mn-cs"/>
            </a:endParaRPr>
          </a:p>
          <a:p>
            <a:pPr lvl="1" eaLnBrk="1" hangingPunct="1"/>
            <a:endParaRPr lang="en-US" altLang="ja-JP" sz="1000" dirty="0">
              <a:solidFill>
                <a:srgbClr val="000000"/>
              </a:solidFill>
              <a:cs typeface="+mn-cs"/>
            </a:endParaRPr>
          </a:p>
          <a:p>
            <a:pPr lvl="1" eaLnBrk="1" hangingPunct="1"/>
            <a:r>
              <a:rPr lang="ja-JP" altLang="en-US" sz="2200" dirty="0">
                <a:solidFill>
                  <a:srgbClr val="000000"/>
                </a:solidFill>
                <a:cs typeface="+mn-cs"/>
              </a:rPr>
              <a:t>現在</a:t>
            </a:r>
            <a:r>
              <a:rPr lang="ja-JP" altLang="en-US" sz="2200" dirty="0" smtClean="0">
                <a:solidFill>
                  <a:srgbClr val="000000"/>
                </a:solidFill>
                <a:cs typeface="+mn-cs"/>
              </a:rPr>
              <a:t>のインターネット版システムの取扱いについては、各市町のセキュリティ強靭化策の動向を見据えて検討を行う必要があることから、</a:t>
            </a:r>
            <a:r>
              <a:rPr lang="en-US" altLang="ja-JP" sz="2200" dirty="0" smtClean="0">
                <a:solidFill>
                  <a:srgbClr val="000000"/>
                </a:solidFill>
                <a:cs typeface="+mn-cs"/>
              </a:rPr>
              <a:t>LGWAN</a:t>
            </a:r>
            <a:r>
              <a:rPr lang="ja-JP" altLang="en-US" sz="2200" dirty="0" smtClean="0">
                <a:solidFill>
                  <a:srgbClr val="000000"/>
                </a:solidFill>
                <a:cs typeface="+mn-cs"/>
              </a:rPr>
              <a:t>版システム構築後も、</a:t>
            </a:r>
            <a:r>
              <a:rPr lang="ja-JP" altLang="en-US" sz="2200" u="sng" dirty="0" smtClean="0">
                <a:solidFill>
                  <a:srgbClr val="000000"/>
                </a:solidFill>
                <a:cs typeface="+mn-cs"/>
              </a:rPr>
              <a:t>当面は</a:t>
            </a:r>
            <a:r>
              <a:rPr lang="en-US" altLang="ja-JP" sz="2200" u="sng" dirty="0" smtClean="0">
                <a:solidFill>
                  <a:srgbClr val="000000"/>
                </a:solidFill>
                <a:cs typeface="+mn-cs"/>
              </a:rPr>
              <a:t>LGWAN</a:t>
            </a:r>
            <a:r>
              <a:rPr lang="ja-JP" altLang="en-US" sz="2200" u="sng" dirty="0" smtClean="0">
                <a:solidFill>
                  <a:srgbClr val="000000"/>
                </a:solidFill>
                <a:cs typeface="+mn-cs"/>
              </a:rPr>
              <a:t>版とインターネット版を平行運用することを想定する</a:t>
            </a:r>
            <a:r>
              <a:rPr lang="ja-JP" altLang="en-US" sz="2200" dirty="0" smtClean="0">
                <a:solidFill>
                  <a:srgbClr val="000000"/>
                </a:solidFill>
                <a:cs typeface="+mn-cs"/>
              </a:rPr>
              <a:t>。</a:t>
            </a:r>
            <a:endParaRPr lang="en-US" altLang="ja-JP" sz="2200" dirty="0" smtClean="0">
              <a:solidFill>
                <a:srgbClr val="000000"/>
              </a:solidFill>
              <a:cs typeface="+mn-cs"/>
            </a:endParaRPr>
          </a:p>
          <a:p>
            <a:pPr lvl="1" eaLnBrk="1" hangingPunct="1"/>
            <a:endParaRPr lang="en-US" altLang="ja-JP" sz="1000" dirty="0" smtClean="0">
              <a:solidFill>
                <a:srgbClr val="000000"/>
              </a:solidFill>
              <a:cs typeface="+mn-cs"/>
            </a:endParaRPr>
          </a:p>
          <a:p>
            <a:pPr lvl="1" eaLnBrk="1" hangingPunct="1"/>
            <a:r>
              <a:rPr lang="ja-JP" altLang="en-US" sz="2200" dirty="0" smtClean="0">
                <a:solidFill>
                  <a:srgbClr val="000000"/>
                </a:solidFill>
                <a:cs typeface="+mn-cs"/>
              </a:rPr>
              <a:t>今後、各市町のシステム利用環境やシステム利用状況の動向をふまえ、</a:t>
            </a:r>
            <a:r>
              <a:rPr lang="ja-JP" altLang="en-US" sz="2200" u="sng" dirty="0" smtClean="0">
                <a:solidFill>
                  <a:srgbClr val="000000"/>
                </a:solidFill>
                <a:cs typeface="+mn-cs"/>
              </a:rPr>
              <a:t>インターネット版システムと</a:t>
            </a:r>
            <a:r>
              <a:rPr lang="en-US" altLang="ja-JP" sz="2200" u="sng" dirty="0" smtClean="0">
                <a:solidFill>
                  <a:srgbClr val="000000"/>
                </a:solidFill>
                <a:cs typeface="+mn-cs"/>
              </a:rPr>
              <a:t>LGWAN</a:t>
            </a:r>
            <a:r>
              <a:rPr lang="ja-JP" altLang="en-US" sz="2200" u="sng" dirty="0" smtClean="0">
                <a:solidFill>
                  <a:srgbClr val="000000"/>
                </a:solidFill>
                <a:cs typeface="+mn-cs"/>
              </a:rPr>
              <a:t>版システムの位置づけ等について検討を継続していくこととする</a:t>
            </a:r>
            <a:r>
              <a:rPr lang="ja-JP" altLang="en-US" sz="2200" dirty="0" smtClean="0">
                <a:solidFill>
                  <a:srgbClr val="000000"/>
                </a:solidFill>
                <a:cs typeface="+mn-cs"/>
              </a:rPr>
              <a:t>。</a:t>
            </a:r>
          </a:p>
          <a:p>
            <a:pPr lvl="1" eaLnBrk="1" hangingPunct="1">
              <a:buFont typeface="Wingdings" pitchFamily="2" charset="2"/>
              <a:buNone/>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２－４．今後の進め方について</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6588224"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A9AEF19-561F-4221-BE4D-4B318617F896}" type="slidenum">
              <a:rPr lang="en-US" altLang="ja-JP" sz="1400">
                <a:solidFill>
                  <a:srgbClr val="000000"/>
                </a:solidFill>
              </a:rPr>
              <a:pPr algn="r" eaLnBrk="1" hangingPunct="1">
                <a:spcBef>
                  <a:spcPct val="0"/>
                </a:spcBef>
                <a:buClrTx/>
                <a:buFontTx/>
                <a:buNone/>
              </a:pPr>
              <a:t>14</a:t>
            </a:fld>
            <a:endParaRPr lang="en-US" altLang="ja-JP" sz="1400">
              <a:solidFill>
                <a:srgbClr val="000000"/>
              </a:solidFill>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2800" kern="0" dirty="0" smtClean="0">
                <a:solidFill>
                  <a:srgbClr val="FFFFFF"/>
                </a:solidFill>
              </a:rPr>
              <a:t>２－５．参考 </a:t>
            </a:r>
            <a:r>
              <a:rPr lang="en-US" altLang="ja-JP" sz="2800" kern="0" dirty="0" smtClean="0">
                <a:solidFill>
                  <a:srgbClr val="FFFFFF"/>
                </a:solidFill>
              </a:rPr>
              <a:t>LGWAN</a:t>
            </a:r>
            <a:r>
              <a:rPr lang="ja-JP" altLang="en-US" sz="2800" kern="0" dirty="0" smtClean="0">
                <a:solidFill>
                  <a:srgbClr val="FFFFFF"/>
                </a:solidFill>
              </a:rPr>
              <a:t>における個人情報の取扱いについて</a:t>
            </a:r>
          </a:p>
        </p:txBody>
      </p:sp>
      <p:sp>
        <p:nvSpPr>
          <p:cNvPr id="5" name="Rectangle 3"/>
          <p:cNvSpPr txBox="1">
            <a:spLocks noChangeArrowheads="1"/>
          </p:cNvSpPr>
          <p:nvPr/>
        </p:nvSpPr>
        <p:spPr bwMode="auto">
          <a:xfrm>
            <a:off x="153988" y="836712"/>
            <a:ext cx="8713788" cy="196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lang="ja-JP" altLang="en-US" sz="1800" kern="0" dirty="0" smtClean="0">
                <a:solidFill>
                  <a:srgbClr val="000000"/>
                </a:solidFill>
                <a:cs typeface="Meiryo UI" panose="020B0604030504040204" pitchFamily="50" charset="-128"/>
              </a:rPr>
              <a:t>個人</a:t>
            </a:r>
            <a:r>
              <a:rPr lang="ja-JP" altLang="en-US" sz="1800" kern="0" dirty="0">
                <a:solidFill>
                  <a:srgbClr val="000000"/>
                </a:solidFill>
                <a:cs typeface="Meiryo UI" panose="020B0604030504040204" pitchFamily="50" charset="-128"/>
              </a:rPr>
              <a:t>情報</a:t>
            </a:r>
            <a:r>
              <a:rPr lang="ja-JP" altLang="en-US" sz="1800" kern="0" dirty="0" smtClean="0">
                <a:solidFill>
                  <a:srgbClr val="000000"/>
                </a:solidFill>
                <a:cs typeface="Meiryo UI" panose="020B0604030504040204" pitchFamily="50" charset="-128"/>
              </a:rPr>
              <a:t>は、各市町の個人情報保護条例において「オンライン結合の禁止・制限」により、その利用が制限されている。</a:t>
            </a:r>
            <a:r>
              <a:rPr lang="en-US" altLang="ja-JP" sz="1800" kern="0" dirty="0" smtClean="0">
                <a:solidFill>
                  <a:srgbClr val="000000"/>
                </a:solidFill>
                <a:cs typeface="Meiryo UI" panose="020B0604030504040204" pitchFamily="50" charset="-128"/>
              </a:rPr>
              <a:t/>
            </a:r>
            <a:br>
              <a:rPr lang="en-US" altLang="ja-JP" sz="1800" kern="0" dirty="0" smtClean="0">
                <a:solidFill>
                  <a:srgbClr val="000000"/>
                </a:solidFill>
                <a:cs typeface="Meiryo UI" panose="020B0604030504040204" pitchFamily="50" charset="-128"/>
              </a:rPr>
            </a:br>
            <a:r>
              <a:rPr lang="ja-JP" altLang="en-US" sz="1800" kern="0" dirty="0" smtClean="0">
                <a:solidFill>
                  <a:srgbClr val="000000"/>
                </a:solidFill>
                <a:cs typeface="Meiryo UI" panose="020B0604030504040204" pitchFamily="50" charset="-128"/>
              </a:rPr>
              <a:t>そのため、</a:t>
            </a:r>
            <a:r>
              <a:rPr lang="en-US" altLang="ja-JP" sz="1800" kern="0" dirty="0" smtClean="0">
                <a:solidFill>
                  <a:srgbClr val="000000"/>
                </a:solidFill>
                <a:cs typeface="Meiryo UI" panose="020B0604030504040204" pitchFamily="50" charset="-128"/>
              </a:rPr>
              <a:t>LGWAN</a:t>
            </a:r>
            <a:r>
              <a:rPr lang="ja-JP" altLang="en-US" sz="1800" kern="0" dirty="0" smtClean="0">
                <a:solidFill>
                  <a:srgbClr val="000000"/>
                </a:solidFill>
                <a:cs typeface="Meiryo UI" panose="020B0604030504040204" pitchFamily="50" charset="-128"/>
              </a:rPr>
              <a:t>ネットワーク上で個人情報を扱う場合は例外事項となり、下記の措置が必要となる。</a:t>
            </a:r>
            <a:endParaRPr lang="en-US" altLang="ja-JP" sz="1800" kern="0" dirty="0" smtClean="0">
              <a:solidFill>
                <a:srgbClr val="000000"/>
              </a:solidFill>
              <a:cs typeface="Meiryo UI" panose="020B0604030504040204" pitchFamily="50" charset="-128"/>
            </a:endParaRPr>
          </a:p>
          <a:p>
            <a:pPr lvl="1" eaLnBrk="1" hangingPunct="1">
              <a:defRPr/>
            </a:pPr>
            <a:r>
              <a:rPr lang="ja-JP" altLang="en-US" sz="1400" kern="0" dirty="0" smtClean="0">
                <a:solidFill>
                  <a:srgbClr val="000000"/>
                </a:solidFill>
                <a:cs typeface="Meiryo UI" panose="020B0604030504040204" pitchFamily="50" charset="-128"/>
              </a:rPr>
              <a:t>個人</a:t>
            </a:r>
            <a:r>
              <a:rPr lang="ja-JP" altLang="en-US" sz="1400" kern="0" dirty="0">
                <a:solidFill>
                  <a:srgbClr val="000000"/>
                </a:solidFill>
                <a:cs typeface="Meiryo UI" panose="020B0604030504040204" pitchFamily="50" charset="-128"/>
              </a:rPr>
              <a:t>情報</a:t>
            </a:r>
            <a:r>
              <a:rPr lang="ja-JP" altLang="en-US" sz="1400" kern="0" dirty="0" smtClean="0">
                <a:solidFill>
                  <a:srgbClr val="000000"/>
                </a:solidFill>
                <a:cs typeface="Meiryo UI" panose="020B0604030504040204" pitchFamily="50" charset="-128"/>
              </a:rPr>
              <a:t>を</a:t>
            </a:r>
            <a:r>
              <a:rPr lang="ja-JP" altLang="en-US" sz="1400" kern="0" dirty="0">
                <a:solidFill>
                  <a:srgbClr val="000000"/>
                </a:solidFill>
                <a:cs typeface="Meiryo UI" panose="020B0604030504040204" pitchFamily="50" charset="-128"/>
              </a:rPr>
              <a:t>利用</a:t>
            </a:r>
            <a:r>
              <a:rPr lang="ja-JP" altLang="en-US" sz="1400" kern="0" dirty="0" smtClean="0">
                <a:solidFill>
                  <a:srgbClr val="000000"/>
                </a:solidFill>
                <a:cs typeface="Meiryo UI" panose="020B0604030504040204" pitchFamily="50" charset="-128"/>
              </a:rPr>
              <a:t>する目的が条例に示された例外規定に該当することを確認する</a:t>
            </a:r>
            <a:r>
              <a:rPr lang="en-US" altLang="ja-JP" sz="1400" kern="0" dirty="0" smtClean="0">
                <a:solidFill>
                  <a:srgbClr val="000000"/>
                </a:solidFill>
                <a:cs typeface="Meiryo UI" panose="020B0604030504040204" pitchFamily="50" charset="-128"/>
              </a:rPr>
              <a:t/>
            </a:r>
            <a:br>
              <a:rPr lang="en-US" altLang="ja-JP" sz="1400" kern="0" dirty="0" smtClean="0">
                <a:solidFill>
                  <a:srgbClr val="000000"/>
                </a:solidFill>
                <a:cs typeface="Meiryo UI" panose="020B0604030504040204" pitchFamily="50" charset="-128"/>
              </a:rPr>
            </a:br>
            <a:r>
              <a:rPr lang="ja-JP" altLang="en-US" sz="1400" kern="0" dirty="0" smtClean="0">
                <a:solidFill>
                  <a:srgbClr val="000000"/>
                </a:solidFill>
                <a:cs typeface="Meiryo UI" panose="020B0604030504040204" pitchFamily="50" charset="-128"/>
              </a:rPr>
              <a:t>　（例：　公益上の必要があり、かつ、個人の権利利益を侵害するおそれがない、等）</a:t>
            </a:r>
            <a:endParaRPr lang="en-US" altLang="ja-JP" sz="1400" kern="0" dirty="0" smtClean="0">
              <a:solidFill>
                <a:srgbClr val="000000"/>
              </a:solidFill>
              <a:cs typeface="Meiryo UI" panose="020B0604030504040204" pitchFamily="50" charset="-128"/>
            </a:endParaRPr>
          </a:p>
          <a:p>
            <a:pPr lvl="1" eaLnBrk="1" hangingPunct="1">
              <a:defRPr/>
            </a:pPr>
            <a:r>
              <a:rPr lang="ja-JP" altLang="en-US" sz="1400" kern="0" dirty="0" smtClean="0">
                <a:solidFill>
                  <a:srgbClr val="000000"/>
                </a:solidFill>
                <a:cs typeface="Meiryo UI" panose="020B0604030504040204" pitchFamily="50" charset="-128"/>
              </a:rPr>
              <a:t>個人情報保護審査会・審議会での承認を得る</a:t>
            </a:r>
            <a:endParaRPr sz="1400" kern="0" dirty="0" smtClean="0">
              <a:solidFill>
                <a:srgbClr val="000000"/>
              </a:solidFill>
              <a:cs typeface="Meiryo UI" panose="020B0604030504040204" pitchFamily="50" charset="-128"/>
            </a:endParaRPr>
          </a:p>
        </p:txBody>
      </p:sp>
      <p:pic>
        <p:nvPicPr>
          <p:cNvPr id="2" name="図 1"/>
          <p:cNvPicPr>
            <a:picLocks noChangeAspect="1"/>
          </p:cNvPicPr>
          <p:nvPr/>
        </p:nvPicPr>
        <p:blipFill>
          <a:blip r:embed="rId2"/>
          <a:stretch>
            <a:fillRect/>
          </a:stretch>
        </p:blipFill>
        <p:spPr>
          <a:xfrm>
            <a:off x="462762" y="4074541"/>
            <a:ext cx="3600400" cy="2594819"/>
          </a:xfrm>
          <a:prstGeom prst="rect">
            <a:avLst/>
          </a:prstGeom>
        </p:spPr>
      </p:pic>
      <p:sp>
        <p:nvSpPr>
          <p:cNvPr id="8" name="テキスト ボックス 7"/>
          <p:cNvSpPr txBox="1"/>
          <p:nvPr/>
        </p:nvSpPr>
        <p:spPr>
          <a:xfrm>
            <a:off x="1115616" y="3763642"/>
            <a:ext cx="2713992"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例：災害時要援護者の管理</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p:cNvSpPr/>
          <p:nvPr/>
        </p:nvSpPr>
        <p:spPr bwMode="auto">
          <a:xfrm>
            <a:off x="251520" y="5793651"/>
            <a:ext cx="2232248" cy="590279"/>
          </a:xfrm>
          <a:prstGeom prst="rect">
            <a:avLst/>
          </a:prstGeom>
          <a:solidFill>
            <a:schemeClr val="bg1"/>
          </a:solidFill>
          <a:ln w="6350" cap="flat" cmpd="sng" algn="ctr">
            <a:solidFill>
              <a:schemeClr val="tx1"/>
            </a:solidFill>
            <a:prstDash val="solid"/>
            <a:round/>
            <a:headEnd type="none" w="med" len="med"/>
            <a:tailEnd type="none" w="med" len="med"/>
          </a:ln>
          <a:effectLst/>
        </p:spPr>
        <p:txBody>
          <a:bodyPr/>
          <a:lstStyle/>
          <a:p>
            <a:pPr eaLnBrk="1" hangingPunct="1">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・所在の把握</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・避難ルートの検討</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・支援者への地図調書の配布　</a:t>
            </a: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 name="図 9"/>
          <p:cNvPicPr>
            <a:picLocks noChangeAspect="1"/>
          </p:cNvPicPr>
          <p:nvPr/>
        </p:nvPicPr>
        <p:blipFill>
          <a:blip r:embed="rId3"/>
          <a:stretch>
            <a:fillRect/>
          </a:stretch>
        </p:blipFill>
        <p:spPr>
          <a:xfrm>
            <a:off x="4319586" y="4074540"/>
            <a:ext cx="4447662" cy="2594819"/>
          </a:xfrm>
          <a:prstGeom prst="rect">
            <a:avLst/>
          </a:prstGeom>
        </p:spPr>
      </p:pic>
      <p:sp>
        <p:nvSpPr>
          <p:cNvPr id="11" name="テキスト ボックス 10"/>
          <p:cNvSpPr txBox="1"/>
          <p:nvPr/>
        </p:nvSpPr>
        <p:spPr>
          <a:xfrm>
            <a:off x="5148064" y="3789040"/>
            <a:ext cx="2713992" cy="307777"/>
          </a:xfrm>
          <a:prstGeom prst="rect">
            <a:avLst/>
          </a:prstGeom>
          <a:noFill/>
        </p:spPr>
        <p:txBody>
          <a:bodyPr wrap="square" rtlCol="0">
            <a:spAutoFit/>
          </a:bodyPr>
          <a:lstStyle/>
          <a:p>
            <a:pPr algn="ct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例：り災証明の発行</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bwMode="auto">
          <a:xfrm>
            <a:off x="4211960" y="5819102"/>
            <a:ext cx="2232248" cy="590279"/>
          </a:xfrm>
          <a:prstGeom prst="rect">
            <a:avLst/>
          </a:prstGeom>
          <a:solidFill>
            <a:schemeClr val="bg1"/>
          </a:solidFill>
          <a:ln w="6350" cap="flat" cmpd="sng" algn="ctr">
            <a:solidFill>
              <a:schemeClr val="tx1"/>
            </a:solidFill>
            <a:prstDash val="solid"/>
            <a:round/>
            <a:headEnd type="none" w="med" len="med"/>
            <a:tailEnd type="none" w="med" len="med"/>
          </a:ln>
          <a:effectLst/>
        </p:spPr>
        <p:txBody>
          <a:bodyPr/>
          <a:lstStyle/>
          <a:p>
            <a:pPr eaLnBrk="1" hangingPunct="1">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・現地調査用地図印刷</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defRPr/>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現地調査済箇所の管理</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・発行済箇所の管理　</a:t>
            </a: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Rectangle 3"/>
          <p:cNvSpPr txBox="1">
            <a:spLocks noChangeArrowheads="1"/>
          </p:cNvSpPr>
          <p:nvPr/>
        </p:nvSpPr>
        <p:spPr bwMode="auto">
          <a:xfrm>
            <a:off x="152316" y="3086320"/>
            <a:ext cx="8713788" cy="625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lvl="1" eaLnBrk="1" hangingPunct="1">
              <a:defRPr/>
            </a:pPr>
            <a:r>
              <a:rPr lang="ja-JP" altLang="en-US" sz="1400" kern="0" dirty="0" smtClean="0">
                <a:solidFill>
                  <a:srgbClr val="000000"/>
                </a:solidFill>
                <a:cs typeface="Meiryo UI" panose="020B0604030504040204" pitchFamily="50" charset="-128"/>
              </a:rPr>
              <a:t>まずは、</a:t>
            </a:r>
            <a:r>
              <a:rPr lang="en-US" altLang="ja-JP" sz="1400" kern="0" dirty="0" smtClean="0">
                <a:solidFill>
                  <a:srgbClr val="000000"/>
                </a:solidFill>
                <a:cs typeface="Meiryo UI" panose="020B0604030504040204" pitchFamily="50" charset="-128"/>
              </a:rPr>
              <a:t>GIS</a:t>
            </a:r>
            <a:r>
              <a:rPr lang="ja-JP" altLang="en-US" sz="1400" kern="0" dirty="0">
                <a:solidFill>
                  <a:srgbClr val="000000"/>
                </a:solidFill>
                <a:cs typeface="Meiryo UI" panose="020B0604030504040204" pitchFamily="50" charset="-128"/>
              </a:rPr>
              <a:t>上</a:t>
            </a:r>
            <a:r>
              <a:rPr lang="ja-JP" altLang="en-US" sz="1400" kern="0" dirty="0" smtClean="0">
                <a:solidFill>
                  <a:srgbClr val="000000"/>
                </a:solidFill>
                <a:cs typeface="Meiryo UI" panose="020B0604030504040204" pitchFamily="50" charset="-128"/>
              </a:rPr>
              <a:t>で個人情報を扱う必要性について目的・利用範囲を明確化</a:t>
            </a:r>
            <a:endParaRPr lang="en-US" altLang="ja-JP" sz="1400" kern="0" dirty="0" smtClean="0">
              <a:solidFill>
                <a:srgbClr val="000000"/>
              </a:solidFill>
              <a:cs typeface="Meiryo UI" panose="020B0604030504040204" pitchFamily="50" charset="-128"/>
            </a:endParaRPr>
          </a:p>
          <a:p>
            <a:pPr lvl="1" eaLnBrk="1" hangingPunct="1">
              <a:defRPr/>
            </a:pPr>
            <a:r>
              <a:rPr lang="ja-JP" altLang="en-US" sz="1400" kern="0" dirty="0" smtClean="0">
                <a:solidFill>
                  <a:srgbClr val="000000"/>
                </a:solidFill>
                <a:cs typeface="Meiryo UI" panose="020B0604030504040204" pitchFamily="50" charset="-128"/>
              </a:rPr>
              <a:t>そのうえで、</a:t>
            </a:r>
            <a:r>
              <a:rPr lang="en-US" altLang="ja-JP" sz="1400" kern="0" dirty="0" smtClean="0">
                <a:solidFill>
                  <a:srgbClr val="000000"/>
                </a:solidFill>
                <a:cs typeface="Meiryo UI" panose="020B0604030504040204" pitchFamily="50" charset="-128"/>
              </a:rPr>
              <a:t>LGWAN</a:t>
            </a:r>
            <a:r>
              <a:rPr lang="ja-JP" altLang="en-US" sz="1400" kern="0" dirty="0" smtClean="0">
                <a:solidFill>
                  <a:srgbClr val="000000"/>
                </a:solidFill>
                <a:cs typeface="Meiryo UI" panose="020B0604030504040204" pitchFamily="50" charset="-128"/>
              </a:rPr>
              <a:t>上で扱うことの必然性を整理</a:t>
            </a:r>
            <a:endParaRPr sz="1400" kern="0" dirty="0" smtClean="0">
              <a:solidFill>
                <a:srgbClr val="000000"/>
              </a:solidFill>
              <a:cs typeface="Meiryo UI" panose="020B0604030504040204" pitchFamily="50" charset="-128"/>
            </a:endParaRPr>
          </a:p>
        </p:txBody>
      </p:sp>
      <p:sp>
        <p:nvSpPr>
          <p:cNvPr id="4" name="下矢印 3"/>
          <p:cNvSpPr/>
          <p:nvPr/>
        </p:nvSpPr>
        <p:spPr bwMode="auto">
          <a:xfrm>
            <a:off x="827584" y="2800820"/>
            <a:ext cx="1224136" cy="285500"/>
          </a:xfrm>
          <a:prstGeom prst="downArrow">
            <a:avLst/>
          </a:prstGeom>
          <a:solidFill>
            <a:schemeClr val="accent1">
              <a:lumMod val="90000"/>
            </a:schemeClr>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Tree>
    <p:extLst>
      <p:ext uri="{BB962C8B-B14F-4D97-AF65-F5344CB8AC3E}">
        <p14:creationId xmlns:p14="http://schemas.microsoft.com/office/powerpoint/2010/main" val="38931370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977F7F0-BD89-4362-8FD3-639B471CE2F1}" type="slidenum">
              <a:rPr lang="en-US" altLang="ja-JP" sz="1400">
                <a:solidFill>
                  <a:srgbClr val="000000"/>
                </a:solidFill>
              </a:rPr>
              <a:pPr algn="r" eaLnBrk="1" hangingPunct="1">
                <a:spcBef>
                  <a:spcPct val="0"/>
                </a:spcBef>
                <a:buClrTx/>
                <a:buFontTx/>
                <a:buNone/>
              </a:pPr>
              <a:t>15</a:t>
            </a:fld>
            <a:endParaRPr lang="en-US" altLang="ja-JP" sz="1400">
              <a:solidFill>
                <a:srgbClr val="000000"/>
              </a:solidFill>
            </a:endParaRPr>
          </a:p>
        </p:txBody>
      </p:sp>
      <p:sp>
        <p:nvSpPr>
          <p:cNvPr id="3174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4B550A0-24AD-40FD-8D72-BF82D4829146}" type="slidenum">
              <a:rPr lang="en-US" altLang="ja-JP" sz="1400">
                <a:solidFill>
                  <a:srgbClr val="000000"/>
                </a:solidFill>
              </a:rPr>
              <a:pPr algn="r" eaLnBrk="1" hangingPunct="1">
                <a:spcBef>
                  <a:spcPct val="0"/>
                </a:spcBef>
                <a:buClrTx/>
                <a:buFontTx/>
                <a:buNone/>
              </a:pPr>
              <a:t>15</a:t>
            </a:fld>
            <a:endParaRPr lang="en-US" altLang="ja-JP" sz="1400">
              <a:solidFill>
                <a:srgbClr val="000000"/>
              </a:solidFill>
            </a:endParaRPr>
          </a:p>
        </p:txBody>
      </p:sp>
      <p:sp>
        <p:nvSpPr>
          <p:cNvPr id="31748"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solidFill>
                  <a:srgbClr val="000000"/>
                </a:solidFill>
              </a:rPr>
              <a:t>３．都市計画情報のシステム搭載にむけた</a:t>
            </a:r>
            <a:endParaRPr lang="en-US" altLang="ja-JP" sz="3600" b="1">
              <a:solidFill>
                <a:srgbClr val="000000"/>
              </a:solidFill>
            </a:endParaRPr>
          </a:p>
          <a:p>
            <a:pPr algn="ctr" eaLnBrk="1" hangingPunct="1">
              <a:spcBef>
                <a:spcPct val="0"/>
              </a:spcBef>
              <a:buClrTx/>
              <a:buFontTx/>
              <a:buNone/>
            </a:pPr>
            <a:r>
              <a:rPr lang="ja-JP" altLang="en-US" sz="3600" b="1">
                <a:solidFill>
                  <a:srgbClr val="000000"/>
                </a:solidFill>
              </a:rPr>
              <a:t>検討について</a:t>
            </a:r>
            <a:endParaRPr lang="ja-JP" altLang="en-US" sz="3600">
              <a:solidFill>
                <a:srgbClr val="00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FA6CE8C-0A3B-4A76-AB0B-AA2193BE793E}" type="slidenum">
              <a:rPr lang="en-US" altLang="ja-JP" sz="1400">
                <a:solidFill>
                  <a:srgbClr val="000000"/>
                </a:solidFill>
              </a:rPr>
              <a:pPr algn="r" eaLnBrk="1" hangingPunct="1">
                <a:spcBef>
                  <a:spcPct val="0"/>
                </a:spcBef>
                <a:buClrTx/>
                <a:buFontTx/>
                <a:buNone/>
              </a:pPr>
              <a:t>16</a:t>
            </a:fld>
            <a:endParaRPr lang="en-US" altLang="ja-JP" sz="1400">
              <a:solidFill>
                <a:srgbClr val="000000"/>
              </a:solidFill>
            </a:endParaRPr>
          </a:p>
        </p:txBody>
      </p:sp>
      <p:sp>
        <p:nvSpPr>
          <p:cNvPr id="266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E3C6D7A-DF01-4B48-AB84-26330BE6DE61}" type="slidenum">
              <a:rPr lang="en-US" altLang="ja-JP" sz="1400">
                <a:solidFill>
                  <a:srgbClr val="000000"/>
                </a:solidFill>
              </a:rPr>
              <a:pPr algn="r" eaLnBrk="1" hangingPunct="1">
                <a:spcBef>
                  <a:spcPct val="0"/>
                </a:spcBef>
                <a:buClrTx/>
                <a:buFontTx/>
                <a:buNone/>
              </a:pPr>
              <a:t>16</a:t>
            </a:fld>
            <a:endParaRPr lang="en-US" altLang="ja-JP" sz="1400">
              <a:solidFill>
                <a:srgbClr val="000000"/>
              </a:solidFill>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100" kern="0" dirty="0" smtClean="0">
                <a:solidFill>
                  <a:srgbClr val="FFFFFF"/>
                </a:solidFill>
              </a:rPr>
              <a:t>３－１．都市計画情報のシステム搭載に関する調査</a:t>
            </a:r>
          </a:p>
        </p:txBody>
      </p:sp>
      <p:sp>
        <p:nvSpPr>
          <p:cNvPr id="6" name="Rectangle 3"/>
          <p:cNvSpPr txBox="1">
            <a:spLocks noChangeArrowheads="1"/>
          </p:cNvSpPr>
          <p:nvPr/>
        </p:nvSpPr>
        <p:spPr bwMode="auto">
          <a:xfrm>
            <a:off x="250825" y="933450"/>
            <a:ext cx="8713788" cy="559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lang="ja-JP" altLang="en-US" sz="2800" kern="0" spc="-300" dirty="0">
                <a:solidFill>
                  <a:srgbClr val="000000"/>
                </a:solidFill>
              </a:rPr>
              <a:t>都市</a:t>
            </a:r>
            <a:r>
              <a:rPr lang="ja-JP" altLang="en-US" sz="2800" kern="0" spc="-300" dirty="0" smtClean="0">
                <a:solidFill>
                  <a:srgbClr val="000000"/>
                </a:solidFill>
              </a:rPr>
              <a:t>計画情報の</a:t>
            </a:r>
            <a:r>
              <a:rPr sz="2800" kern="0" spc="-300" dirty="0" smtClean="0">
                <a:solidFill>
                  <a:srgbClr val="000000"/>
                </a:solidFill>
              </a:rPr>
              <a:t>システム導入に関するアンケート調査</a:t>
            </a:r>
            <a:endParaRPr lang="en-US" altLang="ja-JP" sz="2800" kern="0" spc="-300" dirty="0" smtClean="0">
              <a:solidFill>
                <a:srgbClr val="000000"/>
              </a:solidFill>
            </a:endParaRPr>
          </a:p>
          <a:p>
            <a:pPr lvl="1" eaLnBrk="1" hangingPunct="1">
              <a:defRPr/>
            </a:pPr>
            <a:r>
              <a:rPr sz="2400" kern="0" dirty="0" smtClean="0">
                <a:solidFill>
                  <a:srgbClr val="000000"/>
                </a:solidFill>
              </a:rPr>
              <a:t>調査目的</a:t>
            </a:r>
          </a:p>
          <a:p>
            <a:pPr lvl="2" eaLnBrk="1" hangingPunct="1">
              <a:defRPr/>
            </a:pPr>
            <a:r>
              <a:rPr lang="ja-JP" altLang="en-US" sz="2000" kern="0" dirty="0">
                <a:solidFill>
                  <a:srgbClr val="000000"/>
                </a:solidFill>
              </a:rPr>
              <a:t>都市</a:t>
            </a:r>
            <a:r>
              <a:rPr lang="ja-JP" altLang="en-US" sz="2000" kern="0" dirty="0" smtClean="0">
                <a:solidFill>
                  <a:srgbClr val="000000"/>
                </a:solidFill>
              </a:rPr>
              <a:t>計画情報</a:t>
            </a:r>
            <a:r>
              <a:rPr lang="ja-JP" altLang="en-US" sz="2000" kern="0" dirty="0">
                <a:solidFill>
                  <a:srgbClr val="000000"/>
                </a:solidFill>
              </a:rPr>
              <a:t>の</a:t>
            </a:r>
            <a:r>
              <a:rPr sz="2000" kern="0" dirty="0" smtClean="0">
                <a:solidFill>
                  <a:srgbClr val="000000"/>
                </a:solidFill>
              </a:rPr>
              <a:t>地理空間情報集約</a:t>
            </a:r>
            <a:r>
              <a:rPr altLang="ja-JP" sz="2000" kern="0" dirty="0" smtClean="0">
                <a:solidFill>
                  <a:srgbClr val="000000"/>
                </a:solidFill>
              </a:rPr>
              <a:t>システム</a:t>
            </a:r>
            <a:r>
              <a:rPr lang="ja-JP" altLang="en-US" sz="2000" kern="0" dirty="0" smtClean="0">
                <a:solidFill>
                  <a:srgbClr val="000000"/>
                </a:solidFill>
              </a:rPr>
              <a:t>搭載に関する意向</a:t>
            </a:r>
            <a:r>
              <a:rPr sz="2000" kern="0" dirty="0" smtClean="0">
                <a:solidFill>
                  <a:srgbClr val="000000"/>
                </a:solidFill>
              </a:rPr>
              <a:t>等の確認</a:t>
            </a:r>
            <a:endParaRPr lang="en-US" altLang="ja-JP" sz="2000" kern="0" dirty="0" smtClean="0">
              <a:solidFill>
                <a:srgbClr val="000000"/>
              </a:solidFill>
            </a:endParaRPr>
          </a:p>
          <a:p>
            <a:pPr lvl="1" eaLnBrk="1" hangingPunct="1">
              <a:defRPr/>
            </a:pPr>
            <a:r>
              <a:rPr sz="2400" kern="0" dirty="0" smtClean="0">
                <a:solidFill>
                  <a:srgbClr val="000000"/>
                </a:solidFill>
              </a:rPr>
              <a:t>調査対象</a:t>
            </a:r>
          </a:p>
          <a:p>
            <a:pPr lvl="2" eaLnBrk="1" hangingPunct="1">
              <a:defRPr/>
            </a:pPr>
            <a:r>
              <a:rPr sz="2000" kern="0" dirty="0" smtClean="0">
                <a:solidFill>
                  <a:srgbClr val="000000"/>
                </a:solidFill>
              </a:rPr>
              <a:t>技術部会参加１５市町</a:t>
            </a:r>
            <a:endParaRPr sz="200" kern="0" dirty="0" smtClean="0">
              <a:solidFill>
                <a:srgbClr val="000000"/>
              </a:solidFill>
            </a:endParaRPr>
          </a:p>
          <a:p>
            <a:pPr lvl="1" eaLnBrk="1" hangingPunct="1">
              <a:defRPr/>
            </a:pPr>
            <a:r>
              <a:rPr sz="2400" kern="0" dirty="0" smtClean="0">
                <a:solidFill>
                  <a:srgbClr val="000000"/>
                </a:solidFill>
              </a:rPr>
              <a:t>調査期間</a:t>
            </a:r>
          </a:p>
          <a:p>
            <a:pPr lvl="2" eaLnBrk="1" hangingPunct="1">
              <a:defRPr/>
            </a:pPr>
            <a:r>
              <a:rPr sz="2000" kern="0" dirty="0" smtClean="0">
                <a:solidFill>
                  <a:srgbClr val="000000"/>
                </a:solidFill>
              </a:rPr>
              <a:t>平成２８年８月１９日（金）</a:t>
            </a:r>
            <a:r>
              <a:rPr lang="ja-JP" altLang="en-US" sz="2000" kern="0" dirty="0" smtClean="0">
                <a:solidFill>
                  <a:srgbClr val="000000"/>
                </a:solidFill>
              </a:rPr>
              <a:t>～</a:t>
            </a:r>
            <a:r>
              <a:rPr lang="ja-JP" altLang="en-US" sz="2000" kern="0" dirty="0">
                <a:solidFill>
                  <a:srgbClr val="000000"/>
                </a:solidFill>
              </a:rPr>
              <a:t>１０月２５日（火</a:t>
            </a:r>
            <a:r>
              <a:rPr lang="ja-JP" altLang="en-US" sz="2000" kern="0" dirty="0" smtClean="0">
                <a:solidFill>
                  <a:srgbClr val="000000"/>
                </a:solidFill>
              </a:rPr>
              <a:t>）</a:t>
            </a:r>
            <a:endParaRPr lang="en-US" altLang="ja-JP" sz="2000" kern="0" dirty="0" smtClean="0">
              <a:solidFill>
                <a:srgbClr val="000000"/>
              </a:solidFill>
            </a:endParaRPr>
          </a:p>
          <a:p>
            <a:pPr lvl="1" eaLnBrk="1" hangingPunct="1">
              <a:defRPr/>
            </a:pPr>
            <a:r>
              <a:rPr sz="2400" kern="0" dirty="0" smtClean="0">
                <a:solidFill>
                  <a:srgbClr val="000000"/>
                </a:solidFill>
              </a:rPr>
              <a:t>回収率</a:t>
            </a:r>
            <a:endParaRPr lang="en-US" altLang="ja-JP" sz="2400" kern="0" dirty="0">
              <a:solidFill>
                <a:srgbClr val="000000"/>
              </a:solidFill>
            </a:endParaRPr>
          </a:p>
          <a:p>
            <a:pPr lvl="2" eaLnBrk="1" hangingPunct="1">
              <a:defRPr/>
            </a:pPr>
            <a:r>
              <a:rPr lang="ja-JP" altLang="en-US" sz="2000" kern="0" dirty="0">
                <a:solidFill>
                  <a:srgbClr val="000000"/>
                </a:solidFill>
              </a:rPr>
              <a:t>１００</a:t>
            </a:r>
            <a:r>
              <a:rPr sz="2000" kern="0" dirty="0" smtClean="0">
                <a:solidFill>
                  <a:srgbClr val="000000"/>
                </a:solidFill>
              </a:rPr>
              <a:t>％（１</a:t>
            </a:r>
            <a:r>
              <a:rPr lang="ja-JP" altLang="en-US" sz="2000" kern="0" dirty="0" smtClean="0">
                <a:solidFill>
                  <a:srgbClr val="000000"/>
                </a:solidFill>
              </a:rPr>
              <a:t>５</a:t>
            </a:r>
            <a:r>
              <a:rPr sz="2000" kern="0" dirty="0" smtClean="0">
                <a:solidFill>
                  <a:srgbClr val="000000"/>
                </a:solidFill>
              </a:rPr>
              <a:t>／１５）</a:t>
            </a:r>
          </a:p>
          <a:p>
            <a:pPr lvl="1" eaLnBrk="1" hangingPunct="1">
              <a:defRPr/>
            </a:pPr>
            <a:r>
              <a:rPr sz="2400" kern="0" dirty="0" smtClean="0">
                <a:solidFill>
                  <a:srgbClr val="000000"/>
                </a:solidFill>
              </a:rPr>
              <a:t>調査結果</a:t>
            </a:r>
            <a:endParaRPr lang="en-US" sz="2400" kern="0" dirty="0" smtClean="0">
              <a:solidFill>
                <a:srgbClr val="000000"/>
              </a:solidFill>
            </a:endParaRPr>
          </a:p>
          <a:p>
            <a:pPr lvl="2" eaLnBrk="1" hangingPunct="1">
              <a:defRPr/>
            </a:pPr>
            <a:r>
              <a:rPr sz="2000" kern="0" dirty="0" smtClean="0">
                <a:solidFill>
                  <a:srgbClr val="000000"/>
                </a:solidFill>
              </a:rPr>
              <a:t>アンケート調査結果</a:t>
            </a:r>
            <a:endParaRPr lang="en-US" altLang="ja-JP" sz="2000" kern="0" dirty="0" smtClean="0">
              <a:solidFill>
                <a:srgbClr val="000000"/>
              </a:solidFill>
            </a:endParaRPr>
          </a:p>
        </p:txBody>
      </p:sp>
      <p:sp>
        <p:nvSpPr>
          <p:cNvPr id="8" name="AutoShape 1030"/>
          <p:cNvSpPr>
            <a:spLocks noChangeArrowheads="1"/>
          </p:cNvSpPr>
          <p:nvPr/>
        </p:nvSpPr>
        <p:spPr bwMode="auto">
          <a:xfrm>
            <a:off x="4283968" y="5445224"/>
            <a:ext cx="1252538" cy="301625"/>
          </a:xfrm>
          <a:prstGeom prst="homePlate">
            <a:avLst>
              <a:gd name="adj" fmla="val 99644"/>
            </a:avLst>
          </a:prstGeom>
          <a:solidFill>
            <a:srgbClr val="008000"/>
          </a:solidFill>
          <a:ln>
            <a:noFill/>
          </a:ln>
          <a:effectLst>
            <a:prstShdw prst="shdw17" dist="53882" dir="2700000">
              <a:srgbClr val="004D00"/>
            </a:prstShdw>
          </a:effectLst>
          <a:extLst>
            <a:ext uri="{91240B29-F687-4F45-9708-019B960494DF}">
              <a14:hiddenLine xmlns:a14="http://schemas.microsoft.com/office/drawing/2010/main" w="25400" algn="ctr">
                <a:solidFill>
                  <a:srgbClr val="000000"/>
                </a:solidFill>
                <a:miter lim="800000"/>
                <a:headEnd/>
                <a:tailEnd type="none" w="lg" len="med"/>
              </a14:hiddenLine>
            </a:ext>
          </a:extLst>
        </p:spPr>
        <p:txBody>
          <a:bodyPr wrap="none" lIns="18000" tIns="18000" rIns="18000" bIns="18000" anchor="ctr"/>
          <a:lstStyle>
            <a:lvl1pPr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600" b="1" dirty="0" smtClean="0">
                <a:solidFill>
                  <a:srgbClr val="FFFFFF"/>
                </a:solidFill>
                <a:latin typeface="Arial" charset="0"/>
                <a:ea typeface="MS UI Gothic" pitchFamily="50" charset="-128"/>
              </a:rPr>
              <a:t>資料３</a:t>
            </a:r>
            <a:endParaRPr lang="en-US" altLang="ja-JP" sz="1600" b="1" dirty="0">
              <a:solidFill>
                <a:srgbClr val="FFFFFF"/>
              </a:solidFill>
              <a:latin typeface="Arial" charset="0"/>
              <a:ea typeface="MS UI Gothic" pitchFamily="50" charset="-128"/>
            </a:endParaRPr>
          </a:p>
        </p:txBody>
      </p:sp>
    </p:spTree>
    <p:extLst>
      <p:ext uri="{BB962C8B-B14F-4D97-AF65-F5344CB8AC3E}">
        <p14:creationId xmlns:p14="http://schemas.microsoft.com/office/powerpoint/2010/main" val="993660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BFF9E39-04D6-45F2-A30A-C32078C73FC7}" type="slidenum">
              <a:rPr lang="en-US" altLang="ja-JP" sz="1400">
                <a:solidFill>
                  <a:srgbClr val="000000"/>
                </a:solidFill>
              </a:rPr>
              <a:pPr algn="r" eaLnBrk="1" hangingPunct="1">
                <a:spcBef>
                  <a:spcPct val="0"/>
                </a:spcBef>
                <a:buClrTx/>
                <a:buFontTx/>
                <a:buNone/>
              </a:pPr>
              <a:t>17</a:t>
            </a:fld>
            <a:endParaRPr lang="en-US" altLang="ja-JP" sz="1400">
              <a:solidFill>
                <a:srgbClr val="000000"/>
              </a:solidFill>
            </a:endParaRPr>
          </a:p>
        </p:txBody>
      </p:sp>
      <p:sp>
        <p:nvSpPr>
          <p:cNvPr id="2765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7DFF22B-4CF7-4E35-A96A-6A023982967A}" type="slidenum">
              <a:rPr lang="en-US" altLang="ja-JP" sz="1400">
                <a:solidFill>
                  <a:srgbClr val="000000"/>
                </a:solidFill>
              </a:rPr>
              <a:pPr algn="r" eaLnBrk="1" hangingPunct="1">
                <a:spcBef>
                  <a:spcPct val="0"/>
                </a:spcBef>
                <a:buClrTx/>
                <a:buFontTx/>
                <a:buNone/>
              </a:pPr>
              <a:t>17</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３－２．アンケート結果の概要</a:t>
            </a:r>
          </a:p>
        </p:txBody>
      </p:sp>
      <p:graphicFrame>
        <p:nvGraphicFramePr>
          <p:cNvPr id="3" name="表 2"/>
          <p:cNvGraphicFramePr>
            <a:graphicFrameLocks noGrp="1"/>
          </p:cNvGraphicFramePr>
          <p:nvPr>
            <p:extLst>
              <p:ext uri="{D42A27DB-BD31-4B8C-83A1-F6EECF244321}">
                <p14:modId xmlns:p14="http://schemas.microsoft.com/office/powerpoint/2010/main" val="2364315190"/>
              </p:ext>
            </p:extLst>
          </p:nvPr>
        </p:nvGraphicFramePr>
        <p:xfrm>
          <a:off x="395536" y="1782836"/>
          <a:ext cx="4392612" cy="854076"/>
        </p:xfrm>
        <a:graphic>
          <a:graphicData uri="http://schemas.openxmlformats.org/drawingml/2006/table">
            <a:tbl>
              <a:tblPr firstRow="1" firstCol="1" bandRow="1">
                <a:tableStyleId>{5C22544A-7EE6-4342-B048-85BDC9FD1C3A}</a:tableStyleId>
              </a:tblPr>
              <a:tblGrid>
                <a:gridCol w="1656184"/>
                <a:gridCol w="1368152"/>
                <a:gridCol w="1368276"/>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希望する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40.0%</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希望しない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9</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bl>
          </a:graphicData>
        </a:graphic>
      </p:graphicFrame>
      <p:sp>
        <p:nvSpPr>
          <p:cNvPr id="27683" name="角丸四角形 3"/>
          <p:cNvSpPr>
            <a:spLocks noChangeArrowheads="1"/>
          </p:cNvSpPr>
          <p:nvPr/>
        </p:nvSpPr>
        <p:spPr bwMode="auto">
          <a:xfrm>
            <a:off x="323850" y="908050"/>
            <a:ext cx="8218488" cy="37465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Ｑ１：自市町</a:t>
            </a:r>
            <a:r>
              <a:rPr lang="ja-JP" altLang="en-US" sz="1600" dirty="0">
                <a:solidFill>
                  <a:srgbClr val="000000"/>
                </a:solidFill>
                <a:latin typeface="Meiryo UI" pitchFamily="50" charset="-128"/>
                <a:ea typeface="Meiryo UI" pitchFamily="50" charset="-128"/>
                <a:cs typeface="Meiryo UI" pitchFamily="50" charset="-128"/>
              </a:rPr>
              <a:t>の都市計画情報を地理空間情報集約システムに搭載することを希望しますか</a:t>
            </a:r>
            <a:r>
              <a:rPr lang="ja-JP" altLang="en-US" sz="1600" dirty="0" smtClean="0">
                <a:solidFill>
                  <a:srgbClr val="000000"/>
                </a:solidFill>
                <a:latin typeface="Meiryo UI" pitchFamily="50" charset="-128"/>
                <a:ea typeface="Meiryo UI" pitchFamily="50" charset="-128"/>
                <a:cs typeface="Meiryo UI" pitchFamily="50" charset="-128"/>
              </a:rPr>
              <a:t>？</a:t>
            </a:r>
            <a:endParaRPr lang="ja-JP" altLang="en-US" sz="1600" dirty="0">
              <a:solidFill>
                <a:srgbClr val="000000"/>
              </a:solidFill>
              <a:latin typeface="Meiryo UI" pitchFamily="50" charset="-128"/>
              <a:ea typeface="Meiryo UI" pitchFamily="50" charset="-128"/>
              <a:cs typeface="Meiryo UI"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3405263608"/>
              </p:ext>
            </p:extLst>
          </p:nvPr>
        </p:nvGraphicFramePr>
        <p:xfrm>
          <a:off x="429124" y="4693939"/>
          <a:ext cx="8031308" cy="1523930"/>
        </p:xfrm>
        <a:graphic>
          <a:graphicData uri="http://schemas.openxmlformats.org/drawingml/2006/table">
            <a:tbl>
              <a:tblPr firstRow="1" firstCol="1" bandRow="1">
                <a:tableStyleId>{5C22544A-7EE6-4342-B048-85BDC9FD1C3A}</a:tableStyleId>
              </a:tblPr>
              <a:tblGrid>
                <a:gridCol w="2846732"/>
                <a:gridCol w="5184576"/>
              </a:tblGrid>
              <a:tr h="171635">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希望しない主な理由</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30097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津市、四日市市、亀山市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すでに市独自にホームページ等で都市計画情報を公開しているため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8268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伊勢市、松阪市、度会町、鈴鹿市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特に利用用途・必要性が思い当たらないため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8268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地理空間情報集約システムが一般向けに公開されていないため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8268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費用負担してまで搭載するメリットが感じられないため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6" name="表 15"/>
          <p:cNvGraphicFramePr>
            <a:graphicFrameLocks noGrp="1"/>
          </p:cNvGraphicFramePr>
          <p:nvPr>
            <p:extLst>
              <p:ext uri="{D42A27DB-BD31-4B8C-83A1-F6EECF244321}">
                <p14:modId xmlns:p14="http://schemas.microsoft.com/office/powerpoint/2010/main" val="2303222089"/>
              </p:ext>
            </p:extLst>
          </p:nvPr>
        </p:nvGraphicFramePr>
        <p:xfrm>
          <a:off x="395536" y="3292499"/>
          <a:ext cx="5472608" cy="784572"/>
        </p:xfrm>
        <a:graphic>
          <a:graphicData uri="http://schemas.openxmlformats.org/drawingml/2006/table">
            <a:tbl>
              <a:tblPr firstRow="1" firstCol="1" bandRow="1">
                <a:tableStyleId>{5C22544A-7EE6-4342-B048-85BDC9FD1C3A}</a:tableStyleId>
              </a:tblPr>
              <a:tblGrid>
                <a:gridCol w="1656184"/>
                <a:gridCol w="3816424"/>
              </a:tblGrid>
              <a:tr h="261524">
                <a:tc>
                  <a:txBody>
                    <a:bodyPr/>
                    <a:lstStyle/>
                    <a:p>
                      <a:pPr algn="ctr">
                        <a:spcAft>
                          <a:spcPts val="0"/>
                        </a:spcAft>
                      </a:pPr>
                      <a:r>
                        <a:rPr lang="ja-JP" sz="1400" b="0" kern="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61524">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更新頻度</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marL="0" algn="l" defTabSz="914400" rtl="0" eaLnBrk="1" latinLnBrk="0" hangingPunct="1">
                        <a:spcBef>
                          <a:spcPts val="300"/>
                        </a:spcBef>
                        <a:spcAft>
                          <a:spcPts val="300"/>
                        </a:spcAft>
                      </a:pP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随時：</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400" kern="0" dirty="0" err="1"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回：</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400" kern="0" dirty="0" err="1"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回：</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400" kern="0" dirty="0" err="1"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年に</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回：</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endParaRPr kumimoji="1" lang="ja-JP"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61524">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公開範囲</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marL="0" algn="l" defTabSz="914400" rtl="0" eaLnBrk="1" latinLnBrk="0" hangingPunct="1">
                        <a:spcBef>
                          <a:spcPts val="300"/>
                        </a:spcBef>
                        <a:spcAft>
                          <a:spcPts val="300"/>
                        </a:spcAft>
                      </a:pP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県内全市町に公開：</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a:t>
                      </a:r>
                      <a:endParaRPr kumimoji="1" lang="ja-JP"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bl>
          </a:graphicData>
        </a:graphic>
      </p:graphicFrame>
      <p:sp>
        <p:nvSpPr>
          <p:cNvPr id="2" name="テキスト ボックス 1"/>
          <p:cNvSpPr txBox="1"/>
          <p:nvPr/>
        </p:nvSpPr>
        <p:spPr>
          <a:xfrm>
            <a:off x="329772" y="2957763"/>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○希望する場合の更新頻度・公開範囲</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7"/>
          <p:cNvSpPr txBox="1"/>
          <p:nvPr/>
        </p:nvSpPr>
        <p:spPr>
          <a:xfrm>
            <a:off x="323850" y="4358088"/>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○希望しない場合の理由</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400478"/>
            <a:ext cx="2809875"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217659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18</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18</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３－２．アンケート結果の概要</a:t>
            </a:r>
          </a:p>
        </p:txBody>
      </p:sp>
      <p:sp>
        <p:nvSpPr>
          <p:cNvPr id="28677" name="角丸四角形 3"/>
          <p:cNvSpPr>
            <a:spLocks noChangeArrowheads="1"/>
          </p:cNvSpPr>
          <p:nvPr/>
        </p:nvSpPr>
        <p:spPr bwMode="auto">
          <a:xfrm>
            <a:off x="445959" y="908720"/>
            <a:ext cx="8218488" cy="91940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Ｑ２：都市</a:t>
            </a:r>
            <a:r>
              <a:rPr lang="ja-JP" altLang="en-US" sz="1600" dirty="0">
                <a:solidFill>
                  <a:srgbClr val="000000"/>
                </a:solidFill>
                <a:latin typeface="Meiryo UI" pitchFamily="50" charset="-128"/>
                <a:ea typeface="Meiryo UI" pitchFamily="50" charset="-128"/>
                <a:cs typeface="Meiryo UI" pitchFamily="50" charset="-128"/>
              </a:rPr>
              <a:t>計画情報のシステム搭載・更新費用については、個別市町の要望に応じたオプション対応として、希望市町の費用負担を前提に今後協議をすすめていきたいと考えています。</a:t>
            </a: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この考え方について、ご意見等が</a:t>
            </a:r>
            <a:r>
              <a:rPr lang="ja-JP" altLang="en-US" sz="1600" dirty="0" smtClean="0">
                <a:solidFill>
                  <a:srgbClr val="000000"/>
                </a:solidFill>
                <a:latin typeface="Meiryo UI" pitchFamily="50" charset="-128"/>
                <a:ea typeface="Meiryo UI" pitchFamily="50" charset="-128"/>
                <a:cs typeface="Meiryo UI" pitchFamily="50" charset="-128"/>
              </a:rPr>
              <a:t>あれば記載</a:t>
            </a:r>
            <a:r>
              <a:rPr lang="ja-JP" altLang="en-US" sz="1600" dirty="0">
                <a:solidFill>
                  <a:srgbClr val="000000"/>
                </a:solidFill>
                <a:latin typeface="Meiryo UI" pitchFamily="50" charset="-128"/>
                <a:ea typeface="Meiryo UI" pitchFamily="50" charset="-128"/>
                <a:cs typeface="Meiryo UI" pitchFamily="50" charset="-128"/>
              </a:rPr>
              <a:t>してください。</a:t>
            </a:r>
          </a:p>
        </p:txBody>
      </p:sp>
      <p:graphicFrame>
        <p:nvGraphicFramePr>
          <p:cNvPr id="13" name="表 12"/>
          <p:cNvGraphicFramePr>
            <a:graphicFrameLocks noGrp="1"/>
          </p:cNvGraphicFramePr>
          <p:nvPr>
            <p:extLst>
              <p:ext uri="{D42A27DB-BD31-4B8C-83A1-F6EECF244321}">
                <p14:modId xmlns:p14="http://schemas.microsoft.com/office/powerpoint/2010/main" val="1014733775"/>
              </p:ext>
            </p:extLst>
          </p:nvPr>
        </p:nvGraphicFramePr>
        <p:xfrm>
          <a:off x="543646" y="2060848"/>
          <a:ext cx="8031308" cy="3572118"/>
        </p:xfrm>
        <a:graphic>
          <a:graphicData uri="http://schemas.openxmlformats.org/drawingml/2006/table">
            <a:tbl>
              <a:tblPr firstRow="1" firstCol="1" bandRow="1">
                <a:tableStyleId>{5C22544A-7EE6-4342-B048-85BDC9FD1C3A}</a:tableStyleId>
              </a:tblPr>
              <a:tblGrid>
                <a:gridCol w="1724098"/>
                <a:gridCol w="6307210"/>
              </a:tblGrid>
              <a:tr h="269822">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396264">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金額にもよるため見積もり等の検討資料がほしい。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59947">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鈴鹿市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当市では、集約システムを災害時の緊急時対応システムと捉えており、通常業務では庁内の統合型</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を利用しています。追加情報やシステム機能のさらなる拡充は庁内</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との重複投資となるため避けたい考えであり，都市計画情報のシステム搭載・更新費用については、各個別要望に応じたオプション対応にしていただけると幸いです。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59947">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自治体間での情報共有の必要頻度は高くないと思われるので、対象市町が個別に支出するオプション対応だと、更新が疎かになる恐れがあるのでは・・・。</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73727">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仮に、都市計画情報の搭載が必要となった場合には、都市計画情報の搭載・更新費用は、財政面等からオプション対応でなく無償の取り扱いとしていただきたい。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96264">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志摩市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オプション対応を希望する市町の費用負担とすることで良いと考えます。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96264">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三重県においても当該システム活用促進を図り、協議への参加を望みます。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2686345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9B20C1-2383-4A47-BE03-FC762C3B964B}" type="slidenum">
              <a:rPr lang="en-US" altLang="ja-JP" sz="1400" smtClean="0"/>
              <a:pPr algn="r" eaLnBrk="1" hangingPunct="1">
                <a:spcBef>
                  <a:spcPct val="0"/>
                </a:spcBef>
                <a:buClrTx/>
                <a:buFontTx/>
                <a:buNone/>
              </a:pPr>
              <a:t>1</a:t>
            </a:fld>
            <a:endParaRPr lang="en-US" altLang="ja-JP" sz="1400" smtClean="0"/>
          </a:p>
        </p:txBody>
      </p:sp>
      <p:sp>
        <p:nvSpPr>
          <p:cNvPr id="2150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F134764-3402-4106-94B4-3C875AAE05BF}" type="slidenum">
              <a:rPr lang="en-US" altLang="ja-JP" sz="1400"/>
              <a:pPr algn="r" eaLnBrk="1" hangingPunct="1">
                <a:spcBef>
                  <a:spcPct val="0"/>
                </a:spcBef>
                <a:buClrTx/>
                <a:buFontTx/>
                <a:buNone/>
              </a:pPr>
              <a:t>1</a:t>
            </a:fld>
            <a:endParaRPr lang="en-US" altLang="ja-JP" sz="1400"/>
          </a:p>
        </p:txBody>
      </p:sp>
      <p:sp>
        <p:nvSpPr>
          <p:cNvPr id="2150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本日の内容</a:t>
            </a:r>
          </a:p>
        </p:txBody>
      </p:sp>
      <p:sp>
        <p:nvSpPr>
          <p:cNvPr id="21509" name="Rectangle 28"/>
          <p:cNvSpPr>
            <a:spLocks noChangeArrowheads="1"/>
          </p:cNvSpPr>
          <p:nvPr/>
        </p:nvSpPr>
        <p:spPr bwMode="auto">
          <a:xfrm>
            <a:off x="212725" y="912813"/>
            <a:ext cx="8931275" cy="323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dirty="0"/>
              <a:t>１．第１回技術部会のおさらい</a:t>
            </a:r>
          </a:p>
          <a:p>
            <a:pPr eaLnBrk="1" hangingPunct="1"/>
            <a:r>
              <a:rPr lang="ja-JP" altLang="en-US" sz="2800" dirty="0"/>
              <a:t>２．個人情報のシステム搭載にむけた検討について</a:t>
            </a:r>
            <a:endParaRPr lang="en-US" altLang="ja-JP" sz="2800" dirty="0"/>
          </a:p>
          <a:p>
            <a:pPr eaLnBrk="1" hangingPunct="1"/>
            <a:r>
              <a:rPr lang="ja-JP" altLang="en-US" sz="2800" dirty="0"/>
              <a:t>３．都市計画情報のシステム搭載にむけた検討について</a:t>
            </a:r>
            <a:endParaRPr lang="en-US" altLang="ja-JP" sz="2800" dirty="0"/>
          </a:p>
          <a:p>
            <a:pPr eaLnBrk="1" hangingPunct="1"/>
            <a:r>
              <a:rPr lang="ja-JP" altLang="en-US" sz="2800" spc="-300" dirty="0"/>
              <a:t>４．共有デジタル地図の利用分野拡大にむけた検討について</a:t>
            </a:r>
            <a:endParaRPr lang="en-US" altLang="ja-JP" sz="2800" spc="-300" dirty="0"/>
          </a:p>
          <a:p>
            <a:pPr eaLnBrk="1" hangingPunct="1"/>
            <a:r>
              <a:rPr lang="ja-JP" altLang="en-US" sz="2800" dirty="0"/>
              <a:t>５．その他</a:t>
            </a:r>
            <a:endParaRPr lang="en-US" altLang="ja-JP"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19</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19</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３－２．アンケート結果の概要</a:t>
            </a:r>
          </a:p>
        </p:txBody>
      </p:sp>
      <p:sp>
        <p:nvSpPr>
          <p:cNvPr id="28677" name="角丸四角形 3"/>
          <p:cNvSpPr>
            <a:spLocks noChangeArrowheads="1"/>
          </p:cNvSpPr>
          <p:nvPr/>
        </p:nvSpPr>
        <p:spPr bwMode="auto">
          <a:xfrm>
            <a:off x="445959" y="908720"/>
            <a:ext cx="8218488" cy="37457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Ｑ３：その他、都市計画情報のシステム搭載について、ご意見等がありましたら記載してください。</a:t>
            </a:r>
          </a:p>
        </p:txBody>
      </p:sp>
      <p:graphicFrame>
        <p:nvGraphicFramePr>
          <p:cNvPr id="7" name="表 6"/>
          <p:cNvGraphicFramePr>
            <a:graphicFrameLocks noGrp="1"/>
          </p:cNvGraphicFramePr>
          <p:nvPr>
            <p:extLst>
              <p:ext uri="{D42A27DB-BD31-4B8C-83A1-F6EECF244321}">
                <p14:modId xmlns:p14="http://schemas.microsoft.com/office/powerpoint/2010/main" val="2779950069"/>
              </p:ext>
            </p:extLst>
          </p:nvPr>
        </p:nvGraphicFramePr>
        <p:xfrm>
          <a:off x="543646" y="1556792"/>
          <a:ext cx="8031308" cy="4693822"/>
        </p:xfrm>
        <a:graphic>
          <a:graphicData uri="http://schemas.openxmlformats.org/drawingml/2006/table">
            <a:tbl>
              <a:tblPr firstRow="1" firstCol="1" bandRow="1">
                <a:tableStyleId>{5C22544A-7EE6-4342-B048-85BDC9FD1C3A}</a:tableStyleId>
              </a:tblPr>
              <a:tblGrid>
                <a:gridCol w="1724098"/>
                <a:gridCol w="6307210"/>
              </a:tblGrid>
              <a:tr h="224435">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ご意見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695770">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県内市町の都市計画情報を当該システムで閲覧できるようになれば、不動産業者等にとって非常に便利であると考えられるため、市民向けに一般公開されるのであればば、更新費用にもよるが市負担での都市計画情報の搭載を考慮するが、各市町への公開であれば特に利用用途が思い当たらないため、希望しな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3865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既存の庁内型統合ＧＩＳから完全に移行することができれば、コスト面で非常に魅力があるが、現在の庁内型統合ＧＩＳに取って替わる程の機能とバックアップ体制がないと、完全移行は難しく、両者の共存は管理の二度手間としかなりえないと思い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81547">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通常業務においては、市の</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HP</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に掲載している都市計画図を利用している。日常業務においては、</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Arc GIS</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を使用しており、特に新たなシステム導入の必要性を感じていない。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81547">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自市町の自由管理レイヤ内の一つとして扱い、公開・非公開設定を行うことで対応すれば、各市町で更新も行えると思います。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81547">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地理空間情報集約システムに都市計画情報を載せる場合、全ての市町村が載せる必要があるのか、また、載せない場合にも更新費用が必要になるのか。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852881">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志摩市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・開発許可された分譲地、都市計画決定された施設、他法令（自然公園法）の範囲等が将来において搭載できれば利用が進むのではないかと思う。</a:t>
                      </a:r>
                    </a:p>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建物の建築に際し都市計画上の規制（建ぺい率、容積率、道路要件など）について問合せに対し活用されることが多いと思われる。エリアとしてだけでなく、地番から規制内容を表示されると便利であるのでないかと思う。</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0742601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A9AEF19-561F-4221-BE4D-4B318617F896}" type="slidenum">
              <a:rPr lang="en-US" altLang="ja-JP" sz="1400">
                <a:solidFill>
                  <a:srgbClr val="000000"/>
                </a:solidFill>
              </a:rPr>
              <a:pPr algn="r" eaLnBrk="1" hangingPunct="1">
                <a:spcBef>
                  <a:spcPct val="0"/>
                </a:spcBef>
                <a:buClrTx/>
                <a:buFontTx/>
                <a:buNone/>
              </a:pPr>
              <a:t>20</a:t>
            </a:fld>
            <a:endParaRPr lang="en-US" altLang="ja-JP" sz="1400">
              <a:solidFill>
                <a:srgbClr val="000000"/>
              </a:solidFill>
            </a:endParaRPr>
          </a:p>
        </p:txBody>
      </p:sp>
      <p:sp>
        <p:nvSpPr>
          <p:cNvPr id="3072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D747A9B-2E87-4232-9514-A5D9651C97E0}" type="slidenum">
              <a:rPr lang="en-US" altLang="ja-JP" sz="1400">
                <a:solidFill>
                  <a:srgbClr val="000000"/>
                </a:solidFill>
              </a:rPr>
              <a:pPr algn="r" eaLnBrk="1" hangingPunct="1">
                <a:spcBef>
                  <a:spcPct val="0"/>
                </a:spcBef>
                <a:buClrTx/>
                <a:buFontTx/>
                <a:buNone/>
              </a:pPr>
              <a:t>20</a:t>
            </a:fld>
            <a:endParaRPr lang="en-US" altLang="ja-JP" sz="1400">
              <a:solidFill>
                <a:srgbClr val="000000"/>
              </a:solidFill>
            </a:endParaRPr>
          </a:p>
        </p:txBody>
      </p:sp>
      <p:sp>
        <p:nvSpPr>
          <p:cNvPr id="30724" name="Rectangle 3"/>
          <p:cNvSpPr>
            <a:spLocks noGrp="1" noChangeArrowheads="1"/>
          </p:cNvSpPr>
          <p:nvPr>
            <p:ph type="body" idx="4294967295"/>
          </p:nvPr>
        </p:nvSpPr>
        <p:spPr>
          <a:xfrm>
            <a:off x="179388" y="971550"/>
            <a:ext cx="8774112" cy="5380038"/>
          </a:xfrm>
        </p:spPr>
        <p:txBody>
          <a:bodyPr/>
          <a:lstStyle/>
          <a:p>
            <a:pPr eaLnBrk="1" hangingPunct="1"/>
            <a:r>
              <a:rPr lang="ja-JP" altLang="en-US" sz="2800" dirty="0" smtClean="0"/>
              <a:t>調査結果まとめ</a:t>
            </a:r>
            <a:endParaRPr sz="2800" dirty="0" smtClean="0"/>
          </a:p>
          <a:p>
            <a:pPr lvl="1" eaLnBrk="1" hangingPunct="1"/>
            <a:r>
              <a:rPr lang="ja-JP" altLang="en-US" sz="2200" dirty="0">
                <a:solidFill>
                  <a:srgbClr val="000000"/>
                </a:solidFill>
                <a:cs typeface="+mn-cs"/>
              </a:rPr>
              <a:t>都市計画情報の地理空間情報集約システムへの搭載を希望する市町</a:t>
            </a:r>
            <a:r>
              <a:rPr lang="ja-JP" altLang="en-US" sz="2200" dirty="0" smtClean="0">
                <a:solidFill>
                  <a:srgbClr val="000000"/>
                </a:solidFill>
                <a:cs typeface="+mn-cs"/>
              </a:rPr>
              <a:t>は全体の４割、希望しない市町は全体の６割であった。</a:t>
            </a:r>
            <a:endParaRPr lang="en-US" altLang="ja-JP" sz="2200" dirty="0" smtClean="0">
              <a:solidFill>
                <a:srgbClr val="000000"/>
              </a:solidFill>
              <a:cs typeface="+mn-cs"/>
            </a:endParaRPr>
          </a:p>
          <a:p>
            <a:pPr lvl="1" eaLnBrk="1" hangingPunct="1"/>
            <a:endParaRPr lang="en-US" altLang="ja-JP" sz="1000" dirty="0">
              <a:solidFill>
                <a:srgbClr val="000000"/>
              </a:solidFill>
              <a:cs typeface="+mn-cs"/>
            </a:endParaRPr>
          </a:p>
          <a:p>
            <a:pPr lvl="1" eaLnBrk="1" hangingPunct="1"/>
            <a:r>
              <a:rPr lang="ja-JP" altLang="en-US" sz="2200" dirty="0" smtClean="0">
                <a:solidFill>
                  <a:srgbClr val="000000"/>
                </a:solidFill>
                <a:cs typeface="+mn-cs"/>
              </a:rPr>
              <a:t>搭載希望市町が求める都市計画情報の更新頻度は、市町により異なる。都市計画情報の公開範囲については、搭載希望の全市町が県内全市町に公開可能という回答であった。</a:t>
            </a:r>
            <a:endParaRPr lang="en-US" altLang="ja-JP" sz="2200" dirty="0" smtClean="0">
              <a:solidFill>
                <a:srgbClr val="000000"/>
              </a:solidFill>
              <a:cs typeface="+mn-cs"/>
            </a:endParaRPr>
          </a:p>
          <a:p>
            <a:pPr lvl="1" eaLnBrk="1" hangingPunct="1"/>
            <a:endParaRPr lang="en-US" altLang="ja-JP" sz="1000" dirty="0" smtClean="0">
              <a:solidFill>
                <a:srgbClr val="000000"/>
              </a:solidFill>
              <a:cs typeface="+mn-cs"/>
            </a:endParaRPr>
          </a:p>
          <a:p>
            <a:pPr lvl="1" eaLnBrk="1" hangingPunct="1"/>
            <a:r>
              <a:rPr lang="ja-JP" altLang="en-US" sz="2200" dirty="0" smtClean="0">
                <a:solidFill>
                  <a:srgbClr val="000000"/>
                </a:solidFill>
                <a:cs typeface="+mn-cs"/>
              </a:rPr>
              <a:t>搭載を希望しない市町の理由として、「すでに都市計画情報を公開している」、「地理空間情報集約システムが一般むけに公開されていない」等が挙げられており、都市計画情報については行政内利用だけでなく、一般公開までを視野にいれた回答が多くみられた。</a:t>
            </a:r>
          </a:p>
          <a:p>
            <a:pPr lvl="1" eaLnBrk="1" hangingPunct="1">
              <a:buFont typeface="Wingdings" pitchFamily="2" charset="2"/>
              <a:buNone/>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３－３．アンケート結果のまとめ</a:t>
            </a:r>
          </a:p>
        </p:txBody>
      </p:sp>
    </p:spTree>
    <p:extLst>
      <p:ext uri="{BB962C8B-B14F-4D97-AF65-F5344CB8AC3E}">
        <p14:creationId xmlns:p14="http://schemas.microsoft.com/office/powerpoint/2010/main" val="20801866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A9AEF19-561F-4221-BE4D-4B318617F896}" type="slidenum">
              <a:rPr lang="en-US" altLang="ja-JP" sz="1400">
                <a:solidFill>
                  <a:srgbClr val="000000"/>
                </a:solidFill>
              </a:rPr>
              <a:pPr algn="r" eaLnBrk="1" hangingPunct="1">
                <a:spcBef>
                  <a:spcPct val="0"/>
                </a:spcBef>
                <a:buClrTx/>
                <a:buFontTx/>
                <a:buNone/>
              </a:pPr>
              <a:t>21</a:t>
            </a:fld>
            <a:endParaRPr lang="en-US" altLang="ja-JP" sz="1400">
              <a:solidFill>
                <a:srgbClr val="000000"/>
              </a:solidFill>
            </a:endParaRPr>
          </a:p>
        </p:txBody>
      </p:sp>
      <p:sp>
        <p:nvSpPr>
          <p:cNvPr id="3072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D747A9B-2E87-4232-9514-A5D9651C97E0}" type="slidenum">
              <a:rPr lang="en-US" altLang="ja-JP" sz="1400">
                <a:solidFill>
                  <a:srgbClr val="000000"/>
                </a:solidFill>
              </a:rPr>
              <a:pPr algn="r" eaLnBrk="1" hangingPunct="1">
                <a:spcBef>
                  <a:spcPct val="0"/>
                </a:spcBef>
                <a:buClrTx/>
                <a:buFontTx/>
                <a:buNone/>
              </a:pPr>
              <a:t>21</a:t>
            </a:fld>
            <a:endParaRPr lang="en-US" altLang="ja-JP" sz="1400">
              <a:solidFill>
                <a:srgbClr val="000000"/>
              </a:solidFill>
            </a:endParaRPr>
          </a:p>
        </p:txBody>
      </p:sp>
      <p:sp>
        <p:nvSpPr>
          <p:cNvPr id="30724" name="Rectangle 3"/>
          <p:cNvSpPr>
            <a:spLocks noGrp="1" noChangeArrowheads="1"/>
          </p:cNvSpPr>
          <p:nvPr>
            <p:ph type="body" idx="4294967295"/>
          </p:nvPr>
        </p:nvSpPr>
        <p:spPr>
          <a:xfrm>
            <a:off x="179388" y="971550"/>
            <a:ext cx="8774112" cy="5380038"/>
          </a:xfrm>
        </p:spPr>
        <p:txBody>
          <a:bodyPr/>
          <a:lstStyle/>
          <a:p>
            <a:pPr eaLnBrk="1" hangingPunct="1"/>
            <a:r>
              <a:rPr lang="ja-JP" altLang="en-US" sz="2800" dirty="0" smtClean="0"/>
              <a:t>取りまとめ（案）</a:t>
            </a:r>
            <a:endParaRPr sz="2800" dirty="0" smtClean="0"/>
          </a:p>
          <a:p>
            <a:pPr lvl="1" eaLnBrk="1" hangingPunct="1"/>
            <a:r>
              <a:rPr lang="ja-JP" altLang="en-US" sz="2200" dirty="0">
                <a:solidFill>
                  <a:srgbClr val="000000"/>
                </a:solidFill>
                <a:cs typeface="+mn-cs"/>
              </a:rPr>
              <a:t>都市</a:t>
            </a:r>
            <a:r>
              <a:rPr lang="ja-JP" altLang="en-US" sz="2200" dirty="0" smtClean="0">
                <a:solidFill>
                  <a:srgbClr val="000000"/>
                </a:solidFill>
                <a:cs typeface="+mn-cs"/>
              </a:rPr>
              <a:t>計画情報の地理空間情報集約システムへの搭載は、市町により搭載意向や更新頻度等の取扱いが異なることから、</a:t>
            </a:r>
            <a:r>
              <a:rPr lang="ja-JP" altLang="en-US" sz="2200" u="sng" dirty="0" smtClean="0">
                <a:solidFill>
                  <a:srgbClr val="000000"/>
                </a:solidFill>
                <a:cs typeface="+mn-cs"/>
              </a:rPr>
              <a:t>希望市町のオプションサービス（オプション対応）とする</a:t>
            </a:r>
            <a:r>
              <a:rPr lang="ja-JP" altLang="en-US" sz="2200" dirty="0" smtClean="0">
                <a:solidFill>
                  <a:srgbClr val="000000"/>
                </a:solidFill>
                <a:cs typeface="+mn-cs"/>
              </a:rPr>
              <a:t>。</a:t>
            </a:r>
            <a:endParaRPr lang="en-US" altLang="ja-JP" sz="2200" dirty="0" smtClean="0">
              <a:solidFill>
                <a:srgbClr val="000000"/>
              </a:solidFill>
              <a:cs typeface="+mn-cs"/>
            </a:endParaRPr>
          </a:p>
          <a:p>
            <a:pPr lvl="1" eaLnBrk="1" hangingPunct="1"/>
            <a:endParaRPr lang="en-US" altLang="ja-JP" sz="1000" dirty="0">
              <a:solidFill>
                <a:srgbClr val="000000"/>
              </a:solidFill>
              <a:cs typeface="+mn-cs"/>
            </a:endParaRPr>
          </a:p>
          <a:p>
            <a:pPr lvl="1" eaLnBrk="1" hangingPunct="1"/>
            <a:r>
              <a:rPr lang="ja-JP" altLang="en-US" sz="2200" dirty="0" smtClean="0">
                <a:solidFill>
                  <a:srgbClr val="000000"/>
                </a:solidFill>
                <a:cs typeface="+mn-cs"/>
              </a:rPr>
              <a:t>今後、地理空間情報集約システムのオプションサービスの考え方を整理し、「地理空間情報集約システム運用ガイドライン」に反映する。</a:t>
            </a:r>
            <a:endParaRPr lang="en-US" altLang="ja-JP" sz="2200" dirty="0" smtClean="0">
              <a:solidFill>
                <a:srgbClr val="000000"/>
              </a:solidFill>
              <a:cs typeface="+mn-cs"/>
            </a:endParaRPr>
          </a:p>
          <a:p>
            <a:pPr lvl="1" eaLnBrk="1" hangingPunct="1">
              <a:buFont typeface="Wingdings" pitchFamily="2" charset="2"/>
              <a:buNone/>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３－４．本検討の取りまとめについて</a:t>
            </a:r>
          </a:p>
        </p:txBody>
      </p:sp>
    </p:spTree>
    <p:extLst>
      <p:ext uri="{BB962C8B-B14F-4D97-AF65-F5344CB8AC3E}">
        <p14:creationId xmlns:p14="http://schemas.microsoft.com/office/powerpoint/2010/main" val="23111250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A9AEF19-561F-4221-BE4D-4B318617F896}" type="slidenum">
              <a:rPr lang="en-US" altLang="ja-JP" sz="1400">
                <a:solidFill>
                  <a:srgbClr val="000000"/>
                </a:solidFill>
              </a:rPr>
              <a:pPr algn="r" eaLnBrk="1" hangingPunct="1">
                <a:spcBef>
                  <a:spcPct val="0"/>
                </a:spcBef>
                <a:buClrTx/>
                <a:buFontTx/>
                <a:buNone/>
              </a:pPr>
              <a:t>22</a:t>
            </a:fld>
            <a:endParaRPr lang="en-US" altLang="ja-JP" sz="1400">
              <a:solidFill>
                <a:srgbClr val="000000"/>
              </a:solidFill>
            </a:endParaRPr>
          </a:p>
        </p:txBody>
      </p:sp>
      <p:sp>
        <p:nvSpPr>
          <p:cNvPr id="3072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D747A9B-2E87-4232-9514-A5D9651C97E0}" type="slidenum">
              <a:rPr lang="en-US" altLang="ja-JP" sz="1400">
                <a:solidFill>
                  <a:srgbClr val="000000"/>
                </a:solidFill>
              </a:rPr>
              <a:pPr algn="r" eaLnBrk="1" hangingPunct="1">
                <a:spcBef>
                  <a:spcPct val="0"/>
                </a:spcBef>
                <a:buClrTx/>
                <a:buFontTx/>
                <a:buNone/>
              </a:pPr>
              <a:t>22</a:t>
            </a:fld>
            <a:endParaRPr lang="en-US" altLang="ja-JP" sz="1400">
              <a:solidFill>
                <a:srgbClr val="000000"/>
              </a:solidFill>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３－４．本検討の取りまとめについて</a:t>
            </a:r>
          </a:p>
        </p:txBody>
      </p:sp>
      <p:sp>
        <p:nvSpPr>
          <p:cNvPr id="6" name="Rectangle 3"/>
          <p:cNvSpPr txBox="1">
            <a:spLocks noChangeArrowheads="1"/>
          </p:cNvSpPr>
          <p:nvPr/>
        </p:nvSpPr>
        <p:spPr bwMode="auto">
          <a:xfrm>
            <a:off x="179388" y="899542"/>
            <a:ext cx="8774112" cy="44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400" kern="0" dirty="0" smtClean="0"/>
              <a:t>オプションサービスと経費の考え方（案）</a:t>
            </a:r>
          </a:p>
        </p:txBody>
      </p:sp>
      <p:graphicFrame>
        <p:nvGraphicFramePr>
          <p:cNvPr id="8" name="表 7"/>
          <p:cNvGraphicFramePr>
            <a:graphicFrameLocks noGrp="1"/>
          </p:cNvGraphicFramePr>
          <p:nvPr>
            <p:extLst>
              <p:ext uri="{D42A27DB-BD31-4B8C-83A1-F6EECF244321}">
                <p14:modId xmlns:p14="http://schemas.microsoft.com/office/powerpoint/2010/main" val="3767697350"/>
              </p:ext>
            </p:extLst>
          </p:nvPr>
        </p:nvGraphicFramePr>
        <p:xfrm>
          <a:off x="683569" y="1524000"/>
          <a:ext cx="8136904" cy="3474720"/>
        </p:xfrm>
        <a:graphic>
          <a:graphicData uri="http://schemas.openxmlformats.org/drawingml/2006/table">
            <a:tbl>
              <a:tblPr/>
              <a:tblGrid>
                <a:gridCol w="432047"/>
                <a:gridCol w="2304256"/>
                <a:gridCol w="2880320"/>
                <a:gridCol w="2520281"/>
              </a:tblGrid>
              <a:tr h="0">
                <a:tc>
                  <a:txBody>
                    <a:bodyPr/>
                    <a:lstStyle/>
                    <a:p>
                      <a:pPr algn="ct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solidFill>
                  </a:tcPr>
                </a:tc>
                <a:tc gridSpan="2">
                  <a:txBody>
                    <a:bodyPr/>
                    <a:lstStyle/>
                    <a:p>
                      <a:pPr algn="ct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オプションサービス</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endParaRPr kumimoji="1" lang="ja-JP" altLang="en-US"/>
                    </a:p>
                  </a:txBody>
                  <a:tcPr/>
                </a:tc>
                <a:tc>
                  <a:txBody>
                    <a:bodyPr/>
                    <a:lstStyle/>
                    <a:p>
                      <a:pPr algn="ct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経費の考え方</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0">
                <a:tc>
                  <a:txBody>
                    <a:bodyPr/>
                    <a:lstStyle/>
                    <a:p>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rowSpan="4">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市町独自のレイヤの追加</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レイヤ作成のみ</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不要（保守費の内数）</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altLang="ja-JP" sz="1400" dirty="0" smtClean="0"/>
                        <a:t>2</a:t>
                      </a:r>
                      <a:endParaRPr lang="ja-JP" altLang="en-US" sz="14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vMerge="1">
                  <a:txBody>
                    <a:bodyPr/>
                    <a:lstStyle/>
                    <a:p>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データ搭載委託あり（</a:t>
                      </a: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SHP</a:t>
                      </a: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形式）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実費（</a:t>
                      </a: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万円～）</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vMerge="1">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データ搭載委託あり（形式変換あり）</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実費（見積りによる）</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4</a:t>
                      </a: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データ整備委託あり</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実費（見積りによる）</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5</a:t>
                      </a: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市町独自の設定追加</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権限の変更</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不要（保守費の内数）</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6</a:t>
                      </a: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印刷テンプレートの追加</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要相談（保守費または実費）</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7</a:t>
                      </a: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市町独自のライセンスの追加</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平常時利用のライセンス追加</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万円</a:t>
                      </a: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ライセンス</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8</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災害時利用のライセンス追加</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万円</a:t>
                      </a: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ライセンス</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9</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市町独自の業務アプリケーションの追加</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（業務種類）</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実費（見積りによる）</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テキスト ボックス 30"/>
          <p:cNvSpPr txBox="1">
            <a:spLocks noChangeArrowheads="1"/>
          </p:cNvSpPr>
          <p:nvPr/>
        </p:nvSpPr>
        <p:spPr bwMode="auto">
          <a:xfrm>
            <a:off x="585434" y="5059058"/>
            <a:ext cx="800129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l" eaLnBrk="1" hangingPunct="1">
              <a:spcBef>
                <a:spcPct val="0"/>
              </a:spcBef>
              <a:buClrTx/>
              <a:buFontTx/>
              <a:buNone/>
            </a:pPr>
            <a:r>
              <a:rPr lang="en-US" altLang="ja-JP" sz="1200" dirty="0" smtClean="0">
                <a:latin typeface="Meiryo UI" pitchFamily="50" charset="-128"/>
                <a:ea typeface="Meiryo UI" pitchFamily="50" charset="-128"/>
                <a:cs typeface="Meiryo UI" pitchFamily="50" charset="-128"/>
              </a:rPr>
              <a:t>※</a:t>
            </a:r>
            <a:r>
              <a:rPr lang="ja-JP" altLang="en-US" sz="1200" dirty="0" smtClean="0">
                <a:latin typeface="Meiryo UI" pitchFamily="50" charset="-128"/>
                <a:ea typeface="Meiryo UI" pitchFamily="50" charset="-128"/>
                <a:cs typeface="Meiryo UI" pitchFamily="50" charset="-128"/>
              </a:rPr>
              <a:t>レイヤ作成</a:t>
            </a:r>
            <a:r>
              <a:rPr lang="en-US" altLang="ja-JP" sz="1200" dirty="0" smtClean="0">
                <a:latin typeface="Meiryo UI" pitchFamily="50" charset="-128"/>
                <a:ea typeface="Meiryo UI" pitchFamily="50" charset="-128"/>
                <a:cs typeface="Meiryo UI" pitchFamily="50" charset="-128"/>
              </a:rPr>
              <a:t/>
            </a:r>
            <a:br>
              <a:rPr lang="en-US" altLang="ja-JP" sz="1200" dirty="0" smtClean="0">
                <a:latin typeface="Meiryo UI" pitchFamily="50" charset="-128"/>
                <a:ea typeface="Meiryo UI" pitchFamily="50" charset="-128"/>
                <a:cs typeface="Meiryo UI" pitchFamily="50" charset="-128"/>
              </a:rPr>
            </a:br>
            <a:r>
              <a:rPr lang="ja-JP" altLang="en-US" sz="1200" dirty="0" smtClean="0">
                <a:latin typeface="Meiryo UI" pitchFamily="50" charset="-128"/>
                <a:ea typeface="Meiryo UI" pitchFamily="50" charset="-128"/>
                <a:cs typeface="Meiryo UI" pitchFamily="50" charset="-128"/>
              </a:rPr>
              <a:t>　　</a:t>
            </a:r>
            <a:r>
              <a:rPr lang="en-US" altLang="ja-JP" sz="1200" dirty="0">
                <a:latin typeface="Meiryo UI" pitchFamily="50" charset="-128"/>
                <a:ea typeface="Meiryo UI" pitchFamily="50" charset="-128"/>
                <a:cs typeface="Meiryo UI" pitchFamily="50" charset="-128"/>
              </a:rPr>
              <a:t>1</a:t>
            </a:r>
            <a:r>
              <a:rPr lang="ja-JP" altLang="en-US" sz="1200" dirty="0" smtClean="0">
                <a:latin typeface="Meiryo UI" pitchFamily="50" charset="-128"/>
                <a:ea typeface="Meiryo UI" pitchFamily="50" charset="-128"/>
                <a:cs typeface="Meiryo UI" pitchFamily="50" charset="-128"/>
              </a:rPr>
              <a:t>自治体</a:t>
            </a:r>
            <a:r>
              <a:rPr lang="ja-JP" altLang="en-US" sz="1200" dirty="0">
                <a:latin typeface="Meiryo UI" pitchFamily="50" charset="-128"/>
                <a:ea typeface="Meiryo UI" pitchFamily="50" charset="-128"/>
                <a:cs typeface="Meiryo UI" pitchFamily="50" charset="-128"/>
              </a:rPr>
              <a:t>あたり</a:t>
            </a:r>
            <a:r>
              <a:rPr lang="ja-JP" altLang="en-US" sz="1200" dirty="0" smtClean="0">
                <a:latin typeface="Meiryo UI" pitchFamily="50" charset="-128"/>
                <a:ea typeface="Meiryo UI" pitchFamily="50" charset="-128"/>
                <a:cs typeface="Meiryo UI" pitchFamily="50" charset="-128"/>
              </a:rPr>
              <a:t>の制限をもうける必要があると考えるが、</a:t>
            </a:r>
            <a:r>
              <a:rPr lang="en-US" altLang="ja-JP" sz="1200" dirty="0" smtClean="0">
                <a:latin typeface="Meiryo UI" pitchFamily="50" charset="-128"/>
                <a:ea typeface="Meiryo UI" pitchFamily="50" charset="-128"/>
                <a:cs typeface="Meiryo UI" pitchFamily="50" charset="-128"/>
              </a:rPr>
              <a:t>1</a:t>
            </a:r>
            <a:r>
              <a:rPr lang="ja-JP" altLang="en-US" sz="1200" dirty="0" smtClean="0">
                <a:latin typeface="Meiryo UI" pitchFamily="50" charset="-128"/>
                <a:ea typeface="Meiryo UI" pitchFamily="50" charset="-128"/>
                <a:cs typeface="Meiryo UI" pitchFamily="50" charset="-128"/>
              </a:rPr>
              <a:t>年間運用をおこなったうえで制限数を検討する</a:t>
            </a:r>
            <a:endParaRPr lang="en-US" altLang="ja-JP" sz="1200" dirty="0" smtClean="0">
              <a:latin typeface="Meiryo UI" pitchFamily="50" charset="-128"/>
              <a:ea typeface="Meiryo UI" pitchFamily="50" charset="-128"/>
              <a:cs typeface="Meiryo UI" pitchFamily="50" charset="-128"/>
            </a:endParaRPr>
          </a:p>
          <a:p>
            <a:pPr algn="l" eaLnBrk="1" hangingPunct="1">
              <a:spcBef>
                <a:spcPct val="0"/>
              </a:spcBef>
              <a:buClrTx/>
              <a:buFontTx/>
              <a:buNone/>
            </a:pPr>
            <a:r>
              <a:rPr lang="en-US" altLang="ja-JP" sz="1200" dirty="0" smtClean="0">
                <a:latin typeface="Meiryo UI" pitchFamily="50" charset="-128"/>
                <a:ea typeface="Meiryo UI" pitchFamily="50" charset="-128"/>
                <a:cs typeface="Meiryo UI" pitchFamily="50" charset="-128"/>
              </a:rPr>
              <a:t>※</a:t>
            </a:r>
            <a:r>
              <a:rPr lang="ja-JP" altLang="en-US" sz="1200" dirty="0" smtClean="0">
                <a:latin typeface="Meiryo UI" pitchFamily="50" charset="-128"/>
                <a:ea typeface="Meiryo UI" pitchFamily="50" charset="-128"/>
                <a:cs typeface="Meiryo UI" pitchFamily="50" charset="-128"/>
              </a:rPr>
              <a:t>ライセンスの排他制御について</a:t>
            </a:r>
            <a:endParaRPr lang="en-US" altLang="ja-JP" sz="1200" dirty="0" smtClean="0">
              <a:latin typeface="Meiryo UI" pitchFamily="50" charset="-128"/>
              <a:ea typeface="Meiryo UI" pitchFamily="50" charset="-128"/>
              <a:cs typeface="Meiryo UI" pitchFamily="50" charset="-128"/>
            </a:endParaRPr>
          </a:p>
          <a:p>
            <a:pPr algn="l" eaLnBrk="1" hangingPunct="1">
              <a:spcBef>
                <a:spcPct val="0"/>
              </a:spcBef>
              <a:buClrTx/>
              <a:buFontTx/>
              <a:buNone/>
            </a:pPr>
            <a:r>
              <a:rPr lang="ja-JP" altLang="en-US" sz="1200" dirty="0">
                <a:latin typeface="Meiryo UI" pitchFamily="50" charset="-128"/>
                <a:ea typeface="Meiryo UI" pitchFamily="50" charset="-128"/>
                <a:cs typeface="Meiryo UI" pitchFamily="50" charset="-128"/>
              </a:rPr>
              <a:t>　</a:t>
            </a:r>
            <a:r>
              <a:rPr lang="ja-JP" altLang="en-US" sz="1200" dirty="0" smtClean="0">
                <a:latin typeface="Meiryo UI" pitchFamily="50" charset="-128"/>
                <a:ea typeface="Meiryo UI" pitchFamily="50" charset="-128"/>
                <a:cs typeface="Meiryo UI" pitchFamily="50" charset="-128"/>
              </a:rPr>
              <a:t>　「市町独自の業務アプリケーション」を導入する場合は、データベースを分けることで排他制御予定</a:t>
            </a:r>
            <a:endParaRPr lang="en-US" altLang="ja-JP" sz="1200" dirty="0" smtClean="0">
              <a:latin typeface="Meiryo UI" pitchFamily="50" charset="-128"/>
              <a:ea typeface="Meiryo UI" pitchFamily="50" charset="-128"/>
              <a:cs typeface="Meiryo UI" pitchFamily="50" charset="-128"/>
            </a:endParaRPr>
          </a:p>
          <a:p>
            <a:pPr algn="l" eaLnBrk="1" hangingPunct="1">
              <a:spcBef>
                <a:spcPct val="0"/>
              </a:spcBef>
              <a:buClrTx/>
              <a:buFontTx/>
              <a:buNone/>
            </a:pPr>
            <a:r>
              <a:rPr lang="en-US" altLang="ja-JP" sz="1200" dirty="0" smtClean="0">
                <a:latin typeface="Meiryo UI" pitchFamily="50" charset="-128"/>
                <a:ea typeface="Meiryo UI" pitchFamily="50" charset="-128"/>
                <a:cs typeface="Meiryo UI" pitchFamily="50" charset="-128"/>
              </a:rPr>
              <a:t>※</a:t>
            </a:r>
            <a:r>
              <a:rPr lang="ja-JP" altLang="en-US" sz="1200" dirty="0" smtClean="0">
                <a:latin typeface="Meiryo UI" pitchFamily="50" charset="-128"/>
                <a:ea typeface="Meiryo UI" pitchFamily="50" charset="-128"/>
                <a:cs typeface="Meiryo UI" pitchFamily="50" charset="-128"/>
              </a:rPr>
              <a:t>ライセンス費</a:t>
            </a:r>
            <a:endParaRPr lang="en-US" altLang="ja-JP" sz="1200" dirty="0" smtClean="0">
              <a:latin typeface="Meiryo UI" pitchFamily="50" charset="-128"/>
              <a:ea typeface="Meiryo UI" pitchFamily="50" charset="-128"/>
              <a:cs typeface="Meiryo UI" pitchFamily="50" charset="-128"/>
            </a:endParaRPr>
          </a:p>
          <a:p>
            <a:pPr algn="l" eaLnBrk="1" hangingPunct="1">
              <a:spcBef>
                <a:spcPct val="0"/>
              </a:spcBef>
              <a:buClrTx/>
              <a:buFontTx/>
              <a:buNone/>
            </a:pPr>
            <a:r>
              <a:rPr lang="ja-JP" altLang="en-US" sz="1200" dirty="0">
                <a:latin typeface="Meiryo UI" pitchFamily="50" charset="-128"/>
                <a:ea typeface="Meiryo UI" pitchFamily="50" charset="-128"/>
                <a:cs typeface="Meiryo UI" pitchFamily="50" charset="-128"/>
              </a:rPr>
              <a:t>　</a:t>
            </a:r>
            <a:r>
              <a:rPr lang="ja-JP" altLang="en-US" sz="1200" dirty="0" smtClean="0">
                <a:latin typeface="Meiryo UI" pitchFamily="50" charset="-128"/>
                <a:ea typeface="Meiryo UI" pitchFamily="50" charset="-128"/>
                <a:cs typeface="Meiryo UI" pitchFamily="50" charset="-128"/>
              </a:rPr>
              <a:t>　ボリュームライセンスあり</a:t>
            </a:r>
            <a:endParaRPr lang="ja-JP" altLang="en-US" sz="12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32800264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4D037A3-27AA-47E7-8067-D8C4033A5BEC}" type="slidenum">
              <a:rPr lang="en-US" altLang="ja-JP" sz="1400">
                <a:solidFill>
                  <a:srgbClr val="000000"/>
                </a:solidFill>
              </a:rPr>
              <a:pPr algn="r" eaLnBrk="1" hangingPunct="1">
                <a:spcBef>
                  <a:spcPct val="0"/>
                </a:spcBef>
                <a:buClrTx/>
                <a:buFontTx/>
                <a:buNone/>
              </a:pPr>
              <a:t>23</a:t>
            </a:fld>
            <a:endParaRPr lang="en-US" altLang="ja-JP" sz="1400">
              <a:solidFill>
                <a:srgbClr val="000000"/>
              </a:solidFill>
            </a:endParaRPr>
          </a:p>
        </p:txBody>
      </p:sp>
      <p:sp>
        <p:nvSpPr>
          <p:cNvPr id="3277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612A9FB-E64C-4CB5-8E24-5A84B3D01181}" type="slidenum">
              <a:rPr lang="en-US" altLang="ja-JP" sz="1400">
                <a:solidFill>
                  <a:srgbClr val="000000"/>
                </a:solidFill>
              </a:rPr>
              <a:pPr algn="r" eaLnBrk="1" hangingPunct="1">
                <a:spcBef>
                  <a:spcPct val="0"/>
                </a:spcBef>
                <a:buClrTx/>
                <a:buFontTx/>
                <a:buNone/>
              </a:pPr>
              <a:t>23</a:t>
            </a:fld>
            <a:endParaRPr lang="en-US" altLang="ja-JP" sz="1400">
              <a:solidFill>
                <a:srgbClr val="000000"/>
              </a:solidFill>
            </a:endParaRPr>
          </a:p>
        </p:txBody>
      </p:sp>
      <p:sp>
        <p:nvSpPr>
          <p:cNvPr id="32772"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dirty="0">
                <a:solidFill>
                  <a:srgbClr val="000000"/>
                </a:solidFill>
              </a:rPr>
              <a:t>４．共有デジタル地図の利用分野拡大</a:t>
            </a:r>
            <a:r>
              <a:rPr lang="ja-JP" altLang="en-US" sz="3600" b="1" dirty="0" smtClean="0">
                <a:solidFill>
                  <a:srgbClr val="000000"/>
                </a:solidFill>
              </a:rPr>
              <a:t>に</a:t>
            </a:r>
            <a:endParaRPr lang="en-US" altLang="ja-JP" sz="3600" b="1" dirty="0" smtClean="0">
              <a:solidFill>
                <a:srgbClr val="000000"/>
              </a:solidFill>
            </a:endParaRPr>
          </a:p>
          <a:p>
            <a:pPr algn="ctr" eaLnBrk="1" hangingPunct="1">
              <a:spcBef>
                <a:spcPct val="0"/>
              </a:spcBef>
              <a:buClrTx/>
              <a:buFontTx/>
              <a:buNone/>
            </a:pPr>
            <a:r>
              <a:rPr lang="ja-JP" altLang="en-US" sz="3600" b="1" dirty="0" smtClean="0">
                <a:solidFill>
                  <a:srgbClr val="000000"/>
                </a:solidFill>
              </a:rPr>
              <a:t>むけた</a:t>
            </a:r>
            <a:r>
              <a:rPr lang="ja-JP" altLang="en-US" sz="3600" b="1" dirty="0">
                <a:solidFill>
                  <a:srgbClr val="000000"/>
                </a:solidFill>
              </a:rPr>
              <a:t>検討について</a:t>
            </a:r>
            <a:endParaRPr lang="ja-JP" altLang="en-US" sz="3600" dirty="0">
              <a:solidFill>
                <a:srgbClr val="000000"/>
              </a:solidFill>
            </a:endParaRPr>
          </a:p>
        </p:txBody>
      </p:sp>
    </p:spTree>
    <p:extLst>
      <p:ext uri="{BB962C8B-B14F-4D97-AF65-F5344CB8AC3E}">
        <p14:creationId xmlns:p14="http://schemas.microsoft.com/office/powerpoint/2010/main" val="39956568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24</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24</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４－１．共有</a:t>
            </a:r>
            <a:r>
              <a:rPr lang="en-US" altLang="ja-JP" sz="3200" kern="0" dirty="0" smtClean="0">
                <a:solidFill>
                  <a:srgbClr val="FFFFFF"/>
                </a:solidFill>
              </a:rPr>
              <a:t>DM</a:t>
            </a:r>
            <a:r>
              <a:rPr lang="ja-JP" altLang="en-US" sz="3200" kern="0" dirty="0" smtClean="0">
                <a:solidFill>
                  <a:srgbClr val="FFFFFF"/>
                </a:solidFill>
              </a:rPr>
              <a:t>の利用分野拡大にむけて</a:t>
            </a:r>
          </a:p>
        </p:txBody>
      </p:sp>
      <p:sp>
        <p:nvSpPr>
          <p:cNvPr id="7" name="角丸四角形 3"/>
          <p:cNvSpPr>
            <a:spLocks noChangeArrowheads="1"/>
          </p:cNvSpPr>
          <p:nvPr/>
        </p:nvSpPr>
        <p:spPr bwMode="auto">
          <a:xfrm>
            <a:off x="581783" y="1467892"/>
            <a:ext cx="8105017" cy="830997"/>
          </a:xfrm>
          <a:prstGeom prst="roundRect">
            <a:avLst>
              <a:gd name="adj" fmla="val 0"/>
            </a:avLst>
          </a:prstGeom>
          <a:solidFill>
            <a:schemeClr val="bg2">
              <a:lumMod val="20000"/>
              <a:lumOff val="80000"/>
            </a:schemeClr>
          </a:solidFill>
          <a:ln w="28575" algn="ctr">
            <a:noFill/>
            <a:round/>
            <a:headEnd/>
            <a:tailEnd/>
          </a:ln>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○対象者</a:t>
            </a:r>
            <a:r>
              <a:rPr lang="en-US" altLang="ja-JP" sz="1600" dirty="0" smtClean="0">
                <a:solidFill>
                  <a:srgbClr val="000000"/>
                </a:solidFill>
                <a:latin typeface="Meiryo UI" pitchFamily="50" charset="-128"/>
                <a:ea typeface="Meiryo UI" pitchFamily="50" charset="-128"/>
                <a:cs typeface="Meiryo UI" pitchFamily="50" charset="-128"/>
              </a:rPr>
              <a:t>		</a:t>
            </a:r>
            <a:r>
              <a:rPr lang="ja-JP" altLang="en-US" sz="1600" dirty="0">
                <a:solidFill>
                  <a:srgbClr val="000000"/>
                </a:solidFill>
                <a:latin typeface="Meiryo UI" pitchFamily="50" charset="-128"/>
                <a:ea typeface="Meiryo UI" pitchFamily="50" charset="-128"/>
                <a:cs typeface="Meiryo UI" pitchFamily="50" charset="-128"/>
              </a:rPr>
              <a:t>四日市大学 岩崎恭</a:t>
            </a:r>
            <a:r>
              <a:rPr lang="ja-JP" altLang="en-US" sz="1600" dirty="0" smtClean="0">
                <a:solidFill>
                  <a:srgbClr val="000000"/>
                </a:solidFill>
                <a:latin typeface="Meiryo UI" pitchFamily="50" charset="-128"/>
                <a:ea typeface="Meiryo UI" pitchFamily="50" charset="-128"/>
                <a:cs typeface="Meiryo UI" pitchFamily="50" charset="-128"/>
              </a:rPr>
              <a:t>典 学長</a:t>
            </a:r>
            <a:endParaRPr lang="en-US" altLang="ja-JP" sz="1600" dirty="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○実施日</a:t>
            </a:r>
            <a:r>
              <a:rPr lang="en-US" altLang="ja-JP" sz="1600" dirty="0" smtClean="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平成</a:t>
            </a:r>
            <a:r>
              <a:rPr lang="en-US" altLang="ja-JP" sz="1600" dirty="0" smtClean="0">
                <a:solidFill>
                  <a:srgbClr val="000000"/>
                </a:solidFill>
                <a:latin typeface="Meiryo UI" pitchFamily="50" charset="-128"/>
                <a:ea typeface="Meiryo UI" pitchFamily="50" charset="-128"/>
                <a:cs typeface="Meiryo UI" pitchFamily="50" charset="-128"/>
              </a:rPr>
              <a:t>28</a:t>
            </a:r>
            <a:r>
              <a:rPr lang="ja-JP" altLang="en-US" sz="1600" dirty="0" smtClean="0">
                <a:solidFill>
                  <a:srgbClr val="000000"/>
                </a:solidFill>
                <a:latin typeface="Meiryo UI" pitchFamily="50" charset="-128"/>
                <a:ea typeface="Meiryo UI" pitchFamily="50" charset="-128"/>
                <a:cs typeface="Meiryo UI" pitchFamily="50" charset="-128"/>
              </a:rPr>
              <a:t>年</a:t>
            </a:r>
            <a:r>
              <a:rPr lang="en-US" altLang="ja-JP" sz="1600" dirty="0" smtClean="0">
                <a:solidFill>
                  <a:srgbClr val="000000"/>
                </a:solidFill>
                <a:latin typeface="Meiryo UI" pitchFamily="50" charset="-128"/>
                <a:ea typeface="Meiryo UI" pitchFamily="50" charset="-128"/>
                <a:cs typeface="Meiryo UI" pitchFamily="50" charset="-128"/>
              </a:rPr>
              <a:t>9</a:t>
            </a:r>
            <a:r>
              <a:rPr lang="ja-JP" altLang="en-US" sz="1600" dirty="0" smtClean="0">
                <a:solidFill>
                  <a:srgbClr val="000000"/>
                </a:solidFill>
                <a:latin typeface="Meiryo UI" pitchFamily="50" charset="-128"/>
                <a:ea typeface="Meiryo UI" pitchFamily="50" charset="-128"/>
                <a:cs typeface="Meiryo UI" pitchFamily="50" charset="-128"/>
              </a:rPr>
              <a:t>月</a:t>
            </a:r>
            <a:r>
              <a:rPr lang="en-US" altLang="ja-JP" sz="1600" dirty="0" smtClean="0">
                <a:solidFill>
                  <a:srgbClr val="000000"/>
                </a:solidFill>
                <a:latin typeface="Meiryo UI" pitchFamily="50" charset="-128"/>
                <a:ea typeface="Meiryo UI" pitchFamily="50" charset="-128"/>
                <a:cs typeface="Meiryo UI" pitchFamily="50" charset="-128"/>
              </a:rPr>
              <a:t>30</a:t>
            </a:r>
            <a:r>
              <a:rPr lang="ja-JP" altLang="en-US" sz="1600" dirty="0" smtClean="0">
                <a:solidFill>
                  <a:srgbClr val="000000"/>
                </a:solidFill>
                <a:latin typeface="Meiryo UI" pitchFamily="50" charset="-128"/>
                <a:ea typeface="Meiryo UI" pitchFamily="50" charset="-128"/>
                <a:cs typeface="Meiryo UI" pitchFamily="50" charset="-128"/>
              </a:rPr>
              <a:t>日 </a:t>
            </a:r>
            <a:r>
              <a:rPr lang="en-US" altLang="ja-JP" sz="1600" dirty="0" smtClean="0">
                <a:solidFill>
                  <a:srgbClr val="000000"/>
                </a:solidFill>
                <a:latin typeface="Meiryo UI" pitchFamily="50" charset="-128"/>
                <a:ea typeface="Meiryo UI" pitchFamily="50" charset="-128"/>
                <a:cs typeface="Meiryo UI" pitchFamily="50" charset="-128"/>
              </a:rPr>
              <a:t>12:30</a:t>
            </a:r>
            <a:r>
              <a:rPr lang="ja-JP" altLang="en-US" sz="1600" dirty="0" smtClean="0">
                <a:solidFill>
                  <a:srgbClr val="000000"/>
                </a:solidFill>
                <a:latin typeface="Meiryo UI" pitchFamily="50" charset="-128"/>
                <a:ea typeface="Meiryo UI" pitchFamily="50" charset="-128"/>
                <a:cs typeface="Meiryo UI" pitchFamily="50" charset="-128"/>
              </a:rPr>
              <a:t>～</a:t>
            </a:r>
            <a:r>
              <a:rPr lang="en-US" altLang="ja-JP" sz="1600" dirty="0" smtClean="0">
                <a:solidFill>
                  <a:srgbClr val="000000"/>
                </a:solidFill>
                <a:latin typeface="Meiryo UI" pitchFamily="50" charset="-128"/>
                <a:ea typeface="Meiryo UI" pitchFamily="50" charset="-128"/>
                <a:cs typeface="Meiryo UI" pitchFamily="50" charset="-128"/>
              </a:rPr>
              <a:t>14:00</a:t>
            </a:r>
          </a:p>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○内容</a:t>
            </a:r>
            <a:r>
              <a:rPr lang="en-US" altLang="ja-JP" sz="1600" dirty="0" smtClean="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地理情報を活用した政策分析について</a:t>
            </a:r>
          </a:p>
        </p:txBody>
      </p:sp>
      <p:sp>
        <p:nvSpPr>
          <p:cNvPr id="8" name="Rectangle 3"/>
          <p:cNvSpPr txBox="1">
            <a:spLocks noChangeArrowheads="1"/>
          </p:cNvSpPr>
          <p:nvPr/>
        </p:nvSpPr>
        <p:spPr bwMode="auto">
          <a:xfrm>
            <a:off x="179388" y="849412"/>
            <a:ext cx="8774112" cy="585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sz="2800" kern="0" dirty="0" smtClean="0">
                <a:solidFill>
                  <a:srgbClr val="000000"/>
                </a:solidFill>
              </a:rPr>
              <a:t>有識者ヒアリング</a:t>
            </a:r>
            <a:endParaRPr sz="2400" kern="0" dirty="0" smtClean="0">
              <a:solidFill>
                <a:srgbClr val="000000"/>
              </a:solidFill>
            </a:endParaRPr>
          </a:p>
        </p:txBody>
      </p:sp>
      <p:sp>
        <p:nvSpPr>
          <p:cNvPr id="9" name="角丸四角形 3"/>
          <p:cNvSpPr>
            <a:spLocks noChangeArrowheads="1"/>
          </p:cNvSpPr>
          <p:nvPr/>
        </p:nvSpPr>
        <p:spPr bwMode="auto">
          <a:xfrm>
            <a:off x="581783" y="2489105"/>
            <a:ext cx="8105017" cy="3785652"/>
          </a:xfrm>
          <a:prstGeom prst="roundRect">
            <a:avLst>
              <a:gd name="adj" fmla="val 0"/>
            </a:avLst>
          </a:prstGeom>
          <a:solidFill>
            <a:schemeClr val="bg1"/>
          </a:solidFill>
          <a:ln w="28575" algn="ctr">
            <a:solidFill>
              <a:schemeClr val="tx1">
                <a:lumMod val="75000"/>
                <a:lumOff val="25000"/>
              </a:schemeClr>
            </a:solidFill>
            <a:round/>
            <a:headEnd/>
            <a:tailEnd/>
          </a:ln>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■分析対象分野とデータの粒度について</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（１）産業振興</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・工場誘致などの立地検討の場合は、「北勢地域」などの県と市町の間の粒度がよい</a:t>
            </a:r>
            <a:r>
              <a:rPr lang="en-US" altLang="ja-JP" sz="1600" dirty="0" smtClean="0">
                <a:solidFill>
                  <a:srgbClr val="000000"/>
                </a:solidFill>
                <a:latin typeface="Meiryo UI" pitchFamily="50" charset="-128"/>
                <a:ea typeface="Meiryo UI" pitchFamily="50" charset="-128"/>
                <a:cs typeface="Meiryo UI" pitchFamily="50" charset="-128"/>
              </a:rPr>
              <a:t/>
            </a:r>
            <a:br>
              <a:rPr lang="en-US" altLang="ja-JP" sz="1600" dirty="0" smtClean="0">
                <a:solidFill>
                  <a:srgbClr val="000000"/>
                </a:solidFill>
                <a:latin typeface="Meiryo UI" pitchFamily="50" charset="-128"/>
                <a:ea typeface="Meiryo UI" pitchFamily="50" charset="-128"/>
                <a:cs typeface="Meiryo UI" pitchFamily="50" charset="-128"/>
              </a:rPr>
            </a:br>
            <a:r>
              <a:rPr lang="ja-JP" altLang="en-US" sz="1600" dirty="0" smtClean="0">
                <a:solidFill>
                  <a:srgbClr val="000000"/>
                </a:solidFill>
                <a:latin typeface="Meiryo UI" pitchFamily="50" charset="-128"/>
                <a:ea typeface="Meiryo UI" pitchFamily="50" charset="-128"/>
                <a:cs typeface="Meiryo UI" pitchFamily="50" charset="-128"/>
              </a:rPr>
              <a:t>　　　　分析サイクルは</a:t>
            </a:r>
            <a:r>
              <a:rPr lang="en-US" altLang="ja-JP" sz="1600" dirty="0" smtClean="0">
                <a:solidFill>
                  <a:srgbClr val="000000"/>
                </a:solidFill>
                <a:latin typeface="Meiryo UI" pitchFamily="50" charset="-128"/>
                <a:ea typeface="Meiryo UI" pitchFamily="50" charset="-128"/>
                <a:cs typeface="Meiryo UI" pitchFamily="50" charset="-128"/>
              </a:rPr>
              <a:t>5</a:t>
            </a:r>
            <a:r>
              <a:rPr lang="ja-JP" altLang="en-US" sz="1600" dirty="0" smtClean="0">
                <a:solidFill>
                  <a:srgbClr val="000000"/>
                </a:solidFill>
                <a:latin typeface="Meiryo UI" pitchFamily="50" charset="-128"/>
                <a:ea typeface="Meiryo UI" pitchFamily="50" charset="-128"/>
                <a:cs typeface="Meiryo UI" pitchFamily="50" charset="-128"/>
              </a:rPr>
              <a:t>年単位くらい</a:t>
            </a:r>
            <a:endParaRPr lang="en-US" altLang="ja-JP" sz="1600" dirty="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　　　　生活環境が把握できる情報（土地利用、空港アクセスなど）があるとよい</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　　　・一次産業（海産物・林業）などを題材に分析できるとおもしろい</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漁業の場合は、集落がある程度まとまっているため、集落を単位として分析する</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（２）人口分析</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・小地域・学校区単位での人口減少・高齢化状況・人口推計ができるとよい</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（３）福祉分野</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・集落が集中している場所はよいが（海沿い、まちなか）、散在している地域をどうするか</a:t>
            </a:r>
            <a:endParaRPr lang="en-US" altLang="ja-JP" sz="1600" dirty="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　　　　単身高齢者をプロットして把握するところから分析する</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（４）防災・防犯・消防</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・空き家の把握は、防災（緊急輸送路確保等）の目的でも重要</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・警察が持つ衝突事故箇所をプロットし通学路と重ねると、抜け道マップのような見え方にもなる</a:t>
            </a:r>
            <a:endParaRPr lang="en-US" altLang="ja-JP" sz="1600" dirty="0" smtClean="0">
              <a:solidFill>
                <a:srgbClr val="000000"/>
              </a:solidFill>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26759242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25</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25</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smtClean="0">
                <a:solidFill>
                  <a:srgbClr val="FFFFFF"/>
                </a:solidFill>
              </a:rPr>
              <a:t>４－２．</a:t>
            </a:r>
            <a:r>
              <a:rPr lang="en-US" altLang="ja-JP" sz="3200" kern="0" spc="-150" dirty="0" smtClean="0">
                <a:solidFill>
                  <a:srgbClr val="FFFFFF"/>
                </a:solidFill>
              </a:rPr>
              <a:t>GIS</a:t>
            </a:r>
            <a:r>
              <a:rPr lang="ja-JP" altLang="en-US" sz="3200" kern="0" spc="-150" dirty="0" smtClean="0">
                <a:solidFill>
                  <a:srgbClr val="FFFFFF"/>
                </a:solidFill>
              </a:rPr>
              <a:t>を使った人口分析の種類</a:t>
            </a:r>
          </a:p>
        </p:txBody>
      </p:sp>
      <p:sp>
        <p:nvSpPr>
          <p:cNvPr id="8" name="Rectangle 3"/>
          <p:cNvSpPr txBox="1">
            <a:spLocks noChangeArrowheads="1"/>
          </p:cNvSpPr>
          <p:nvPr/>
        </p:nvSpPr>
        <p:spPr bwMode="auto">
          <a:xfrm>
            <a:off x="197397" y="764704"/>
            <a:ext cx="8774112" cy="7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1800" kern="0" dirty="0">
                <a:solidFill>
                  <a:srgbClr val="000000"/>
                </a:solidFill>
              </a:rPr>
              <a:t>大字区、自治会区、学校区、国勢調査区等のデータを用いて、地域の人口や世帯数の分布を可視化する</a:t>
            </a:r>
            <a:r>
              <a:rPr lang="ja-JP" altLang="en-US" sz="1800" kern="0" dirty="0" smtClean="0">
                <a:solidFill>
                  <a:srgbClr val="000000"/>
                </a:solidFill>
              </a:rPr>
              <a:t>方法がある</a:t>
            </a:r>
            <a:endParaRPr sz="1800" kern="0" dirty="0" smtClean="0">
              <a:solidFill>
                <a:srgbClr val="000000"/>
              </a:solidFill>
            </a:endParaRPr>
          </a:p>
        </p:txBody>
      </p:sp>
      <p:sp>
        <p:nvSpPr>
          <p:cNvPr id="7" name="テキスト ボックス 6"/>
          <p:cNvSpPr txBox="1"/>
          <p:nvPr/>
        </p:nvSpPr>
        <p:spPr>
          <a:xfrm>
            <a:off x="30134" y="5909197"/>
            <a:ext cx="6969902" cy="338554"/>
          </a:xfrm>
          <a:prstGeom prst="rect">
            <a:avLst/>
          </a:prstGeom>
          <a:noFill/>
        </p:spPr>
        <p:txBody>
          <a:bodyPr wrap="square" rtlCol="0">
            <a:spAutoFit/>
          </a:bodyPr>
          <a:lstStyle/>
          <a:p>
            <a:pPr algn="l"/>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＊活用性：第</a:t>
            </a:r>
            <a:r>
              <a:rPr kumimoji="1" lang="en-US" altLang="ja-JP" sz="800" b="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段階～第</a:t>
            </a:r>
            <a:r>
              <a:rPr kumimoji="1" lang="en-US" altLang="ja-JP" sz="800" b="0" dirty="0" smtClean="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段階にかけて、取り扱うデータの粒度が</a:t>
            </a:r>
            <a:r>
              <a:rPr lang="ja-JP" altLang="en-US" sz="800" b="0" dirty="0">
                <a:latin typeface="Meiryo UI" panose="020B0604030504040204" pitchFamily="50" charset="-128"/>
                <a:ea typeface="Meiryo UI" panose="020B0604030504040204" pitchFamily="50" charset="-128"/>
                <a:cs typeface="Meiryo UI" panose="020B0604030504040204" pitchFamily="50" charset="-128"/>
              </a:rPr>
              <a:t>細かく</a:t>
            </a:r>
            <a:r>
              <a:rPr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なる</a:t>
            </a:r>
            <a:r>
              <a:rPr lang="ja-JP" altLang="en-US" sz="800" b="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、利用場面の活用の幅（＝自由度）があがることを意味している。</a:t>
            </a:r>
            <a:endParaRPr lang="en-US" altLang="ja-JP" sz="800" b="0" dirty="0" smtClean="0">
              <a:latin typeface="Meiryo UI" panose="020B0604030504040204" pitchFamily="50" charset="-128"/>
              <a:ea typeface="Meiryo UI" panose="020B0604030504040204" pitchFamily="50" charset="-128"/>
              <a:cs typeface="Meiryo UI" panose="020B0604030504040204" pitchFamily="50" charset="-128"/>
            </a:endParaRPr>
          </a:p>
          <a:p>
            <a:pPr algn="l"/>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＊リアルタイム性：第</a:t>
            </a:r>
            <a:r>
              <a:rPr kumimoji="1" lang="en-US" altLang="ja-JP" sz="800" b="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段階～第</a:t>
            </a:r>
            <a:r>
              <a:rPr kumimoji="1" lang="en-US" altLang="ja-JP" sz="800" b="0" dirty="0" smtClean="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段階にかけて、取り扱うデータの鮮度がよくなることから、分析結果のリアルタイム性があがることを意味している。</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角丸四角形 8"/>
          <p:cNvSpPr/>
          <p:nvPr/>
        </p:nvSpPr>
        <p:spPr bwMode="auto">
          <a:xfrm>
            <a:off x="1964636" y="3502769"/>
            <a:ext cx="1845205" cy="1935215"/>
          </a:xfrm>
          <a:prstGeom prst="roundRect">
            <a:avLst>
              <a:gd name="adj" fmla="val 10221"/>
            </a:avLst>
          </a:prstGeom>
          <a:solidFill>
            <a:schemeClr val="bg1"/>
          </a:solidFill>
          <a:ln w="38100" cap="flat" cmpd="sng" algn="ctr">
            <a:solidFill>
              <a:schemeClr val="bg1">
                <a:lumMod val="65000"/>
              </a:schemeClr>
            </a:solidFill>
            <a:prstDash val="solid"/>
            <a:round/>
            <a:headEnd type="none" w="med" len="med"/>
            <a:tailEnd type="none" w="med" len="med"/>
          </a:ln>
          <a:effectLst>
            <a:glow rad="63500">
              <a:schemeClr val="accent1">
                <a:satMod val="175000"/>
                <a:alpha val="40000"/>
              </a:schemeClr>
            </a:glow>
          </a:effectLst>
        </p:spPr>
        <p:txBody>
          <a:bodyPr vert="horz" wrap="non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10" name="右矢印 9"/>
          <p:cNvSpPr/>
          <p:nvPr/>
        </p:nvSpPr>
        <p:spPr bwMode="auto">
          <a:xfrm>
            <a:off x="1871701" y="5454225"/>
            <a:ext cx="5763565" cy="270030"/>
          </a:xfrm>
          <a:prstGeom prst="rightArrow">
            <a:avLst>
              <a:gd name="adj1" fmla="val 50000"/>
              <a:gd name="adj2" fmla="val 91954"/>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11" name="右矢印 10"/>
          <p:cNvSpPr/>
          <p:nvPr/>
        </p:nvSpPr>
        <p:spPr bwMode="auto">
          <a:xfrm rot="16200000">
            <a:off x="-140209" y="3460690"/>
            <a:ext cx="3753789" cy="270030"/>
          </a:xfrm>
          <a:prstGeom prst="rightArrow">
            <a:avLst>
              <a:gd name="adj1" fmla="val 50000"/>
              <a:gd name="adj2" fmla="val 91954"/>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12" name="角丸四角形 11"/>
          <p:cNvSpPr/>
          <p:nvPr/>
        </p:nvSpPr>
        <p:spPr bwMode="auto">
          <a:xfrm>
            <a:off x="3925014" y="2628097"/>
            <a:ext cx="1845205" cy="1935215"/>
          </a:xfrm>
          <a:prstGeom prst="roundRect">
            <a:avLst>
              <a:gd name="adj" fmla="val 10221"/>
            </a:avLst>
          </a:prstGeom>
          <a:solidFill>
            <a:schemeClr val="bg1"/>
          </a:solidFill>
          <a:ln w="38100" cap="flat" cmpd="sng" algn="ctr">
            <a:solidFill>
              <a:schemeClr val="bg1">
                <a:lumMod val="65000"/>
              </a:schemeClr>
            </a:solidFill>
            <a:prstDash val="solid"/>
            <a:round/>
            <a:headEnd type="none" w="med" len="med"/>
            <a:tailEnd type="none" w="med" len="med"/>
          </a:ln>
          <a:effectLst>
            <a:glow rad="63500">
              <a:schemeClr val="accent1">
                <a:satMod val="175000"/>
                <a:alpha val="40000"/>
              </a:schemeClr>
            </a:glow>
          </a:effectLst>
        </p:spPr>
        <p:txBody>
          <a:bodyPr vert="horz" wrap="non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13" name="角丸四角形 12"/>
          <p:cNvSpPr/>
          <p:nvPr/>
        </p:nvSpPr>
        <p:spPr bwMode="auto">
          <a:xfrm>
            <a:off x="5880071" y="1988840"/>
            <a:ext cx="1845205" cy="1935215"/>
          </a:xfrm>
          <a:prstGeom prst="roundRect">
            <a:avLst>
              <a:gd name="adj" fmla="val 10221"/>
            </a:avLst>
          </a:prstGeom>
          <a:solidFill>
            <a:schemeClr val="bg1"/>
          </a:solidFill>
          <a:ln w="38100" cap="flat" cmpd="sng" algn="ctr">
            <a:solidFill>
              <a:schemeClr val="bg1">
                <a:lumMod val="65000"/>
              </a:schemeClr>
            </a:solidFill>
            <a:prstDash val="solid"/>
            <a:round/>
            <a:headEnd type="none" w="med" len="med"/>
            <a:tailEnd type="none" w="med" len="med"/>
          </a:ln>
          <a:effectLst>
            <a:glow rad="63500">
              <a:schemeClr val="accent1">
                <a:satMod val="175000"/>
                <a:alpha val="40000"/>
              </a:schemeClr>
            </a:glow>
          </a:effectLst>
        </p:spPr>
        <p:txBody>
          <a:bodyPr vert="horz" wrap="non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14" name="テキスト ボックス 13"/>
          <p:cNvSpPr txBox="1"/>
          <p:nvPr/>
        </p:nvSpPr>
        <p:spPr>
          <a:xfrm>
            <a:off x="6237185" y="5275208"/>
            <a:ext cx="1215135" cy="276999"/>
          </a:xfrm>
          <a:prstGeom prst="rect">
            <a:avLst/>
          </a:prstGeom>
          <a:noFill/>
        </p:spPr>
        <p:txBody>
          <a:bodyPr wrap="square" rtlCol="0">
            <a:spAutoFit/>
          </a:bodyPr>
          <a:lstStyle/>
          <a:p>
            <a:r>
              <a:rPr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リアルタイム</a:t>
            </a:r>
            <a:r>
              <a:rPr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性</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1776594" y="1988840"/>
            <a:ext cx="815186" cy="276999"/>
          </a:xfrm>
          <a:prstGeom prst="rect">
            <a:avLst/>
          </a:prstGeom>
          <a:noFill/>
        </p:spPr>
        <p:txBody>
          <a:bodyPr wrap="square" rtlCol="0">
            <a:spAutoFit/>
          </a:bodyPr>
          <a:lstStyle/>
          <a:p>
            <a:pPr algn="l"/>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活用性</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ボックス 15"/>
          <p:cNvSpPr txBox="1"/>
          <p:nvPr/>
        </p:nvSpPr>
        <p:spPr>
          <a:xfrm>
            <a:off x="2136634" y="3364269"/>
            <a:ext cx="815186" cy="276999"/>
          </a:xfrm>
          <a:prstGeom prst="rect">
            <a:avLst/>
          </a:prstGeom>
          <a:solidFill>
            <a:schemeClr val="bg1"/>
          </a:solidFill>
        </p:spPr>
        <p:txBody>
          <a:bodyPr wrap="square" rtlCol="0">
            <a:spAutoFit/>
          </a:bodyPr>
          <a:lstStyle/>
          <a:p>
            <a:pPr algn="l"/>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段階</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p:cNvSpPr txBox="1"/>
          <p:nvPr/>
        </p:nvSpPr>
        <p:spPr>
          <a:xfrm>
            <a:off x="4071849" y="2489597"/>
            <a:ext cx="815186" cy="276999"/>
          </a:xfrm>
          <a:prstGeom prst="rect">
            <a:avLst/>
          </a:prstGeom>
          <a:solidFill>
            <a:schemeClr val="bg1"/>
          </a:solidFill>
        </p:spPr>
        <p:txBody>
          <a:bodyPr wrap="square" rtlCol="0">
            <a:spAutoFit/>
          </a:bodyPr>
          <a:lstStyle/>
          <a:p>
            <a:pPr algn="l"/>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段階</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7"/>
          <p:cNvSpPr txBox="1"/>
          <p:nvPr/>
        </p:nvSpPr>
        <p:spPr>
          <a:xfrm>
            <a:off x="6052069" y="1850340"/>
            <a:ext cx="815186" cy="276999"/>
          </a:xfrm>
          <a:prstGeom prst="rect">
            <a:avLst/>
          </a:prstGeom>
          <a:solidFill>
            <a:schemeClr val="bg1"/>
          </a:solidFill>
        </p:spPr>
        <p:txBody>
          <a:bodyPr wrap="square" rtlCol="0">
            <a:spAutoFit/>
          </a:bodyPr>
          <a:lstStyle/>
          <a:p>
            <a:pPr algn="l"/>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段階</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テキスト ボックス 18"/>
          <p:cNvSpPr txBox="1"/>
          <p:nvPr/>
        </p:nvSpPr>
        <p:spPr>
          <a:xfrm>
            <a:off x="2136634" y="3833899"/>
            <a:ext cx="1664408" cy="1015663"/>
          </a:xfrm>
          <a:prstGeom prst="rect">
            <a:avLst/>
          </a:prstGeom>
          <a:noFill/>
        </p:spPr>
        <p:txBody>
          <a:bodyPr wrap="square" rtlCol="0">
            <a:spAutoFit/>
          </a:bodyPr>
          <a:lstStyle/>
          <a:p>
            <a:pPr algn="l"/>
            <a:r>
              <a:rPr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ＧＩＳ</a:t>
            </a:r>
            <a:r>
              <a:rPr kumimoji="1"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に搭載済みの国勢調査データ</a:t>
            </a:r>
            <a:r>
              <a:rPr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H17</a:t>
            </a:r>
            <a:r>
              <a:rPr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H22</a:t>
            </a:r>
            <a:r>
              <a:rPr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）を使って年齢階層別人口分布を作成</a:t>
            </a:r>
            <a:endParaRPr kumimoji="1" lang="en-US" altLang="ja-JP"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endParaRPr>
          </a:p>
          <a:p>
            <a:pPr algn="l"/>
            <a:endParaRPr kumimoji="1" lang="ja-JP" altLang="en-US" sz="1200" b="0" dirty="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テキスト ボックス 19"/>
          <p:cNvSpPr txBox="1"/>
          <p:nvPr/>
        </p:nvSpPr>
        <p:spPr>
          <a:xfrm>
            <a:off x="4085936" y="2933945"/>
            <a:ext cx="1701199" cy="1200329"/>
          </a:xfrm>
          <a:prstGeom prst="rect">
            <a:avLst/>
          </a:prstGeom>
          <a:noFill/>
        </p:spPr>
        <p:txBody>
          <a:bodyPr wrap="square" rtlCol="0">
            <a:spAutoFit/>
          </a:bodyPr>
          <a:lstStyle/>
          <a:p>
            <a:pPr algn="l"/>
            <a:r>
              <a:rPr kumimoji="1"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ＧＩＳに搭載済みの大字、自治会、学校区など任意の単位で集計した人口・世帯数（</a:t>
            </a:r>
            <a:r>
              <a:rPr lang="en-US" altLang="ja-JP"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形式</a:t>
            </a:r>
            <a:r>
              <a:rPr kumimoji="1"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）を図形データに割当てて分布を作成</a:t>
            </a:r>
            <a:endParaRPr kumimoji="1" lang="ja-JP" altLang="en-US" sz="1200" b="0" dirty="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テキスト ボックス 20"/>
          <p:cNvSpPr txBox="1"/>
          <p:nvPr/>
        </p:nvSpPr>
        <p:spPr>
          <a:xfrm>
            <a:off x="6052069" y="2297196"/>
            <a:ext cx="1673207" cy="1200329"/>
          </a:xfrm>
          <a:prstGeom prst="rect">
            <a:avLst/>
          </a:prstGeom>
          <a:noFill/>
        </p:spPr>
        <p:txBody>
          <a:bodyPr wrap="square" rtlCol="0">
            <a:spAutoFit/>
          </a:bodyPr>
          <a:lstStyle/>
          <a:p>
            <a:pPr algn="l"/>
            <a:r>
              <a:rPr lang="ja-JP" altLang="en-US" sz="1200" b="0" dirty="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個人情報</a:t>
            </a:r>
            <a:r>
              <a:rPr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を秘匿化した住基ポイントデータを、ＧＩＳに搭載済みの大字、自治会、学校区などの任意の単位で集計して分布を作成</a:t>
            </a:r>
            <a:endParaRPr kumimoji="1" lang="ja-JP" altLang="en-US" sz="1200" b="0" dirty="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下カーブ矢印 21"/>
          <p:cNvSpPr/>
          <p:nvPr/>
        </p:nvSpPr>
        <p:spPr bwMode="auto">
          <a:xfrm rot="19064789">
            <a:off x="3132543" y="2708494"/>
            <a:ext cx="765085" cy="357965"/>
          </a:xfrm>
          <a:prstGeom prst="curved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23" name="下カーブ矢印 22"/>
          <p:cNvSpPr/>
          <p:nvPr/>
        </p:nvSpPr>
        <p:spPr bwMode="auto">
          <a:xfrm rot="19064789">
            <a:off x="5088012" y="1974538"/>
            <a:ext cx="765085" cy="357965"/>
          </a:xfrm>
          <a:prstGeom prst="curved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27" name="テキスト ボックス 26"/>
          <p:cNvSpPr txBox="1"/>
          <p:nvPr/>
        </p:nvSpPr>
        <p:spPr>
          <a:xfrm>
            <a:off x="2051109" y="3617440"/>
            <a:ext cx="1437224" cy="261610"/>
          </a:xfrm>
          <a:prstGeom prst="rect">
            <a:avLst/>
          </a:prstGeom>
          <a:noFill/>
        </p:spPr>
        <p:txBody>
          <a:bodyPr wrap="square" rtlCol="0">
            <a:spAutoFit/>
          </a:bodyPr>
          <a:lstStyle/>
          <a:p>
            <a:pPr algn="l"/>
            <a:r>
              <a:rPr lang="ja-JP" altLang="en-US" sz="1100" dirty="0">
                <a:latin typeface="Meiryo UI" panose="020B0604030504040204" pitchFamily="50" charset="-128"/>
                <a:ea typeface="Meiryo UI" panose="020B0604030504040204" pitchFamily="50" charset="-128"/>
                <a:cs typeface="Meiryo UI" panose="020B0604030504040204" pitchFamily="50" charset="-128"/>
              </a:rPr>
              <a:t>国勢</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調査人口分析</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テキスト ボックス 27"/>
          <p:cNvSpPr txBox="1"/>
          <p:nvPr/>
        </p:nvSpPr>
        <p:spPr>
          <a:xfrm>
            <a:off x="4012372" y="2712402"/>
            <a:ext cx="1684751" cy="261610"/>
          </a:xfrm>
          <a:prstGeom prst="rect">
            <a:avLst/>
          </a:prstGeom>
          <a:noFill/>
        </p:spPr>
        <p:txBody>
          <a:bodyPr wrap="square" rtlCol="0">
            <a:spAutoFit/>
          </a:bodyPr>
          <a:lstStyle/>
          <a:p>
            <a:pPr algn="l"/>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任意区域での人口分析</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テキスト ボックス 28"/>
          <p:cNvSpPr txBox="1"/>
          <p:nvPr/>
        </p:nvSpPr>
        <p:spPr>
          <a:xfrm>
            <a:off x="5960297" y="2078850"/>
            <a:ext cx="1684751" cy="261610"/>
          </a:xfrm>
          <a:prstGeom prst="rect">
            <a:avLst/>
          </a:prstGeom>
          <a:noFill/>
        </p:spPr>
        <p:txBody>
          <a:bodyPr wrap="square" rtlCol="0">
            <a:spAutoFit/>
          </a:bodyPr>
          <a:lstStyle/>
          <a:p>
            <a:pPr algn="l"/>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住基ポイント人口分析</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2202710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26</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26</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smtClean="0">
                <a:solidFill>
                  <a:srgbClr val="FFFFFF"/>
                </a:solidFill>
              </a:rPr>
              <a:t>４－２．</a:t>
            </a:r>
            <a:r>
              <a:rPr lang="en-US" altLang="ja-JP" sz="3200" kern="0" spc="-150" dirty="0" smtClean="0">
                <a:solidFill>
                  <a:srgbClr val="FFFFFF"/>
                </a:solidFill>
              </a:rPr>
              <a:t>GIS</a:t>
            </a:r>
            <a:r>
              <a:rPr lang="ja-JP" altLang="en-US" sz="3200" kern="0" spc="-150" dirty="0" smtClean="0">
                <a:solidFill>
                  <a:srgbClr val="FFFFFF"/>
                </a:solidFill>
              </a:rPr>
              <a:t>を使った人口分析の種類</a:t>
            </a:r>
          </a:p>
        </p:txBody>
      </p:sp>
      <p:sp>
        <p:nvSpPr>
          <p:cNvPr id="8" name="Rectangle 3"/>
          <p:cNvSpPr txBox="1">
            <a:spLocks noChangeArrowheads="1"/>
          </p:cNvSpPr>
          <p:nvPr/>
        </p:nvSpPr>
        <p:spPr bwMode="auto">
          <a:xfrm>
            <a:off x="197397" y="764704"/>
            <a:ext cx="8774112" cy="7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400" kern="0" dirty="0" smtClean="0">
                <a:solidFill>
                  <a:srgbClr val="000000"/>
                </a:solidFill>
              </a:rPr>
              <a:t>第１段階　国勢調査人口分析　</a:t>
            </a:r>
            <a:endParaRPr sz="2400" kern="0" dirty="0" smtClean="0">
              <a:solidFill>
                <a:srgbClr val="000000"/>
              </a:solidFill>
            </a:endParaRPr>
          </a:p>
        </p:txBody>
      </p:sp>
      <p:graphicFrame>
        <p:nvGraphicFramePr>
          <p:cNvPr id="30" name="表 29"/>
          <p:cNvGraphicFramePr>
            <a:graphicFrameLocks noGrp="1"/>
          </p:cNvGraphicFramePr>
          <p:nvPr>
            <p:extLst>
              <p:ext uri="{D42A27DB-BD31-4B8C-83A1-F6EECF244321}">
                <p14:modId xmlns:p14="http://schemas.microsoft.com/office/powerpoint/2010/main" val="2796041939"/>
              </p:ext>
            </p:extLst>
          </p:nvPr>
        </p:nvGraphicFramePr>
        <p:xfrm>
          <a:off x="373834" y="1286913"/>
          <a:ext cx="7942582" cy="1965960"/>
        </p:xfrm>
        <a:graphic>
          <a:graphicData uri="http://schemas.openxmlformats.org/drawingml/2006/table">
            <a:tbl>
              <a:tblPr/>
              <a:tblGrid>
                <a:gridCol w="2231065"/>
                <a:gridCol w="5711517"/>
              </a:tblGrid>
              <a:tr h="167679">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対象レイヤ</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17</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年国勢調査境界　（カテゴリ：区域図）</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22</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年国勢調査境界　（カテゴリ：区域図）</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r>
              <a:tr h="0">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集計単位</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各年の国勢調査の調査単位区</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r>
              <a:tr h="428513">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集計可能な属性</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・年齢階層別人口（</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歳間隔）</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・若年（</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歳未満）、労働（</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64</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歳）、高齢（</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65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歳以上、</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75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歳以上）人口</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・男女別年齢階層別人口（</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歳間隔）</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・男女別若年（</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歳未満）、労働（</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64</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歳）、高齢（</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65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歳以上、</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75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歳以上）人口</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r>
              <a:tr h="363305">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課題</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・国勢調査時点での集計となるため現状と乖離</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・集計エリア単位が国勢調査区のため、自治会や学校区を単位とした市の施策検討には使いづらい</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・集計年齢単位が</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歳単位のため、特定の年齢だけを対象とした市の施策検討には使いづらい</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r>
            </a:tbl>
          </a:graphicData>
        </a:graphic>
      </p:graphicFrame>
      <p:pic>
        <p:nvPicPr>
          <p:cNvPr id="31" name="図 30"/>
          <p:cNvPicPr>
            <a:picLocks noChangeAspect="1"/>
          </p:cNvPicPr>
          <p:nvPr/>
        </p:nvPicPr>
        <p:blipFill>
          <a:blip r:embed="rId2"/>
          <a:stretch>
            <a:fillRect/>
          </a:stretch>
        </p:blipFill>
        <p:spPr>
          <a:xfrm>
            <a:off x="395536" y="3282782"/>
            <a:ext cx="5002149" cy="3462476"/>
          </a:xfrm>
          <a:prstGeom prst="rect">
            <a:avLst/>
          </a:prstGeom>
        </p:spPr>
      </p:pic>
      <p:sp>
        <p:nvSpPr>
          <p:cNvPr id="32" name="テキスト ボックス 31"/>
          <p:cNvSpPr txBox="1"/>
          <p:nvPr/>
        </p:nvSpPr>
        <p:spPr>
          <a:xfrm>
            <a:off x="5508104" y="4005064"/>
            <a:ext cx="2808312" cy="646331"/>
          </a:xfrm>
          <a:prstGeom prst="rect">
            <a:avLst/>
          </a:prstGeom>
          <a:noFill/>
        </p:spPr>
        <p:txBody>
          <a:bodyPr wrap="square" rtlCol="0">
            <a:spAutoFit/>
          </a:bodyPr>
          <a:lstStyle/>
          <a:p>
            <a:pPr algn="l"/>
            <a:r>
              <a:rPr kumimoji="1" lang="ja-JP" altLang="en-US" b="0" dirty="0" smtClean="0">
                <a:latin typeface="Meiryo UI" panose="020B0604030504040204" pitchFamily="50" charset="-128"/>
                <a:ea typeface="Meiryo UI" panose="020B0604030504040204" pitchFamily="50" charset="-128"/>
                <a:cs typeface="Meiryo UI" panose="020B0604030504040204" pitchFamily="50" charset="-128"/>
              </a:rPr>
              <a:t>地理空間情報集約システムを使ってすぐにできる。</a:t>
            </a:r>
            <a:endParaRPr kumimoji="1" lang="ja-JP" altLang="en-US"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6526001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27</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27</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smtClean="0">
                <a:solidFill>
                  <a:srgbClr val="FFFFFF"/>
                </a:solidFill>
              </a:rPr>
              <a:t>４－２．</a:t>
            </a:r>
            <a:r>
              <a:rPr lang="en-US" altLang="ja-JP" sz="3200" kern="0" spc="-150" dirty="0" smtClean="0">
                <a:solidFill>
                  <a:srgbClr val="FFFFFF"/>
                </a:solidFill>
              </a:rPr>
              <a:t>GIS</a:t>
            </a:r>
            <a:r>
              <a:rPr lang="ja-JP" altLang="en-US" sz="3200" kern="0" spc="-150" dirty="0" smtClean="0">
                <a:solidFill>
                  <a:srgbClr val="FFFFFF"/>
                </a:solidFill>
              </a:rPr>
              <a:t>を使った人口分析の種類</a:t>
            </a:r>
          </a:p>
        </p:txBody>
      </p:sp>
      <p:sp>
        <p:nvSpPr>
          <p:cNvPr id="8" name="Rectangle 3"/>
          <p:cNvSpPr txBox="1">
            <a:spLocks noChangeArrowheads="1"/>
          </p:cNvSpPr>
          <p:nvPr/>
        </p:nvSpPr>
        <p:spPr bwMode="auto">
          <a:xfrm>
            <a:off x="197397" y="764704"/>
            <a:ext cx="8774112" cy="7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400" kern="0" dirty="0" smtClean="0">
                <a:solidFill>
                  <a:srgbClr val="000000"/>
                </a:solidFill>
              </a:rPr>
              <a:t>第２段階　任意区域での人口分析　</a:t>
            </a:r>
            <a:endParaRPr sz="2400" kern="0" dirty="0" smtClean="0">
              <a:solidFill>
                <a:srgbClr val="000000"/>
              </a:solidFill>
            </a:endParaRPr>
          </a:p>
        </p:txBody>
      </p:sp>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6433" y="2968281"/>
            <a:ext cx="4134431" cy="341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0" name="表 9"/>
          <p:cNvGraphicFramePr>
            <a:graphicFrameLocks noGrp="1"/>
          </p:cNvGraphicFramePr>
          <p:nvPr>
            <p:extLst>
              <p:ext uri="{D42A27DB-BD31-4B8C-83A1-F6EECF244321}">
                <p14:modId xmlns:p14="http://schemas.microsoft.com/office/powerpoint/2010/main" val="1601338171"/>
              </p:ext>
            </p:extLst>
          </p:nvPr>
        </p:nvGraphicFramePr>
        <p:xfrm>
          <a:off x="197397" y="1430331"/>
          <a:ext cx="4185466" cy="2536254"/>
        </p:xfrm>
        <a:graphic>
          <a:graphicData uri="http://schemas.openxmlformats.org/drawingml/2006/table">
            <a:tbl>
              <a:tblPr/>
              <a:tblGrid>
                <a:gridCol w="1175694"/>
                <a:gridCol w="3009772"/>
              </a:tblGrid>
              <a:tr h="555526">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対象レイヤ</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・大字界　（カテゴリ：地番家屋図）</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・自治会区　（カテゴリ：区域図）</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・小学校区　（カテゴリ：区域図）</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r>
              <a:tr h="254308">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集計単位</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大字区、自治会区、小学校区</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r>
              <a:tr h="808809">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集計可能な属性</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・大字コード、自治会コード、学校コードと紐付けた</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CSV</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形式のデータを用意すれば、総人口、年齢別人口、世帯数などの集計が可能</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r>
              <a:tr h="901637">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課題</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・分析対象エリア単位で人口や世帯数を集計した</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CSV</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データを用意する必要がある</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・分析時点が、データ入手～集計までに要する時間により、リアルタイム性を欠く可能性がある</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r>
            </a:tbl>
          </a:graphicData>
        </a:graphic>
      </p:graphicFrame>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4795" y="4015704"/>
            <a:ext cx="3513977" cy="2365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テキスト ボックス 11"/>
          <p:cNvSpPr txBox="1"/>
          <p:nvPr/>
        </p:nvSpPr>
        <p:spPr>
          <a:xfrm>
            <a:off x="4471783" y="4805706"/>
            <a:ext cx="1457643"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en-US" altLang="ja-JP" sz="800" b="0" dirty="0" smtClean="0">
                <a:latin typeface="Meiryo UI" panose="020B0604030504040204" pitchFamily="50" charset="-128"/>
                <a:ea typeface="Meiryo UI" panose="020B0604030504040204" pitchFamily="50" charset="-128"/>
                <a:cs typeface="Meiryo UI" panose="020B0604030504040204" pitchFamily="50" charset="-128"/>
              </a:rPr>
              <a:t>CSV</a:t>
            </a:r>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データで世帯数など用意</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p:cNvSpPr txBox="1"/>
          <p:nvPr/>
        </p:nvSpPr>
        <p:spPr>
          <a:xfrm>
            <a:off x="6585225" y="3955968"/>
            <a:ext cx="1215135" cy="33855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「属性表インポート」機能でデータ取り込み</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4" name="直線コネクタ 13"/>
          <p:cNvCxnSpPr/>
          <p:nvPr/>
        </p:nvCxnSpPr>
        <p:spPr bwMode="auto">
          <a:xfrm flipV="1">
            <a:off x="5865145" y="3455556"/>
            <a:ext cx="1035115" cy="1350150"/>
          </a:xfrm>
          <a:prstGeom prst="line">
            <a:avLst/>
          </a:prstGeom>
          <a:solidFill>
            <a:srgbClr val="FFFF99"/>
          </a:solidFill>
          <a:ln w="19050" cap="flat" cmpd="sng" algn="ctr">
            <a:solidFill>
              <a:srgbClr val="FF0066"/>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テキスト ボックス 14"/>
          <p:cNvSpPr txBox="1"/>
          <p:nvPr/>
        </p:nvSpPr>
        <p:spPr>
          <a:xfrm>
            <a:off x="4824616" y="2118522"/>
            <a:ext cx="3131760" cy="646331"/>
          </a:xfrm>
          <a:prstGeom prst="rect">
            <a:avLst/>
          </a:prstGeom>
          <a:noFill/>
        </p:spPr>
        <p:txBody>
          <a:bodyPr wrap="square" rtlCol="0">
            <a:spAutoFit/>
          </a:bodyPr>
          <a:lstStyle/>
          <a:p>
            <a:pPr algn="l"/>
            <a:r>
              <a:rPr kumimoji="1" lang="ja-JP" altLang="en-US" b="0" dirty="0" smtClean="0">
                <a:latin typeface="Meiryo UI" panose="020B0604030504040204" pitchFamily="50" charset="-128"/>
                <a:ea typeface="Meiryo UI" panose="020B0604030504040204" pitchFamily="50" charset="-128"/>
                <a:cs typeface="Meiryo UI" panose="020B0604030504040204" pitchFamily="50" charset="-128"/>
              </a:rPr>
              <a:t>データを準備すれば比較的簡単にできる。</a:t>
            </a:r>
            <a:endParaRPr kumimoji="1" lang="ja-JP" altLang="en-US"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ボックス 15"/>
          <p:cNvSpPr txBox="1"/>
          <p:nvPr/>
        </p:nvSpPr>
        <p:spPr>
          <a:xfrm>
            <a:off x="2905903" y="6399643"/>
            <a:ext cx="3131760"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他自治体</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事例</a:t>
            </a:r>
            <a:endParaRPr kumimoji="1" lang="ja-JP" altLang="en-US" sz="140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5133974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28</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28</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smtClean="0">
                <a:solidFill>
                  <a:srgbClr val="FFFFFF"/>
                </a:solidFill>
              </a:rPr>
              <a:t>４－２．</a:t>
            </a:r>
            <a:r>
              <a:rPr lang="en-US" altLang="ja-JP" sz="3200" kern="0" spc="-150" dirty="0" smtClean="0">
                <a:solidFill>
                  <a:srgbClr val="FFFFFF"/>
                </a:solidFill>
              </a:rPr>
              <a:t>GIS</a:t>
            </a:r>
            <a:r>
              <a:rPr lang="ja-JP" altLang="en-US" sz="3200" kern="0" spc="-150" dirty="0" smtClean="0">
                <a:solidFill>
                  <a:srgbClr val="FFFFFF"/>
                </a:solidFill>
              </a:rPr>
              <a:t>を使った人口分析の種類</a:t>
            </a:r>
          </a:p>
        </p:txBody>
      </p:sp>
      <p:sp>
        <p:nvSpPr>
          <p:cNvPr id="8" name="Rectangle 3"/>
          <p:cNvSpPr txBox="1">
            <a:spLocks noChangeArrowheads="1"/>
          </p:cNvSpPr>
          <p:nvPr/>
        </p:nvSpPr>
        <p:spPr bwMode="auto">
          <a:xfrm>
            <a:off x="197397" y="764704"/>
            <a:ext cx="8774112" cy="7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400" kern="0" dirty="0" smtClean="0">
                <a:solidFill>
                  <a:srgbClr val="000000"/>
                </a:solidFill>
              </a:rPr>
              <a:t>第３段階　住基ポイントを使った任意の集計・分析</a:t>
            </a:r>
            <a:endParaRPr sz="2400" kern="0" dirty="0" smtClean="0">
              <a:solidFill>
                <a:srgbClr val="000000"/>
              </a:solidFill>
            </a:endParaRPr>
          </a:p>
        </p:txBody>
      </p:sp>
      <p:graphicFrame>
        <p:nvGraphicFramePr>
          <p:cNvPr id="17" name="表 16"/>
          <p:cNvGraphicFramePr>
            <a:graphicFrameLocks noGrp="1"/>
          </p:cNvGraphicFramePr>
          <p:nvPr>
            <p:extLst>
              <p:ext uri="{D42A27DB-BD31-4B8C-83A1-F6EECF244321}">
                <p14:modId xmlns:p14="http://schemas.microsoft.com/office/powerpoint/2010/main" val="1317754884"/>
              </p:ext>
            </p:extLst>
          </p:nvPr>
        </p:nvGraphicFramePr>
        <p:xfrm>
          <a:off x="395536" y="1328906"/>
          <a:ext cx="4185466" cy="2068895"/>
        </p:xfrm>
        <a:graphic>
          <a:graphicData uri="http://schemas.openxmlformats.org/drawingml/2006/table">
            <a:tbl>
              <a:tblPr/>
              <a:tblGrid>
                <a:gridCol w="1175694"/>
                <a:gridCol w="3009772"/>
              </a:tblGrid>
              <a:tr h="217824">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対象レイヤ</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r>
              <a:tr h="356439">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集計単位</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大字区、自治会区、小学校区など、「面」であればどのような単位でも集計が可能</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r>
              <a:tr h="772285">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集計可能な属性</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・年齢別人口集計（</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歳間隔～任意設定）</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・男女別年齢別人口集計（</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歳間隔～任意設定）</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・生年月日データを使った過去・将来の人口予測</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r>
              <a:tr h="633670">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課題</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・住基ポイントデータ（個人情報秘匿済み）の整備と使用許可の手続きが必要</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r>
            </a:tbl>
          </a:graphicData>
        </a:graphic>
      </p:graphicFrame>
      <p:pic>
        <p:nvPicPr>
          <p:cNvPr id="1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4640" y="1299947"/>
            <a:ext cx="2340260" cy="2263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7649" y="3788519"/>
            <a:ext cx="2632313" cy="25480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7" descr="C:\Users\MAYUMI~1\AppData\Local\Temp\x10sctmp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92954" y="3804180"/>
            <a:ext cx="3160000" cy="254674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02417" y="3791703"/>
            <a:ext cx="1806076" cy="1748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正方形/長方形 21"/>
          <p:cNvSpPr/>
          <p:nvPr/>
        </p:nvSpPr>
        <p:spPr>
          <a:xfrm>
            <a:off x="2716145" y="3785554"/>
            <a:ext cx="753618" cy="646331"/>
          </a:xfrm>
          <a:prstGeom prst="rect">
            <a:avLst/>
          </a:prstGeom>
          <a:noFill/>
        </p:spPr>
        <p:txBody>
          <a:bodyPr wrap="square" lIns="91440" tIns="45720" rIns="91440" bIns="45720">
            <a:spAutoFit/>
          </a:bodyPr>
          <a:lstStyle/>
          <a:p>
            <a:pPr algn="ctr"/>
            <a:r>
              <a:rPr lang="ja-JP" altLang="en-US" sz="3600" b="1" cap="none" spc="0" dirty="0" smtClean="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rPr>
              <a:t>→</a:t>
            </a:r>
            <a:endParaRPr lang="ja-JP" altLang="en-US" sz="3600" b="1" cap="none" spc="0" dirty="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endParaRPr>
          </a:p>
        </p:txBody>
      </p:sp>
      <p:sp>
        <p:nvSpPr>
          <p:cNvPr id="23" name="正方形/長方形 22"/>
          <p:cNvSpPr/>
          <p:nvPr/>
        </p:nvSpPr>
        <p:spPr>
          <a:xfrm rot="20750380">
            <a:off x="5995681" y="4108719"/>
            <a:ext cx="753618" cy="646331"/>
          </a:xfrm>
          <a:prstGeom prst="rect">
            <a:avLst/>
          </a:prstGeom>
          <a:noFill/>
        </p:spPr>
        <p:txBody>
          <a:bodyPr wrap="square" lIns="91440" tIns="45720" rIns="91440" bIns="45720">
            <a:spAutoFit/>
          </a:bodyPr>
          <a:lstStyle/>
          <a:p>
            <a:pPr algn="ctr"/>
            <a:r>
              <a:rPr lang="ja-JP" altLang="en-US" sz="3600" b="1" cap="none" spc="0" dirty="0" smtClean="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rPr>
              <a:t>→</a:t>
            </a:r>
            <a:endParaRPr lang="ja-JP" altLang="en-US" sz="3600" b="1" cap="none" spc="0" dirty="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endParaRPr>
          </a:p>
        </p:txBody>
      </p:sp>
      <p:sp>
        <p:nvSpPr>
          <p:cNvPr id="24" name="テキスト ボックス 23"/>
          <p:cNvSpPr txBox="1"/>
          <p:nvPr/>
        </p:nvSpPr>
        <p:spPr>
          <a:xfrm>
            <a:off x="347648" y="3508555"/>
            <a:ext cx="2745306" cy="276999"/>
          </a:xfrm>
          <a:prstGeom prst="rect">
            <a:avLst/>
          </a:prstGeom>
          <a:noFill/>
        </p:spPr>
        <p:txBody>
          <a:bodyPr wrap="square" rtlCol="0">
            <a:spAutoFit/>
          </a:bodyPr>
          <a:lstStyle/>
          <a:p>
            <a:pPr algn="l"/>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利用イメージ</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252294" y="3531801"/>
            <a:ext cx="2021586" cy="215444"/>
          </a:xfrm>
          <a:prstGeom prst="rect">
            <a:avLst/>
          </a:prstGeom>
          <a:noFill/>
        </p:spPr>
        <p:txBody>
          <a:bodyPr wrap="square" rtlCol="0">
            <a:spAutoFit/>
          </a:bodyPr>
          <a:lstStyle/>
          <a:p>
            <a:pPr algn="l"/>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＊下記は実現した場合のイメージです</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テキスト ボックス 25"/>
          <p:cNvSpPr txBox="1"/>
          <p:nvPr/>
        </p:nvSpPr>
        <p:spPr>
          <a:xfrm>
            <a:off x="916140" y="3827318"/>
            <a:ext cx="1457643"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集計エリア、年齢などを設定</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テキスト ボックス 26"/>
          <p:cNvSpPr txBox="1"/>
          <p:nvPr/>
        </p:nvSpPr>
        <p:spPr>
          <a:xfrm>
            <a:off x="3633014" y="3849185"/>
            <a:ext cx="1898952"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設定した結果イメージを表示して確認</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テキスト ボックス 27"/>
          <p:cNvSpPr txBox="1"/>
          <p:nvPr/>
        </p:nvSpPr>
        <p:spPr>
          <a:xfrm>
            <a:off x="7816067" y="4450400"/>
            <a:ext cx="1240116"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集計結果を表形式表示</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29"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99278" y="4991247"/>
            <a:ext cx="1971243" cy="1381542"/>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30" name="正方形/長方形 29"/>
          <p:cNvSpPr/>
          <p:nvPr/>
        </p:nvSpPr>
        <p:spPr>
          <a:xfrm rot="1456589">
            <a:off x="5995681" y="5140349"/>
            <a:ext cx="753618" cy="646331"/>
          </a:xfrm>
          <a:prstGeom prst="rect">
            <a:avLst/>
          </a:prstGeom>
          <a:noFill/>
        </p:spPr>
        <p:txBody>
          <a:bodyPr wrap="square" lIns="91440" tIns="45720" rIns="91440" bIns="45720">
            <a:spAutoFit/>
          </a:bodyPr>
          <a:lstStyle/>
          <a:p>
            <a:pPr algn="ctr"/>
            <a:r>
              <a:rPr lang="ja-JP" altLang="en-US" sz="3600" b="1" cap="none" spc="0" dirty="0" smtClean="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rPr>
              <a:t>→</a:t>
            </a:r>
            <a:endParaRPr lang="ja-JP" altLang="en-US" sz="3600" b="1" cap="none" spc="0" dirty="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endParaRPr>
          </a:p>
        </p:txBody>
      </p:sp>
      <p:sp>
        <p:nvSpPr>
          <p:cNvPr id="31" name="テキスト ボックス 30"/>
          <p:cNvSpPr txBox="1"/>
          <p:nvPr/>
        </p:nvSpPr>
        <p:spPr>
          <a:xfrm>
            <a:off x="7586204" y="6121154"/>
            <a:ext cx="1135833"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エクセルレポート出力</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p:cNvSpPr txBox="1"/>
          <p:nvPr/>
        </p:nvSpPr>
        <p:spPr>
          <a:xfrm>
            <a:off x="333303" y="6378767"/>
            <a:ext cx="3131760"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他自治体</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事例</a:t>
            </a:r>
            <a:endParaRPr kumimoji="1" lang="ja-JP" altLang="en-US" sz="140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1933200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C4AE1E5-537F-40B5-8880-CDF0174DB95A}" type="slidenum">
              <a:rPr lang="en-US" altLang="ja-JP" sz="1400" smtClean="0"/>
              <a:pPr algn="r" eaLnBrk="1" hangingPunct="1">
                <a:spcBef>
                  <a:spcPct val="0"/>
                </a:spcBef>
                <a:buClrTx/>
                <a:buFontTx/>
                <a:buNone/>
              </a:pPr>
              <a:t>2</a:t>
            </a:fld>
            <a:endParaRPr lang="en-US" altLang="ja-JP" sz="1400" smtClean="0"/>
          </a:p>
        </p:txBody>
      </p:sp>
      <p:sp>
        <p:nvSpPr>
          <p:cNvPr id="2253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F242DCE-6919-4744-AAB9-00659D9BA466}" type="slidenum">
              <a:rPr lang="en-US" altLang="ja-JP" sz="1400"/>
              <a:pPr algn="r" eaLnBrk="1" hangingPunct="1">
                <a:spcBef>
                  <a:spcPct val="0"/>
                </a:spcBef>
                <a:buClrTx/>
                <a:buFontTx/>
                <a:buNone/>
              </a:pPr>
              <a:t>2</a:t>
            </a:fld>
            <a:endParaRPr lang="en-US" altLang="ja-JP" sz="1400"/>
          </a:p>
        </p:txBody>
      </p:sp>
      <p:sp>
        <p:nvSpPr>
          <p:cNvPr id="22532"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t>１．第１回技術部会のおさらい</a:t>
            </a:r>
            <a:endParaRPr lang="ja-JP" altLang="en-US" sz="36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29</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29</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smtClean="0">
                <a:solidFill>
                  <a:srgbClr val="FFFFFF"/>
                </a:solidFill>
              </a:rPr>
              <a:t>４－２．</a:t>
            </a:r>
            <a:r>
              <a:rPr lang="en-US" altLang="ja-JP" sz="3200" kern="0" spc="-150" dirty="0" smtClean="0">
                <a:solidFill>
                  <a:srgbClr val="FFFFFF"/>
                </a:solidFill>
              </a:rPr>
              <a:t>GIS</a:t>
            </a:r>
            <a:r>
              <a:rPr lang="ja-JP" altLang="en-US" sz="3200" kern="0" spc="-150" dirty="0" smtClean="0">
                <a:solidFill>
                  <a:srgbClr val="FFFFFF"/>
                </a:solidFill>
              </a:rPr>
              <a:t>を使った人口分析の種類</a:t>
            </a:r>
          </a:p>
        </p:txBody>
      </p:sp>
      <p:sp>
        <p:nvSpPr>
          <p:cNvPr id="8" name="Rectangle 3"/>
          <p:cNvSpPr txBox="1">
            <a:spLocks noChangeArrowheads="1"/>
          </p:cNvSpPr>
          <p:nvPr/>
        </p:nvSpPr>
        <p:spPr bwMode="auto">
          <a:xfrm>
            <a:off x="197397" y="764704"/>
            <a:ext cx="8774112" cy="7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400" kern="0" dirty="0" smtClean="0">
                <a:solidFill>
                  <a:srgbClr val="000000"/>
                </a:solidFill>
              </a:rPr>
              <a:t>第３段階　住基ポイントを使った任意の集計・分析</a:t>
            </a:r>
            <a:endParaRPr sz="2400" kern="0" dirty="0" smtClean="0">
              <a:solidFill>
                <a:srgbClr val="000000"/>
              </a:solidFill>
            </a:endParaRPr>
          </a:p>
        </p:txBody>
      </p:sp>
      <p:graphicFrame>
        <p:nvGraphicFramePr>
          <p:cNvPr id="17" name="表 16"/>
          <p:cNvGraphicFramePr>
            <a:graphicFrameLocks noGrp="1"/>
          </p:cNvGraphicFramePr>
          <p:nvPr>
            <p:extLst/>
          </p:nvPr>
        </p:nvGraphicFramePr>
        <p:xfrm>
          <a:off x="395536" y="1328906"/>
          <a:ext cx="4185466" cy="2068895"/>
        </p:xfrm>
        <a:graphic>
          <a:graphicData uri="http://schemas.openxmlformats.org/drawingml/2006/table">
            <a:tbl>
              <a:tblPr/>
              <a:tblGrid>
                <a:gridCol w="1175694"/>
                <a:gridCol w="3009772"/>
              </a:tblGrid>
              <a:tr h="217824">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対象レイヤ</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r>
              <a:tr h="356439">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集計単位</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大字区、自治会区、小学校区など、「面」であればどのような単位でも集計が可能</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r>
              <a:tr h="772285">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集計可能な属性</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・年齢別人口集計（</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歳間隔～任意設定）</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・男女別年齢別人口集計（</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歳間隔～任意設定）</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・生年月日データを使った過去・将来の人口予測</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tr>
              <a:tr h="633670">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課題</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・住基ポイントデータ（個人情報秘匿済み）の整備と使用許可の手続きが必要</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r>
            </a:tbl>
          </a:graphicData>
        </a:graphic>
      </p:graphicFrame>
      <p:pic>
        <p:nvPicPr>
          <p:cNvPr id="1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4640" y="1299947"/>
            <a:ext cx="2340260" cy="2263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7649" y="3788519"/>
            <a:ext cx="2632313" cy="25480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7" descr="C:\Users\MAYUMI~1\AppData\Local\Temp\x10sctmp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92954" y="3804180"/>
            <a:ext cx="3160000" cy="254674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02417" y="3791703"/>
            <a:ext cx="1806076" cy="1748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正方形/長方形 21"/>
          <p:cNvSpPr/>
          <p:nvPr/>
        </p:nvSpPr>
        <p:spPr>
          <a:xfrm>
            <a:off x="2716145" y="3785554"/>
            <a:ext cx="753618" cy="646331"/>
          </a:xfrm>
          <a:prstGeom prst="rect">
            <a:avLst/>
          </a:prstGeom>
          <a:noFill/>
        </p:spPr>
        <p:txBody>
          <a:bodyPr wrap="square" lIns="91440" tIns="45720" rIns="91440" bIns="45720">
            <a:spAutoFit/>
          </a:bodyPr>
          <a:lstStyle/>
          <a:p>
            <a:pPr algn="ctr"/>
            <a:r>
              <a:rPr lang="ja-JP" altLang="en-US" sz="3600" b="1" cap="none" spc="0" dirty="0" smtClean="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rPr>
              <a:t>→</a:t>
            </a:r>
            <a:endParaRPr lang="ja-JP" altLang="en-US" sz="3600" b="1" cap="none" spc="0" dirty="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endParaRPr>
          </a:p>
        </p:txBody>
      </p:sp>
      <p:sp>
        <p:nvSpPr>
          <p:cNvPr id="23" name="正方形/長方形 22"/>
          <p:cNvSpPr/>
          <p:nvPr/>
        </p:nvSpPr>
        <p:spPr>
          <a:xfrm rot="20750380">
            <a:off x="5995681" y="4108719"/>
            <a:ext cx="753618" cy="646331"/>
          </a:xfrm>
          <a:prstGeom prst="rect">
            <a:avLst/>
          </a:prstGeom>
          <a:noFill/>
        </p:spPr>
        <p:txBody>
          <a:bodyPr wrap="square" lIns="91440" tIns="45720" rIns="91440" bIns="45720">
            <a:spAutoFit/>
          </a:bodyPr>
          <a:lstStyle/>
          <a:p>
            <a:pPr algn="ctr"/>
            <a:r>
              <a:rPr lang="ja-JP" altLang="en-US" sz="3600" b="1" cap="none" spc="0" dirty="0" smtClean="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rPr>
              <a:t>→</a:t>
            </a:r>
            <a:endParaRPr lang="ja-JP" altLang="en-US" sz="3600" b="1" cap="none" spc="0" dirty="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endParaRPr>
          </a:p>
        </p:txBody>
      </p:sp>
      <p:sp>
        <p:nvSpPr>
          <p:cNvPr id="24" name="テキスト ボックス 23"/>
          <p:cNvSpPr txBox="1"/>
          <p:nvPr/>
        </p:nvSpPr>
        <p:spPr>
          <a:xfrm>
            <a:off x="347648" y="3508555"/>
            <a:ext cx="2745306" cy="276999"/>
          </a:xfrm>
          <a:prstGeom prst="rect">
            <a:avLst/>
          </a:prstGeom>
          <a:noFill/>
        </p:spPr>
        <p:txBody>
          <a:bodyPr wrap="square" rtlCol="0">
            <a:spAutoFit/>
          </a:bodyPr>
          <a:lstStyle/>
          <a:p>
            <a:pPr algn="l"/>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利用イメージ</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252294" y="3531801"/>
            <a:ext cx="2021586" cy="215444"/>
          </a:xfrm>
          <a:prstGeom prst="rect">
            <a:avLst/>
          </a:prstGeom>
          <a:noFill/>
        </p:spPr>
        <p:txBody>
          <a:bodyPr wrap="square" rtlCol="0">
            <a:spAutoFit/>
          </a:bodyPr>
          <a:lstStyle/>
          <a:p>
            <a:pPr algn="l"/>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＊下記は実現した場合のイメージです</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テキスト ボックス 25"/>
          <p:cNvSpPr txBox="1"/>
          <p:nvPr/>
        </p:nvSpPr>
        <p:spPr>
          <a:xfrm>
            <a:off x="916140" y="3827318"/>
            <a:ext cx="1457643"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集計エリア、年齢などを設定</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テキスト ボックス 26"/>
          <p:cNvSpPr txBox="1"/>
          <p:nvPr/>
        </p:nvSpPr>
        <p:spPr>
          <a:xfrm>
            <a:off x="3633014" y="3849185"/>
            <a:ext cx="1898952"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設定した結果イメージを表示して確認</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テキスト ボックス 27"/>
          <p:cNvSpPr txBox="1"/>
          <p:nvPr/>
        </p:nvSpPr>
        <p:spPr>
          <a:xfrm>
            <a:off x="7816067" y="4450400"/>
            <a:ext cx="1240116"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集計結果を表形式表示</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29"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99278" y="4991247"/>
            <a:ext cx="1971243" cy="1381542"/>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30" name="正方形/長方形 29"/>
          <p:cNvSpPr/>
          <p:nvPr/>
        </p:nvSpPr>
        <p:spPr>
          <a:xfrm rot="1456589">
            <a:off x="5995681" y="5140349"/>
            <a:ext cx="753618" cy="646331"/>
          </a:xfrm>
          <a:prstGeom prst="rect">
            <a:avLst/>
          </a:prstGeom>
          <a:noFill/>
        </p:spPr>
        <p:txBody>
          <a:bodyPr wrap="square" lIns="91440" tIns="45720" rIns="91440" bIns="45720">
            <a:spAutoFit/>
          </a:bodyPr>
          <a:lstStyle/>
          <a:p>
            <a:pPr algn="ctr"/>
            <a:r>
              <a:rPr lang="ja-JP" altLang="en-US" sz="3600" b="1" cap="none" spc="0" dirty="0" smtClean="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rPr>
              <a:t>→</a:t>
            </a:r>
            <a:endParaRPr lang="ja-JP" altLang="en-US" sz="3600" b="1" cap="none" spc="0" dirty="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endParaRPr>
          </a:p>
        </p:txBody>
      </p:sp>
      <p:sp>
        <p:nvSpPr>
          <p:cNvPr id="31" name="テキスト ボックス 30"/>
          <p:cNvSpPr txBox="1"/>
          <p:nvPr/>
        </p:nvSpPr>
        <p:spPr>
          <a:xfrm>
            <a:off x="7586204" y="6121154"/>
            <a:ext cx="1135833"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エクセルレポート出力</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p:cNvSpPr txBox="1"/>
          <p:nvPr/>
        </p:nvSpPr>
        <p:spPr>
          <a:xfrm>
            <a:off x="333303" y="6378767"/>
            <a:ext cx="3131760"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他自治体</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事例</a:t>
            </a:r>
            <a:endParaRPr kumimoji="1" lang="ja-JP" altLang="en-US" sz="140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9878884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30</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30</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smtClean="0">
                <a:solidFill>
                  <a:srgbClr val="FFFFFF"/>
                </a:solidFill>
              </a:rPr>
              <a:t>４－２．</a:t>
            </a:r>
            <a:r>
              <a:rPr lang="en-US" altLang="ja-JP" sz="3200" kern="0" spc="-150" dirty="0" smtClean="0">
                <a:solidFill>
                  <a:srgbClr val="FFFFFF"/>
                </a:solidFill>
              </a:rPr>
              <a:t>GIS</a:t>
            </a:r>
            <a:r>
              <a:rPr lang="ja-JP" altLang="en-US" sz="3200" kern="0" spc="-150" dirty="0" smtClean="0">
                <a:solidFill>
                  <a:srgbClr val="FFFFFF"/>
                </a:solidFill>
              </a:rPr>
              <a:t>を使った人口分析の種類</a:t>
            </a:r>
          </a:p>
        </p:txBody>
      </p:sp>
      <p:sp>
        <p:nvSpPr>
          <p:cNvPr id="8" name="Rectangle 3"/>
          <p:cNvSpPr txBox="1">
            <a:spLocks noChangeArrowheads="1"/>
          </p:cNvSpPr>
          <p:nvPr/>
        </p:nvSpPr>
        <p:spPr bwMode="auto">
          <a:xfrm>
            <a:off x="197397" y="764704"/>
            <a:ext cx="8774112" cy="7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400" kern="0" dirty="0" smtClean="0">
                <a:solidFill>
                  <a:srgbClr val="000000"/>
                </a:solidFill>
              </a:rPr>
              <a:t>第３段階　住基ポイントを使った任意の集計・分析</a:t>
            </a:r>
            <a:endParaRPr sz="2400" kern="0" dirty="0" smtClean="0">
              <a:solidFill>
                <a:srgbClr val="000000"/>
              </a:solidFill>
            </a:endParaRPr>
          </a:p>
        </p:txBody>
      </p:sp>
      <p:pic>
        <p:nvPicPr>
          <p:cNvPr id="33" name="図 32"/>
          <p:cNvPicPr>
            <a:picLocks noChangeAspect="1"/>
          </p:cNvPicPr>
          <p:nvPr/>
        </p:nvPicPr>
        <p:blipFill>
          <a:blip r:embed="rId2" cstate="print"/>
          <a:stretch>
            <a:fillRect/>
          </a:stretch>
        </p:blipFill>
        <p:spPr>
          <a:xfrm>
            <a:off x="467544" y="1381452"/>
            <a:ext cx="3563888" cy="3285814"/>
          </a:xfrm>
          <a:prstGeom prst="rect">
            <a:avLst/>
          </a:prstGeom>
        </p:spPr>
      </p:pic>
      <p:sp>
        <p:nvSpPr>
          <p:cNvPr id="34" name="Rectangle 6"/>
          <p:cNvSpPr>
            <a:spLocks noChangeArrowheads="1"/>
          </p:cNvSpPr>
          <p:nvPr/>
        </p:nvSpPr>
        <p:spPr bwMode="auto">
          <a:xfrm>
            <a:off x="809328" y="4904393"/>
            <a:ext cx="2880320" cy="1632182"/>
          </a:xfrm>
          <a:prstGeom prst="rect">
            <a:avLst/>
          </a:prstGeom>
          <a:solidFill>
            <a:schemeClr val="bg1"/>
          </a:solidFill>
          <a:ln w="9525" algn="ctr">
            <a:solidFill>
              <a:schemeClr val="tx1"/>
            </a:solidFill>
            <a:miter lim="800000"/>
            <a:headEnd/>
            <a:tailEnd/>
          </a:ln>
          <a:effectLst>
            <a:outerShdw dist="35921" dir="2700000" algn="ctr" rotWithShape="0">
              <a:schemeClr val="bg2"/>
            </a:outerShdw>
          </a:effectLst>
        </p:spPr>
        <p:txBody>
          <a:bodyPr wrap="none"/>
          <a:lstStyle/>
          <a:p>
            <a:pPr algn="l"/>
            <a:r>
              <a:rPr lang="ja-JP" altLang="en-US" sz="1050" b="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事例：　</a:t>
            </a:r>
            <a:r>
              <a:rPr lang="ja-JP" altLang="en-US" sz="1050" b="0" u="sng"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公園改修計画</a:t>
            </a:r>
            <a:endParaRPr lang="ja-JP" altLang="en-US" sz="1050" b="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1050" b="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「数値地形図」</a:t>
            </a:r>
            <a:endPar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p>
          <a:p>
            <a:pPr algn="l"/>
            <a:r>
              <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「公園データ</a:t>
            </a:r>
            <a:r>
              <a:rPr lang="ja-JP" altLang="en-US"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p>
          <a:p>
            <a:pPr algn="l"/>
            <a:r>
              <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「幼児位置情報」</a:t>
            </a:r>
            <a:endParaRPr lang="en-US" altLang="ja-JP"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「街区公園・児童公園徒歩圏（</a:t>
            </a:r>
            <a:r>
              <a:rPr lang="en-US" altLang="ja-JP"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250m</a:t>
            </a:r>
            <a:r>
              <a:rPr lang="ja-JP" altLang="en-US"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バッファ）</a:t>
            </a:r>
            <a:endPar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5" name="図 34"/>
          <p:cNvPicPr>
            <a:picLocks noChangeAspect="1"/>
          </p:cNvPicPr>
          <p:nvPr/>
        </p:nvPicPr>
        <p:blipFill>
          <a:blip r:embed="rId3" cstate="print"/>
          <a:stretch>
            <a:fillRect/>
          </a:stretch>
        </p:blipFill>
        <p:spPr>
          <a:xfrm>
            <a:off x="4235388" y="1332901"/>
            <a:ext cx="4635624" cy="3571492"/>
          </a:xfrm>
          <a:prstGeom prst="rect">
            <a:avLst/>
          </a:prstGeom>
        </p:spPr>
      </p:pic>
      <p:sp>
        <p:nvSpPr>
          <p:cNvPr id="36" name="Rectangle 6"/>
          <p:cNvSpPr>
            <a:spLocks noChangeArrowheads="1"/>
          </p:cNvSpPr>
          <p:nvPr/>
        </p:nvSpPr>
        <p:spPr bwMode="auto">
          <a:xfrm>
            <a:off x="5263443" y="4904393"/>
            <a:ext cx="2579514" cy="1634244"/>
          </a:xfrm>
          <a:prstGeom prst="rect">
            <a:avLst/>
          </a:prstGeom>
          <a:solidFill>
            <a:schemeClr val="bg1"/>
          </a:solidFill>
          <a:ln w="9525" algn="ctr">
            <a:solidFill>
              <a:schemeClr val="tx1"/>
            </a:solidFill>
            <a:miter lim="800000"/>
            <a:headEnd/>
            <a:tailEnd/>
          </a:ln>
          <a:effectLst>
            <a:outerShdw dist="35921" dir="2700000" algn="ctr" rotWithShape="0">
              <a:schemeClr val="bg2"/>
            </a:outerShdw>
          </a:effectLst>
        </p:spPr>
        <p:txBody>
          <a:bodyPr wrap="none"/>
          <a:lstStyle/>
          <a:p>
            <a:pPr algn="l"/>
            <a:r>
              <a:rPr lang="ja-JP" altLang="en-US" sz="1100" b="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事例：　</a:t>
            </a:r>
            <a:r>
              <a:rPr lang="ja-JP" altLang="en-US" sz="1100" b="0" u="sng"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がん検診受診促進</a:t>
            </a:r>
            <a:endParaRPr lang="ja-JP" altLang="en-US" sz="1100" b="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1100" b="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0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「数値地形図」</a:t>
            </a:r>
            <a:endPar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p>
          <a:p>
            <a:pPr algn="l"/>
            <a:r>
              <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0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「肺がん検診受診率分布図」</a:t>
            </a:r>
            <a:endPar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p>
          <a:p>
            <a:pPr algn="l"/>
            <a:r>
              <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0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「肺がん検診受診対象者位置」</a:t>
            </a:r>
            <a:endParaRPr lang="en-US" altLang="ja-JP" sz="110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10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テキスト ボックス 36"/>
          <p:cNvSpPr txBox="1"/>
          <p:nvPr/>
        </p:nvSpPr>
        <p:spPr>
          <a:xfrm>
            <a:off x="557888" y="1179012"/>
            <a:ext cx="3131760"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他自治体</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事例</a:t>
            </a:r>
            <a:endParaRPr kumimoji="1" lang="ja-JP" altLang="en-US" sz="140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3063421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4D037A3-27AA-47E7-8067-D8C4033A5BEC}" type="slidenum">
              <a:rPr lang="en-US" altLang="ja-JP" sz="1400">
                <a:solidFill>
                  <a:srgbClr val="000000"/>
                </a:solidFill>
              </a:rPr>
              <a:pPr algn="r" eaLnBrk="1" hangingPunct="1">
                <a:spcBef>
                  <a:spcPct val="0"/>
                </a:spcBef>
                <a:buClrTx/>
                <a:buFontTx/>
                <a:buNone/>
              </a:pPr>
              <a:t>31</a:t>
            </a:fld>
            <a:endParaRPr lang="en-US" altLang="ja-JP" sz="1400">
              <a:solidFill>
                <a:srgbClr val="000000"/>
              </a:solidFill>
            </a:endParaRPr>
          </a:p>
        </p:txBody>
      </p:sp>
      <p:sp>
        <p:nvSpPr>
          <p:cNvPr id="3277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612A9FB-E64C-4CB5-8E24-5A84B3D01181}" type="slidenum">
              <a:rPr lang="en-US" altLang="ja-JP" sz="1400">
                <a:solidFill>
                  <a:srgbClr val="000000"/>
                </a:solidFill>
              </a:rPr>
              <a:pPr algn="r" eaLnBrk="1" hangingPunct="1">
                <a:spcBef>
                  <a:spcPct val="0"/>
                </a:spcBef>
                <a:buClrTx/>
                <a:buFontTx/>
                <a:buNone/>
              </a:pPr>
              <a:t>31</a:t>
            </a:fld>
            <a:endParaRPr lang="en-US" altLang="ja-JP" sz="1400">
              <a:solidFill>
                <a:srgbClr val="000000"/>
              </a:solidFill>
            </a:endParaRPr>
          </a:p>
        </p:txBody>
      </p:sp>
      <p:sp>
        <p:nvSpPr>
          <p:cNvPr id="32772"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dirty="0" smtClean="0">
                <a:solidFill>
                  <a:srgbClr val="000000"/>
                </a:solidFill>
              </a:rPr>
              <a:t>５．</a:t>
            </a:r>
            <a:r>
              <a:rPr lang="ja-JP" altLang="en-US" sz="3600" b="1" dirty="0">
                <a:solidFill>
                  <a:srgbClr val="000000"/>
                </a:solidFill>
              </a:rPr>
              <a:t>その他</a:t>
            </a:r>
            <a:endParaRPr lang="ja-JP" altLang="en-US" sz="3600" dirty="0">
              <a:solidFill>
                <a:srgbClr val="00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32</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32</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５－１．その他支援活動について</a:t>
            </a:r>
          </a:p>
        </p:txBody>
      </p:sp>
      <p:sp>
        <p:nvSpPr>
          <p:cNvPr id="33797" name="Rectangle 3"/>
          <p:cNvSpPr>
            <a:spLocks noChangeArrowheads="1"/>
          </p:cNvSpPr>
          <p:nvPr/>
        </p:nvSpPr>
        <p:spPr bwMode="auto">
          <a:xfrm>
            <a:off x="158750" y="765001"/>
            <a:ext cx="8785225"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dirty="0" smtClean="0"/>
              <a:t>①個別説明会の実施について</a:t>
            </a:r>
            <a:endParaRPr lang="ja-JP" altLang="en-US" sz="2800" dirty="0"/>
          </a:p>
          <a:p>
            <a:pPr lvl="1" eaLnBrk="1" hangingPunct="1">
              <a:defRPr/>
            </a:pPr>
            <a:r>
              <a:rPr lang="ja-JP" altLang="en-US" sz="2000" dirty="0"/>
              <a:t>昨年度実施</a:t>
            </a:r>
            <a:r>
              <a:rPr lang="ja-JP" altLang="en-US" sz="2000" dirty="0" smtClean="0"/>
              <a:t>した共有デジタル地図・地理空間情報集約システムの個別</a:t>
            </a:r>
            <a:r>
              <a:rPr lang="ja-JP" altLang="en-US" sz="2000" dirty="0"/>
              <a:t>説明会</a:t>
            </a:r>
            <a:r>
              <a:rPr lang="ja-JP" altLang="en-US" sz="2000" dirty="0" smtClean="0"/>
              <a:t>を、今年度</a:t>
            </a:r>
            <a:r>
              <a:rPr lang="ja-JP" altLang="en-US" sz="2000" dirty="0"/>
              <a:t>も</a:t>
            </a:r>
            <a:r>
              <a:rPr lang="ja-JP" altLang="en-US" sz="2000" u="sng" dirty="0"/>
              <a:t>希望市町を対象</a:t>
            </a:r>
            <a:r>
              <a:rPr lang="ja-JP" altLang="en-US" sz="2000" dirty="0"/>
              <a:t>に</a:t>
            </a:r>
            <a:r>
              <a:rPr lang="ja-JP" altLang="en-US" sz="2000" dirty="0" smtClean="0"/>
              <a:t>実施します。</a:t>
            </a:r>
            <a:endParaRPr lang="en-US" altLang="ja-JP" sz="2000" dirty="0" smtClean="0"/>
          </a:p>
          <a:p>
            <a:pPr lvl="2" eaLnBrk="1" hangingPunct="1">
              <a:defRPr/>
            </a:pPr>
            <a:r>
              <a:rPr lang="ja-JP" altLang="en-US" sz="1800" dirty="0" smtClean="0"/>
              <a:t>地理空間情報集約システムの操作</a:t>
            </a:r>
            <a:r>
              <a:rPr lang="ja-JP" altLang="en-US" sz="1800" dirty="0"/>
              <a:t>研修を希望する市町には、操作研修も</a:t>
            </a:r>
            <a:r>
              <a:rPr lang="ja-JP" altLang="en-US" sz="1800" dirty="0" smtClean="0"/>
              <a:t>あわせて実施</a:t>
            </a:r>
            <a:r>
              <a:rPr lang="ja-JP" altLang="en-US" sz="1800" dirty="0"/>
              <a:t>可能</a:t>
            </a:r>
            <a:r>
              <a:rPr lang="ja-JP" altLang="en-US" sz="1800" dirty="0" smtClean="0"/>
              <a:t>。</a:t>
            </a:r>
            <a:endParaRPr lang="en-US" altLang="ja-JP" sz="1800" dirty="0" smtClean="0"/>
          </a:p>
          <a:p>
            <a:pPr lvl="2" eaLnBrk="1" hangingPunct="1">
              <a:defRPr/>
            </a:pPr>
            <a:r>
              <a:rPr lang="ja-JP" altLang="en-US" sz="1800" dirty="0" smtClean="0"/>
              <a:t>実施時期は１１月</a:t>
            </a:r>
            <a:r>
              <a:rPr lang="ja-JP" altLang="en-US" sz="1800" dirty="0"/>
              <a:t>下旬</a:t>
            </a:r>
            <a:r>
              <a:rPr lang="ja-JP" altLang="en-US" sz="1800" dirty="0" smtClean="0"/>
              <a:t>～１２月頃を予定してい</a:t>
            </a:r>
            <a:r>
              <a:rPr lang="ja-JP" altLang="en-US" sz="1800" dirty="0"/>
              <a:t>ます</a:t>
            </a:r>
            <a:r>
              <a:rPr lang="ja-JP" altLang="en-US" sz="1800" dirty="0" smtClean="0"/>
              <a:t>。</a:t>
            </a:r>
            <a:endParaRPr lang="ja-JP" altLang="en-US" sz="1800" dirty="0"/>
          </a:p>
          <a:p>
            <a:pPr lvl="1" eaLnBrk="1" hangingPunct="1">
              <a:defRPr/>
            </a:pPr>
            <a:r>
              <a:rPr lang="ja-JP" altLang="en-US" sz="2000" dirty="0"/>
              <a:t>後日</a:t>
            </a:r>
            <a:r>
              <a:rPr lang="ja-JP" altLang="en-US" sz="2000" dirty="0" smtClean="0"/>
              <a:t>、</a:t>
            </a:r>
            <a:r>
              <a:rPr lang="ja-JP" altLang="en-US" sz="2000" dirty="0" smtClean="0"/>
              <a:t>実施案内を送付するため、希望される市町は組合まで連絡下さい。</a:t>
            </a:r>
            <a:endParaRPr lang="en-US" altLang="ja-JP" sz="2000" dirty="0" smtClean="0"/>
          </a:p>
          <a:p>
            <a:pPr lvl="1" eaLnBrk="1" hangingPunct="1">
              <a:defRPr/>
            </a:pPr>
            <a:endParaRPr lang="en-US" altLang="ja-JP" sz="1200" dirty="0"/>
          </a:p>
          <a:p>
            <a:pPr eaLnBrk="1" hangingPunct="1">
              <a:defRPr/>
            </a:pPr>
            <a:r>
              <a:rPr lang="ja-JP" altLang="en-US" sz="2600" dirty="0" smtClean="0"/>
              <a:t>②</a:t>
            </a:r>
            <a:r>
              <a:rPr lang="ja-JP" altLang="en-US" sz="2600" dirty="0"/>
              <a:t>地図資産・</a:t>
            </a:r>
            <a:r>
              <a:rPr lang="en-US" altLang="ja-JP" sz="2600" dirty="0"/>
              <a:t>GIS</a:t>
            </a:r>
            <a:r>
              <a:rPr lang="ja-JP" altLang="en-US" sz="2600" dirty="0"/>
              <a:t>等に関する現状調査の</a:t>
            </a:r>
            <a:r>
              <a:rPr lang="ja-JP" altLang="en-US" sz="2600" dirty="0" smtClean="0"/>
              <a:t>実施について</a:t>
            </a:r>
            <a:endParaRPr lang="ja-JP" altLang="en-US" sz="2600" dirty="0"/>
          </a:p>
          <a:p>
            <a:pPr lvl="1" eaLnBrk="1" hangingPunct="1">
              <a:defRPr/>
            </a:pPr>
            <a:r>
              <a:rPr lang="ja-JP" altLang="en-US" sz="2000" dirty="0"/>
              <a:t>今後の利活用支援のための基本情報の収集を目的として、県及び全市町を対象とした地図資産・</a:t>
            </a:r>
            <a:r>
              <a:rPr lang="en-US" altLang="ja-JP" sz="2000" dirty="0"/>
              <a:t>GIS</a:t>
            </a:r>
            <a:r>
              <a:rPr lang="ja-JP" altLang="en-US" sz="2000" dirty="0"/>
              <a:t>に関する現状調査を</a:t>
            </a:r>
            <a:r>
              <a:rPr lang="ja-JP" altLang="en-US" sz="2000" dirty="0" smtClean="0"/>
              <a:t>実施します。</a:t>
            </a:r>
            <a:endParaRPr lang="en-US" altLang="ja-JP" sz="2000" dirty="0" smtClean="0"/>
          </a:p>
          <a:p>
            <a:pPr lvl="2" eaLnBrk="1" hangingPunct="1">
              <a:defRPr/>
            </a:pPr>
            <a:r>
              <a:rPr lang="ja-JP" altLang="en-US" sz="1800" dirty="0" smtClean="0"/>
              <a:t>調査方法：アンケート形式</a:t>
            </a:r>
            <a:endParaRPr lang="en-US" altLang="ja-JP" sz="1800" dirty="0" smtClean="0"/>
          </a:p>
          <a:p>
            <a:pPr lvl="2" eaLnBrk="1" hangingPunct="1">
              <a:defRPr/>
            </a:pPr>
            <a:r>
              <a:rPr lang="ja-JP" altLang="en-US" sz="1800" dirty="0" smtClean="0"/>
              <a:t>調査対象：全市町の地図関係部署（都市計画、建設、固定資産部門等）</a:t>
            </a:r>
            <a:endParaRPr lang="en-US" altLang="ja-JP" sz="1800" dirty="0" smtClean="0"/>
          </a:p>
          <a:p>
            <a:pPr lvl="2" eaLnBrk="1" hangingPunct="1">
              <a:defRPr/>
            </a:pPr>
            <a:r>
              <a:rPr lang="ja-JP" altLang="en-US" sz="1800" dirty="0" smtClean="0"/>
              <a:t>調査時期：１１月下旬～１２月</a:t>
            </a:r>
            <a:endParaRPr lang="en-US" altLang="ja-JP" sz="1800" dirty="0" smtClean="0"/>
          </a:p>
          <a:p>
            <a:pPr lvl="2" eaLnBrk="1" hangingPunct="1">
              <a:defRPr/>
            </a:pPr>
            <a:r>
              <a:rPr lang="ja-JP" altLang="en-US" sz="1800" dirty="0" smtClean="0"/>
              <a:t>調査項目：</a:t>
            </a:r>
            <a:r>
              <a:rPr lang="ja-JP" altLang="ja-JP" sz="1800" dirty="0"/>
              <a:t>地図資産・</a:t>
            </a:r>
            <a:r>
              <a:rPr lang="en-US" altLang="ja-JP" sz="1800" dirty="0" smtClean="0"/>
              <a:t>GIS</a:t>
            </a:r>
            <a:r>
              <a:rPr lang="ja-JP" altLang="en-US" sz="1800" dirty="0" smtClean="0"/>
              <a:t>の整備状況、共有デジタル地図の利用状況、など</a:t>
            </a:r>
            <a:endParaRPr lang="en-US" altLang="ja-JP" sz="1800" dirty="0" smtClean="0"/>
          </a:p>
          <a:p>
            <a:pPr lvl="1" eaLnBrk="1" hangingPunct="1">
              <a:defRPr/>
            </a:pPr>
            <a:r>
              <a:rPr lang="ja-JP" altLang="en-US" sz="2000" dirty="0" smtClean="0"/>
              <a:t>後日、調査票を送付させていただきますので、ご協力のほどよろしくお願いいたします。</a:t>
            </a:r>
            <a:endParaRPr lang="ja-JP" altLang="en-US" sz="2000" dirty="0"/>
          </a:p>
          <a:p>
            <a:pPr eaLnBrk="1" hangingPunct="1">
              <a:defRPr/>
            </a:pPr>
            <a:endParaRPr lang="ja-JP" altLang="en-US" sz="2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33</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33</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５－１．その他支援活動について</a:t>
            </a:r>
          </a:p>
        </p:txBody>
      </p:sp>
      <p:sp>
        <p:nvSpPr>
          <p:cNvPr id="33797" name="Rectangle 3"/>
          <p:cNvSpPr>
            <a:spLocks noChangeArrowheads="1"/>
          </p:cNvSpPr>
          <p:nvPr/>
        </p:nvSpPr>
        <p:spPr bwMode="auto">
          <a:xfrm>
            <a:off x="158750" y="908050"/>
            <a:ext cx="8785225"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dirty="0" smtClean="0">
                <a:solidFill>
                  <a:srgbClr val="000000"/>
                </a:solidFill>
              </a:rPr>
              <a:t>③第３期</a:t>
            </a:r>
            <a:r>
              <a:rPr lang="ja-JP" altLang="en-US" sz="2800" dirty="0">
                <a:solidFill>
                  <a:srgbClr val="000000"/>
                </a:solidFill>
              </a:rPr>
              <a:t>更新事業におけるオプション対応について</a:t>
            </a:r>
          </a:p>
          <a:p>
            <a:pPr lvl="1" eaLnBrk="1" hangingPunct="1"/>
            <a:r>
              <a:rPr lang="ja-JP" altLang="en-US" sz="2000" dirty="0">
                <a:solidFill>
                  <a:srgbClr val="000000"/>
                </a:solidFill>
              </a:rPr>
              <a:t>これまで</a:t>
            </a:r>
            <a:r>
              <a:rPr lang="ja-JP" altLang="en-US" sz="2000" dirty="0" smtClean="0">
                <a:solidFill>
                  <a:srgbClr val="000000"/>
                </a:solidFill>
              </a:rPr>
              <a:t>オプション希望市町と個別調整を行い、現時点でオプション対応を希望している市町は下表のとおりとなっています。</a:t>
            </a:r>
            <a:endParaRPr lang="en-US" altLang="ja-JP" sz="2000" dirty="0" smtClean="0">
              <a:solidFill>
                <a:srgbClr val="000000"/>
              </a:solidFill>
            </a:endParaRPr>
          </a:p>
          <a:p>
            <a:pPr lvl="1" eaLnBrk="1" hangingPunct="1"/>
            <a:r>
              <a:rPr lang="ja-JP" altLang="en-US" sz="2000" dirty="0" smtClean="0">
                <a:solidFill>
                  <a:srgbClr val="000000"/>
                </a:solidFill>
              </a:rPr>
              <a:t>引き続きオプション希望市町とは、オプション仕様や負担費用等の個別調整をすすめていきます。</a:t>
            </a:r>
            <a:endParaRPr lang="en-US" altLang="ja-JP" sz="2000" dirty="0" smtClean="0">
              <a:solidFill>
                <a:srgbClr val="000000"/>
              </a:solidFill>
            </a:endParaRPr>
          </a:p>
        </p:txBody>
      </p:sp>
      <p:graphicFrame>
        <p:nvGraphicFramePr>
          <p:cNvPr id="8" name="表 7"/>
          <p:cNvGraphicFramePr>
            <a:graphicFrameLocks noGrp="1"/>
          </p:cNvGraphicFramePr>
          <p:nvPr>
            <p:extLst>
              <p:ext uri="{D42A27DB-BD31-4B8C-83A1-F6EECF244321}">
                <p14:modId xmlns:p14="http://schemas.microsoft.com/office/powerpoint/2010/main" val="2164753104"/>
              </p:ext>
            </p:extLst>
          </p:nvPr>
        </p:nvGraphicFramePr>
        <p:xfrm>
          <a:off x="704455" y="3128269"/>
          <a:ext cx="8031309" cy="1440160"/>
        </p:xfrm>
        <a:graphic>
          <a:graphicData uri="http://schemas.openxmlformats.org/drawingml/2006/table">
            <a:tbl>
              <a:tblPr firstRow="1" firstCol="1" bandRow="1">
                <a:tableStyleId>{5C22544A-7EE6-4342-B048-85BDC9FD1C3A}</a:tableStyleId>
              </a:tblPr>
              <a:tblGrid>
                <a:gridCol w="1656184"/>
                <a:gridCol w="2592288"/>
                <a:gridCol w="3782837"/>
              </a:tblGrid>
              <a:tr h="345634">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市町名</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オプション対象作業項目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希望するオプション仕様</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506937">
                <a:tc>
                  <a:txBody>
                    <a:bodyPr/>
                    <a:lstStyle/>
                    <a:p>
                      <a:pPr algn="l">
                        <a:spcAft>
                          <a:spcPts val="0"/>
                        </a:spcAft>
                      </a:pPr>
                      <a:r>
                        <a:rPr kumimoji="1"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いなべ市</a:t>
                      </a:r>
                      <a:endParaRPr kumimoji="1"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空中写真撮影</a:t>
                      </a:r>
                      <a:endParaRPr kumimoji="1" lang="ja-JP" altLang="en-US"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写真地図データを</a:t>
                      </a:r>
                      <a:r>
                        <a:rPr kumimoji="1" lang="en-US" altLang="ja-JP"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10cm</a:t>
                      </a:r>
                      <a:r>
                        <a:rPr kumimoji="1"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解像度で作成する</a:t>
                      </a:r>
                      <a:endParaRPr kumimoji="1" lang="ja-JP" altLang="en-US"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87589">
                <a:tc>
                  <a:txBody>
                    <a:bodyPr/>
                    <a:lstStyle/>
                    <a:p>
                      <a:pPr algn="l">
                        <a:spcAft>
                          <a:spcPts val="0"/>
                        </a:spcAft>
                      </a:pPr>
                      <a:r>
                        <a:rPr kumimoji="1"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a:t>
                      </a:r>
                      <a:endParaRPr kumimoji="1"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地図更新</a:t>
                      </a:r>
                      <a:endParaRPr kumimoji="1" lang="ja-JP" altLang="en-US"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数値地形図の全項目を地図情報レベル</a:t>
                      </a:r>
                      <a:r>
                        <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1000</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の規程に基づき修正する</a:t>
                      </a: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068890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1F58B7F-58A1-486D-B9FD-01A48EDE3A98}" type="slidenum">
              <a:rPr lang="en-US" altLang="ja-JP" sz="1400" smtClean="0">
                <a:solidFill>
                  <a:srgbClr val="000000"/>
                </a:solidFill>
              </a:rPr>
              <a:pPr algn="r" eaLnBrk="1" hangingPunct="1">
                <a:spcBef>
                  <a:spcPct val="0"/>
                </a:spcBef>
                <a:buClrTx/>
                <a:buFontTx/>
                <a:buNone/>
              </a:pPr>
              <a:t>3</a:t>
            </a:fld>
            <a:endParaRPr lang="en-US" altLang="ja-JP" sz="1400" smtClean="0">
              <a:solidFill>
                <a:srgbClr val="000000"/>
              </a:solidFill>
            </a:endParaRPr>
          </a:p>
        </p:txBody>
      </p:sp>
      <p:sp>
        <p:nvSpPr>
          <p:cNvPr id="2355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6EBA613-8943-4661-87E1-F39D711C3122}" type="slidenum">
              <a:rPr lang="en-US" altLang="ja-JP" sz="1400">
                <a:solidFill>
                  <a:srgbClr val="000000"/>
                </a:solidFill>
              </a:rPr>
              <a:pPr algn="r" eaLnBrk="1" hangingPunct="1">
                <a:spcBef>
                  <a:spcPct val="0"/>
                </a:spcBef>
                <a:buClrTx/>
                <a:buFontTx/>
                <a:buNone/>
              </a:pPr>
              <a:t>3</a:t>
            </a:fld>
            <a:endParaRPr lang="en-US" altLang="ja-JP" sz="1400">
              <a:solidFill>
                <a:srgbClr val="000000"/>
              </a:solidFill>
            </a:endParaRPr>
          </a:p>
        </p:txBody>
      </p:sp>
      <p:sp>
        <p:nvSpPr>
          <p:cNvPr id="2355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D169B11-FF54-4D7C-BFB7-6E9C5B7C6A9A}" type="slidenum">
              <a:rPr lang="en-US" altLang="ja-JP" sz="1400">
                <a:solidFill>
                  <a:srgbClr val="000000"/>
                </a:solidFill>
              </a:rPr>
              <a:pPr algn="r" eaLnBrk="1" hangingPunct="1">
                <a:spcBef>
                  <a:spcPct val="0"/>
                </a:spcBef>
                <a:buClrTx/>
                <a:buFontTx/>
                <a:buNone/>
              </a:pPr>
              <a:t>3</a:t>
            </a:fld>
            <a:endParaRPr lang="en-US" altLang="ja-JP" sz="1400">
              <a:solidFill>
                <a:srgbClr val="000000"/>
              </a:solidFill>
            </a:endParaRPr>
          </a:p>
        </p:txBody>
      </p:sp>
      <p:sp>
        <p:nvSpPr>
          <p:cNvPr id="2355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E4C2568-4BA6-4B2D-A235-9750F860FCEB}" type="slidenum">
              <a:rPr lang="en-US" altLang="ja-JP" sz="1400">
                <a:solidFill>
                  <a:srgbClr val="000000"/>
                </a:solidFill>
              </a:rPr>
              <a:pPr algn="r" eaLnBrk="1" hangingPunct="1">
                <a:spcBef>
                  <a:spcPct val="0"/>
                </a:spcBef>
                <a:buClrTx/>
                <a:buFontTx/>
                <a:buNone/>
              </a:pPr>
              <a:t>3</a:t>
            </a:fld>
            <a:endParaRPr lang="en-US" altLang="ja-JP" sz="1400">
              <a:solidFill>
                <a:srgbClr val="000000"/>
              </a:solidFill>
            </a:endParaRPr>
          </a:p>
        </p:txBody>
      </p:sp>
      <p:sp>
        <p:nvSpPr>
          <p:cNvPr id="2355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１－１．第１回技術部会のおさらい</a:t>
            </a:r>
          </a:p>
        </p:txBody>
      </p:sp>
      <p:sp>
        <p:nvSpPr>
          <p:cNvPr id="15" name="Rectangle 28"/>
          <p:cNvSpPr txBox="1">
            <a:spLocks noChangeArrowheads="1"/>
          </p:cNvSpPr>
          <p:nvPr/>
        </p:nvSpPr>
        <p:spPr bwMode="auto">
          <a:xfrm>
            <a:off x="200025" y="723900"/>
            <a:ext cx="8667750" cy="5842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kern="0" dirty="0" smtClean="0">
                <a:solidFill>
                  <a:srgbClr val="000000"/>
                </a:solidFill>
              </a:rPr>
              <a:t>今年度の活動体制</a:t>
            </a:r>
          </a:p>
          <a:p>
            <a:pPr lvl="1" eaLnBrk="1" hangingPunct="1">
              <a:defRPr/>
            </a:pPr>
            <a:r>
              <a:rPr sz="2000" kern="0" dirty="0" smtClean="0">
                <a:solidFill>
                  <a:srgbClr val="000000"/>
                </a:solidFill>
              </a:rPr>
              <a:t>昨年度に引き続き「技術部会」と「防災</a:t>
            </a:r>
            <a:r>
              <a:rPr lang="en-US" altLang="ja-JP" sz="2000" kern="0" dirty="0" smtClean="0">
                <a:solidFill>
                  <a:srgbClr val="000000"/>
                </a:solidFill>
              </a:rPr>
              <a:t>WG</a:t>
            </a:r>
            <a:r>
              <a:rPr sz="2000" kern="0" dirty="0" smtClean="0">
                <a:solidFill>
                  <a:srgbClr val="000000"/>
                </a:solidFill>
              </a:rPr>
              <a:t>」を設置して各検討を実施</a:t>
            </a:r>
            <a:endParaRPr lang="en-US" altLang="ja-JP" sz="2000" kern="0" dirty="0" smtClean="0">
              <a:solidFill>
                <a:srgbClr val="000000"/>
              </a:solidFill>
            </a:endParaRPr>
          </a:p>
        </p:txBody>
      </p:sp>
      <p:sp>
        <p:nvSpPr>
          <p:cNvPr id="16" name="Rectangle 28"/>
          <p:cNvSpPr txBox="1">
            <a:spLocks noChangeArrowheads="1"/>
          </p:cNvSpPr>
          <p:nvPr/>
        </p:nvSpPr>
        <p:spPr bwMode="auto">
          <a:xfrm>
            <a:off x="225425" y="4716463"/>
            <a:ext cx="8667750" cy="5842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kern="0" smtClean="0">
                <a:solidFill>
                  <a:srgbClr val="000000"/>
                </a:solidFill>
              </a:rPr>
              <a:t>開催スケジュール（予定）</a:t>
            </a:r>
          </a:p>
        </p:txBody>
      </p:sp>
      <p:grpSp>
        <p:nvGrpSpPr>
          <p:cNvPr id="23561" name="グループ化 2"/>
          <p:cNvGrpSpPr>
            <a:grpSpLocks/>
          </p:cNvGrpSpPr>
          <p:nvPr/>
        </p:nvGrpSpPr>
        <p:grpSpPr bwMode="auto">
          <a:xfrm>
            <a:off x="696913" y="1668463"/>
            <a:ext cx="7762875" cy="2944812"/>
            <a:chOff x="676626" y="1412875"/>
            <a:chExt cx="7763727" cy="2944814"/>
          </a:xfrm>
        </p:grpSpPr>
        <p:sp>
          <p:nvSpPr>
            <p:cNvPr id="2" name="正方形/長方形 1"/>
            <p:cNvSpPr/>
            <p:nvPr/>
          </p:nvSpPr>
          <p:spPr bwMode="auto">
            <a:xfrm>
              <a:off x="4780763" y="3311526"/>
              <a:ext cx="3529400" cy="88900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技術部会</a:t>
              </a: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marL="0" lvl="1" algn="l">
                <a:defRPr/>
              </a:pPr>
              <a:r>
                <a:rPr lang="ja-JP" altLang="en-US" sz="1200" u="sng"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検討項目</a:t>
              </a:r>
              <a:endParaRPr lang="en-US" altLang="ja-JP" sz="1200" u="sng"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lvl="1"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○共有デジタル地図の利活用促進にかかる検討</a:t>
              </a:r>
              <a:endPar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lvl="1"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○その他利活用支援</a:t>
              </a:r>
              <a:endPar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bwMode="auto">
            <a:xfrm>
              <a:off x="4780763" y="2205038"/>
              <a:ext cx="3529400" cy="89535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検討委員会</a:t>
              </a: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○調査・検討成果の審議・承認</a:t>
              </a:r>
              <a:endPar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3643" name="直線コネクタ 3"/>
            <p:cNvCxnSpPr>
              <a:cxnSpLocks noChangeShapeType="1"/>
              <a:stCxn id="9" idx="2"/>
              <a:endCxn id="2" idx="0"/>
            </p:cNvCxnSpPr>
            <p:nvPr/>
          </p:nvCxnSpPr>
          <p:spPr bwMode="auto">
            <a:xfrm>
              <a:off x="6545278" y="3099867"/>
              <a:ext cx="0" cy="211243"/>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sp>
          <p:nvSpPr>
            <p:cNvPr id="18" name="正方形/長方形 17"/>
            <p:cNvSpPr/>
            <p:nvPr/>
          </p:nvSpPr>
          <p:spPr bwMode="auto">
            <a:xfrm>
              <a:off x="4623584" y="1412875"/>
              <a:ext cx="3816769" cy="2944814"/>
            </a:xfrm>
            <a:prstGeom prst="rect">
              <a:avLst/>
            </a:prstGeom>
            <a:no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■事業推進部門</a:t>
              </a:r>
              <a:endParaRPr lang="en-US" altLang="ja-JP" sz="1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p:cNvSpPr/>
            <p:nvPr/>
          </p:nvSpPr>
          <p:spPr bwMode="auto">
            <a:xfrm>
              <a:off x="676626" y="1412875"/>
              <a:ext cx="3816769" cy="2944814"/>
            </a:xfrm>
            <a:prstGeom prst="rect">
              <a:avLst/>
            </a:prstGeom>
            <a:no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■調査研究部門</a:t>
              </a:r>
              <a:endParaRPr lang="en-US" altLang="ja-JP" sz="1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正方形/長方形 19"/>
            <p:cNvSpPr/>
            <p:nvPr/>
          </p:nvSpPr>
          <p:spPr bwMode="auto">
            <a:xfrm>
              <a:off x="840156" y="1766887"/>
              <a:ext cx="3456367" cy="151130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利活用研究会</a:t>
              </a: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8" name="正方形/長方形 7"/>
            <p:cNvSpPr/>
            <p:nvPr/>
          </p:nvSpPr>
          <p:spPr bwMode="auto">
            <a:xfrm>
              <a:off x="997336" y="2082800"/>
              <a:ext cx="3154708" cy="1120776"/>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防災</a:t>
              </a: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WG】</a:t>
              </a:r>
            </a:p>
            <a:p>
              <a:pPr algn="l">
                <a:defRPr/>
              </a:pPr>
              <a:r>
                <a:rPr lang="ja-JP" altLang="en-US" sz="1200" u="sng"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検討項目</a:t>
              </a:r>
              <a:endParaRPr lang="en-US" altLang="ja-JP" sz="1200" u="sng"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○防災分野における共有デジタル地図の</a:t>
              </a:r>
              <a:endPar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利活用検討</a:t>
              </a:r>
            </a:p>
          </p:txBody>
        </p:sp>
        <p:cxnSp>
          <p:nvCxnSpPr>
            <p:cNvPr id="23648" name="直線コネクタ 3"/>
            <p:cNvCxnSpPr>
              <a:cxnSpLocks noChangeShapeType="1"/>
              <a:stCxn id="8" idx="3"/>
            </p:cNvCxnSpPr>
            <p:nvPr/>
          </p:nvCxnSpPr>
          <p:spPr bwMode="auto">
            <a:xfrm>
              <a:off x="4152692" y="2642960"/>
              <a:ext cx="628464" cy="1334"/>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grpSp>
      <p:sp>
        <p:nvSpPr>
          <p:cNvPr id="23562" name="テキスト ボックス 3"/>
          <p:cNvSpPr txBox="1">
            <a:spLocks noChangeArrowheads="1"/>
          </p:cNvSpPr>
          <p:nvPr/>
        </p:nvSpPr>
        <p:spPr bwMode="auto">
          <a:xfrm>
            <a:off x="4065588" y="2647950"/>
            <a:ext cx="8953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solidFill>
                  <a:srgbClr val="000000"/>
                </a:solidFill>
                <a:latin typeface="メイリオ" pitchFamily="50" charset="-128"/>
                <a:ea typeface="メイリオ" pitchFamily="50" charset="-128"/>
                <a:cs typeface="メイリオ" pitchFamily="50" charset="-128"/>
              </a:rPr>
              <a:t>提案</a:t>
            </a:r>
          </a:p>
        </p:txBody>
      </p:sp>
      <p:sp>
        <p:nvSpPr>
          <p:cNvPr id="23563" name="テキスト ボックス 21"/>
          <p:cNvSpPr txBox="1">
            <a:spLocks noChangeArrowheads="1"/>
          </p:cNvSpPr>
          <p:nvPr/>
        </p:nvSpPr>
        <p:spPr bwMode="auto">
          <a:xfrm>
            <a:off x="6378575" y="3346450"/>
            <a:ext cx="8953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solidFill>
                  <a:srgbClr val="000000"/>
                </a:solidFill>
                <a:latin typeface="メイリオ" pitchFamily="50" charset="-128"/>
                <a:ea typeface="メイリオ" pitchFamily="50" charset="-128"/>
                <a:cs typeface="メイリオ" pitchFamily="50" charset="-128"/>
              </a:rPr>
              <a:t>提案</a:t>
            </a:r>
          </a:p>
        </p:txBody>
      </p:sp>
      <p:graphicFrame>
        <p:nvGraphicFramePr>
          <p:cNvPr id="3" name="表 2"/>
          <p:cNvGraphicFramePr>
            <a:graphicFrameLocks noGrp="1"/>
          </p:cNvGraphicFramePr>
          <p:nvPr/>
        </p:nvGraphicFramePr>
        <p:xfrm>
          <a:off x="692150" y="5272088"/>
          <a:ext cx="7994650" cy="1350964"/>
        </p:xfrm>
        <a:graphic>
          <a:graphicData uri="http://schemas.openxmlformats.org/drawingml/2006/table">
            <a:tbl>
              <a:tblPr firstRow="1" bandRow="1">
                <a:tableStyleId>{21E4AEA4-8DFA-4A89-87EB-49C32662AFE0}</a:tableStyleId>
              </a:tblPr>
              <a:tblGrid>
                <a:gridCol w="1065953"/>
                <a:gridCol w="642653"/>
                <a:gridCol w="523837"/>
                <a:gridCol w="523837"/>
                <a:gridCol w="523837"/>
                <a:gridCol w="523837"/>
                <a:gridCol w="523837"/>
                <a:gridCol w="523837"/>
                <a:gridCol w="523837"/>
                <a:gridCol w="523837"/>
                <a:gridCol w="523837"/>
                <a:gridCol w="523837"/>
                <a:gridCol w="523837"/>
                <a:gridCol w="523837"/>
              </a:tblGrid>
              <a:tr h="337741">
                <a:tc>
                  <a:txBody>
                    <a:bodyPr/>
                    <a:lstStyle/>
                    <a:p>
                      <a:pPr algn="ctr"/>
                      <a:r>
                        <a:rPr kumimoji="1" lang="ja-JP" altLang="en-US" sz="1200" dirty="0" smtClean="0"/>
                        <a:t>会議名</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開催数</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4</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5</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6</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7</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8</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9</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10</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11</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12</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1</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2</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3</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r>
              <a:tr h="337741">
                <a:tc>
                  <a:txBody>
                    <a:bodyPr/>
                    <a:lstStyle/>
                    <a:p>
                      <a:r>
                        <a:rPr kumimoji="1" lang="ja-JP" altLang="en-US" sz="1200" dirty="0" smtClean="0"/>
                        <a:t>検討委員会</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2</a:t>
                      </a:r>
                      <a:r>
                        <a:rPr kumimoji="1" lang="ja-JP" altLang="en-US" sz="1200" dirty="0" smtClean="0"/>
                        <a:t>回</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r>
              <a:tr h="337741">
                <a:tc>
                  <a:txBody>
                    <a:bodyPr/>
                    <a:lstStyle/>
                    <a:p>
                      <a:r>
                        <a:rPr kumimoji="1" lang="ja-JP" altLang="en-US" sz="1200" dirty="0" smtClean="0"/>
                        <a:t>技術部会</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3</a:t>
                      </a:r>
                      <a:r>
                        <a:rPr kumimoji="1" lang="ja-JP" altLang="en-US" sz="1200" dirty="0" smtClean="0"/>
                        <a:t>回</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r>
              <a:tr h="337741">
                <a:tc>
                  <a:txBody>
                    <a:bodyPr/>
                    <a:lstStyle/>
                    <a:p>
                      <a:r>
                        <a:rPr kumimoji="1" lang="ja-JP" altLang="en-US" sz="1200" dirty="0" smtClean="0"/>
                        <a:t>防災</a:t>
                      </a:r>
                      <a:r>
                        <a:rPr kumimoji="1" lang="en-US" altLang="ja-JP" sz="1200" dirty="0" smtClean="0"/>
                        <a:t>WG</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3</a:t>
                      </a:r>
                      <a:r>
                        <a:rPr kumimoji="1" lang="ja-JP" altLang="en-US" sz="1200" dirty="0" smtClean="0"/>
                        <a:t>回</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44B08F2-67EC-4B5D-8F2F-8231FBEE737B}" type="slidenum">
              <a:rPr lang="en-US" altLang="ja-JP" sz="1400">
                <a:solidFill>
                  <a:srgbClr val="000000"/>
                </a:solidFill>
              </a:rPr>
              <a:pPr algn="r" eaLnBrk="1" hangingPunct="1">
                <a:spcBef>
                  <a:spcPct val="0"/>
                </a:spcBef>
                <a:buClrTx/>
                <a:buFontTx/>
                <a:buNone/>
              </a:pPr>
              <a:t>4</a:t>
            </a:fld>
            <a:endParaRPr lang="en-US" altLang="ja-JP" sz="1400">
              <a:solidFill>
                <a:srgbClr val="000000"/>
              </a:solidFill>
            </a:endParaRPr>
          </a:p>
        </p:txBody>
      </p:sp>
      <p:sp>
        <p:nvSpPr>
          <p:cNvPr id="245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CF244BD-612E-46F2-8538-DBFE14B29AD3}" type="slidenum">
              <a:rPr lang="en-US" altLang="ja-JP" sz="1400">
                <a:solidFill>
                  <a:srgbClr val="000000"/>
                </a:solidFill>
              </a:rPr>
              <a:pPr algn="r" eaLnBrk="1" hangingPunct="1">
                <a:spcBef>
                  <a:spcPct val="0"/>
                </a:spcBef>
                <a:buClrTx/>
                <a:buFontTx/>
                <a:buNone/>
              </a:pPr>
              <a:t>4</a:t>
            </a:fld>
            <a:endParaRPr lang="en-US" altLang="ja-JP" sz="1400">
              <a:solidFill>
                <a:srgbClr val="000000"/>
              </a:solidFill>
            </a:endParaRPr>
          </a:p>
        </p:txBody>
      </p:sp>
      <p:sp>
        <p:nvSpPr>
          <p:cNvPr id="24580" name="Rectangle 3"/>
          <p:cNvSpPr>
            <a:spLocks noGrp="1" noChangeArrowheads="1"/>
          </p:cNvSpPr>
          <p:nvPr>
            <p:ph type="body" idx="4294967295"/>
          </p:nvPr>
        </p:nvSpPr>
        <p:spPr>
          <a:xfrm>
            <a:off x="179388" y="971550"/>
            <a:ext cx="8774112" cy="5380038"/>
          </a:xfrm>
        </p:spPr>
        <p:txBody>
          <a:bodyPr/>
          <a:lstStyle/>
          <a:p>
            <a:pPr eaLnBrk="1" hangingPunct="1"/>
            <a:r>
              <a:rPr sz="2800" dirty="0" smtClean="0"/>
              <a:t>目的</a:t>
            </a:r>
          </a:p>
          <a:p>
            <a:pPr lvl="1" eaLnBrk="1" hangingPunct="1"/>
            <a:r>
              <a:rPr lang="ja-JP" altLang="en-US" sz="2400" dirty="0" smtClean="0"/>
              <a:t>昨年度実施した個別説明会において、特に要望が大きかった個人情報と都市計画情報のシステム搭載にむけて、その具体的な利用ニーズの整理や搭載手法を検討する。</a:t>
            </a:r>
            <a:endParaRPr lang="en-US" altLang="en-US" sz="2400" dirty="0"/>
          </a:p>
          <a:p>
            <a:pPr lvl="1" eaLnBrk="1" hangingPunct="1"/>
            <a:r>
              <a:rPr lang="ja-JP" altLang="en-US" sz="2400" dirty="0" smtClean="0"/>
              <a:t>また、共有デジタル地図の更なる利用分野の拡大を目的として、従来の建設・固定資産・防災分野だけでなく、新しい分野における共有デジタル地図の利用可能性を検討する。</a:t>
            </a:r>
            <a:endParaRPr lang="en-US" altLang="ja-JP" sz="2400" dirty="0"/>
          </a:p>
          <a:p>
            <a:pPr lvl="1" eaLnBrk="1" hangingPunct="1">
              <a:buFont typeface="Wingdings" pitchFamily="2" charset="2"/>
              <a:buNone/>
            </a:pPr>
            <a:endParaRPr sz="2400" dirty="0" smtClean="0"/>
          </a:p>
          <a:p>
            <a:pPr eaLnBrk="1" hangingPunct="1"/>
            <a:r>
              <a:rPr sz="2800" dirty="0" smtClean="0"/>
              <a:t>実施内容</a:t>
            </a:r>
          </a:p>
          <a:p>
            <a:pPr lvl="1" eaLnBrk="1" hangingPunct="1"/>
            <a:r>
              <a:rPr sz="2400" dirty="0" smtClean="0"/>
              <a:t>①個人情報のシステム搭載にむけた検討</a:t>
            </a:r>
            <a:endParaRPr lang="en-US" sz="2400" dirty="0" smtClean="0"/>
          </a:p>
          <a:p>
            <a:pPr lvl="1" eaLnBrk="1" hangingPunct="1"/>
            <a:r>
              <a:rPr sz="2400" dirty="0" smtClean="0"/>
              <a:t>②都市計画情報のシステム搭載にむけた検討</a:t>
            </a:r>
          </a:p>
          <a:p>
            <a:pPr lvl="1" eaLnBrk="1" hangingPunct="1"/>
            <a:r>
              <a:rPr sz="2400" dirty="0" smtClean="0"/>
              <a:t>③共有デジタル地図の利用分野拡大にむけた検討</a:t>
            </a:r>
            <a:endParaRPr lang="en-US" altLang="ja-JP" sz="2400" dirty="0" smtClean="0"/>
          </a:p>
          <a:p>
            <a:pPr lvl="1" eaLnBrk="1" hangingPunct="1">
              <a:buFont typeface="Wingdings" pitchFamily="2" charset="2"/>
              <a:buNone/>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１－１．</a:t>
            </a:r>
            <a:r>
              <a:rPr lang="ja-JP" altLang="en-US" sz="3200" dirty="0"/>
              <a:t>第１回技術部会のおさらい</a:t>
            </a:r>
            <a:endParaRPr lang="ja-JP" altLang="en-US" sz="3200" kern="0" dirty="0" smtClean="0">
              <a:solidFill>
                <a:srgbClr val="FFFFFF"/>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B9E648D-5F3D-497C-838E-C44AFEC827AC}" type="slidenum">
              <a:rPr lang="en-US" altLang="ja-JP" sz="1400"/>
              <a:pPr algn="r" eaLnBrk="1" hangingPunct="1">
                <a:spcBef>
                  <a:spcPct val="0"/>
                </a:spcBef>
                <a:buClrTx/>
                <a:buFontTx/>
                <a:buNone/>
              </a:pPr>
              <a:t>5</a:t>
            </a:fld>
            <a:endParaRPr lang="en-US" altLang="ja-JP" sz="1400"/>
          </a:p>
        </p:txBody>
      </p:sp>
      <p:sp>
        <p:nvSpPr>
          <p:cNvPr id="2560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9F835F4-9372-45FF-A601-03A149A33CA3}" type="slidenum">
              <a:rPr lang="en-US" altLang="ja-JP" sz="1400"/>
              <a:pPr algn="r" eaLnBrk="1" hangingPunct="1">
                <a:spcBef>
                  <a:spcPct val="0"/>
                </a:spcBef>
                <a:buClrTx/>
                <a:buFontTx/>
                <a:buNone/>
              </a:pPr>
              <a:t>5</a:t>
            </a:fld>
            <a:endParaRPr lang="en-US" altLang="ja-JP" sz="1400"/>
          </a:p>
        </p:txBody>
      </p:sp>
      <p:sp>
        <p:nvSpPr>
          <p:cNvPr id="25604"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t>２．個人情報のシステム搭載にむけた</a:t>
            </a:r>
            <a:endParaRPr lang="en-US" altLang="ja-JP" sz="3600" b="1"/>
          </a:p>
          <a:p>
            <a:pPr algn="ctr" eaLnBrk="1" hangingPunct="1">
              <a:spcBef>
                <a:spcPct val="0"/>
              </a:spcBef>
              <a:buClrTx/>
              <a:buFontTx/>
              <a:buNone/>
            </a:pPr>
            <a:r>
              <a:rPr lang="ja-JP" altLang="en-US" sz="3600" b="1"/>
              <a:t>検討について</a:t>
            </a:r>
            <a:endParaRPr lang="ja-JP" altLang="en-US" sz="36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FA6CE8C-0A3B-4A76-AB0B-AA2193BE793E}" type="slidenum">
              <a:rPr lang="en-US" altLang="ja-JP" sz="1400">
                <a:solidFill>
                  <a:srgbClr val="000000"/>
                </a:solidFill>
              </a:rPr>
              <a:pPr algn="r" eaLnBrk="1" hangingPunct="1">
                <a:spcBef>
                  <a:spcPct val="0"/>
                </a:spcBef>
                <a:buClrTx/>
                <a:buFontTx/>
                <a:buNone/>
              </a:pPr>
              <a:t>6</a:t>
            </a:fld>
            <a:endParaRPr lang="en-US" altLang="ja-JP" sz="1400">
              <a:solidFill>
                <a:srgbClr val="000000"/>
              </a:solidFill>
            </a:endParaRPr>
          </a:p>
        </p:txBody>
      </p:sp>
      <p:sp>
        <p:nvSpPr>
          <p:cNvPr id="266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E3C6D7A-DF01-4B48-AB84-26330BE6DE61}" type="slidenum">
              <a:rPr lang="en-US" altLang="ja-JP" sz="1400">
                <a:solidFill>
                  <a:srgbClr val="000000"/>
                </a:solidFill>
              </a:rPr>
              <a:pPr algn="r" eaLnBrk="1" hangingPunct="1">
                <a:spcBef>
                  <a:spcPct val="0"/>
                </a:spcBef>
                <a:buClrTx/>
                <a:buFontTx/>
                <a:buNone/>
              </a:pPr>
              <a:t>6</a:t>
            </a:fld>
            <a:endParaRPr lang="en-US" altLang="ja-JP" sz="1400">
              <a:solidFill>
                <a:srgbClr val="000000"/>
              </a:solidFill>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100" kern="0" dirty="0" smtClean="0">
                <a:solidFill>
                  <a:srgbClr val="FFFFFF"/>
                </a:solidFill>
              </a:rPr>
              <a:t>２－１．</a:t>
            </a:r>
            <a:r>
              <a:rPr lang="en-US" altLang="ja-JP" sz="3100" kern="0" dirty="0">
                <a:solidFill>
                  <a:srgbClr val="FFFFFF"/>
                </a:solidFill>
              </a:rPr>
              <a:t>LGWAN</a:t>
            </a:r>
            <a:r>
              <a:rPr lang="ja-JP" altLang="en-US" sz="3100" kern="0" dirty="0" smtClean="0">
                <a:solidFill>
                  <a:srgbClr val="FFFFFF"/>
                </a:solidFill>
              </a:rPr>
              <a:t>版システム導入に関する調査</a:t>
            </a:r>
          </a:p>
        </p:txBody>
      </p:sp>
      <p:sp>
        <p:nvSpPr>
          <p:cNvPr id="6" name="Rectangle 3"/>
          <p:cNvSpPr txBox="1">
            <a:spLocks noChangeArrowheads="1"/>
          </p:cNvSpPr>
          <p:nvPr/>
        </p:nvSpPr>
        <p:spPr bwMode="auto">
          <a:xfrm>
            <a:off x="250825" y="933450"/>
            <a:ext cx="8713788" cy="559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lang="en-US" altLang="ja-JP" sz="2800" kern="0" spc="-150" dirty="0" smtClean="0">
                <a:solidFill>
                  <a:srgbClr val="000000"/>
                </a:solidFill>
              </a:rPr>
              <a:t>LGWAN</a:t>
            </a:r>
            <a:r>
              <a:rPr sz="2800" kern="0" spc="-150" dirty="0" smtClean="0">
                <a:solidFill>
                  <a:srgbClr val="000000"/>
                </a:solidFill>
              </a:rPr>
              <a:t>版システム導入に関するアンケート調査</a:t>
            </a:r>
            <a:endParaRPr lang="en-US" altLang="ja-JP" sz="2800" kern="0" spc="-150" dirty="0" smtClean="0">
              <a:solidFill>
                <a:srgbClr val="000000"/>
              </a:solidFill>
            </a:endParaRPr>
          </a:p>
          <a:p>
            <a:pPr lvl="1" eaLnBrk="1" hangingPunct="1">
              <a:defRPr/>
            </a:pPr>
            <a:r>
              <a:rPr sz="2400" kern="0" dirty="0" smtClean="0">
                <a:solidFill>
                  <a:srgbClr val="000000"/>
                </a:solidFill>
              </a:rPr>
              <a:t>調査目的</a:t>
            </a:r>
          </a:p>
          <a:p>
            <a:pPr lvl="2" eaLnBrk="1" hangingPunct="1">
              <a:defRPr/>
            </a:pPr>
            <a:r>
              <a:rPr lang="en-US" altLang="ja-JP" sz="2000" kern="0" dirty="0" smtClean="0">
                <a:solidFill>
                  <a:srgbClr val="000000"/>
                </a:solidFill>
              </a:rPr>
              <a:t>LGWAN</a:t>
            </a:r>
            <a:r>
              <a:rPr altLang="ja-JP" sz="2000" kern="0" dirty="0" smtClean="0">
                <a:solidFill>
                  <a:srgbClr val="000000"/>
                </a:solidFill>
              </a:rPr>
              <a:t>版</a:t>
            </a:r>
            <a:r>
              <a:rPr sz="2000" kern="0" dirty="0" smtClean="0">
                <a:solidFill>
                  <a:srgbClr val="000000"/>
                </a:solidFill>
              </a:rPr>
              <a:t>地理空間情報集約</a:t>
            </a:r>
            <a:r>
              <a:rPr altLang="ja-JP" sz="2000" kern="0" dirty="0" smtClean="0">
                <a:solidFill>
                  <a:srgbClr val="000000"/>
                </a:solidFill>
              </a:rPr>
              <a:t>システム</a:t>
            </a:r>
            <a:r>
              <a:rPr sz="2000" kern="0" dirty="0" smtClean="0">
                <a:solidFill>
                  <a:srgbClr val="000000"/>
                </a:solidFill>
              </a:rPr>
              <a:t>に対する</a:t>
            </a:r>
            <a:r>
              <a:rPr altLang="ja-JP" sz="2000" kern="0" dirty="0" smtClean="0">
                <a:solidFill>
                  <a:srgbClr val="000000"/>
                </a:solidFill>
              </a:rPr>
              <a:t>利用ニーズ</a:t>
            </a:r>
            <a:r>
              <a:rPr sz="2000" kern="0" dirty="0" smtClean="0">
                <a:solidFill>
                  <a:srgbClr val="000000"/>
                </a:solidFill>
              </a:rPr>
              <a:t>等の確認</a:t>
            </a:r>
            <a:endParaRPr lang="en-US" altLang="ja-JP" sz="2000" kern="0" dirty="0" smtClean="0">
              <a:solidFill>
                <a:srgbClr val="000000"/>
              </a:solidFill>
            </a:endParaRPr>
          </a:p>
          <a:p>
            <a:pPr lvl="1" eaLnBrk="1" hangingPunct="1">
              <a:defRPr/>
            </a:pPr>
            <a:r>
              <a:rPr sz="2400" kern="0" dirty="0" smtClean="0">
                <a:solidFill>
                  <a:srgbClr val="000000"/>
                </a:solidFill>
              </a:rPr>
              <a:t>調査対象</a:t>
            </a:r>
          </a:p>
          <a:p>
            <a:pPr lvl="2" eaLnBrk="1" hangingPunct="1">
              <a:defRPr/>
            </a:pPr>
            <a:r>
              <a:rPr sz="2000" kern="0" dirty="0" smtClean="0">
                <a:solidFill>
                  <a:srgbClr val="000000"/>
                </a:solidFill>
              </a:rPr>
              <a:t>技術部会参加</a:t>
            </a:r>
            <a:r>
              <a:rPr lang="ja-JP" altLang="en-US" sz="2000" kern="0" dirty="0" smtClean="0">
                <a:solidFill>
                  <a:srgbClr val="000000"/>
                </a:solidFill>
              </a:rPr>
              <a:t>１５</a:t>
            </a:r>
            <a:r>
              <a:rPr sz="2000" kern="0" dirty="0" smtClean="0">
                <a:solidFill>
                  <a:srgbClr val="000000"/>
                </a:solidFill>
              </a:rPr>
              <a:t>市町、防災</a:t>
            </a:r>
            <a:r>
              <a:rPr lang="en-US" altLang="ja-JP" sz="2000" kern="0" dirty="0" smtClean="0">
                <a:solidFill>
                  <a:srgbClr val="000000"/>
                </a:solidFill>
              </a:rPr>
              <a:t>WG</a:t>
            </a:r>
            <a:r>
              <a:rPr sz="2000" kern="0" dirty="0" smtClean="0">
                <a:solidFill>
                  <a:srgbClr val="000000"/>
                </a:solidFill>
              </a:rPr>
              <a:t>参加</a:t>
            </a:r>
            <a:r>
              <a:rPr lang="ja-JP" altLang="en-US" sz="2000" kern="0" dirty="0" smtClean="0">
                <a:solidFill>
                  <a:srgbClr val="000000"/>
                </a:solidFill>
              </a:rPr>
              <a:t>１６</a:t>
            </a:r>
            <a:r>
              <a:rPr sz="2000" kern="0" dirty="0" smtClean="0">
                <a:solidFill>
                  <a:srgbClr val="000000"/>
                </a:solidFill>
              </a:rPr>
              <a:t>市町</a:t>
            </a:r>
            <a:endParaRPr sz="200" kern="0" dirty="0" smtClean="0">
              <a:solidFill>
                <a:srgbClr val="000000"/>
              </a:solidFill>
            </a:endParaRPr>
          </a:p>
          <a:p>
            <a:pPr lvl="1" eaLnBrk="1" hangingPunct="1">
              <a:defRPr/>
            </a:pPr>
            <a:r>
              <a:rPr sz="2400" kern="0" dirty="0" smtClean="0">
                <a:solidFill>
                  <a:srgbClr val="000000"/>
                </a:solidFill>
              </a:rPr>
              <a:t>調査期間</a:t>
            </a:r>
          </a:p>
          <a:p>
            <a:pPr lvl="2" eaLnBrk="1" hangingPunct="1">
              <a:defRPr/>
            </a:pPr>
            <a:r>
              <a:rPr sz="2000" kern="0" dirty="0" smtClean="0">
                <a:solidFill>
                  <a:srgbClr val="000000"/>
                </a:solidFill>
              </a:rPr>
              <a:t>平成２８年８月１９日（金）～</a:t>
            </a:r>
            <a:r>
              <a:rPr lang="ja-JP" altLang="en-US" sz="2000" kern="0" dirty="0" smtClean="0">
                <a:solidFill>
                  <a:srgbClr val="000000"/>
                </a:solidFill>
              </a:rPr>
              <a:t>１０月２５日（火）</a:t>
            </a:r>
            <a:endParaRPr lang="en-US" altLang="ja-JP" sz="2000" kern="0" dirty="0" smtClean="0">
              <a:solidFill>
                <a:srgbClr val="000000"/>
              </a:solidFill>
            </a:endParaRPr>
          </a:p>
          <a:p>
            <a:pPr lvl="1" eaLnBrk="1" hangingPunct="1">
              <a:defRPr/>
            </a:pPr>
            <a:r>
              <a:rPr sz="2400" kern="0" dirty="0" smtClean="0">
                <a:solidFill>
                  <a:srgbClr val="000000"/>
                </a:solidFill>
              </a:rPr>
              <a:t>回収率</a:t>
            </a:r>
            <a:endParaRPr lang="en-US" altLang="ja-JP" sz="2400" kern="0" dirty="0">
              <a:solidFill>
                <a:srgbClr val="000000"/>
              </a:solidFill>
            </a:endParaRPr>
          </a:p>
          <a:p>
            <a:pPr lvl="2" eaLnBrk="1" hangingPunct="1">
              <a:defRPr/>
            </a:pPr>
            <a:r>
              <a:rPr lang="ja-JP" altLang="en-US" sz="2000" kern="0" spc="-150" dirty="0">
                <a:solidFill>
                  <a:srgbClr val="000000"/>
                </a:solidFill>
              </a:rPr>
              <a:t>技術部会参加</a:t>
            </a:r>
            <a:r>
              <a:rPr lang="ja-JP" altLang="en-US" sz="2000" kern="0" spc="-150" dirty="0" smtClean="0">
                <a:solidFill>
                  <a:srgbClr val="000000"/>
                </a:solidFill>
              </a:rPr>
              <a:t>市町１００％（１５／</a:t>
            </a:r>
            <a:r>
              <a:rPr lang="ja-JP" altLang="en-US" sz="2000" kern="0" spc="-150" dirty="0">
                <a:solidFill>
                  <a:srgbClr val="000000"/>
                </a:solidFill>
              </a:rPr>
              <a:t>１５</a:t>
            </a:r>
            <a:r>
              <a:rPr lang="ja-JP" altLang="en-US" sz="2000" kern="0" spc="-150" dirty="0" smtClean="0">
                <a:solidFill>
                  <a:srgbClr val="000000"/>
                </a:solidFill>
              </a:rPr>
              <a:t>）、防災</a:t>
            </a:r>
            <a:r>
              <a:rPr lang="en-US" altLang="ja-JP" sz="2000" kern="0" spc="-150" dirty="0" smtClean="0">
                <a:solidFill>
                  <a:srgbClr val="000000"/>
                </a:solidFill>
              </a:rPr>
              <a:t>WG</a:t>
            </a:r>
            <a:r>
              <a:rPr lang="ja-JP" altLang="en-US" sz="2000" kern="0" spc="-150" dirty="0" smtClean="0">
                <a:solidFill>
                  <a:srgbClr val="000000"/>
                </a:solidFill>
              </a:rPr>
              <a:t>参加市町</a:t>
            </a:r>
            <a:r>
              <a:rPr lang="ja-JP" altLang="en-US" sz="2000" kern="0" spc="-150" dirty="0">
                <a:solidFill>
                  <a:srgbClr val="000000"/>
                </a:solidFill>
              </a:rPr>
              <a:t>１００</a:t>
            </a:r>
            <a:r>
              <a:rPr lang="ja-JP" altLang="en-US" sz="2000" kern="0" spc="-150" dirty="0" smtClean="0">
                <a:solidFill>
                  <a:srgbClr val="000000"/>
                </a:solidFill>
              </a:rPr>
              <a:t>％（１６／１６）</a:t>
            </a:r>
          </a:p>
          <a:p>
            <a:pPr lvl="1" eaLnBrk="1" hangingPunct="1">
              <a:defRPr/>
            </a:pPr>
            <a:r>
              <a:rPr sz="2400" kern="0" dirty="0" smtClean="0">
                <a:solidFill>
                  <a:srgbClr val="000000"/>
                </a:solidFill>
              </a:rPr>
              <a:t>調査結果</a:t>
            </a:r>
            <a:endParaRPr lang="en-US" sz="2400" kern="0" dirty="0" smtClean="0">
              <a:solidFill>
                <a:srgbClr val="000000"/>
              </a:solidFill>
            </a:endParaRPr>
          </a:p>
          <a:p>
            <a:pPr lvl="2" eaLnBrk="1" hangingPunct="1">
              <a:defRPr/>
            </a:pPr>
            <a:r>
              <a:rPr sz="2000" kern="0" dirty="0" smtClean="0">
                <a:solidFill>
                  <a:srgbClr val="000000"/>
                </a:solidFill>
              </a:rPr>
              <a:t>アンケート調査結果</a:t>
            </a:r>
          </a:p>
        </p:txBody>
      </p:sp>
      <p:sp>
        <p:nvSpPr>
          <p:cNvPr id="8" name="AutoShape 1030"/>
          <p:cNvSpPr>
            <a:spLocks noChangeArrowheads="1"/>
          </p:cNvSpPr>
          <p:nvPr/>
        </p:nvSpPr>
        <p:spPr bwMode="auto">
          <a:xfrm>
            <a:off x="4211960" y="5157192"/>
            <a:ext cx="1252538" cy="301625"/>
          </a:xfrm>
          <a:prstGeom prst="homePlate">
            <a:avLst>
              <a:gd name="adj" fmla="val 99644"/>
            </a:avLst>
          </a:prstGeom>
          <a:solidFill>
            <a:srgbClr val="008000"/>
          </a:solidFill>
          <a:ln>
            <a:noFill/>
          </a:ln>
          <a:effectLst>
            <a:prstShdw prst="shdw17" dist="53882" dir="2700000">
              <a:srgbClr val="004D00"/>
            </a:prstShdw>
          </a:effectLst>
          <a:extLst>
            <a:ext uri="{91240B29-F687-4F45-9708-019B960494DF}">
              <a14:hiddenLine xmlns:a14="http://schemas.microsoft.com/office/drawing/2010/main" w="25400" algn="ctr">
                <a:solidFill>
                  <a:srgbClr val="000000"/>
                </a:solidFill>
                <a:miter lim="800000"/>
                <a:headEnd/>
                <a:tailEnd type="none" w="lg" len="med"/>
              </a14:hiddenLine>
            </a:ext>
          </a:extLst>
        </p:spPr>
        <p:txBody>
          <a:bodyPr wrap="none" lIns="18000" tIns="18000" rIns="18000" bIns="18000" anchor="ctr"/>
          <a:lstStyle>
            <a:lvl1pPr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600" b="1" dirty="0" smtClean="0">
                <a:solidFill>
                  <a:srgbClr val="FFFFFF"/>
                </a:solidFill>
                <a:latin typeface="Arial" charset="0"/>
                <a:ea typeface="MS UI Gothic" pitchFamily="50" charset="-128"/>
              </a:rPr>
              <a:t>資料２</a:t>
            </a:r>
            <a:endParaRPr lang="en-US" altLang="ja-JP" sz="1600" b="1" dirty="0">
              <a:solidFill>
                <a:srgbClr val="FFFFFF"/>
              </a:solidFill>
              <a:latin typeface="Arial" charset="0"/>
              <a:ea typeface="MS UI Gothic" pitchFamily="50"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BFF9E39-04D6-45F2-A30A-C32078C73FC7}" type="slidenum">
              <a:rPr lang="en-US" altLang="ja-JP" sz="1400">
                <a:solidFill>
                  <a:srgbClr val="000000"/>
                </a:solidFill>
              </a:rPr>
              <a:pPr algn="r" eaLnBrk="1" hangingPunct="1">
                <a:spcBef>
                  <a:spcPct val="0"/>
                </a:spcBef>
                <a:buClrTx/>
                <a:buFontTx/>
                <a:buNone/>
              </a:pPr>
              <a:t>7</a:t>
            </a:fld>
            <a:endParaRPr lang="en-US" altLang="ja-JP" sz="1400">
              <a:solidFill>
                <a:srgbClr val="000000"/>
              </a:solidFill>
            </a:endParaRPr>
          </a:p>
        </p:txBody>
      </p:sp>
      <p:sp>
        <p:nvSpPr>
          <p:cNvPr id="2765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7DFF22B-4CF7-4E35-A96A-6A023982967A}" type="slidenum">
              <a:rPr lang="en-US" altLang="ja-JP" sz="1400">
                <a:solidFill>
                  <a:srgbClr val="000000"/>
                </a:solidFill>
              </a:rPr>
              <a:pPr algn="r" eaLnBrk="1" hangingPunct="1">
                <a:spcBef>
                  <a:spcPct val="0"/>
                </a:spcBef>
                <a:buClrTx/>
                <a:buFontTx/>
                <a:buNone/>
              </a:pPr>
              <a:t>7</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２－２．アンケート結果の概要</a:t>
            </a:r>
          </a:p>
        </p:txBody>
      </p:sp>
      <p:sp>
        <p:nvSpPr>
          <p:cNvPr id="27683" name="角丸四角形 3"/>
          <p:cNvSpPr>
            <a:spLocks noChangeArrowheads="1"/>
          </p:cNvSpPr>
          <p:nvPr/>
        </p:nvSpPr>
        <p:spPr bwMode="auto">
          <a:xfrm>
            <a:off x="457968" y="790830"/>
            <a:ext cx="8218488" cy="91940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Ｑ１</a:t>
            </a: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smtClean="0">
                <a:solidFill>
                  <a:srgbClr val="000000"/>
                </a:solidFill>
                <a:latin typeface="Meiryo UI" pitchFamily="50" charset="-128"/>
                <a:ea typeface="Meiryo UI" pitchFamily="50" charset="-128"/>
                <a:cs typeface="Meiryo UI" pitchFamily="50" charset="-128"/>
              </a:rPr>
              <a:t>地理</a:t>
            </a:r>
            <a:r>
              <a:rPr lang="ja-JP" altLang="en-US" sz="1600" dirty="0">
                <a:solidFill>
                  <a:srgbClr val="000000"/>
                </a:solidFill>
                <a:latin typeface="Meiryo UI" pitchFamily="50" charset="-128"/>
                <a:ea typeface="Meiryo UI" pitchFamily="50" charset="-128"/>
                <a:cs typeface="Meiryo UI" pitchFamily="50" charset="-128"/>
              </a:rPr>
              <a:t>空間情報集約システムの</a:t>
            </a:r>
            <a:r>
              <a:rPr lang="en-US" altLang="ja-JP" sz="1600" dirty="0">
                <a:solidFill>
                  <a:srgbClr val="000000"/>
                </a:solidFill>
                <a:latin typeface="Meiryo UI" pitchFamily="50" charset="-128"/>
                <a:ea typeface="Meiryo UI" pitchFamily="50" charset="-128"/>
                <a:cs typeface="Meiryo UI" pitchFamily="50" charset="-128"/>
              </a:rPr>
              <a:t>LGWAN</a:t>
            </a:r>
            <a:r>
              <a:rPr lang="ja-JP" altLang="en-US" sz="1600" dirty="0">
                <a:solidFill>
                  <a:srgbClr val="000000"/>
                </a:solidFill>
                <a:latin typeface="Meiryo UI" pitchFamily="50" charset="-128"/>
                <a:ea typeface="Meiryo UI" pitchFamily="50" charset="-128"/>
                <a:cs typeface="Meiryo UI" pitchFamily="50" charset="-128"/>
              </a:rPr>
              <a:t>版が構築された場合、現在のインターネット版と比較しセキュリティが強化されるため、利用業務や取り扱い情報の幅が広がります。利用したい情報や場面があれば回答してください。</a:t>
            </a:r>
          </a:p>
        </p:txBody>
      </p:sp>
      <p:graphicFrame>
        <p:nvGraphicFramePr>
          <p:cNvPr id="13" name="表 12"/>
          <p:cNvGraphicFramePr>
            <a:graphicFrameLocks noGrp="1"/>
          </p:cNvGraphicFramePr>
          <p:nvPr>
            <p:extLst>
              <p:ext uri="{D42A27DB-BD31-4B8C-83A1-F6EECF244321}">
                <p14:modId xmlns:p14="http://schemas.microsoft.com/office/powerpoint/2010/main" val="2901681818"/>
              </p:ext>
            </p:extLst>
          </p:nvPr>
        </p:nvGraphicFramePr>
        <p:xfrm>
          <a:off x="856602" y="2190889"/>
          <a:ext cx="4392612" cy="854076"/>
        </p:xfrm>
        <a:graphic>
          <a:graphicData uri="http://schemas.openxmlformats.org/drawingml/2006/table">
            <a:tbl>
              <a:tblPr firstRow="1" firstCol="1" bandRow="1">
                <a:tableStyleId>{5C22544A-7EE6-4342-B048-85BDC9FD1C3A}</a:tableStyleId>
              </a:tblPr>
              <a:tblGrid>
                <a:gridCol w="1699174"/>
                <a:gridCol w="1325162"/>
                <a:gridCol w="1368276"/>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利用したい場面がある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51.6%</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特になし</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48.4%</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31</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bl>
          </a:graphicData>
        </a:graphic>
      </p:graphicFrame>
      <p:sp>
        <p:nvSpPr>
          <p:cNvPr id="15" name="テキスト ボックス 14"/>
          <p:cNvSpPr txBox="1"/>
          <p:nvPr/>
        </p:nvSpPr>
        <p:spPr>
          <a:xfrm>
            <a:off x="758468" y="1891432"/>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○全体（技術部会＋防災</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参加市町）</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6" name="表 15"/>
          <p:cNvGraphicFramePr>
            <a:graphicFrameLocks noGrp="1"/>
          </p:cNvGraphicFramePr>
          <p:nvPr>
            <p:extLst>
              <p:ext uri="{D42A27DB-BD31-4B8C-83A1-F6EECF244321}">
                <p14:modId xmlns:p14="http://schemas.microsoft.com/office/powerpoint/2010/main" val="2090069609"/>
              </p:ext>
            </p:extLst>
          </p:nvPr>
        </p:nvGraphicFramePr>
        <p:xfrm>
          <a:off x="856478" y="3769381"/>
          <a:ext cx="4392612" cy="854076"/>
        </p:xfrm>
        <a:graphic>
          <a:graphicData uri="http://schemas.openxmlformats.org/drawingml/2006/table">
            <a:tbl>
              <a:tblPr firstRow="1" firstCol="1" bandRow="1">
                <a:tableStyleId>{5C22544A-7EE6-4342-B048-85BDC9FD1C3A}</a:tableStyleId>
              </a:tblPr>
              <a:tblGrid>
                <a:gridCol w="1699298"/>
                <a:gridCol w="1325038"/>
                <a:gridCol w="1368276"/>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利用したい場面がある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40.0%</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特になし</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9</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15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bl>
          </a:graphicData>
        </a:graphic>
      </p:graphicFrame>
      <p:sp>
        <p:nvSpPr>
          <p:cNvPr id="17" name="テキスト ボックス 16"/>
          <p:cNvSpPr txBox="1"/>
          <p:nvPr/>
        </p:nvSpPr>
        <p:spPr>
          <a:xfrm>
            <a:off x="751775" y="3501342"/>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○技術部会参加市町のみ</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1390143268"/>
              </p:ext>
            </p:extLst>
          </p:nvPr>
        </p:nvGraphicFramePr>
        <p:xfrm>
          <a:off x="863171" y="5398804"/>
          <a:ext cx="4392612" cy="854076"/>
        </p:xfrm>
        <a:graphic>
          <a:graphicData uri="http://schemas.openxmlformats.org/drawingml/2006/table">
            <a:tbl>
              <a:tblPr firstRow="1" firstCol="1" bandRow="1">
                <a:tableStyleId>{5C22544A-7EE6-4342-B048-85BDC9FD1C3A}</a:tableStyleId>
              </a:tblPr>
              <a:tblGrid>
                <a:gridCol w="1692605"/>
                <a:gridCol w="1331731"/>
                <a:gridCol w="1368276"/>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利用したい場面がある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62.5%</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特になし</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37.5%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r>
            </a:tbl>
          </a:graphicData>
        </a:graphic>
      </p:graphicFrame>
      <p:sp>
        <p:nvSpPr>
          <p:cNvPr id="19" name="テキスト ボックス 18"/>
          <p:cNvSpPr txBox="1"/>
          <p:nvPr/>
        </p:nvSpPr>
        <p:spPr>
          <a:xfrm>
            <a:off x="758468" y="5130765"/>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○防災</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参加市町のみ</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9460" y="1768624"/>
            <a:ext cx="2011654" cy="15544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0952" y="3457178"/>
            <a:ext cx="2020162" cy="1548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4855" y="5099607"/>
            <a:ext cx="2057347" cy="1583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8</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8</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２－２．アンケート結果の概要</a:t>
            </a:r>
          </a:p>
        </p:txBody>
      </p:sp>
      <p:graphicFrame>
        <p:nvGraphicFramePr>
          <p:cNvPr id="13" name="表 12"/>
          <p:cNvGraphicFramePr>
            <a:graphicFrameLocks noGrp="1"/>
          </p:cNvGraphicFramePr>
          <p:nvPr>
            <p:extLst>
              <p:ext uri="{D42A27DB-BD31-4B8C-83A1-F6EECF244321}">
                <p14:modId xmlns:p14="http://schemas.microsoft.com/office/powerpoint/2010/main" val="2192821085"/>
              </p:ext>
            </p:extLst>
          </p:nvPr>
        </p:nvGraphicFramePr>
        <p:xfrm>
          <a:off x="543646" y="1542637"/>
          <a:ext cx="8031308" cy="1882405"/>
        </p:xfrm>
        <a:graphic>
          <a:graphicData uri="http://schemas.openxmlformats.org/drawingml/2006/table">
            <a:tbl>
              <a:tblPr firstRow="1" firstCol="1" bandRow="1">
                <a:tableStyleId>{5C22544A-7EE6-4342-B048-85BDC9FD1C3A}</a:tableStyleId>
              </a:tblPr>
              <a:tblGrid>
                <a:gridCol w="2156146"/>
                <a:gridCol w="5875162"/>
              </a:tblGrid>
              <a:tr h="264642">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26464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被災者管理システム</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449901">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松阪市、鳥羽市、熊野市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災害時要援護者情報</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6464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被災者支援システム、統合</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449901">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住宅地図、上記例（</a:t>
                      </a:r>
                      <a:r>
                        <a:rPr kumimoji="1" lang="ja-JP"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災害時の被害箇所宅、空き家情報、要配慮者情報、り災証明情報</a:t>
                      </a:r>
                      <a:r>
                        <a:rPr kumimoji="1"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のような災害時に必要とされる個人情報を含むあらゆる情報</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テキスト ボックス 6"/>
          <p:cNvSpPr txBox="1"/>
          <p:nvPr/>
        </p:nvSpPr>
        <p:spPr>
          <a:xfrm>
            <a:off x="467544" y="1249015"/>
            <a:ext cx="5112568"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技術</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部会参加市町</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角丸四角形 3"/>
          <p:cNvSpPr>
            <a:spLocks noChangeArrowheads="1"/>
          </p:cNvSpPr>
          <p:nvPr/>
        </p:nvSpPr>
        <p:spPr bwMode="auto">
          <a:xfrm>
            <a:off x="457968" y="790830"/>
            <a:ext cx="8218488" cy="37457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Ｑ１において、「利用したい場面・情報がある」と回答した市町の、具体的な利用場面・情報</a:t>
            </a:r>
            <a:endParaRPr lang="ja-JP" altLang="en-US" sz="1600" dirty="0">
              <a:solidFill>
                <a:srgbClr val="000000"/>
              </a:solidFill>
              <a:latin typeface="Meiryo UI" pitchFamily="50" charset="-128"/>
              <a:ea typeface="Meiryo UI" pitchFamily="50" charset="-128"/>
              <a:cs typeface="Meiryo UI"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3347127778"/>
              </p:ext>
            </p:extLst>
          </p:nvPr>
        </p:nvGraphicFramePr>
        <p:xfrm>
          <a:off x="569046" y="3820030"/>
          <a:ext cx="8031308" cy="2468796"/>
        </p:xfrm>
        <a:graphic>
          <a:graphicData uri="http://schemas.openxmlformats.org/drawingml/2006/table">
            <a:tbl>
              <a:tblPr firstRow="1" firstCol="1" bandRow="1">
                <a:tableStyleId>{5C22544A-7EE6-4342-B048-85BDC9FD1C3A}</a:tableStyleId>
              </a:tblPr>
              <a:tblGrid>
                <a:gridCol w="2130746"/>
                <a:gridCol w="5900562"/>
              </a:tblGrid>
              <a:tr h="203202">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34544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例（</a:t>
                      </a:r>
                      <a:r>
                        <a:rPr kumimoji="1" lang="ja-JP"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災害時の被害箇所宅、空き家情報、要配慮者情報、り災証明情報</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）にあるような被災者管理システムを構築していただければ大変助かります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4544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被災者支援システム（被災者台帳管理、弔慰金管理、被害認定調査管理、罹災証明発行事務、被災世帯管理、避難先情報管理など）</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0320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鳥羽市、桑名市、紀北町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例示（</a:t>
                      </a:r>
                      <a:r>
                        <a:rPr kumimoji="1" lang="ja-JP"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災害時の被害箇所宅、空き家情報、要配慮者情報、り災証明情報</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）のとおり</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99950">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熊野市、伊賀市、松阪市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災害時要援護者情報</a:t>
                      </a:r>
                      <a:endParaRPr lang="ja-JP"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99950">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明和町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住家・事業所・道路等の各種被害情報および対応の状況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0" name="テキスト ボックス 9"/>
          <p:cNvSpPr txBox="1"/>
          <p:nvPr/>
        </p:nvSpPr>
        <p:spPr>
          <a:xfrm>
            <a:off x="492944" y="3526408"/>
            <a:ext cx="5112568"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○防災</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参加市町</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4876016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1aeb897d7bcf0deb68c06ef8754a42e3e854eb"/>
</p:tagLst>
</file>

<file path=ppt/theme/theme1.xml><?xml version="1.0" encoding="utf-8"?>
<a:theme xmlns:a="http://schemas.openxmlformats.org/drawingml/2006/main" name="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3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5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6026</TotalTime>
  <Words>4504</Words>
  <Application>Microsoft Office PowerPoint</Application>
  <PresentationFormat>画面に合わせる (4:3)</PresentationFormat>
  <Paragraphs>616</Paragraphs>
  <Slides>34</Slides>
  <Notes>5</Notes>
  <HiddenSlides>0</HiddenSlides>
  <MMClips>0</MMClips>
  <ScaleCrop>false</ScaleCrop>
  <HeadingPairs>
    <vt:vector size="4" baseType="variant">
      <vt:variant>
        <vt:lpstr>テーマ</vt:lpstr>
      </vt:variant>
      <vt:variant>
        <vt:i4>4</vt:i4>
      </vt:variant>
      <vt:variant>
        <vt:lpstr>スライド タイトル</vt:lpstr>
      </vt:variant>
      <vt:variant>
        <vt:i4>34</vt:i4>
      </vt:variant>
    </vt:vector>
  </HeadingPairs>
  <TitlesOfParts>
    <vt:vector size="38" baseType="lpstr">
      <vt:lpstr>テンプレート案１</vt:lpstr>
      <vt:lpstr>13_テンプレート案１</vt:lpstr>
      <vt:lpstr>15_テンプレート案１</vt:lpstr>
      <vt:lpstr>1_テンプレート案１</vt:lpstr>
      <vt:lpstr>平成２８年度 第２回技術部会 【説明資料】</vt:lpstr>
      <vt:lpstr>本日の内容</vt:lpstr>
      <vt:lpstr>PowerPoint プレゼンテーション</vt:lpstr>
      <vt:lpstr>１－１．第１回技術部会のおさらい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H27第1回検討委員会</dc:title>
  <cp:lastModifiedBy>Administrator</cp:lastModifiedBy>
  <cp:revision>1104</cp:revision>
  <cp:lastPrinted>2016-10-16T06:54:47Z</cp:lastPrinted>
  <dcterms:created xsi:type="dcterms:W3CDTF">2011-04-13T06:19:09Z</dcterms:created>
  <dcterms:modified xsi:type="dcterms:W3CDTF">2016-11-11T04:33:57Z</dcterms:modified>
</cp:coreProperties>
</file>