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6965" r:id="rId2"/>
    <p:sldMasterId id="2147487409" r:id="rId3"/>
    <p:sldMasterId id="2147487422" r:id="rId4"/>
    <p:sldMasterId id="2147487494" r:id="rId5"/>
    <p:sldMasterId id="2147487518" r:id="rId6"/>
  </p:sldMasterIdLst>
  <p:notesMasterIdLst>
    <p:notesMasterId r:id="rId34"/>
  </p:notesMasterIdLst>
  <p:sldIdLst>
    <p:sldId id="258" r:id="rId7"/>
    <p:sldId id="257" r:id="rId8"/>
    <p:sldId id="448" r:id="rId9"/>
    <p:sldId id="508" r:id="rId10"/>
    <p:sldId id="525" r:id="rId11"/>
    <p:sldId id="449" r:id="rId12"/>
    <p:sldId id="528" r:id="rId13"/>
    <p:sldId id="526" r:id="rId14"/>
    <p:sldId id="530" r:id="rId15"/>
    <p:sldId id="529" r:id="rId16"/>
    <p:sldId id="469" r:id="rId17"/>
    <p:sldId id="463" r:id="rId18"/>
    <p:sldId id="480" r:id="rId19"/>
    <p:sldId id="478" r:id="rId20"/>
    <p:sldId id="481" r:id="rId21"/>
    <p:sldId id="479" r:id="rId22"/>
    <p:sldId id="500" r:id="rId23"/>
    <p:sldId id="501" r:id="rId24"/>
    <p:sldId id="450" r:id="rId25"/>
    <p:sldId id="531" r:id="rId26"/>
    <p:sldId id="532" r:id="rId27"/>
    <p:sldId id="502" r:id="rId28"/>
    <p:sldId id="505" r:id="rId29"/>
    <p:sldId id="506" r:id="rId30"/>
    <p:sldId id="533" r:id="rId31"/>
    <p:sldId id="535" r:id="rId32"/>
    <p:sldId id="534" r:id="rId33"/>
  </p:sldIdLst>
  <p:sldSz cx="9144000" cy="6858000" type="screen4x3"/>
  <p:notesSz cx="6805613" cy="9939338"/>
  <p:custDataLst>
    <p:tags r:id="rId35"/>
  </p:custDataLst>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0000FF"/>
    <a:srgbClr val="FFFFB7"/>
    <a:srgbClr val="FFCCCC"/>
    <a:srgbClr val="99CC00"/>
    <a:srgbClr val="669900"/>
    <a:srgbClr val="C9C9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77834" autoAdjust="0"/>
  </p:normalViewPr>
  <p:slideViewPr>
    <p:cSldViewPr>
      <p:cViewPr varScale="1">
        <p:scale>
          <a:sx n="88" d="100"/>
          <a:sy n="88" d="100"/>
        </p:scale>
        <p:origin x="16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5445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r" defTabSz="922270" eaLnBrk="0" hangingPunct="0">
              <a:defRPr sz="1200">
                <a:latin typeface="Arial" charset="0"/>
              </a:defRPr>
            </a:lvl1pPr>
          </a:lstStyle>
          <a:p>
            <a:pPr>
              <a:defRPr/>
            </a:pPr>
            <a:fld id="{A1CE32F4-2709-4AFF-B1A2-07E72F91975D}" type="datetimeFigureOut">
              <a:rPr lang="ja-JP" altLang="en-US"/>
              <a:pPr>
                <a:defRPr/>
              </a:pPr>
              <a:t>2017/2/19</a:t>
            </a:fld>
            <a:endParaRPr lang="en-US" altLang="ja-JP" dirty="0"/>
          </a:p>
        </p:txBody>
      </p:sp>
      <p:sp>
        <p:nvSpPr>
          <p:cNvPr id="34820"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1225"/>
            <a:ext cx="5443537" cy="4471988"/>
          </a:xfrm>
          <a:prstGeom prst="rect">
            <a:avLst/>
          </a:prstGeom>
          <a:noFill/>
          <a:ln>
            <a:noFill/>
          </a:ln>
          <a:extLst/>
        </p:spPr>
        <p:txBody>
          <a:bodyPr vert="horz" wrap="square" lIns="91428" tIns="45714" rIns="91428" bIns="4571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5445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r" defTabSz="922270" eaLnBrk="0" hangingPunct="0">
              <a:defRPr sz="1200">
                <a:latin typeface="Arial" charset="0"/>
              </a:defRPr>
            </a:lvl1pPr>
          </a:lstStyle>
          <a:p>
            <a:pPr>
              <a:defRPr/>
            </a:pPr>
            <a:fld id="{C74B1C7D-4C50-47F1-9A0E-671EA9EAC041}" type="slidenum">
              <a:rPr lang="ja-JP" altLang="en-US"/>
              <a:pPr>
                <a:defRPr/>
              </a:pPr>
              <a:t>‹#›</a:t>
            </a:fld>
            <a:endParaRPr lang="en-US" altLang="ja-JP" dirty="0"/>
          </a:p>
        </p:txBody>
      </p:sp>
    </p:spTree>
    <p:extLst>
      <p:ext uri="{BB962C8B-B14F-4D97-AF65-F5344CB8AC3E}">
        <p14:creationId xmlns:p14="http://schemas.microsoft.com/office/powerpoint/2010/main" val="14244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2149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841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023888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1385617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3183723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167099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11F18856-A9D5-4205-ADCB-F2EDFDA310B5}" type="datetime1">
              <a:rPr lang="ja-JP" altLang="en-US"/>
              <a:pPr>
                <a:defRPr/>
              </a:pPr>
              <a:t>2017/2/19</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4188099-145C-4A20-8481-535751F9C3CF}" type="slidenum">
              <a:rPr lang="en-US" altLang="ja-JP"/>
              <a:pPr>
                <a:defRPr/>
              </a:pPr>
              <a:t>‹#›</a:t>
            </a:fld>
            <a:endParaRPr lang="en-US" altLang="ja-JP" dirty="0"/>
          </a:p>
        </p:txBody>
      </p:sp>
    </p:spTree>
    <p:extLst>
      <p:ext uri="{BB962C8B-B14F-4D97-AF65-F5344CB8AC3E}">
        <p14:creationId xmlns:p14="http://schemas.microsoft.com/office/powerpoint/2010/main" val="2082473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070EE6F-D2FA-4C36-B19B-2FD15F6B00E4}"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D3B16EE-3BFB-47C3-A734-0B834328F8A1}" type="slidenum">
              <a:rPr lang="en-US" altLang="ja-JP"/>
              <a:pPr>
                <a:defRPr/>
              </a:pPr>
              <a:t>‹#›</a:t>
            </a:fld>
            <a:endParaRPr lang="en-US" altLang="ja-JP" dirty="0"/>
          </a:p>
        </p:txBody>
      </p:sp>
    </p:spTree>
    <p:extLst>
      <p:ext uri="{BB962C8B-B14F-4D97-AF65-F5344CB8AC3E}">
        <p14:creationId xmlns:p14="http://schemas.microsoft.com/office/powerpoint/2010/main" val="2822593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A7C1BF9-9F05-4671-9623-2374C74FA800}"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62C590E-BE66-495A-9880-A11C537C9739}" type="slidenum">
              <a:rPr lang="en-US" altLang="ja-JP"/>
              <a:pPr>
                <a:defRPr/>
              </a:pPr>
              <a:t>‹#›</a:t>
            </a:fld>
            <a:endParaRPr lang="en-US" altLang="ja-JP" dirty="0"/>
          </a:p>
        </p:txBody>
      </p:sp>
    </p:spTree>
    <p:extLst>
      <p:ext uri="{BB962C8B-B14F-4D97-AF65-F5344CB8AC3E}">
        <p14:creationId xmlns:p14="http://schemas.microsoft.com/office/powerpoint/2010/main" val="2853187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08B363C4-FE7B-465D-89F9-8ED934FD8B51}" type="datetime1">
              <a:rPr lang="ja-JP" altLang="en-US"/>
              <a:pPr>
                <a:defRPr/>
              </a:pPr>
              <a:t>2017/2/19</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3F1278C-FF69-4279-A215-49308CE18BC8}" type="slidenum">
              <a:rPr lang="en-US" altLang="ja-JP"/>
              <a:pPr>
                <a:defRPr/>
              </a:pPr>
              <a:t>‹#›</a:t>
            </a:fld>
            <a:endParaRPr lang="en-US" altLang="ja-JP" dirty="0"/>
          </a:p>
        </p:txBody>
      </p:sp>
    </p:spTree>
    <p:extLst>
      <p:ext uri="{BB962C8B-B14F-4D97-AF65-F5344CB8AC3E}">
        <p14:creationId xmlns:p14="http://schemas.microsoft.com/office/powerpoint/2010/main" val="681924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A1E004D5-6CEB-434D-86A0-F93895928413}"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9A9B0CF-0701-4EE4-9799-17ED0F923ECE}" type="slidenum">
              <a:rPr lang="en-US" altLang="ja-JP"/>
              <a:pPr>
                <a:defRPr/>
              </a:pPr>
              <a:t>‹#›</a:t>
            </a:fld>
            <a:endParaRPr lang="en-US" altLang="ja-JP" dirty="0"/>
          </a:p>
        </p:txBody>
      </p:sp>
    </p:spTree>
    <p:extLst>
      <p:ext uri="{BB962C8B-B14F-4D97-AF65-F5344CB8AC3E}">
        <p14:creationId xmlns:p14="http://schemas.microsoft.com/office/powerpoint/2010/main" val="393302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851B132F-F118-45C2-93BA-E661D5070E64}"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C08DB7F-FB13-4416-886F-10FE7E779CA3}" type="slidenum">
              <a:rPr lang="en-US" altLang="ja-JP"/>
              <a:pPr>
                <a:defRPr/>
              </a:pPr>
              <a:t>‹#›</a:t>
            </a:fld>
            <a:endParaRPr lang="en-US" altLang="ja-JP" dirty="0"/>
          </a:p>
        </p:txBody>
      </p:sp>
    </p:spTree>
    <p:extLst>
      <p:ext uri="{BB962C8B-B14F-4D97-AF65-F5344CB8AC3E}">
        <p14:creationId xmlns:p14="http://schemas.microsoft.com/office/powerpoint/2010/main" val="1594245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4F1D915-9421-4209-A7B3-A17AF18732E7}"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E83D5F-1AF0-4358-B90A-6F4D0F2029FF}" type="slidenum">
              <a:rPr lang="en-US" altLang="ja-JP"/>
              <a:pPr>
                <a:defRPr/>
              </a:pPr>
              <a:t>‹#›</a:t>
            </a:fld>
            <a:endParaRPr lang="en-US" altLang="ja-JP" dirty="0"/>
          </a:p>
        </p:txBody>
      </p:sp>
    </p:spTree>
    <p:extLst>
      <p:ext uri="{BB962C8B-B14F-4D97-AF65-F5344CB8AC3E}">
        <p14:creationId xmlns:p14="http://schemas.microsoft.com/office/powerpoint/2010/main" val="160638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5AA976F9-1CFE-4DC9-BFC2-DD9E9539067D}" type="datetime1">
              <a:rPr lang="ja-JP" altLang="en-US"/>
              <a:pPr>
                <a:defRPr/>
              </a:pPr>
              <a:t>2017/2/19</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C312FAA1-444B-4E40-B49B-EFB66CDA0BD4}" type="slidenum">
              <a:rPr lang="en-US" altLang="ja-JP"/>
              <a:pPr>
                <a:defRPr/>
              </a:pPr>
              <a:t>‹#›</a:t>
            </a:fld>
            <a:endParaRPr lang="en-US" altLang="ja-JP" dirty="0"/>
          </a:p>
        </p:txBody>
      </p:sp>
    </p:spTree>
    <p:extLst>
      <p:ext uri="{BB962C8B-B14F-4D97-AF65-F5344CB8AC3E}">
        <p14:creationId xmlns:p14="http://schemas.microsoft.com/office/powerpoint/2010/main" val="644743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925B2A2D-624D-47C9-8DA0-4C1E8D503BDC}" type="datetime1">
              <a:rPr lang="ja-JP" altLang="en-US"/>
              <a:pPr>
                <a:defRPr/>
              </a:pPr>
              <a:t>2017/2/19</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F7B0AB7-D59B-4A80-86D8-9AA5E472C99E}" type="slidenum">
              <a:rPr lang="en-US" altLang="ja-JP"/>
              <a:pPr>
                <a:defRPr/>
              </a:pPr>
              <a:t>‹#›</a:t>
            </a:fld>
            <a:endParaRPr lang="en-US" altLang="ja-JP" dirty="0"/>
          </a:p>
        </p:txBody>
      </p:sp>
    </p:spTree>
    <p:extLst>
      <p:ext uri="{BB962C8B-B14F-4D97-AF65-F5344CB8AC3E}">
        <p14:creationId xmlns:p14="http://schemas.microsoft.com/office/powerpoint/2010/main" val="1903235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D4099AA-893D-4C6C-BFAD-60FD01B63BD2}" type="datetime1">
              <a:rPr lang="ja-JP" altLang="en-US"/>
              <a:pPr>
                <a:defRPr/>
              </a:pPr>
              <a:t>2017/2/19</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06B64F3-976D-497B-B054-F8B3246B662B}" type="slidenum">
              <a:rPr lang="en-US" altLang="ja-JP"/>
              <a:pPr>
                <a:defRPr/>
              </a:pPr>
              <a:t>‹#›</a:t>
            </a:fld>
            <a:endParaRPr lang="en-US" altLang="ja-JP" dirty="0"/>
          </a:p>
        </p:txBody>
      </p:sp>
    </p:spTree>
    <p:extLst>
      <p:ext uri="{BB962C8B-B14F-4D97-AF65-F5344CB8AC3E}">
        <p14:creationId xmlns:p14="http://schemas.microsoft.com/office/powerpoint/2010/main" val="4038615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DF755B9-006C-4D32-985A-9A80E0C6A3EB}"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5B711F6-4240-4A4B-A587-1FA3C481A598}" type="slidenum">
              <a:rPr lang="en-US" altLang="ja-JP"/>
              <a:pPr>
                <a:defRPr/>
              </a:pPr>
              <a:t>‹#›</a:t>
            </a:fld>
            <a:endParaRPr lang="en-US" altLang="ja-JP" dirty="0"/>
          </a:p>
        </p:txBody>
      </p:sp>
    </p:spTree>
    <p:extLst>
      <p:ext uri="{BB962C8B-B14F-4D97-AF65-F5344CB8AC3E}">
        <p14:creationId xmlns:p14="http://schemas.microsoft.com/office/powerpoint/2010/main" val="2241169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8709F798-A880-4AF5-A293-89480BC26A03}"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598881A-2966-40D0-A715-157DE4465C4C}" type="slidenum">
              <a:rPr lang="en-US" altLang="ja-JP"/>
              <a:pPr>
                <a:defRPr/>
              </a:pPr>
              <a:t>‹#›</a:t>
            </a:fld>
            <a:endParaRPr lang="en-US" altLang="ja-JP" dirty="0"/>
          </a:p>
        </p:txBody>
      </p:sp>
    </p:spTree>
    <p:extLst>
      <p:ext uri="{BB962C8B-B14F-4D97-AF65-F5344CB8AC3E}">
        <p14:creationId xmlns:p14="http://schemas.microsoft.com/office/powerpoint/2010/main" val="3845854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F191E28-1827-4DF5-B471-8A69637268DD}"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C7B1362-C01A-4959-B3D9-59CC0542A315}" type="slidenum">
              <a:rPr lang="en-US" altLang="ja-JP"/>
              <a:pPr>
                <a:defRPr/>
              </a:pPr>
              <a:t>‹#›</a:t>
            </a:fld>
            <a:endParaRPr lang="en-US" altLang="ja-JP" dirty="0"/>
          </a:p>
        </p:txBody>
      </p:sp>
    </p:spTree>
    <p:extLst>
      <p:ext uri="{BB962C8B-B14F-4D97-AF65-F5344CB8AC3E}">
        <p14:creationId xmlns:p14="http://schemas.microsoft.com/office/powerpoint/2010/main" val="3973567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6B6A7DC-82FB-4437-9A3B-443D8B33E21A}"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72D35D-4B7E-4479-83AE-7CDB50CB20F8}" type="slidenum">
              <a:rPr lang="en-US" altLang="ja-JP"/>
              <a:pPr>
                <a:defRPr/>
              </a:pPr>
              <a:t>‹#›</a:t>
            </a:fld>
            <a:endParaRPr lang="en-US" altLang="ja-JP" dirty="0"/>
          </a:p>
        </p:txBody>
      </p:sp>
    </p:spTree>
    <p:extLst>
      <p:ext uri="{BB962C8B-B14F-4D97-AF65-F5344CB8AC3E}">
        <p14:creationId xmlns:p14="http://schemas.microsoft.com/office/powerpoint/2010/main" val="733946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D9665D2-779F-4A88-B15F-47E1A9DDD192}"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FCDBA7-56CD-415C-91E2-77523A10E5E5}" type="slidenum">
              <a:rPr lang="en-US" altLang="ja-JP"/>
              <a:pPr>
                <a:defRPr/>
              </a:pPr>
              <a:t>‹#›</a:t>
            </a:fld>
            <a:endParaRPr lang="en-US" altLang="ja-JP" dirty="0"/>
          </a:p>
        </p:txBody>
      </p:sp>
    </p:spTree>
    <p:extLst>
      <p:ext uri="{BB962C8B-B14F-4D97-AF65-F5344CB8AC3E}">
        <p14:creationId xmlns:p14="http://schemas.microsoft.com/office/powerpoint/2010/main" val="4070448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C0DEB7CB-79AD-4E40-BFC0-89551D33D8D2}" type="datetime1">
              <a:rPr lang="ja-JP" altLang="en-US"/>
              <a:pPr>
                <a:defRPr/>
              </a:pPr>
              <a:t>2017/2/19</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atin typeface="Arial" pitchFamily="34" charset="0"/>
                <a:ea typeface="ＭＳ Ｐゴシック" pitchFamily="50" charset="-128"/>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1AD11D27-29FC-4FE5-90BC-FADE15778BCF}" type="slidenum">
              <a:rPr lang="en-US" altLang="ja-JP"/>
              <a:pPr>
                <a:defRPr/>
              </a:pPr>
              <a:t>‹#›</a:t>
            </a:fld>
            <a:endParaRPr lang="en-US" altLang="ja-JP"/>
          </a:p>
        </p:txBody>
      </p:sp>
    </p:spTree>
    <p:extLst>
      <p:ext uri="{BB962C8B-B14F-4D97-AF65-F5344CB8AC3E}">
        <p14:creationId xmlns:p14="http://schemas.microsoft.com/office/powerpoint/2010/main" val="1880528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6F1F14CD-9066-4E18-8F98-337813A3116B}" type="datetime1">
              <a:rPr lang="ja-JP" altLang="en-US"/>
              <a:pPr>
                <a:defRPr/>
              </a:pPr>
              <a:t>2017/2/19</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455AA3E-99DC-4D23-BF39-36A978E02432}" type="slidenum">
              <a:rPr lang="en-US" altLang="ja-JP"/>
              <a:pPr>
                <a:defRPr/>
              </a:pPr>
              <a:t>‹#›</a:t>
            </a:fld>
            <a:endParaRPr lang="en-US" altLang="ja-JP"/>
          </a:p>
        </p:txBody>
      </p:sp>
    </p:spTree>
    <p:extLst>
      <p:ext uri="{BB962C8B-B14F-4D97-AF65-F5344CB8AC3E}">
        <p14:creationId xmlns:p14="http://schemas.microsoft.com/office/powerpoint/2010/main" val="19775502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82841F94-1A62-451B-BEFC-1CB254CD6AB7}" type="datetime1">
              <a:rPr lang="ja-JP" altLang="en-US"/>
              <a:pPr>
                <a:defRPr/>
              </a:pPr>
              <a:t>2017/2/19</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FA3CF5D-C3F0-4CAA-9736-6522EF6424B9}" type="slidenum">
              <a:rPr lang="en-US" altLang="ja-JP"/>
              <a:pPr>
                <a:defRPr/>
              </a:pPr>
              <a:t>‹#›</a:t>
            </a:fld>
            <a:endParaRPr lang="en-US" altLang="ja-JP"/>
          </a:p>
        </p:txBody>
      </p:sp>
    </p:spTree>
    <p:extLst>
      <p:ext uri="{BB962C8B-B14F-4D97-AF65-F5344CB8AC3E}">
        <p14:creationId xmlns:p14="http://schemas.microsoft.com/office/powerpoint/2010/main" val="1550255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C58B3F81-8FF0-44A2-9153-C9E4DEE209A8}" type="datetime1">
              <a:rPr lang="ja-JP" altLang="en-US"/>
              <a:pPr>
                <a:defRPr/>
              </a:pPr>
              <a:t>2017/2/19</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158F7A3D-EB29-4547-84BD-7FA1DD0E59D5}" type="slidenum">
              <a:rPr lang="en-US" altLang="ja-JP"/>
              <a:pPr>
                <a:defRPr/>
              </a:pPr>
              <a:t>‹#›</a:t>
            </a:fld>
            <a:endParaRPr lang="en-US" altLang="ja-JP"/>
          </a:p>
        </p:txBody>
      </p:sp>
    </p:spTree>
    <p:extLst>
      <p:ext uri="{BB962C8B-B14F-4D97-AF65-F5344CB8AC3E}">
        <p14:creationId xmlns:p14="http://schemas.microsoft.com/office/powerpoint/2010/main" val="4024795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E9042718-FE1F-4362-982A-F291C29F3078}" type="datetime1">
              <a:rPr lang="ja-JP" altLang="en-US"/>
              <a:pPr>
                <a:defRPr/>
              </a:pPr>
              <a:t>2017/2/19</a:t>
            </a:fld>
            <a:endParaRPr lang="en-US" altLang="ja-JP"/>
          </a:p>
        </p:txBody>
      </p:sp>
      <p:sp>
        <p:nvSpPr>
          <p:cNvPr id="8"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9FEE3FBF-2CA9-4D0B-8C6A-460EE88BF9BE}" type="slidenum">
              <a:rPr lang="en-US" altLang="ja-JP"/>
              <a:pPr>
                <a:defRPr/>
              </a:pPr>
              <a:t>‹#›</a:t>
            </a:fld>
            <a:endParaRPr lang="en-US" altLang="ja-JP"/>
          </a:p>
        </p:txBody>
      </p:sp>
    </p:spTree>
    <p:extLst>
      <p:ext uri="{BB962C8B-B14F-4D97-AF65-F5344CB8AC3E}">
        <p14:creationId xmlns:p14="http://schemas.microsoft.com/office/powerpoint/2010/main" val="1933645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E821D1FE-457D-4F9B-9A5E-6F433DA6B047}" type="datetime1">
              <a:rPr lang="ja-JP" altLang="en-US"/>
              <a:pPr>
                <a:defRPr/>
              </a:pPr>
              <a:t>2017/2/19</a:t>
            </a:fld>
            <a:endParaRPr lang="en-US" altLang="ja-JP"/>
          </a:p>
        </p:txBody>
      </p:sp>
      <p:sp>
        <p:nvSpPr>
          <p:cNvPr id="4"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124D4A57-0093-4FA9-AE1F-B55037D27364}" type="slidenum">
              <a:rPr lang="en-US" altLang="ja-JP"/>
              <a:pPr>
                <a:defRPr/>
              </a:pPr>
              <a:t>‹#›</a:t>
            </a:fld>
            <a:endParaRPr lang="en-US" altLang="ja-JP"/>
          </a:p>
        </p:txBody>
      </p:sp>
    </p:spTree>
    <p:extLst>
      <p:ext uri="{BB962C8B-B14F-4D97-AF65-F5344CB8AC3E}">
        <p14:creationId xmlns:p14="http://schemas.microsoft.com/office/powerpoint/2010/main" val="1477766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44C08B24-B20A-4370-9622-9195D66EAD94}" type="datetime1">
              <a:rPr lang="ja-JP" altLang="en-US"/>
              <a:pPr>
                <a:defRPr/>
              </a:pPr>
              <a:t>2017/2/19</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B5E23C37-BB83-4A74-8F02-B435FE69985A}" type="slidenum">
              <a:rPr lang="en-US" altLang="ja-JP"/>
              <a:pPr>
                <a:defRPr/>
              </a:pPr>
              <a:t>‹#›</a:t>
            </a:fld>
            <a:endParaRPr lang="en-US" altLang="ja-JP"/>
          </a:p>
        </p:txBody>
      </p:sp>
    </p:spTree>
    <p:extLst>
      <p:ext uri="{BB962C8B-B14F-4D97-AF65-F5344CB8AC3E}">
        <p14:creationId xmlns:p14="http://schemas.microsoft.com/office/powerpoint/2010/main" val="329237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0A5F327F-ED20-4E93-90C6-3D9D36B2A8A4}"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F128809-B2BB-4425-B6C8-546C5441693B}" type="slidenum">
              <a:rPr lang="en-US" altLang="ja-JP"/>
              <a:pPr>
                <a:defRPr/>
              </a:pPr>
              <a:t>‹#›</a:t>
            </a:fld>
            <a:endParaRPr lang="en-US" altLang="ja-JP" dirty="0"/>
          </a:p>
        </p:txBody>
      </p:sp>
    </p:spTree>
    <p:extLst>
      <p:ext uri="{BB962C8B-B14F-4D97-AF65-F5344CB8AC3E}">
        <p14:creationId xmlns:p14="http://schemas.microsoft.com/office/powerpoint/2010/main" val="503441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7E07A29B-C4F3-4533-A1C2-F1562F363465}" type="datetime1">
              <a:rPr lang="ja-JP" altLang="en-US"/>
              <a:pPr>
                <a:defRPr/>
              </a:pPr>
              <a:t>2017/2/19</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B5F622D6-F713-4134-947A-3BCB586007D5}" type="slidenum">
              <a:rPr lang="en-US" altLang="ja-JP"/>
              <a:pPr>
                <a:defRPr/>
              </a:pPr>
              <a:t>‹#›</a:t>
            </a:fld>
            <a:endParaRPr lang="en-US" altLang="ja-JP"/>
          </a:p>
        </p:txBody>
      </p:sp>
    </p:spTree>
    <p:extLst>
      <p:ext uri="{BB962C8B-B14F-4D97-AF65-F5344CB8AC3E}">
        <p14:creationId xmlns:p14="http://schemas.microsoft.com/office/powerpoint/2010/main" val="19294579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CE8112E8-D15B-40F1-9C14-0B2AD32B7E22}" type="datetime1">
              <a:rPr lang="ja-JP" altLang="en-US"/>
              <a:pPr>
                <a:defRPr/>
              </a:pPr>
              <a:t>2017/2/19</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B53FF86-1DDF-4B03-A5CC-0E3BAEDAB532}" type="slidenum">
              <a:rPr lang="en-US" altLang="ja-JP"/>
              <a:pPr>
                <a:defRPr/>
              </a:pPr>
              <a:t>‹#›</a:t>
            </a:fld>
            <a:endParaRPr lang="en-US" altLang="ja-JP"/>
          </a:p>
        </p:txBody>
      </p:sp>
    </p:spTree>
    <p:extLst>
      <p:ext uri="{BB962C8B-B14F-4D97-AF65-F5344CB8AC3E}">
        <p14:creationId xmlns:p14="http://schemas.microsoft.com/office/powerpoint/2010/main" val="1493601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0EC2FD65-EFB1-492D-9CE7-BFE442508F3D}" type="datetime1">
              <a:rPr lang="ja-JP" altLang="en-US"/>
              <a:pPr>
                <a:defRPr/>
              </a:pPr>
              <a:t>2017/2/19</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A9635C09-7D67-4671-A491-C677720B51DE}" type="slidenum">
              <a:rPr lang="en-US" altLang="ja-JP"/>
              <a:pPr>
                <a:defRPr/>
              </a:pPr>
              <a:t>‹#›</a:t>
            </a:fld>
            <a:endParaRPr lang="en-US" altLang="ja-JP"/>
          </a:p>
        </p:txBody>
      </p:sp>
    </p:spTree>
    <p:extLst>
      <p:ext uri="{BB962C8B-B14F-4D97-AF65-F5344CB8AC3E}">
        <p14:creationId xmlns:p14="http://schemas.microsoft.com/office/powerpoint/2010/main" val="25056647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227A4690-0799-48AD-B154-CD7ECB44CCE8}" type="datetime1">
              <a:rPr lang="ja-JP" altLang="en-US"/>
              <a:pPr>
                <a:defRPr/>
              </a:pPr>
              <a:t>2017/2/19</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3621348-14DA-4F37-8C32-8EC47C16957C}" type="slidenum">
              <a:rPr lang="en-US" altLang="ja-JP"/>
              <a:pPr>
                <a:defRPr/>
              </a:pPr>
              <a:t>‹#›</a:t>
            </a:fld>
            <a:endParaRPr lang="en-US" altLang="ja-JP"/>
          </a:p>
        </p:txBody>
      </p:sp>
    </p:spTree>
    <p:extLst>
      <p:ext uri="{BB962C8B-B14F-4D97-AF65-F5344CB8AC3E}">
        <p14:creationId xmlns:p14="http://schemas.microsoft.com/office/powerpoint/2010/main" val="2024700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D5A44A39-F871-4772-9451-1EA4062C708F}" type="datetime1">
              <a:rPr lang="ja-JP" altLang="en-US"/>
              <a:pPr>
                <a:defRPr/>
              </a:pPr>
              <a:t>2017/2/19</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4A6FB1FC-9023-4019-AD01-3004B842C2BF}" type="slidenum">
              <a:rPr lang="en-US" altLang="ja-JP"/>
              <a:pPr>
                <a:defRPr/>
              </a:pPr>
              <a:t>‹#›</a:t>
            </a:fld>
            <a:endParaRPr lang="en-US" altLang="ja-JP"/>
          </a:p>
        </p:txBody>
      </p:sp>
    </p:spTree>
    <p:extLst>
      <p:ext uri="{BB962C8B-B14F-4D97-AF65-F5344CB8AC3E}">
        <p14:creationId xmlns:p14="http://schemas.microsoft.com/office/powerpoint/2010/main" val="28387177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D0A13222-489C-4D9C-A4ED-9A73FC3AF77D}" type="datetime1">
              <a:rPr lang="ja-JP" altLang="en-US"/>
              <a:pPr>
                <a:defRPr/>
              </a:pPr>
              <a:t>2017/2/19</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9B8820D-8B89-4C69-85DC-6A30C4FF350B}" type="slidenum">
              <a:rPr lang="en-US" altLang="ja-JP"/>
              <a:pPr>
                <a:defRPr/>
              </a:pPr>
              <a:t>‹#›</a:t>
            </a:fld>
            <a:endParaRPr lang="en-US" altLang="ja-JP" dirty="0"/>
          </a:p>
        </p:txBody>
      </p:sp>
    </p:spTree>
    <p:extLst>
      <p:ext uri="{BB962C8B-B14F-4D97-AF65-F5344CB8AC3E}">
        <p14:creationId xmlns:p14="http://schemas.microsoft.com/office/powerpoint/2010/main" val="21543002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BC259C0F-7ADC-4A1F-896E-DBFF4E395D09}"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1CA433B-4CE0-41E6-90CD-129EDF4C0A97}" type="slidenum">
              <a:rPr lang="en-US" altLang="ja-JP"/>
              <a:pPr>
                <a:defRPr/>
              </a:pPr>
              <a:t>‹#›</a:t>
            </a:fld>
            <a:endParaRPr lang="en-US" altLang="ja-JP" dirty="0"/>
          </a:p>
        </p:txBody>
      </p:sp>
    </p:spTree>
    <p:extLst>
      <p:ext uri="{BB962C8B-B14F-4D97-AF65-F5344CB8AC3E}">
        <p14:creationId xmlns:p14="http://schemas.microsoft.com/office/powerpoint/2010/main" val="7649326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09A9248-CFB2-4A8C-ADF0-11223D20DF26}"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C4297F0-A6F4-4B9C-9960-40DF7BF7718E}" type="slidenum">
              <a:rPr lang="en-US" altLang="ja-JP"/>
              <a:pPr>
                <a:defRPr/>
              </a:pPr>
              <a:t>‹#›</a:t>
            </a:fld>
            <a:endParaRPr lang="en-US" altLang="ja-JP" dirty="0"/>
          </a:p>
        </p:txBody>
      </p:sp>
    </p:spTree>
    <p:extLst>
      <p:ext uri="{BB962C8B-B14F-4D97-AF65-F5344CB8AC3E}">
        <p14:creationId xmlns:p14="http://schemas.microsoft.com/office/powerpoint/2010/main" val="38787309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E7D58CD6-5999-4E4B-8C83-650880B5EA12}"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4A43D53-8983-427C-9748-AE2DA576EBF7}" type="slidenum">
              <a:rPr lang="en-US" altLang="ja-JP"/>
              <a:pPr>
                <a:defRPr/>
              </a:pPr>
              <a:t>‹#›</a:t>
            </a:fld>
            <a:endParaRPr lang="en-US" altLang="ja-JP" dirty="0"/>
          </a:p>
        </p:txBody>
      </p:sp>
    </p:spTree>
    <p:extLst>
      <p:ext uri="{BB962C8B-B14F-4D97-AF65-F5344CB8AC3E}">
        <p14:creationId xmlns:p14="http://schemas.microsoft.com/office/powerpoint/2010/main" val="37817642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70B2734F-61C8-4D4C-8E18-40EF00F96431}" type="datetime1">
              <a:rPr lang="ja-JP" altLang="en-US"/>
              <a:pPr>
                <a:defRPr/>
              </a:pPr>
              <a:t>2017/2/19</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06AEABC-2A46-446D-9599-603EF9DF691D}" type="slidenum">
              <a:rPr lang="en-US" altLang="ja-JP"/>
              <a:pPr>
                <a:defRPr/>
              </a:pPr>
              <a:t>‹#›</a:t>
            </a:fld>
            <a:endParaRPr lang="en-US" altLang="ja-JP" dirty="0"/>
          </a:p>
        </p:txBody>
      </p:sp>
    </p:spTree>
    <p:extLst>
      <p:ext uri="{BB962C8B-B14F-4D97-AF65-F5344CB8AC3E}">
        <p14:creationId xmlns:p14="http://schemas.microsoft.com/office/powerpoint/2010/main" val="20700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866D453-5108-4538-A48D-D5479C82EE45}"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B1A493-F2B2-43A5-97EB-124498F3E1B7}" type="slidenum">
              <a:rPr lang="en-US" altLang="ja-JP"/>
              <a:pPr>
                <a:defRPr/>
              </a:pPr>
              <a:t>‹#›</a:t>
            </a:fld>
            <a:endParaRPr lang="en-US" altLang="ja-JP" dirty="0"/>
          </a:p>
        </p:txBody>
      </p:sp>
    </p:spTree>
    <p:extLst>
      <p:ext uri="{BB962C8B-B14F-4D97-AF65-F5344CB8AC3E}">
        <p14:creationId xmlns:p14="http://schemas.microsoft.com/office/powerpoint/2010/main" val="1986834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7F19B3E-11B4-4A74-97C7-3E09BEE76F5F}" type="datetime1">
              <a:rPr lang="ja-JP" altLang="en-US"/>
              <a:pPr>
                <a:defRPr/>
              </a:pPr>
              <a:t>2017/2/19</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5AC01C5-5F04-43C2-9DFD-B82DCBD6DEBA}" type="slidenum">
              <a:rPr lang="en-US" altLang="ja-JP"/>
              <a:pPr>
                <a:defRPr/>
              </a:pPr>
              <a:t>‹#›</a:t>
            </a:fld>
            <a:endParaRPr lang="en-US" altLang="ja-JP" dirty="0"/>
          </a:p>
        </p:txBody>
      </p:sp>
    </p:spTree>
    <p:extLst>
      <p:ext uri="{BB962C8B-B14F-4D97-AF65-F5344CB8AC3E}">
        <p14:creationId xmlns:p14="http://schemas.microsoft.com/office/powerpoint/2010/main" val="1023527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F173061-B2E1-47AB-8C9E-A90D8BA34F98}" type="datetime1">
              <a:rPr lang="ja-JP" altLang="en-US"/>
              <a:pPr>
                <a:defRPr/>
              </a:pPr>
              <a:t>2017/2/19</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CF7192C9-C0D4-46B8-A65D-BE6E3088AF1C}" type="slidenum">
              <a:rPr lang="en-US" altLang="ja-JP"/>
              <a:pPr>
                <a:defRPr/>
              </a:pPr>
              <a:t>‹#›</a:t>
            </a:fld>
            <a:endParaRPr lang="en-US" altLang="ja-JP" dirty="0"/>
          </a:p>
        </p:txBody>
      </p:sp>
    </p:spTree>
    <p:extLst>
      <p:ext uri="{BB962C8B-B14F-4D97-AF65-F5344CB8AC3E}">
        <p14:creationId xmlns:p14="http://schemas.microsoft.com/office/powerpoint/2010/main" val="3025821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215371E3-7987-4BC3-95C4-3F6B758BF353}"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2D087E-412D-44C5-A0F9-716F4CEB2C89}" type="slidenum">
              <a:rPr lang="en-US" altLang="ja-JP"/>
              <a:pPr>
                <a:defRPr/>
              </a:pPr>
              <a:t>‹#›</a:t>
            </a:fld>
            <a:endParaRPr lang="en-US" altLang="ja-JP" dirty="0"/>
          </a:p>
        </p:txBody>
      </p:sp>
    </p:spTree>
    <p:extLst>
      <p:ext uri="{BB962C8B-B14F-4D97-AF65-F5344CB8AC3E}">
        <p14:creationId xmlns:p14="http://schemas.microsoft.com/office/powerpoint/2010/main" val="35853668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A9077EF3-432D-4FE3-B231-3AEB1860DF50}"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F81EAA-548F-4E30-A93A-AF7DFCDD82EF}" type="slidenum">
              <a:rPr lang="en-US" altLang="ja-JP"/>
              <a:pPr>
                <a:defRPr/>
              </a:pPr>
              <a:t>‹#›</a:t>
            </a:fld>
            <a:endParaRPr lang="en-US" altLang="ja-JP" dirty="0"/>
          </a:p>
        </p:txBody>
      </p:sp>
    </p:spTree>
    <p:extLst>
      <p:ext uri="{BB962C8B-B14F-4D97-AF65-F5344CB8AC3E}">
        <p14:creationId xmlns:p14="http://schemas.microsoft.com/office/powerpoint/2010/main" val="21447807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BC2BD11-F84B-4562-81D6-6B0172A28375}"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6D570FE-FD5F-4C55-90D2-7155B9B9B675}" type="slidenum">
              <a:rPr lang="en-US" altLang="ja-JP"/>
              <a:pPr>
                <a:defRPr/>
              </a:pPr>
              <a:t>‹#›</a:t>
            </a:fld>
            <a:endParaRPr lang="en-US" altLang="ja-JP" dirty="0"/>
          </a:p>
        </p:txBody>
      </p:sp>
    </p:spTree>
    <p:extLst>
      <p:ext uri="{BB962C8B-B14F-4D97-AF65-F5344CB8AC3E}">
        <p14:creationId xmlns:p14="http://schemas.microsoft.com/office/powerpoint/2010/main" val="27236949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93E86FE-5A98-4079-A217-5AFC96C15AC2}"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5F4443-8F6B-49BA-81B5-1AAFF6ABA64E}" type="slidenum">
              <a:rPr lang="en-US" altLang="ja-JP"/>
              <a:pPr>
                <a:defRPr/>
              </a:pPr>
              <a:t>‹#›</a:t>
            </a:fld>
            <a:endParaRPr lang="en-US" altLang="ja-JP" dirty="0"/>
          </a:p>
        </p:txBody>
      </p:sp>
    </p:spTree>
    <p:extLst>
      <p:ext uri="{BB962C8B-B14F-4D97-AF65-F5344CB8AC3E}">
        <p14:creationId xmlns:p14="http://schemas.microsoft.com/office/powerpoint/2010/main" val="2679545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5F8D3261-BD2F-4386-B824-2DB07FCC1F3A}" type="datetime1">
              <a:rPr lang="ja-JP" altLang="en-US"/>
              <a:pPr>
                <a:defRPr/>
              </a:pPr>
              <a:t>2017/2/19</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5985E1-AD76-4184-B31E-6D74F79EFFB5}" type="slidenum">
              <a:rPr lang="en-US" altLang="ja-JP"/>
              <a:pPr>
                <a:defRPr/>
              </a:pPr>
              <a:t>‹#›</a:t>
            </a:fld>
            <a:endParaRPr lang="en-US" altLang="ja-JP"/>
          </a:p>
        </p:txBody>
      </p:sp>
    </p:spTree>
    <p:extLst>
      <p:ext uri="{BB962C8B-B14F-4D97-AF65-F5344CB8AC3E}">
        <p14:creationId xmlns:p14="http://schemas.microsoft.com/office/powerpoint/2010/main" val="9074371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2BFC32E6-BC14-4AE0-8BAB-ACD23903F28F}"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D623DFF-30A3-4A15-A696-25963301B207}" type="slidenum">
              <a:rPr lang="en-US" altLang="ja-JP"/>
              <a:pPr>
                <a:defRPr/>
              </a:pPr>
              <a:t>‹#›</a:t>
            </a:fld>
            <a:endParaRPr lang="en-US" altLang="ja-JP"/>
          </a:p>
        </p:txBody>
      </p:sp>
    </p:spTree>
    <p:extLst>
      <p:ext uri="{BB962C8B-B14F-4D97-AF65-F5344CB8AC3E}">
        <p14:creationId xmlns:p14="http://schemas.microsoft.com/office/powerpoint/2010/main" val="19996966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46CA0731-E50D-475C-B373-7E1BF2425D42}"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75CDF83-13D5-44E9-A945-9AB17D234DD2}" type="slidenum">
              <a:rPr lang="en-US" altLang="ja-JP"/>
              <a:pPr>
                <a:defRPr/>
              </a:pPr>
              <a:t>‹#›</a:t>
            </a:fld>
            <a:endParaRPr lang="en-US" altLang="ja-JP"/>
          </a:p>
        </p:txBody>
      </p:sp>
    </p:spTree>
    <p:extLst>
      <p:ext uri="{BB962C8B-B14F-4D97-AF65-F5344CB8AC3E}">
        <p14:creationId xmlns:p14="http://schemas.microsoft.com/office/powerpoint/2010/main" val="37050673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BDD95606-ACD7-49A9-9752-074E1DD53A62}"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BA19E7D-BE98-4B15-A9B8-BFE5793C34B0}" type="slidenum">
              <a:rPr lang="en-US" altLang="ja-JP"/>
              <a:pPr>
                <a:defRPr/>
              </a:pPr>
              <a:t>‹#›</a:t>
            </a:fld>
            <a:endParaRPr lang="en-US" altLang="ja-JP"/>
          </a:p>
        </p:txBody>
      </p:sp>
    </p:spTree>
    <p:extLst>
      <p:ext uri="{BB962C8B-B14F-4D97-AF65-F5344CB8AC3E}">
        <p14:creationId xmlns:p14="http://schemas.microsoft.com/office/powerpoint/2010/main" val="4161217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1BD4E133-A1B7-4112-9541-2861AA4F8611}" type="datetime1">
              <a:rPr lang="ja-JP" altLang="en-US"/>
              <a:pPr>
                <a:defRPr/>
              </a:pPr>
              <a:t>2017/2/19</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A00D78E-D4BD-44DF-8004-F1FBCCDCD3A4}" type="slidenum">
              <a:rPr lang="en-US" altLang="ja-JP"/>
              <a:pPr>
                <a:defRPr/>
              </a:pPr>
              <a:t>‹#›</a:t>
            </a:fld>
            <a:endParaRPr lang="en-US" altLang="ja-JP" dirty="0"/>
          </a:p>
        </p:txBody>
      </p:sp>
    </p:spTree>
    <p:extLst>
      <p:ext uri="{BB962C8B-B14F-4D97-AF65-F5344CB8AC3E}">
        <p14:creationId xmlns:p14="http://schemas.microsoft.com/office/powerpoint/2010/main" val="3510197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B6796DCC-7C52-4F0F-8063-0CD542C90662}" type="datetime1">
              <a:rPr lang="ja-JP" altLang="en-US"/>
              <a:pPr>
                <a:defRPr/>
              </a:pPr>
              <a:t>2017/2/19</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EDC144D9-0BBE-4A73-8A33-3266470F018B}" type="slidenum">
              <a:rPr lang="en-US" altLang="ja-JP"/>
              <a:pPr>
                <a:defRPr/>
              </a:pPr>
              <a:t>‹#›</a:t>
            </a:fld>
            <a:endParaRPr lang="en-US" altLang="ja-JP"/>
          </a:p>
        </p:txBody>
      </p:sp>
    </p:spTree>
    <p:extLst>
      <p:ext uri="{BB962C8B-B14F-4D97-AF65-F5344CB8AC3E}">
        <p14:creationId xmlns:p14="http://schemas.microsoft.com/office/powerpoint/2010/main" val="27733405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BFFCBB9B-B658-44E8-898C-19A94B514169}" type="datetime1">
              <a:rPr lang="ja-JP" altLang="en-US"/>
              <a:pPr>
                <a:defRPr/>
              </a:pPr>
              <a:t>2017/2/19</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99975C6-1987-4FDB-95F6-459BC902023D}" type="slidenum">
              <a:rPr lang="en-US" altLang="ja-JP"/>
              <a:pPr>
                <a:defRPr/>
              </a:pPr>
              <a:t>‹#›</a:t>
            </a:fld>
            <a:endParaRPr lang="en-US" altLang="ja-JP"/>
          </a:p>
        </p:txBody>
      </p:sp>
    </p:spTree>
    <p:extLst>
      <p:ext uri="{BB962C8B-B14F-4D97-AF65-F5344CB8AC3E}">
        <p14:creationId xmlns:p14="http://schemas.microsoft.com/office/powerpoint/2010/main" val="28082725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FC45B00-A956-4155-9E64-53B978C27544}" type="datetime1">
              <a:rPr lang="ja-JP" altLang="en-US"/>
              <a:pPr>
                <a:defRPr/>
              </a:pPr>
              <a:t>2017/2/19</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31451DEA-88DE-4DFF-8AA4-FBFC8495BFA5}" type="slidenum">
              <a:rPr lang="en-US" altLang="ja-JP"/>
              <a:pPr>
                <a:defRPr/>
              </a:pPr>
              <a:t>‹#›</a:t>
            </a:fld>
            <a:endParaRPr lang="en-US" altLang="ja-JP"/>
          </a:p>
        </p:txBody>
      </p:sp>
    </p:spTree>
    <p:extLst>
      <p:ext uri="{BB962C8B-B14F-4D97-AF65-F5344CB8AC3E}">
        <p14:creationId xmlns:p14="http://schemas.microsoft.com/office/powerpoint/2010/main" val="18798172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A4620C7E-69C4-4A7D-B445-60093E762C04}"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CD72943-3CA5-477A-A3B0-D40DF87DFD2F}" type="slidenum">
              <a:rPr lang="en-US" altLang="ja-JP"/>
              <a:pPr>
                <a:defRPr/>
              </a:pPr>
              <a:t>‹#›</a:t>
            </a:fld>
            <a:endParaRPr lang="en-US" altLang="ja-JP"/>
          </a:p>
        </p:txBody>
      </p:sp>
    </p:spTree>
    <p:extLst>
      <p:ext uri="{BB962C8B-B14F-4D97-AF65-F5344CB8AC3E}">
        <p14:creationId xmlns:p14="http://schemas.microsoft.com/office/powerpoint/2010/main" val="9226513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F2F65F61-F7A6-4D7C-9448-7BF9C076AC02}"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3D42EC7-C50E-48E0-A406-919AA7BE7D75}" type="slidenum">
              <a:rPr lang="en-US" altLang="ja-JP"/>
              <a:pPr>
                <a:defRPr/>
              </a:pPr>
              <a:t>‹#›</a:t>
            </a:fld>
            <a:endParaRPr lang="en-US" altLang="ja-JP"/>
          </a:p>
        </p:txBody>
      </p:sp>
    </p:spTree>
    <p:extLst>
      <p:ext uri="{BB962C8B-B14F-4D97-AF65-F5344CB8AC3E}">
        <p14:creationId xmlns:p14="http://schemas.microsoft.com/office/powerpoint/2010/main" val="376378768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12B14BD-6C46-450C-81B1-F0DF7D9A9C1F}"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52CC44-EB4B-4EF5-BCEA-F33F339CEBF5}" type="slidenum">
              <a:rPr lang="en-US" altLang="ja-JP"/>
              <a:pPr>
                <a:defRPr/>
              </a:pPr>
              <a:t>‹#›</a:t>
            </a:fld>
            <a:endParaRPr lang="en-US" altLang="ja-JP"/>
          </a:p>
        </p:txBody>
      </p:sp>
    </p:spTree>
    <p:extLst>
      <p:ext uri="{BB962C8B-B14F-4D97-AF65-F5344CB8AC3E}">
        <p14:creationId xmlns:p14="http://schemas.microsoft.com/office/powerpoint/2010/main" val="18048868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E7EABED-8110-4BBF-B07F-8391A99A05DF}"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C6BBA6A-0104-4056-9B34-A7ED090F8E72}" type="slidenum">
              <a:rPr lang="en-US" altLang="ja-JP"/>
              <a:pPr>
                <a:defRPr/>
              </a:pPr>
              <a:t>‹#›</a:t>
            </a:fld>
            <a:endParaRPr lang="en-US" altLang="ja-JP"/>
          </a:p>
        </p:txBody>
      </p:sp>
    </p:spTree>
    <p:extLst>
      <p:ext uri="{BB962C8B-B14F-4D97-AF65-F5344CB8AC3E}">
        <p14:creationId xmlns:p14="http://schemas.microsoft.com/office/powerpoint/2010/main" val="22982706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735EB86D-DE3B-4721-BA87-F5B15FFEB361}" type="datetime1">
              <a:rPr lang="ja-JP" altLang="en-US"/>
              <a:pPr>
                <a:defRPr/>
              </a:pPr>
              <a:t>2017/2/19</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681C658B-F7B6-424A-9982-891AFEC2391A}" type="slidenum">
              <a:rPr lang="en-US" altLang="ja-JP"/>
              <a:pPr>
                <a:defRPr/>
              </a:pPr>
              <a:t>‹#›</a:t>
            </a:fld>
            <a:endParaRPr lang="en-US" altLang="ja-JP"/>
          </a:p>
        </p:txBody>
      </p:sp>
    </p:spTree>
    <p:extLst>
      <p:ext uri="{BB962C8B-B14F-4D97-AF65-F5344CB8AC3E}">
        <p14:creationId xmlns:p14="http://schemas.microsoft.com/office/powerpoint/2010/main" val="1569733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EB71F91C-F492-4DF6-9680-B5541F1D5E92}"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34DFBBB-B38C-4BD5-A1D5-ADAE9DDF1F53}" type="slidenum">
              <a:rPr lang="en-US" altLang="ja-JP"/>
              <a:pPr>
                <a:defRPr/>
              </a:pPr>
              <a:t>‹#›</a:t>
            </a:fld>
            <a:endParaRPr lang="en-US" altLang="ja-JP"/>
          </a:p>
        </p:txBody>
      </p:sp>
    </p:spTree>
    <p:extLst>
      <p:ext uri="{BB962C8B-B14F-4D97-AF65-F5344CB8AC3E}">
        <p14:creationId xmlns:p14="http://schemas.microsoft.com/office/powerpoint/2010/main" val="12025625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F4BDF156-ADE0-4750-B5EC-DA746B5EA11E}"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3F03CF6-B741-4525-A996-EF41526F9F48}" type="slidenum">
              <a:rPr lang="en-US" altLang="ja-JP"/>
              <a:pPr>
                <a:defRPr/>
              </a:pPr>
              <a:t>‹#›</a:t>
            </a:fld>
            <a:endParaRPr lang="en-US" altLang="ja-JP"/>
          </a:p>
        </p:txBody>
      </p:sp>
    </p:spTree>
    <p:extLst>
      <p:ext uri="{BB962C8B-B14F-4D97-AF65-F5344CB8AC3E}">
        <p14:creationId xmlns:p14="http://schemas.microsoft.com/office/powerpoint/2010/main" val="22379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AA1092C-0B75-4F60-8E6E-C28EABBFC493}" type="datetime1">
              <a:rPr lang="ja-JP" altLang="en-US"/>
              <a:pPr>
                <a:defRPr/>
              </a:pPr>
              <a:t>2017/2/19</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8F2BEB8-0DB8-4008-853D-565E895A0D6C}" type="slidenum">
              <a:rPr lang="en-US" altLang="ja-JP"/>
              <a:pPr>
                <a:defRPr/>
              </a:pPr>
              <a:t>‹#›</a:t>
            </a:fld>
            <a:endParaRPr lang="en-US" altLang="ja-JP" dirty="0"/>
          </a:p>
        </p:txBody>
      </p:sp>
    </p:spTree>
    <p:extLst>
      <p:ext uri="{BB962C8B-B14F-4D97-AF65-F5344CB8AC3E}">
        <p14:creationId xmlns:p14="http://schemas.microsoft.com/office/powerpoint/2010/main" val="14188364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AAA2B734-4DE3-440A-B1A4-22C8E8AEDA3A}"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B174741-DC98-423C-9AD7-D44B7F4D97FC}" type="slidenum">
              <a:rPr lang="en-US" altLang="ja-JP"/>
              <a:pPr>
                <a:defRPr/>
              </a:pPr>
              <a:t>‹#›</a:t>
            </a:fld>
            <a:endParaRPr lang="en-US" altLang="ja-JP"/>
          </a:p>
        </p:txBody>
      </p:sp>
    </p:spTree>
    <p:extLst>
      <p:ext uri="{BB962C8B-B14F-4D97-AF65-F5344CB8AC3E}">
        <p14:creationId xmlns:p14="http://schemas.microsoft.com/office/powerpoint/2010/main" val="23460586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57CB4BBD-344C-4F1E-8233-5654200B7695}" type="datetime1">
              <a:rPr lang="ja-JP" altLang="en-US"/>
              <a:pPr>
                <a:defRPr/>
              </a:pPr>
              <a:t>2017/2/19</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0842664-2277-4AF0-A7A6-080F51AD748B}" type="slidenum">
              <a:rPr lang="en-US" altLang="ja-JP"/>
              <a:pPr>
                <a:defRPr/>
              </a:pPr>
              <a:t>‹#›</a:t>
            </a:fld>
            <a:endParaRPr lang="en-US" altLang="ja-JP"/>
          </a:p>
        </p:txBody>
      </p:sp>
    </p:spTree>
    <p:extLst>
      <p:ext uri="{BB962C8B-B14F-4D97-AF65-F5344CB8AC3E}">
        <p14:creationId xmlns:p14="http://schemas.microsoft.com/office/powerpoint/2010/main" val="24504017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C01EC8E7-FF72-4B93-81E5-B5AF0BFCF197}" type="datetime1">
              <a:rPr lang="ja-JP" altLang="en-US"/>
              <a:pPr>
                <a:defRPr/>
              </a:pPr>
              <a:t>2017/2/19</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D7C71DA-4AF9-42B2-A66F-B4986B87483D}" type="slidenum">
              <a:rPr lang="en-US" altLang="ja-JP"/>
              <a:pPr>
                <a:defRPr/>
              </a:pPr>
              <a:t>‹#›</a:t>
            </a:fld>
            <a:endParaRPr lang="en-US" altLang="ja-JP"/>
          </a:p>
        </p:txBody>
      </p:sp>
    </p:spTree>
    <p:extLst>
      <p:ext uri="{BB962C8B-B14F-4D97-AF65-F5344CB8AC3E}">
        <p14:creationId xmlns:p14="http://schemas.microsoft.com/office/powerpoint/2010/main" val="26864007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206E814-CE16-4C6C-AB2A-DE97F9F8D1C4}" type="datetime1">
              <a:rPr lang="ja-JP" altLang="en-US"/>
              <a:pPr>
                <a:defRPr/>
              </a:pPr>
              <a:t>2017/2/19</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6E82C34-2160-4CF1-895A-BD734E199DA3}" type="slidenum">
              <a:rPr lang="en-US" altLang="ja-JP"/>
              <a:pPr>
                <a:defRPr/>
              </a:pPr>
              <a:t>‹#›</a:t>
            </a:fld>
            <a:endParaRPr lang="en-US" altLang="ja-JP"/>
          </a:p>
        </p:txBody>
      </p:sp>
    </p:spTree>
    <p:extLst>
      <p:ext uri="{BB962C8B-B14F-4D97-AF65-F5344CB8AC3E}">
        <p14:creationId xmlns:p14="http://schemas.microsoft.com/office/powerpoint/2010/main" val="22257044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C0653C70-7922-41EB-9607-7EFA7B9A9B4C}"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8453EA7-1759-4B17-ADAA-BE8CB9442C15}" type="slidenum">
              <a:rPr lang="en-US" altLang="ja-JP"/>
              <a:pPr>
                <a:defRPr/>
              </a:pPr>
              <a:t>‹#›</a:t>
            </a:fld>
            <a:endParaRPr lang="en-US" altLang="ja-JP"/>
          </a:p>
        </p:txBody>
      </p:sp>
    </p:spTree>
    <p:extLst>
      <p:ext uri="{BB962C8B-B14F-4D97-AF65-F5344CB8AC3E}">
        <p14:creationId xmlns:p14="http://schemas.microsoft.com/office/powerpoint/2010/main" val="21068409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49B3509D-D8BD-463D-982A-A5795710BF17}"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264F585-3322-45EF-8139-448A454EE3B3}" type="slidenum">
              <a:rPr lang="en-US" altLang="ja-JP"/>
              <a:pPr>
                <a:defRPr/>
              </a:pPr>
              <a:t>‹#›</a:t>
            </a:fld>
            <a:endParaRPr lang="en-US" altLang="ja-JP"/>
          </a:p>
        </p:txBody>
      </p:sp>
    </p:spTree>
    <p:extLst>
      <p:ext uri="{BB962C8B-B14F-4D97-AF65-F5344CB8AC3E}">
        <p14:creationId xmlns:p14="http://schemas.microsoft.com/office/powerpoint/2010/main" val="35672948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1B9B719-6F53-4ED7-8E9B-E25FA71FFB3B}"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4876DBE-EABD-4A8A-9920-6218BB7508A2}" type="slidenum">
              <a:rPr lang="en-US" altLang="ja-JP"/>
              <a:pPr>
                <a:defRPr/>
              </a:pPr>
              <a:t>‹#›</a:t>
            </a:fld>
            <a:endParaRPr lang="en-US" altLang="ja-JP"/>
          </a:p>
        </p:txBody>
      </p:sp>
    </p:spTree>
    <p:extLst>
      <p:ext uri="{BB962C8B-B14F-4D97-AF65-F5344CB8AC3E}">
        <p14:creationId xmlns:p14="http://schemas.microsoft.com/office/powerpoint/2010/main" val="23990468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334DFC9-C017-4479-9638-59D3C2FDB04F}" type="datetime1">
              <a:rPr lang="ja-JP" altLang="en-US"/>
              <a:pPr>
                <a:defRPr/>
              </a:pPr>
              <a:t>2017/2/19</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D67B02-F541-4FD2-8506-81696B76C163}" type="slidenum">
              <a:rPr lang="en-US" altLang="ja-JP"/>
              <a:pPr>
                <a:defRPr/>
              </a:pPr>
              <a:t>‹#›</a:t>
            </a:fld>
            <a:endParaRPr lang="en-US" altLang="ja-JP"/>
          </a:p>
        </p:txBody>
      </p:sp>
    </p:spTree>
    <p:extLst>
      <p:ext uri="{BB962C8B-B14F-4D97-AF65-F5344CB8AC3E}">
        <p14:creationId xmlns:p14="http://schemas.microsoft.com/office/powerpoint/2010/main" val="1273989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E04DB01-A5E9-4B47-B844-A10472CF11D8}" type="datetime1">
              <a:rPr lang="ja-JP" altLang="en-US"/>
              <a:pPr>
                <a:defRPr/>
              </a:pPr>
              <a:t>2017/2/19</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749AF14-06A6-4644-9CF3-7D3B00FE3F4F}" type="slidenum">
              <a:rPr lang="en-US" altLang="ja-JP"/>
              <a:pPr>
                <a:defRPr/>
              </a:pPr>
              <a:t>‹#›</a:t>
            </a:fld>
            <a:endParaRPr lang="en-US" altLang="ja-JP" dirty="0"/>
          </a:p>
        </p:txBody>
      </p:sp>
    </p:spTree>
    <p:extLst>
      <p:ext uri="{BB962C8B-B14F-4D97-AF65-F5344CB8AC3E}">
        <p14:creationId xmlns:p14="http://schemas.microsoft.com/office/powerpoint/2010/main" val="122827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0D781C0-B0D4-4B1A-8EF1-DDE812B94EB0}"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41BDDF9-C8AE-4A06-9D19-1FD860EC2453}" type="slidenum">
              <a:rPr lang="en-US" altLang="ja-JP"/>
              <a:pPr>
                <a:defRPr/>
              </a:pPr>
              <a:t>‹#›</a:t>
            </a:fld>
            <a:endParaRPr lang="en-US" altLang="ja-JP" dirty="0"/>
          </a:p>
        </p:txBody>
      </p:sp>
    </p:spTree>
    <p:extLst>
      <p:ext uri="{BB962C8B-B14F-4D97-AF65-F5344CB8AC3E}">
        <p14:creationId xmlns:p14="http://schemas.microsoft.com/office/powerpoint/2010/main" val="434269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025F1DB-56E9-447C-A724-D896F79FC95F}" type="datetime1">
              <a:rPr lang="ja-JP" altLang="en-US"/>
              <a:pPr>
                <a:defRPr/>
              </a:pPr>
              <a:t>2017/2/19</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AC56671-B73E-4658-AECB-0916F23AF15D}" type="slidenum">
              <a:rPr lang="en-US" altLang="ja-JP"/>
              <a:pPr>
                <a:defRPr/>
              </a:pPr>
              <a:t>‹#›</a:t>
            </a:fld>
            <a:endParaRPr lang="en-US" altLang="ja-JP" dirty="0"/>
          </a:p>
        </p:txBody>
      </p:sp>
    </p:spTree>
    <p:extLst>
      <p:ext uri="{BB962C8B-B14F-4D97-AF65-F5344CB8AC3E}">
        <p14:creationId xmlns:p14="http://schemas.microsoft.com/office/powerpoint/2010/main" val="12375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D1AACA79-915D-4ABA-A22E-C8F166DAFAAC}" type="datetime1">
              <a:rPr lang="ja-JP" altLang="en-US"/>
              <a:pPr>
                <a:defRPr/>
              </a:pPr>
              <a:t>2017/2/19</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98AB2C65-F9DE-4B6B-8425-DE403368730A}"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79" r:id="rId1"/>
    <p:sldLayoutId id="2147487449" r:id="rId2"/>
    <p:sldLayoutId id="2147487450" r:id="rId3"/>
    <p:sldLayoutId id="2147487451" r:id="rId4"/>
    <p:sldLayoutId id="2147487452" r:id="rId5"/>
    <p:sldLayoutId id="2147487453" r:id="rId6"/>
    <p:sldLayoutId id="2147487454" r:id="rId7"/>
    <p:sldLayoutId id="2147487455" r:id="rId8"/>
    <p:sldLayoutId id="2147487456" r:id="rId9"/>
    <p:sldLayoutId id="2147487457" r:id="rId10"/>
    <p:sldLayoutId id="214748745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B54B8DF4-6E0C-485A-BFDF-EBD6B4B49387}" type="datetime1">
              <a:rPr lang="ja-JP" altLang="en-US"/>
              <a:pPr>
                <a:defRPr/>
              </a:pPr>
              <a:t>2017/2/19</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86CF3912-F6FA-49E3-9360-09398EF48889}" type="slidenum">
              <a:rPr lang="en-US" altLang="ja-JP"/>
              <a:pPr>
                <a:defRPr/>
              </a:pPr>
              <a:t>‹#›</a:t>
            </a:fld>
            <a:endParaRPr lang="en-US" altLang="ja-JP" dirty="0"/>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0" r:id="rId1"/>
    <p:sldLayoutId id="2147487459" r:id="rId2"/>
    <p:sldLayoutId id="2147487460" r:id="rId3"/>
    <p:sldLayoutId id="2147487461" r:id="rId4"/>
    <p:sldLayoutId id="2147487462" r:id="rId5"/>
    <p:sldLayoutId id="2147487463" r:id="rId6"/>
    <p:sldLayoutId id="2147487464" r:id="rId7"/>
    <p:sldLayoutId id="2147487465" r:id="rId8"/>
    <p:sldLayoutId id="2147487466" r:id="rId9"/>
    <p:sldLayoutId id="2147487467" r:id="rId10"/>
    <p:sldLayoutId id="214748746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7E930769-B35F-492F-9589-AF5C70E2F791}" type="datetime1">
              <a:rPr lang="ja-JP" altLang="en-US"/>
              <a:pPr>
                <a:defRPr/>
              </a:pPr>
              <a:t>2017/2/19</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F7B2749D-22E2-4155-B6E8-8A7290251C2E}" type="slidenum">
              <a:rPr lang="en-US" altLang="ja-JP"/>
              <a:pPr>
                <a:defRPr/>
              </a:pPr>
              <a:t>‹#›</a:t>
            </a:fld>
            <a:endParaRPr lang="en-US" altLang="ja-JP"/>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1" r:id="rId1"/>
    <p:sldLayoutId id="2147487482" r:id="rId2"/>
    <p:sldLayoutId id="2147487483" r:id="rId3"/>
    <p:sldLayoutId id="2147487484" r:id="rId4"/>
    <p:sldLayoutId id="2147487485" r:id="rId5"/>
    <p:sldLayoutId id="2147487486" r:id="rId6"/>
    <p:sldLayoutId id="2147487487" r:id="rId7"/>
    <p:sldLayoutId id="2147487488" r:id="rId8"/>
    <p:sldLayoutId id="2147487489" r:id="rId9"/>
    <p:sldLayoutId id="2147487490" r:id="rId10"/>
    <p:sldLayoutId id="2147487491" r:id="rId11"/>
    <p:sldLayoutId id="2147487492"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4099"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84F50C42-340D-496C-9440-DACFBB7DB59D}" type="datetime1">
              <a:rPr lang="ja-JP" altLang="en-US"/>
              <a:pPr>
                <a:defRPr/>
              </a:pPr>
              <a:t>2017/2/19</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659B2DD1-5BFF-4948-9F53-3D3E78E4B256}" type="slidenum">
              <a:rPr lang="en-US" altLang="ja-JP"/>
              <a:pPr>
                <a:defRPr/>
              </a:pPr>
              <a:t>‹#›</a:t>
            </a:fld>
            <a:endParaRPr lang="en-US" altLang="ja-JP" dirty="0"/>
          </a:p>
        </p:txBody>
      </p:sp>
      <p:sp>
        <p:nvSpPr>
          <p:cNvPr id="4103"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93" r:id="rId1"/>
    <p:sldLayoutId id="2147487469" r:id="rId2"/>
    <p:sldLayoutId id="2147487470" r:id="rId3"/>
    <p:sldLayoutId id="2147487471" r:id="rId4"/>
    <p:sldLayoutId id="2147487472" r:id="rId5"/>
    <p:sldLayoutId id="2147487473" r:id="rId6"/>
    <p:sldLayoutId id="2147487474" r:id="rId7"/>
    <p:sldLayoutId id="2147487475" r:id="rId8"/>
    <p:sldLayoutId id="2147487476" r:id="rId9"/>
    <p:sldLayoutId id="2147487477" r:id="rId10"/>
    <p:sldLayoutId id="2147487478"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819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atin typeface="HGPｺﾞｼｯｸE" pitchFamily="50" charset="-128"/>
                <a:ea typeface="HGPｺﾞｼｯｸE" pitchFamily="50" charset="-128"/>
              </a:defRPr>
            </a:lvl1pPr>
          </a:lstStyle>
          <a:p>
            <a:pPr>
              <a:defRPr/>
            </a:pPr>
            <a:fld id="{FD207FDB-2FF6-4133-AA6C-6FE8C27BD3D2}" type="datetime1">
              <a:rPr lang="ja-JP" altLang="en-US"/>
              <a:pPr>
                <a:defRPr/>
              </a:pPr>
              <a:t>2017/2/19</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HGPｺﾞｼｯｸE" panose="020B0900000000000000" pitchFamily="50" charset="-128"/>
                <a:ea typeface="HGPｺﾞｼｯｸE" panose="020B0900000000000000" pitchFamily="50" charset="-128"/>
              </a:defRPr>
            </a:lvl1pPr>
          </a:lstStyle>
          <a:p>
            <a:pPr>
              <a:defRPr/>
            </a:pPr>
            <a:fld id="{084FE784-FBDC-4EE1-A873-DCFDC79749C2}" type="slidenum">
              <a:rPr lang="en-US" altLang="ja-JP"/>
              <a:pPr>
                <a:defRPr/>
              </a:pPr>
              <a:t>‹#›</a:t>
            </a:fld>
            <a:endParaRPr lang="en-US" altLang="ja-JP"/>
          </a:p>
        </p:txBody>
      </p:sp>
      <p:sp>
        <p:nvSpPr>
          <p:cNvPr id="819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extLst>
      <p:ext uri="{BB962C8B-B14F-4D97-AF65-F5344CB8AC3E}">
        <p14:creationId xmlns:p14="http://schemas.microsoft.com/office/powerpoint/2010/main" val="3640456477"/>
      </p:ext>
    </p:extLst>
  </p:cSld>
  <p:clrMap bg1="lt1" tx1="dk1" bg2="lt2" tx2="dk2" accent1="accent1" accent2="accent2" accent3="accent3" accent4="accent4" accent5="accent5" accent6="accent6" hlink="hlink" folHlink="folHlink"/>
  <p:sldLayoutIdLst>
    <p:sldLayoutId id="2147487495" r:id="rId1"/>
    <p:sldLayoutId id="2147487496" r:id="rId2"/>
    <p:sldLayoutId id="2147487497" r:id="rId3"/>
    <p:sldLayoutId id="2147487498" r:id="rId4"/>
    <p:sldLayoutId id="2147487499" r:id="rId5"/>
    <p:sldLayoutId id="2147487500" r:id="rId6"/>
    <p:sldLayoutId id="2147487501" r:id="rId7"/>
    <p:sldLayoutId id="2147487502" r:id="rId8"/>
    <p:sldLayoutId id="2147487503" r:id="rId9"/>
    <p:sldLayoutId id="2147487504" r:id="rId10"/>
    <p:sldLayoutId id="214748750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HGPｺﾞｼｯｸE" pitchFamily="50" charset="-128"/>
                <a:ea typeface="HGPｺﾞｼｯｸE" pitchFamily="50" charset="-128"/>
              </a:defRPr>
            </a:lvl1pPr>
          </a:lstStyle>
          <a:p>
            <a:pPr>
              <a:defRPr/>
            </a:pPr>
            <a:fld id="{35DF0DED-4B82-4913-B819-DA7DE91FCC99}" type="datetime1">
              <a:rPr lang="ja-JP" altLang="en-US"/>
              <a:pPr>
                <a:defRPr/>
              </a:pPr>
              <a:t>2017/2/19</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HGPｺﾞｼｯｸE" panose="020B0900000000000000" pitchFamily="50" charset="-128"/>
                <a:ea typeface="HGPｺﾞｼｯｸE" panose="020B0900000000000000" pitchFamily="50" charset="-128"/>
              </a:defRPr>
            </a:lvl1pPr>
          </a:lstStyle>
          <a:p>
            <a:pPr>
              <a:defRPr/>
            </a:pPr>
            <a:fld id="{540AF1BC-0108-421F-A1A2-DB5BAB77BDB1}" type="slidenum">
              <a:rPr lang="en-US" altLang="ja-JP"/>
              <a:pPr>
                <a:defRPr/>
              </a:pPr>
              <a:t>‹#›</a:t>
            </a:fld>
            <a:endParaRPr lang="en-US" altLang="ja-JP"/>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extLst>
      <p:ext uri="{BB962C8B-B14F-4D97-AF65-F5344CB8AC3E}">
        <p14:creationId xmlns:p14="http://schemas.microsoft.com/office/powerpoint/2010/main" val="2512809428"/>
      </p:ext>
    </p:extLst>
  </p:cSld>
  <p:clrMap bg1="lt1" tx1="dk1" bg2="lt2" tx2="dk2" accent1="accent1" accent2="accent2" accent3="accent3" accent4="accent4" accent5="accent5" accent6="accent6" hlink="hlink" folHlink="folHlink"/>
  <p:sldLayoutIdLst>
    <p:sldLayoutId id="2147487519" r:id="rId1"/>
    <p:sldLayoutId id="2147487520" r:id="rId2"/>
    <p:sldLayoutId id="2147487521" r:id="rId3"/>
    <p:sldLayoutId id="2147487522" r:id="rId4"/>
    <p:sldLayoutId id="2147487523" r:id="rId5"/>
    <p:sldLayoutId id="2147487524" r:id="rId6"/>
    <p:sldLayoutId id="2147487525" r:id="rId7"/>
    <p:sldLayoutId id="2147487526" r:id="rId8"/>
    <p:sldLayoutId id="2147487527" r:id="rId9"/>
    <p:sldLayoutId id="2147487528" r:id="rId10"/>
    <p:sldLayoutId id="214748752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395288" y="1557338"/>
            <a:ext cx="8497887" cy="1655762"/>
          </a:xfrm>
        </p:spPr>
        <p:txBody>
          <a:bodyPr/>
          <a:lstStyle/>
          <a:p>
            <a:pPr eaLnBrk="1" hangingPunct="1"/>
            <a:r>
              <a:rPr lang="ja-JP" altLang="en-US" dirty="0"/>
              <a:t>平成２８年度 </a:t>
            </a:r>
            <a:r>
              <a:rPr lang="ja-JP" altLang="en-US" dirty="0" smtClean="0"/>
              <a:t>第３回防災ＷＧ</a:t>
            </a:r>
            <a:r>
              <a:rPr lang="en-US" altLang="ja-JP" dirty="0"/>
              <a:t/>
            </a:r>
            <a:br>
              <a:rPr lang="en-US" altLang="ja-JP" dirty="0"/>
            </a:br>
            <a:r>
              <a:rPr lang="en-US" altLang="ja-JP" dirty="0"/>
              <a:t>【</a:t>
            </a:r>
            <a:r>
              <a:rPr lang="ja-JP" altLang="en-US" dirty="0"/>
              <a:t>説明資料</a:t>
            </a:r>
            <a:r>
              <a:rPr lang="en-US" altLang="ja-JP" dirty="0"/>
              <a:t>】</a:t>
            </a:r>
            <a:endParaRPr lang="ja-JP" altLang="en-US" dirty="0"/>
          </a:p>
        </p:txBody>
      </p:sp>
      <p:sp>
        <p:nvSpPr>
          <p:cNvPr id="20483" name="Rectangle 5"/>
          <p:cNvSpPr>
            <a:spLocks noGrp="1" noChangeArrowheads="1"/>
          </p:cNvSpPr>
          <p:nvPr>
            <p:ph type="subTitle" idx="1"/>
          </p:nvPr>
        </p:nvSpPr>
        <p:spPr>
          <a:xfrm>
            <a:off x="1371600" y="4221163"/>
            <a:ext cx="6400800" cy="1800225"/>
          </a:xfrm>
        </p:spPr>
        <p:txBody>
          <a:bodyPr/>
          <a:lstStyle/>
          <a:p>
            <a:pPr eaLnBrk="1" hangingPunct="1"/>
            <a:r>
              <a:rPr dirty="0" smtClean="0"/>
              <a:t>平成２</a:t>
            </a:r>
            <a:r>
              <a:rPr lang="ja-JP" altLang="en-US" dirty="0" smtClean="0"/>
              <a:t>９</a:t>
            </a:r>
            <a:r>
              <a:rPr dirty="0" smtClean="0"/>
              <a:t>年</a:t>
            </a:r>
            <a:r>
              <a:rPr lang="ja-JP" altLang="en-US" dirty="0" smtClean="0"/>
              <a:t>２</a:t>
            </a:r>
            <a:r>
              <a:rPr dirty="0" smtClean="0"/>
              <a:t>月</a:t>
            </a:r>
            <a:r>
              <a:rPr lang="ja-JP" altLang="en-US" dirty="0" smtClean="0"/>
              <a:t>２</a:t>
            </a:r>
            <a:r>
              <a:rPr lang="ja-JP" altLang="en-US" dirty="0"/>
              <a:t>２</a:t>
            </a:r>
            <a:r>
              <a:rPr dirty="0" smtClean="0"/>
              <a:t>日</a:t>
            </a:r>
          </a:p>
          <a:p>
            <a:pPr eaLnBrk="1" hangingPunct="1"/>
            <a:endParaRPr sz="1800" dirty="0" smtClean="0"/>
          </a:p>
          <a:p>
            <a:pPr eaLnBrk="1" hangingPunct="1"/>
            <a:r>
              <a:rPr dirty="0" smtClean="0"/>
              <a:t>三重県市町総合事務組合</a:t>
            </a:r>
          </a:p>
        </p:txBody>
      </p:sp>
      <p:sp>
        <p:nvSpPr>
          <p:cNvPr id="20484"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a:latin typeface="Arial" charset="0"/>
                <a:ea typeface="ＭＳ Ｐゴシック" pitchFamily="50" charset="-128"/>
              </a:rPr>
              <a:t>資料１</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B9E648D-5F3D-497C-838E-C44AFEC827AC}" type="slidenum">
              <a:rPr lang="en-US" altLang="ja-JP" sz="1400"/>
              <a:pPr algn="r" eaLnBrk="1" hangingPunct="1">
                <a:spcBef>
                  <a:spcPct val="0"/>
                </a:spcBef>
                <a:buClrTx/>
                <a:buFontTx/>
                <a:buNone/>
              </a:pPr>
              <a:t>9</a:t>
            </a:fld>
            <a:endParaRPr lang="en-US" altLang="ja-JP" sz="1400"/>
          </a:p>
        </p:txBody>
      </p:sp>
      <p:sp>
        <p:nvSpPr>
          <p:cNvPr id="256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F835F4-9372-45FF-A601-03A149A33CA3}" type="slidenum">
              <a:rPr lang="en-US" altLang="ja-JP" sz="1400"/>
              <a:pPr algn="r" eaLnBrk="1" hangingPunct="1">
                <a:spcBef>
                  <a:spcPct val="0"/>
                </a:spcBef>
                <a:buClrTx/>
                <a:buFontTx/>
                <a:buNone/>
              </a:pPr>
              <a:t>9</a:t>
            </a:fld>
            <a:endParaRPr lang="en-US" altLang="ja-JP" sz="1400"/>
          </a:p>
        </p:txBody>
      </p:sp>
      <p:sp>
        <p:nvSpPr>
          <p:cNvPr id="25604"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smtClean="0"/>
              <a:t>３</a:t>
            </a:r>
            <a:r>
              <a:rPr lang="ja-JP" altLang="en-US" sz="3600" b="1" dirty="0" smtClean="0"/>
              <a:t>．</a:t>
            </a:r>
            <a:r>
              <a:rPr lang="ja-JP" altLang="en-US" sz="3600" b="1" dirty="0"/>
              <a:t>防災関連個人情報</a:t>
            </a:r>
            <a:r>
              <a:rPr lang="ja-JP" altLang="en-US" sz="3600" b="1" dirty="0" smtClean="0"/>
              <a:t>のシステム</a:t>
            </a:r>
            <a:r>
              <a:rPr lang="ja-JP" altLang="en-US" sz="3600" b="1" dirty="0"/>
              <a:t>で</a:t>
            </a:r>
            <a:r>
              <a:rPr lang="ja-JP" altLang="en-US" sz="3600" b="1" dirty="0" smtClean="0"/>
              <a:t>の</a:t>
            </a:r>
            <a:endParaRPr lang="en-US" altLang="ja-JP" sz="3600" b="1" dirty="0" smtClean="0"/>
          </a:p>
          <a:p>
            <a:pPr algn="ctr" eaLnBrk="1" hangingPunct="1">
              <a:spcBef>
                <a:spcPct val="0"/>
              </a:spcBef>
              <a:buClrTx/>
              <a:buFontTx/>
              <a:buNone/>
            </a:pPr>
            <a:r>
              <a:rPr lang="ja-JP" altLang="en-US" sz="3600" b="1" dirty="0" smtClean="0"/>
              <a:t>取り扱い</a:t>
            </a:r>
            <a:r>
              <a:rPr lang="ja-JP" altLang="en-US" sz="3600" b="1" dirty="0"/>
              <a:t>検討</a:t>
            </a:r>
            <a:endParaRPr lang="ja-JP" altLang="en-US" sz="3600" dirty="0"/>
          </a:p>
        </p:txBody>
      </p:sp>
    </p:spTree>
    <p:extLst>
      <p:ext uri="{BB962C8B-B14F-4D97-AF65-F5344CB8AC3E}">
        <p14:creationId xmlns:p14="http://schemas.microsoft.com/office/powerpoint/2010/main" val="1581873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FA6CE8C-0A3B-4A76-AB0B-AA2193BE793E}"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266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E3C6D7A-DF01-4B48-AB84-26330BE6DE61}"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100" kern="0" dirty="0" smtClean="0">
                <a:solidFill>
                  <a:srgbClr val="FFFFFF"/>
                </a:solidFill>
              </a:rPr>
              <a:t>３－１</a:t>
            </a:r>
            <a:r>
              <a:rPr lang="ja-JP" altLang="en-US" sz="3100" kern="0" dirty="0" smtClean="0">
                <a:solidFill>
                  <a:srgbClr val="FFFFFF"/>
                </a:solidFill>
              </a:rPr>
              <a:t>．</a:t>
            </a:r>
            <a:r>
              <a:rPr lang="en-US" altLang="ja-JP" sz="3100" kern="0" dirty="0">
                <a:solidFill>
                  <a:srgbClr val="FFFFFF"/>
                </a:solidFill>
              </a:rPr>
              <a:t>LGWAN</a:t>
            </a:r>
            <a:r>
              <a:rPr lang="ja-JP" altLang="en-US" sz="3100" kern="0" dirty="0" smtClean="0">
                <a:solidFill>
                  <a:srgbClr val="FFFFFF"/>
                </a:solidFill>
              </a:rPr>
              <a:t>版システム導入に関する調査</a:t>
            </a:r>
          </a:p>
        </p:txBody>
      </p:sp>
      <p:sp>
        <p:nvSpPr>
          <p:cNvPr id="6"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en-US" altLang="ja-JP" sz="2800" kern="0" spc="-150" dirty="0" smtClean="0">
                <a:solidFill>
                  <a:srgbClr val="000000"/>
                </a:solidFill>
              </a:rPr>
              <a:t>LGWAN</a:t>
            </a:r>
            <a:r>
              <a:rPr sz="2800" kern="0" spc="-150" dirty="0" smtClean="0">
                <a:solidFill>
                  <a:srgbClr val="000000"/>
                </a:solidFill>
              </a:rPr>
              <a:t>版システム導入に関するアンケート調査</a:t>
            </a:r>
            <a:endParaRPr lang="en-US" altLang="ja-JP" sz="2800" kern="0" spc="-150" dirty="0" smtClean="0">
              <a:solidFill>
                <a:srgbClr val="000000"/>
              </a:solidFill>
            </a:endParaRPr>
          </a:p>
          <a:p>
            <a:pPr lvl="1" eaLnBrk="1" hangingPunct="1">
              <a:defRPr/>
            </a:pPr>
            <a:r>
              <a:rPr sz="2400" kern="0" dirty="0" smtClean="0">
                <a:solidFill>
                  <a:srgbClr val="000000"/>
                </a:solidFill>
              </a:rPr>
              <a:t>調査目的</a:t>
            </a:r>
          </a:p>
          <a:p>
            <a:pPr lvl="2" eaLnBrk="1" hangingPunct="1">
              <a:defRPr/>
            </a:pPr>
            <a:r>
              <a:rPr lang="en-US" altLang="ja-JP" sz="2000" kern="0" dirty="0" smtClean="0">
                <a:solidFill>
                  <a:srgbClr val="000000"/>
                </a:solidFill>
              </a:rPr>
              <a:t>LGWAN</a:t>
            </a:r>
            <a:r>
              <a:rPr altLang="ja-JP" sz="2000" kern="0" dirty="0" smtClean="0">
                <a:solidFill>
                  <a:srgbClr val="000000"/>
                </a:solidFill>
              </a:rPr>
              <a:t>版</a:t>
            </a:r>
            <a:r>
              <a:rPr sz="2000" kern="0" dirty="0" smtClean="0">
                <a:solidFill>
                  <a:srgbClr val="000000"/>
                </a:solidFill>
              </a:rPr>
              <a:t>地理空間情報集約</a:t>
            </a:r>
            <a:r>
              <a:rPr altLang="ja-JP" sz="2000" kern="0" dirty="0" smtClean="0">
                <a:solidFill>
                  <a:srgbClr val="000000"/>
                </a:solidFill>
              </a:rPr>
              <a:t>システム</a:t>
            </a:r>
            <a:r>
              <a:rPr sz="2000" kern="0" dirty="0" smtClean="0">
                <a:solidFill>
                  <a:srgbClr val="000000"/>
                </a:solidFill>
              </a:rPr>
              <a:t>に対する</a:t>
            </a:r>
            <a:r>
              <a:rPr altLang="ja-JP" sz="2000" kern="0" dirty="0" smtClean="0">
                <a:solidFill>
                  <a:srgbClr val="000000"/>
                </a:solidFill>
              </a:rPr>
              <a:t>利用ニーズ</a:t>
            </a:r>
            <a:r>
              <a:rPr sz="2000" kern="0" dirty="0" smtClean="0">
                <a:solidFill>
                  <a:srgbClr val="000000"/>
                </a:solidFill>
              </a:rPr>
              <a:t>等の確認</a:t>
            </a:r>
            <a:endParaRPr lang="en-US" altLang="ja-JP" sz="2000" kern="0" dirty="0" smtClean="0">
              <a:solidFill>
                <a:srgbClr val="000000"/>
              </a:solidFill>
            </a:endParaRPr>
          </a:p>
          <a:p>
            <a:pPr lvl="1" eaLnBrk="1" hangingPunct="1">
              <a:defRPr/>
            </a:pPr>
            <a:r>
              <a:rPr sz="2400" kern="0" dirty="0" smtClean="0">
                <a:solidFill>
                  <a:srgbClr val="000000"/>
                </a:solidFill>
              </a:rPr>
              <a:t>調査対象</a:t>
            </a:r>
          </a:p>
          <a:p>
            <a:pPr lvl="2" eaLnBrk="1" hangingPunct="1">
              <a:defRPr/>
            </a:pPr>
            <a:r>
              <a:rPr sz="2000" kern="0" dirty="0" smtClean="0">
                <a:solidFill>
                  <a:srgbClr val="000000"/>
                </a:solidFill>
              </a:rPr>
              <a:t>技術部会参加</a:t>
            </a:r>
            <a:r>
              <a:rPr lang="ja-JP" altLang="en-US" sz="2000" kern="0" dirty="0" smtClean="0">
                <a:solidFill>
                  <a:srgbClr val="000000"/>
                </a:solidFill>
              </a:rPr>
              <a:t>１５</a:t>
            </a:r>
            <a:r>
              <a:rPr sz="2000" kern="0" dirty="0" smtClean="0">
                <a:solidFill>
                  <a:srgbClr val="000000"/>
                </a:solidFill>
              </a:rPr>
              <a:t>市町、防災</a:t>
            </a:r>
            <a:r>
              <a:rPr lang="en-US" altLang="ja-JP" sz="2000" kern="0" dirty="0" smtClean="0">
                <a:solidFill>
                  <a:srgbClr val="000000"/>
                </a:solidFill>
              </a:rPr>
              <a:t>WG</a:t>
            </a:r>
            <a:r>
              <a:rPr sz="2000" kern="0" dirty="0" smtClean="0">
                <a:solidFill>
                  <a:srgbClr val="000000"/>
                </a:solidFill>
              </a:rPr>
              <a:t>参加</a:t>
            </a:r>
            <a:r>
              <a:rPr lang="ja-JP" altLang="en-US" sz="2000" kern="0" dirty="0" smtClean="0">
                <a:solidFill>
                  <a:srgbClr val="000000"/>
                </a:solidFill>
              </a:rPr>
              <a:t>１６</a:t>
            </a:r>
            <a:r>
              <a:rPr sz="2000" kern="0" dirty="0" smtClean="0">
                <a:solidFill>
                  <a:srgbClr val="000000"/>
                </a:solidFill>
              </a:rPr>
              <a:t>市町</a:t>
            </a:r>
            <a:endParaRPr sz="200" kern="0" dirty="0" smtClean="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平成２８年８月１９日（金）～</a:t>
            </a:r>
            <a:r>
              <a:rPr lang="ja-JP" altLang="en-US" sz="2000" kern="0" dirty="0" smtClean="0">
                <a:solidFill>
                  <a:srgbClr val="000000"/>
                </a:solidFill>
              </a:rPr>
              <a:t>１０月２５日（火）</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spc="-150" dirty="0">
                <a:solidFill>
                  <a:srgbClr val="000000"/>
                </a:solidFill>
              </a:rPr>
              <a:t>技術部会参加</a:t>
            </a:r>
            <a:r>
              <a:rPr lang="ja-JP" altLang="en-US" sz="2000" kern="0" spc="-150" dirty="0" smtClean="0">
                <a:solidFill>
                  <a:srgbClr val="000000"/>
                </a:solidFill>
              </a:rPr>
              <a:t>市町１００％（１５／</a:t>
            </a:r>
            <a:r>
              <a:rPr lang="ja-JP" altLang="en-US" sz="2000" kern="0" spc="-150" dirty="0">
                <a:solidFill>
                  <a:srgbClr val="000000"/>
                </a:solidFill>
              </a:rPr>
              <a:t>１５</a:t>
            </a:r>
            <a:r>
              <a:rPr lang="ja-JP" altLang="en-US" sz="2000" kern="0" spc="-150" dirty="0" smtClean="0">
                <a:solidFill>
                  <a:srgbClr val="000000"/>
                </a:solidFill>
              </a:rPr>
              <a:t>）、防災</a:t>
            </a:r>
            <a:r>
              <a:rPr lang="en-US" altLang="ja-JP" sz="2000" kern="0" spc="-150" dirty="0" smtClean="0">
                <a:solidFill>
                  <a:srgbClr val="000000"/>
                </a:solidFill>
              </a:rPr>
              <a:t>WG</a:t>
            </a:r>
            <a:r>
              <a:rPr lang="ja-JP" altLang="en-US" sz="2000" kern="0" spc="-150" dirty="0" smtClean="0">
                <a:solidFill>
                  <a:srgbClr val="000000"/>
                </a:solidFill>
              </a:rPr>
              <a:t>参加市町</a:t>
            </a:r>
            <a:r>
              <a:rPr lang="ja-JP" altLang="en-US" sz="2000" kern="0" spc="-150" dirty="0">
                <a:solidFill>
                  <a:srgbClr val="000000"/>
                </a:solidFill>
              </a:rPr>
              <a:t>１００</a:t>
            </a:r>
            <a:r>
              <a:rPr lang="ja-JP" altLang="en-US" sz="2000" kern="0" spc="-150" dirty="0" smtClean="0">
                <a:solidFill>
                  <a:srgbClr val="000000"/>
                </a:solidFill>
              </a:rPr>
              <a:t>％（１６／１６）</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a:t>
            </a:r>
            <a:r>
              <a:rPr lang="ja-JP" altLang="en-US" sz="3200" kern="0" dirty="0" smtClean="0">
                <a:solidFill>
                  <a:srgbClr val="FFFFFF"/>
                </a:solidFill>
              </a:rPr>
              <a:t>．アンケート結果の概要</a:t>
            </a:r>
          </a:p>
        </p:txBody>
      </p:sp>
      <p:sp>
        <p:nvSpPr>
          <p:cNvPr id="27683" name="角丸四角形 3"/>
          <p:cNvSpPr>
            <a:spLocks noChangeArrowheads="1"/>
          </p:cNvSpPr>
          <p:nvPr/>
        </p:nvSpPr>
        <p:spPr bwMode="auto">
          <a:xfrm>
            <a:off x="457968" y="790830"/>
            <a:ext cx="8218488"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地理</a:t>
            </a:r>
            <a:r>
              <a:rPr lang="ja-JP" altLang="en-US" sz="1600" dirty="0">
                <a:solidFill>
                  <a:srgbClr val="000000"/>
                </a:solidFill>
                <a:latin typeface="Meiryo UI" pitchFamily="50" charset="-128"/>
                <a:ea typeface="Meiryo UI" pitchFamily="50" charset="-128"/>
                <a:cs typeface="Meiryo UI" pitchFamily="50" charset="-128"/>
              </a:rPr>
              <a:t>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版が構築された場合、現在のインターネット版と比較しセキュリティが強化されるため、利用業務や取り扱い情報の幅が広がります。利用したい情報や場面があれば回答してください。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901681818"/>
              </p:ext>
            </p:extLst>
          </p:nvPr>
        </p:nvGraphicFramePr>
        <p:xfrm>
          <a:off x="856602" y="2190889"/>
          <a:ext cx="4392612" cy="854076"/>
        </p:xfrm>
        <a:graphic>
          <a:graphicData uri="http://schemas.openxmlformats.org/drawingml/2006/table">
            <a:tbl>
              <a:tblPr firstRow="1" firstCol="1" bandRow="1">
                <a:tableStyleId>{5C22544A-7EE6-4342-B048-85BDC9FD1C3A}</a:tableStyleId>
              </a:tblPr>
              <a:tblGrid>
                <a:gridCol w="1699174">
                  <a:extLst>
                    <a:ext uri="{9D8B030D-6E8A-4147-A177-3AD203B41FA5}">
                      <a16:colId xmlns:a16="http://schemas.microsoft.com/office/drawing/2014/main" xmlns="" val="20000"/>
                    </a:ext>
                  </a:extLst>
                </a:gridCol>
                <a:gridCol w="1325162">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51.6%</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48.4%</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5" name="テキスト ボックス 14"/>
          <p:cNvSpPr txBox="1"/>
          <p:nvPr/>
        </p:nvSpPr>
        <p:spPr>
          <a:xfrm>
            <a:off x="758468" y="189143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2090069609"/>
              </p:ext>
            </p:extLst>
          </p:nvPr>
        </p:nvGraphicFramePr>
        <p:xfrm>
          <a:off x="856478" y="3769381"/>
          <a:ext cx="4392612" cy="854076"/>
        </p:xfrm>
        <a:graphic>
          <a:graphicData uri="http://schemas.openxmlformats.org/drawingml/2006/table">
            <a:tbl>
              <a:tblPr firstRow="1" firstCol="1" bandRow="1">
                <a:tableStyleId>{5C22544A-7EE6-4342-B048-85BDC9FD1C3A}</a:tableStyleId>
              </a:tblPr>
              <a:tblGrid>
                <a:gridCol w="1699298">
                  <a:extLst>
                    <a:ext uri="{9D8B030D-6E8A-4147-A177-3AD203B41FA5}">
                      <a16:colId xmlns:a16="http://schemas.microsoft.com/office/drawing/2014/main" xmlns="" val="20000"/>
                    </a:ext>
                  </a:extLst>
                </a:gridCol>
                <a:gridCol w="1325038">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40.0%</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7" name="テキスト ボックス 16"/>
          <p:cNvSpPr txBox="1"/>
          <p:nvPr/>
        </p:nvSpPr>
        <p:spPr>
          <a:xfrm>
            <a:off x="751775" y="350134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1390143268"/>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92605">
                  <a:extLst>
                    <a:ext uri="{9D8B030D-6E8A-4147-A177-3AD203B41FA5}">
                      <a16:colId xmlns:a16="http://schemas.microsoft.com/office/drawing/2014/main" xmlns="" val="20000"/>
                    </a:ext>
                  </a:extLst>
                </a:gridCol>
                <a:gridCol w="1331731">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62.5%</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37.5%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460" y="1768624"/>
            <a:ext cx="2011654" cy="1554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0952" y="3457178"/>
            <a:ext cx="2020162" cy="154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4855" y="5099607"/>
            <a:ext cx="2057347" cy="1583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12</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12</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a:t>
            </a:r>
            <a:r>
              <a:rPr lang="ja-JP" altLang="en-US" sz="3200" kern="0" dirty="0" smtClean="0">
                <a:solidFill>
                  <a:srgbClr val="FFFFFF"/>
                </a:solidFill>
              </a:rPr>
              <a:t>．アンケート結果の概要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2192821085"/>
              </p:ext>
            </p:extLst>
          </p:nvPr>
        </p:nvGraphicFramePr>
        <p:xfrm>
          <a:off x="543646" y="1542637"/>
          <a:ext cx="8031308" cy="1882405"/>
        </p:xfrm>
        <a:graphic>
          <a:graphicData uri="http://schemas.openxmlformats.org/drawingml/2006/table">
            <a:tbl>
              <a:tblPr firstRow="1" firstCol="1" bandRow="1">
                <a:tableStyleId>{5C22544A-7EE6-4342-B048-85BDC9FD1C3A}</a:tableStyleId>
              </a:tblPr>
              <a:tblGrid>
                <a:gridCol w="2156146">
                  <a:extLst>
                    <a:ext uri="{9D8B030D-6E8A-4147-A177-3AD203B41FA5}">
                      <a16:colId xmlns:a16="http://schemas.microsoft.com/office/drawing/2014/main" xmlns="" val="20000"/>
                    </a:ext>
                  </a:extLst>
                </a:gridCol>
                <a:gridCol w="5875162">
                  <a:extLst>
                    <a:ext uri="{9D8B030D-6E8A-4147-A177-3AD203B41FA5}">
                      <a16:colId xmlns:a16="http://schemas.microsoft.com/office/drawing/2014/main" xmlns="" val="20001"/>
                    </a:ext>
                  </a:extLst>
                </a:gridCol>
              </a:tblGrid>
              <a:tr h="26464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xmlns="" val="10000"/>
                  </a:ext>
                </a:extLst>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被災者管理システム</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松阪市、鳥羽市、熊野市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住宅地図、上記例（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kumimoji="1"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のような災害時に必要とされる個人情報を含むあらゆる情報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bl>
          </a:graphicData>
        </a:graphic>
      </p:graphicFrame>
      <p:sp>
        <p:nvSpPr>
          <p:cNvPr id="7" name="テキスト ボックス 6"/>
          <p:cNvSpPr txBox="1"/>
          <p:nvPr/>
        </p:nvSpPr>
        <p:spPr>
          <a:xfrm>
            <a:off x="467544" y="1249015"/>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部会参加市町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79083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Ｑ１において、「利用したい場面・情報がある」と回答した市町の、具体的な利用場面・情報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347127778"/>
              </p:ext>
            </p:extLst>
          </p:nvPr>
        </p:nvGraphicFramePr>
        <p:xfrm>
          <a:off x="569046" y="3820030"/>
          <a:ext cx="8031308" cy="2468796"/>
        </p:xfrm>
        <a:graphic>
          <a:graphicData uri="http://schemas.openxmlformats.org/drawingml/2006/table">
            <a:tbl>
              <a:tblPr firstRow="1" firstCol="1" bandRow="1">
                <a:tableStyleId>{5C22544A-7EE6-4342-B048-85BDC9FD1C3A}</a:tableStyleId>
              </a:tblPr>
              <a:tblGrid>
                <a:gridCol w="2130746">
                  <a:extLst>
                    <a:ext uri="{9D8B030D-6E8A-4147-A177-3AD203B41FA5}">
                      <a16:colId xmlns:a16="http://schemas.microsoft.com/office/drawing/2014/main" xmlns="" val="20000"/>
                    </a:ext>
                  </a:extLst>
                </a:gridCol>
                <a:gridCol w="5900562">
                  <a:extLst>
                    <a:ext uri="{9D8B030D-6E8A-4147-A177-3AD203B41FA5}">
                      <a16:colId xmlns:a16="http://schemas.microsoft.com/office/drawing/2014/main" xmlns="" val="20001"/>
                    </a:ext>
                  </a:extLst>
                </a:gridCol>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xmlns="" val="10000"/>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）にあるような被災者管理システムを構築していただければ大変助かります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被災者支援システム（被災者台帳管理、弔慰金管理、被害認定調査管理、罹災証明発行事務、被災世帯管理、避難先情報管理など）</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0320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鳥羽市、桑名市、紀北町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例示（</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）のとおり</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熊野市、伊賀市、松阪市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明和町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住家・事業所・道路等の各種被害情報および対応の状況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bl>
          </a:graphicData>
        </a:graphic>
      </p:graphicFrame>
      <p:sp>
        <p:nvSpPr>
          <p:cNvPr id="10" name="テキスト ボックス 9"/>
          <p:cNvSpPr txBox="1"/>
          <p:nvPr/>
        </p:nvSpPr>
        <p:spPr>
          <a:xfrm>
            <a:off x="492944" y="3526408"/>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487601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13</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13</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a:t>
            </a:r>
            <a:r>
              <a:rPr lang="ja-JP" altLang="en-US" sz="3200" kern="0" dirty="0" smtClean="0">
                <a:solidFill>
                  <a:srgbClr val="FFFFFF"/>
                </a:solidFill>
              </a:rPr>
              <a:t>．アンケート結果の概要</a:t>
            </a:r>
          </a:p>
        </p:txBody>
      </p:sp>
      <p:sp>
        <p:nvSpPr>
          <p:cNvPr id="27683" name="角丸四角形 3"/>
          <p:cNvSpPr>
            <a:spLocks noChangeArrowheads="1"/>
          </p:cNvSpPr>
          <p:nvPr/>
        </p:nvSpPr>
        <p:spPr bwMode="auto">
          <a:xfrm>
            <a:off x="457968" y="790830"/>
            <a:ext cx="8218488"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2:</a:t>
            </a:r>
            <a:r>
              <a:rPr lang="ja-JP" altLang="en-US" sz="1600" dirty="0">
                <a:solidFill>
                  <a:srgbClr val="000000"/>
                </a:solidFill>
                <a:latin typeface="Meiryo UI" pitchFamily="50" charset="-128"/>
                <a:ea typeface="Meiryo UI" pitchFamily="50" charset="-128"/>
                <a:cs typeface="Meiryo UI" pitchFamily="50" charset="-128"/>
              </a:rPr>
              <a:t>地理空間情報集約システムの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版が構築された場合、現在運用中のインターネット版を廃止しても支障はないでしょうか。</a:t>
            </a:r>
          </a:p>
        </p:txBody>
      </p:sp>
      <p:graphicFrame>
        <p:nvGraphicFramePr>
          <p:cNvPr id="13" name="表 12"/>
          <p:cNvGraphicFramePr>
            <a:graphicFrameLocks noGrp="1"/>
          </p:cNvGraphicFramePr>
          <p:nvPr>
            <p:extLst>
              <p:ext uri="{D42A27DB-BD31-4B8C-83A1-F6EECF244321}">
                <p14:modId xmlns:p14="http://schemas.microsoft.com/office/powerpoint/2010/main" val="4069173044"/>
              </p:ext>
            </p:extLst>
          </p:nvPr>
        </p:nvGraphicFramePr>
        <p:xfrm>
          <a:off x="856602" y="1890157"/>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12</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38.7%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61.3%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5" name="テキスト ボックス 14"/>
          <p:cNvSpPr txBox="1"/>
          <p:nvPr/>
        </p:nvSpPr>
        <p:spPr>
          <a:xfrm>
            <a:off x="758468" y="1628800"/>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1492018254"/>
              </p:ext>
            </p:extLst>
          </p:nvPr>
        </p:nvGraphicFramePr>
        <p:xfrm>
          <a:off x="856478" y="3625031"/>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33.3%</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66.7%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7" name="テキスト ボックス 16"/>
          <p:cNvSpPr txBox="1"/>
          <p:nvPr/>
        </p:nvSpPr>
        <p:spPr>
          <a:xfrm>
            <a:off x="751775" y="3356992"/>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3436525729"/>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1368276">
                  <a:extLst>
                    <a:ext uri="{9D8B030D-6E8A-4147-A177-3AD203B41FA5}">
                      <a16:colId xmlns:a16="http://schemas.microsoft.com/office/drawing/2014/main" xmlns=""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xmlns=""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43.7%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56.3%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xmlns="" val="10003"/>
                  </a:ext>
                </a:extLst>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518692"/>
            <a:ext cx="236220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0260" y="3268092"/>
            <a:ext cx="2324100"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8252" y="4968106"/>
            <a:ext cx="24193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7807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14</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14</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a:t>
            </a:r>
            <a:r>
              <a:rPr lang="ja-JP" altLang="en-US" sz="3200" kern="0" dirty="0" smtClean="0">
                <a:solidFill>
                  <a:srgbClr val="FFFFFF"/>
                </a:solidFill>
              </a:rPr>
              <a:t>．アンケート結果の概要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1937764399"/>
              </p:ext>
            </p:extLst>
          </p:nvPr>
        </p:nvGraphicFramePr>
        <p:xfrm>
          <a:off x="543646" y="1562382"/>
          <a:ext cx="8031308" cy="3322236"/>
        </p:xfrm>
        <a:graphic>
          <a:graphicData uri="http://schemas.openxmlformats.org/drawingml/2006/table">
            <a:tbl>
              <a:tblPr firstRow="1" firstCol="1" bandRow="1">
                <a:tableStyleId>{5C22544A-7EE6-4342-B048-85BDC9FD1C3A}</a:tableStyleId>
              </a:tblPr>
              <a:tblGrid>
                <a:gridCol w="1580082">
                  <a:extLst>
                    <a:ext uri="{9D8B030D-6E8A-4147-A177-3AD203B41FA5}">
                      <a16:colId xmlns:a16="http://schemas.microsoft.com/office/drawing/2014/main" xmlns="" val="20000"/>
                    </a:ext>
                  </a:extLst>
                </a:gridCol>
                <a:gridCol w="6451226">
                  <a:extLst>
                    <a:ext uri="{9D8B030D-6E8A-4147-A177-3AD203B41FA5}">
                      <a16:colId xmlns:a16="http://schemas.microsoft.com/office/drawing/2014/main" xmlns="" val="20001"/>
                    </a:ext>
                  </a:extLst>
                </a:gridCol>
              </a:tblGrid>
              <a:tr h="240418">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xmlns="" val="10000"/>
                  </a:ext>
                </a:extLst>
              </a:tr>
              <a:tr h="9136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H29.3</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までは、職員用で</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接続端末がほぼないため利用ができない。しかし、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H29.4</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以降は、各端末が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回線に接続するため、</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のみでの運用でも支障がないと思われるが、ネットワーク管理部門からは、</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用地理空間情報集約システムの動作接続検証を行う必要があるため、現段階では松阪市で利用可能かどうか答えられない。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087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大規模な発災時に</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インターネット、両環境の復旧を想定すると、インターネット環境の方が早急な復旧対応、システム利用開始が可能であるため。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回線及び端末が全庁に展開していないので、ほとんどの職員が利用できなくなる。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発災時に外部からアクセスできないのは、利便性即時性が低下して実用に適さなくなる。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5770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セキュリティ強靭化事業において、インターネットを主とし、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接続を専用端末で行う形で整備する方向を検討しており、その場合にインターネット版が無いと、職員の事務用端末からアクセスできなくなるため。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bl>
          </a:graphicData>
        </a:graphic>
      </p:graphicFrame>
      <p:sp>
        <p:nvSpPr>
          <p:cNvPr id="7" name="テキスト ボックス 6"/>
          <p:cNvSpPr txBox="1"/>
          <p:nvPr/>
        </p:nvSpPr>
        <p:spPr>
          <a:xfrm>
            <a:off x="467544" y="12687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部会参加市町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836712"/>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Ｑ２において、「支障がある」と回答した市町の具体的な理由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4209964065"/>
              </p:ext>
            </p:extLst>
          </p:nvPr>
        </p:nvGraphicFramePr>
        <p:xfrm>
          <a:off x="569046" y="5157192"/>
          <a:ext cx="8031308" cy="1168381"/>
        </p:xfrm>
        <a:graphic>
          <a:graphicData uri="http://schemas.openxmlformats.org/drawingml/2006/table">
            <a:tbl>
              <a:tblPr firstRow="1" firstCol="1" bandRow="1">
                <a:tableStyleId>{5C22544A-7EE6-4342-B048-85BDC9FD1C3A}</a:tableStyleId>
              </a:tblPr>
              <a:tblGrid>
                <a:gridCol w="1554682">
                  <a:extLst>
                    <a:ext uri="{9D8B030D-6E8A-4147-A177-3AD203B41FA5}">
                      <a16:colId xmlns:a16="http://schemas.microsoft.com/office/drawing/2014/main" xmlns="" val="20000"/>
                    </a:ext>
                  </a:extLst>
                </a:gridCol>
                <a:gridCol w="6476626">
                  <a:extLst>
                    <a:ext uri="{9D8B030D-6E8A-4147-A177-3AD203B41FA5}">
                      <a16:colId xmlns:a16="http://schemas.microsoft.com/office/drawing/2014/main" xmlns="" val="20001"/>
                    </a:ext>
                  </a:extLst>
                </a:gridCol>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xmlns="" val="10000"/>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利用端末がないためシステムが利用できなくなる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四日市市、明和町、いなべ市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外部からのアクセスが不可になることで、支障が出る。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
        <p:nvSpPr>
          <p:cNvPr id="10" name="テキスト ボックス 9"/>
          <p:cNvSpPr txBox="1"/>
          <p:nvPr/>
        </p:nvSpPr>
        <p:spPr>
          <a:xfrm>
            <a:off x="492944" y="48691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4150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a:t>
            </a:r>
            <a:r>
              <a:rPr lang="ja-JP" altLang="en-US" sz="3200" kern="0" dirty="0" smtClean="0">
                <a:solidFill>
                  <a:srgbClr val="FFFFFF"/>
                </a:solidFill>
              </a:rPr>
              <a:t>．アンケート結果の概要</a:t>
            </a:r>
          </a:p>
        </p:txBody>
      </p:sp>
      <p:sp>
        <p:nvSpPr>
          <p:cNvPr id="28677" name="角丸四角形 3"/>
          <p:cNvSpPr>
            <a:spLocks noChangeArrowheads="1"/>
          </p:cNvSpPr>
          <p:nvPr/>
        </p:nvSpPr>
        <p:spPr bwMode="auto">
          <a:xfrm>
            <a:off x="445959" y="90872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3</a:t>
            </a:r>
            <a:r>
              <a:rPr lang="ja-JP" altLang="en-US" sz="1600" dirty="0">
                <a:solidFill>
                  <a:srgbClr val="000000"/>
                </a:solidFill>
                <a:latin typeface="Meiryo UI" pitchFamily="50" charset="-128"/>
                <a:ea typeface="Meiryo UI" pitchFamily="50" charset="-128"/>
                <a:cs typeface="Meiryo UI" pitchFamily="50" charset="-128"/>
              </a:rPr>
              <a:t>：その他、</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版構築にあたりお気づきのことやご意見がありましたら記載してください。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072569999"/>
              </p:ext>
            </p:extLst>
          </p:nvPr>
        </p:nvGraphicFramePr>
        <p:xfrm>
          <a:off x="543646" y="1542637"/>
          <a:ext cx="8031308" cy="4735150"/>
        </p:xfrm>
        <a:graphic>
          <a:graphicData uri="http://schemas.openxmlformats.org/drawingml/2006/table">
            <a:tbl>
              <a:tblPr firstRow="1" firstCol="1" bandRow="1">
                <a:tableStyleId>{5C22544A-7EE6-4342-B048-85BDC9FD1C3A}</a:tableStyleId>
              </a:tblPr>
              <a:tblGrid>
                <a:gridCol w="1724098">
                  <a:extLst>
                    <a:ext uri="{9D8B030D-6E8A-4147-A177-3AD203B41FA5}">
                      <a16:colId xmlns:a16="http://schemas.microsoft.com/office/drawing/2014/main" xmlns="" val="20000"/>
                    </a:ext>
                  </a:extLst>
                </a:gridCol>
                <a:gridCol w="6307210">
                  <a:extLst>
                    <a:ext uri="{9D8B030D-6E8A-4147-A177-3AD203B41FA5}">
                      <a16:colId xmlns:a16="http://schemas.microsoft.com/office/drawing/2014/main" xmlns="" val="20001"/>
                    </a:ext>
                  </a:extLst>
                </a:gridCol>
              </a:tblGrid>
              <a:tr h="254893">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xmlns="" val="10000"/>
                  </a:ext>
                </a:extLst>
              </a:tr>
              <a:tr h="61175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構築を先行させるよりも各自治体で利用可能となるライセンス数の問題、各自治体の個人情報保護条例との整合などの課題を洗い出し、課題解決に向けた防災ＷＧでの議論を経たうえで、制度設計を行う必要があるのではないでしょう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528966">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今後、スマートフォン・タブレットでの活用も視野に入れているとの事だったが、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運用の際、どのようにして接続するのか。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790193">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版で多面的利用が可能な</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システムとして構築されれば、統合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システムの自治体クラウド化として先進的であり、構築に向け検討をお願いしたい。</a:t>
                      </a:r>
                      <a:endPar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利用者数の大幅な増加が想定され、システム及び回線の増強も必要と思われますが、市町の負担も前提に、国の補助等も視野に入れて検討いただきたい。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186079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三重県のシステムと住み分けをし、本システムを発災後の生活再建の場面で利用するのであれば、被災者支援システムとして開発していただけるとありがたい。熊本地震でも被災者支援システムを事前に入れている自治体はほとんどなく、発災後に熊本県が音頭をとり、希望する市町に同じ被災者支援システムを導入した経緯があります。</a:t>
                      </a: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結局、被災者支援システムは被災したどの市町でも必要となるので、この機会に県下で統一したシステムとして利用できると、市町間の応援時にも同じシステムであれば操作はスムーズにでき効果的であると考えます。個人番号制度の導入により、災害対策分野でも被災者支援の部分でマイナンバーの利用が可能となりました。県内の広域避難や居住地と勤め先が市をまたいでいる場合など様々な場面での利用にあたり、同じシステムであることのメリットは大きいかと思いますので、ぜひ検討をお願いいたし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514680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741BBBB-2D6E-441E-8B2A-3D452302EE4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552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CB8C55-FB5E-4EE1-B97E-EE4EF4D3FF17}"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08050"/>
            <a:ext cx="8774112" cy="5113338"/>
          </a:xfrm>
        </p:spPr>
        <p:txBody>
          <a:bodyPr/>
          <a:lstStyle/>
          <a:p>
            <a:pPr eaLnBrk="1" hangingPunct="1">
              <a:defRPr/>
            </a:pPr>
            <a:r>
              <a:rPr sz="2800" dirty="0" smtClean="0"/>
              <a:t>調査結果まとめ</a:t>
            </a:r>
          </a:p>
          <a:p>
            <a:pPr lvl="1" eaLnBrk="1" hangingPunct="1">
              <a:defRPr/>
            </a:pPr>
            <a:r>
              <a:rPr lang="en-US" altLang="ja-JP" sz="2200" dirty="0" smtClean="0">
                <a:solidFill>
                  <a:srgbClr val="000000"/>
                </a:solidFill>
                <a:cs typeface="+mn-cs"/>
              </a:rPr>
              <a:t>LGWAN</a:t>
            </a:r>
            <a:r>
              <a:rPr sz="2200" dirty="0" smtClean="0">
                <a:solidFill>
                  <a:srgbClr val="000000"/>
                </a:solidFill>
                <a:cs typeface="+mn-cs"/>
              </a:rPr>
              <a:t>版システムが構築された場合、具体的な利用情報や利用場面を想定している市町は、全体の約５割であった。防災関係者（防災</a:t>
            </a:r>
            <a:r>
              <a:rPr lang="en-US" altLang="ja-JP" sz="2200" dirty="0" smtClean="0">
                <a:solidFill>
                  <a:srgbClr val="000000"/>
                </a:solidFill>
                <a:cs typeface="+mn-cs"/>
              </a:rPr>
              <a:t>WG</a:t>
            </a:r>
            <a:r>
              <a:rPr sz="2200" dirty="0" smtClean="0">
                <a:solidFill>
                  <a:srgbClr val="000000"/>
                </a:solidFill>
                <a:cs typeface="+mn-cs"/>
              </a:rPr>
              <a:t>参加者）については、約６割の市町において利用したい情報・場面があることが確認できた。</a:t>
            </a:r>
            <a:endParaRPr lang="en-US" altLang="ja-JP" sz="2200" dirty="0" smtClean="0">
              <a:solidFill>
                <a:srgbClr val="000000"/>
              </a:solidFill>
              <a:cs typeface="+mn-cs"/>
            </a:endParaRPr>
          </a:p>
          <a:p>
            <a:pPr lvl="1" eaLnBrk="1" hangingPunct="1">
              <a:defRPr/>
            </a:pPr>
            <a:endParaRPr lang="en-US" altLang="ja-JP" sz="1000" dirty="0">
              <a:solidFill>
                <a:srgbClr val="000000"/>
              </a:solidFill>
              <a:cs typeface="+mn-cs"/>
            </a:endParaRPr>
          </a:p>
          <a:p>
            <a:pPr lvl="1" eaLnBrk="1" hangingPunct="1">
              <a:defRPr/>
            </a:pPr>
            <a:r>
              <a:rPr sz="2200" dirty="0" smtClean="0">
                <a:solidFill>
                  <a:srgbClr val="000000"/>
                </a:solidFill>
                <a:cs typeface="+mn-cs"/>
              </a:rPr>
              <a:t>インターネット版システムの廃止については、全体の約４割の市町において支障があることが確認できた。その主な理由として、</a:t>
            </a:r>
            <a:r>
              <a:rPr lang="en-US" altLang="ja-JP" sz="2200" dirty="0" smtClean="0">
                <a:solidFill>
                  <a:srgbClr val="000000"/>
                </a:solidFill>
                <a:cs typeface="+mn-cs"/>
              </a:rPr>
              <a:t>LGWAN</a:t>
            </a:r>
            <a:r>
              <a:rPr sz="2200" dirty="0" smtClean="0">
                <a:solidFill>
                  <a:srgbClr val="000000"/>
                </a:solidFill>
                <a:cs typeface="+mn-cs"/>
              </a:rPr>
              <a:t>接続端末が限定される等の利用環境の問題、外部アクセスが制限されることによる利便性の低下などが挙げられている。</a:t>
            </a:r>
            <a:endParaRPr lang="en-US" altLang="ja-JP" sz="2200" dirty="0" smtClean="0">
              <a:solidFill>
                <a:srgbClr val="000000"/>
              </a:solidFill>
              <a:cs typeface="+mn-cs"/>
            </a:endParaRPr>
          </a:p>
          <a:p>
            <a:pPr marL="457200" lvl="1" indent="0" eaLnBrk="1" hangingPunct="1">
              <a:buNone/>
              <a:defRPr/>
            </a:pPr>
            <a:endParaRPr lang="en-US" altLang="ja-JP" sz="1000" dirty="0" smtClean="0">
              <a:solidFill>
                <a:srgbClr val="000000"/>
              </a:solidFill>
              <a:cs typeface="+mn-cs"/>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３－３</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．アンケート結果の概要</a:t>
            </a:r>
          </a:p>
        </p:txBody>
      </p:sp>
    </p:spTree>
    <p:extLst>
      <p:ext uri="{BB962C8B-B14F-4D97-AF65-F5344CB8AC3E}">
        <p14:creationId xmlns:p14="http://schemas.microsoft.com/office/powerpoint/2010/main" val="985738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E42EC30-9E4E-41BA-88E9-6AC534FADB7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563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005B28C-25D6-44DB-99F8-6CCAB2EEE3B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71550"/>
            <a:ext cx="8774112" cy="5380038"/>
          </a:xfrm>
        </p:spPr>
        <p:txBody>
          <a:bodyPr/>
          <a:lstStyle/>
          <a:p>
            <a:pPr eaLnBrk="1" hangingPunct="1">
              <a:defRPr/>
            </a:pPr>
            <a:r>
              <a:rPr sz="2400" dirty="0" smtClean="0">
                <a:solidFill>
                  <a:srgbClr val="000000"/>
                </a:solidFill>
                <a:cs typeface="+mn-cs"/>
              </a:rPr>
              <a:t>今回の調査結果より、特に防災分野においては</a:t>
            </a:r>
            <a:r>
              <a:rPr lang="en-US" altLang="ja-JP" sz="2400" dirty="0" smtClean="0">
                <a:solidFill>
                  <a:srgbClr val="000000"/>
                </a:solidFill>
                <a:cs typeface="+mn-cs"/>
              </a:rPr>
              <a:t>LGWAN</a:t>
            </a:r>
            <a:r>
              <a:rPr sz="2400" dirty="0" smtClean="0">
                <a:solidFill>
                  <a:srgbClr val="000000"/>
                </a:solidFill>
                <a:cs typeface="+mn-cs"/>
              </a:rPr>
              <a:t>版システム構築に対する一定のニーズを確認することができたため、</a:t>
            </a:r>
            <a:r>
              <a:rPr sz="2400" u="sng" dirty="0" smtClean="0">
                <a:solidFill>
                  <a:srgbClr val="000000"/>
                </a:solidFill>
                <a:cs typeface="+mn-cs"/>
              </a:rPr>
              <a:t>次年度運用開始にむけて</a:t>
            </a:r>
            <a:r>
              <a:rPr lang="en-US" altLang="ja-JP" sz="2400" u="sng" dirty="0" smtClean="0">
                <a:solidFill>
                  <a:srgbClr val="000000"/>
                </a:solidFill>
                <a:cs typeface="+mn-cs"/>
              </a:rPr>
              <a:t>LGWAN</a:t>
            </a:r>
            <a:r>
              <a:rPr sz="2400" u="sng" dirty="0" smtClean="0">
                <a:solidFill>
                  <a:srgbClr val="000000"/>
                </a:solidFill>
                <a:cs typeface="+mn-cs"/>
              </a:rPr>
              <a:t>版システムの構築をすすめる方向とする</a:t>
            </a:r>
            <a:r>
              <a:rPr sz="2400" dirty="0" smtClean="0">
                <a:solidFill>
                  <a:srgbClr val="000000"/>
                </a:solidFill>
                <a:cs typeface="+mn-cs"/>
              </a:rPr>
              <a:t>。</a:t>
            </a:r>
            <a:endParaRPr lang="en-US" altLang="ja-JP" sz="2400" dirty="0" smtClean="0">
              <a:solidFill>
                <a:srgbClr val="000000"/>
              </a:solidFill>
              <a:cs typeface="+mn-cs"/>
            </a:endParaRPr>
          </a:p>
          <a:p>
            <a:pPr lvl="1" eaLnBrk="1" hangingPunct="1">
              <a:defRPr/>
            </a:pPr>
            <a:endParaRPr lang="en-US" altLang="ja-JP" sz="900" dirty="0">
              <a:solidFill>
                <a:srgbClr val="000000"/>
              </a:solidFill>
              <a:cs typeface="+mn-cs"/>
            </a:endParaRPr>
          </a:p>
          <a:p>
            <a:pPr eaLnBrk="1" hangingPunct="1">
              <a:defRPr/>
            </a:pPr>
            <a:r>
              <a:rPr sz="2400" dirty="0">
                <a:solidFill>
                  <a:srgbClr val="000000"/>
                </a:solidFill>
                <a:cs typeface="+mn-cs"/>
              </a:rPr>
              <a:t>現在</a:t>
            </a:r>
            <a:r>
              <a:rPr sz="2400" dirty="0" smtClean="0">
                <a:solidFill>
                  <a:srgbClr val="000000"/>
                </a:solidFill>
                <a:cs typeface="+mn-cs"/>
              </a:rPr>
              <a:t>のインターネット版システムの取扱いについては、各市町のセキュリティ強靭化策の動向を見据えて検討を行う必要があることから、</a:t>
            </a:r>
            <a:r>
              <a:rPr lang="en-US" altLang="ja-JP" sz="2400" dirty="0" smtClean="0">
                <a:solidFill>
                  <a:srgbClr val="000000"/>
                </a:solidFill>
                <a:cs typeface="+mn-cs"/>
              </a:rPr>
              <a:t>LGWAN</a:t>
            </a:r>
            <a:r>
              <a:rPr sz="2400" dirty="0" smtClean="0">
                <a:solidFill>
                  <a:srgbClr val="000000"/>
                </a:solidFill>
                <a:cs typeface="+mn-cs"/>
              </a:rPr>
              <a:t>版システム構築後も、</a:t>
            </a:r>
            <a:r>
              <a:rPr sz="2400" u="sng" dirty="0" smtClean="0">
                <a:solidFill>
                  <a:srgbClr val="000000"/>
                </a:solidFill>
                <a:cs typeface="+mn-cs"/>
              </a:rPr>
              <a:t>当面は</a:t>
            </a:r>
            <a:r>
              <a:rPr lang="en-US" altLang="ja-JP" sz="2400" u="sng" dirty="0" smtClean="0">
                <a:solidFill>
                  <a:srgbClr val="000000"/>
                </a:solidFill>
                <a:cs typeface="+mn-cs"/>
              </a:rPr>
              <a:t>LGWAN</a:t>
            </a:r>
            <a:r>
              <a:rPr sz="2400" u="sng" dirty="0" smtClean="0">
                <a:solidFill>
                  <a:srgbClr val="000000"/>
                </a:solidFill>
                <a:cs typeface="+mn-cs"/>
              </a:rPr>
              <a:t>版とインターネット版を平行運用することを想定する</a:t>
            </a:r>
            <a:r>
              <a:rPr sz="2400" dirty="0" smtClean="0">
                <a:solidFill>
                  <a:srgbClr val="000000"/>
                </a:solidFill>
                <a:cs typeface="+mn-cs"/>
              </a:rPr>
              <a:t>。</a:t>
            </a:r>
            <a:endParaRPr lang="en-US" altLang="ja-JP" sz="2400" dirty="0" smtClean="0">
              <a:solidFill>
                <a:srgbClr val="000000"/>
              </a:solidFill>
              <a:cs typeface="+mn-cs"/>
            </a:endParaRPr>
          </a:p>
          <a:p>
            <a:pPr lvl="1" eaLnBrk="1" hangingPunct="1">
              <a:defRPr/>
            </a:pPr>
            <a:endParaRPr lang="en-US" altLang="ja-JP" sz="900" dirty="0" smtClean="0">
              <a:solidFill>
                <a:srgbClr val="000000"/>
              </a:solidFill>
              <a:cs typeface="+mn-cs"/>
            </a:endParaRPr>
          </a:p>
          <a:p>
            <a:pPr eaLnBrk="1" hangingPunct="1">
              <a:defRPr/>
            </a:pPr>
            <a:r>
              <a:rPr sz="2400" dirty="0" smtClean="0">
                <a:solidFill>
                  <a:srgbClr val="000000"/>
                </a:solidFill>
                <a:cs typeface="+mn-cs"/>
              </a:rPr>
              <a:t>今後、各市町のシステム利用環境やシステム利用状況の動向をふまえ、</a:t>
            </a:r>
            <a:r>
              <a:rPr sz="2400" u="sng" dirty="0" smtClean="0">
                <a:solidFill>
                  <a:srgbClr val="000000"/>
                </a:solidFill>
                <a:cs typeface="+mn-cs"/>
              </a:rPr>
              <a:t>インターネット版システムと</a:t>
            </a:r>
            <a:r>
              <a:rPr lang="en-US" altLang="ja-JP" sz="2400" u="sng" dirty="0" smtClean="0">
                <a:solidFill>
                  <a:srgbClr val="000000"/>
                </a:solidFill>
                <a:cs typeface="+mn-cs"/>
              </a:rPr>
              <a:t>LGWAN</a:t>
            </a:r>
            <a:r>
              <a:rPr sz="2400" u="sng" dirty="0" smtClean="0">
                <a:solidFill>
                  <a:srgbClr val="000000"/>
                </a:solidFill>
                <a:cs typeface="+mn-cs"/>
              </a:rPr>
              <a:t>版システムの位置づけ等について検討を継続していくこととする</a:t>
            </a:r>
            <a:r>
              <a:rPr sz="2400" dirty="0" smtClean="0">
                <a:solidFill>
                  <a:srgbClr val="000000"/>
                </a:solidFill>
                <a:cs typeface="+mn-cs"/>
              </a:rPr>
              <a:t>。</a:t>
            </a:r>
          </a:p>
          <a:p>
            <a:pPr lvl="1" eaLnBrk="1" hangingPunct="1">
              <a:buFont typeface="Wingdings" panose="05000000000000000000" pitchFamily="2" charset="2"/>
              <a:buNone/>
              <a:defRPr/>
            </a:pPr>
            <a:endParaRPr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３－４</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．今年度の取りまとめについて</a:t>
            </a:r>
          </a:p>
        </p:txBody>
      </p:sp>
    </p:spTree>
    <p:extLst>
      <p:ext uri="{BB962C8B-B14F-4D97-AF65-F5344CB8AC3E}">
        <p14:creationId xmlns:p14="http://schemas.microsoft.com/office/powerpoint/2010/main" val="19864270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77F7F0-BD89-4362-8FD3-639B471CE2F1}"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317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4B550A0-24AD-40FD-8D72-BF82D4829146}"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31748"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solidFill>
                  <a:srgbClr val="000000"/>
                </a:solidFill>
              </a:rPr>
              <a:t>４．システム運用にかかる関係機関と</a:t>
            </a:r>
            <a:r>
              <a:rPr lang="ja-JP" altLang="en-US" sz="3600" b="1" dirty="0" smtClean="0">
                <a:solidFill>
                  <a:srgbClr val="000000"/>
                </a:solidFill>
              </a:rPr>
              <a:t>の</a:t>
            </a:r>
            <a:endParaRPr lang="en-US" altLang="ja-JP" sz="3600" b="1" dirty="0" smtClean="0">
              <a:solidFill>
                <a:srgbClr val="000000"/>
              </a:solidFill>
            </a:endParaRPr>
          </a:p>
          <a:p>
            <a:pPr algn="ctr" eaLnBrk="1" hangingPunct="1">
              <a:spcBef>
                <a:spcPct val="0"/>
              </a:spcBef>
              <a:buClrTx/>
              <a:buFontTx/>
              <a:buNone/>
            </a:pPr>
            <a:r>
              <a:rPr lang="ja-JP" altLang="en-US" sz="3600" b="1" dirty="0" smtClean="0">
                <a:solidFill>
                  <a:srgbClr val="000000"/>
                </a:solidFill>
              </a:rPr>
              <a:t>連携</a:t>
            </a:r>
            <a:r>
              <a:rPr lang="ja-JP" altLang="en-US" sz="3600" b="1" dirty="0">
                <a:solidFill>
                  <a:srgbClr val="000000"/>
                </a:solidFill>
              </a:rPr>
              <a:t>検討に</a:t>
            </a:r>
            <a:r>
              <a:rPr lang="ja-JP" altLang="en-US" sz="3600" b="1" dirty="0">
                <a:solidFill>
                  <a:srgbClr val="000000"/>
                </a:solidFill>
              </a:rPr>
              <a:t>ついて</a:t>
            </a:r>
            <a:endParaRPr lang="ja-JP" altLang="en-US" sz="3600"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9B20C1-2383-4A47-BE03-FC762C3B964B}" type="slidenum">
              <a:rPr lang="en-US" altLang="ja-JP" sz="1400" smtClean="0"/>
              <a:pPr algn="r" eaLnBrk="1" hangingPunct="1">
                <a:spcBef>
                  <a:spcPct val="0"/>
                </a:spcBef>
                <a:buClrTx/>
                <a:buFontTx/>
                <a:buNone/>
              </a:pPr>
              <a:t>1</a:t>
            </a:fld>
            <a:endParaRPr lang="en-US" altLang="ja-JP" sz="1400" smtClean="0"/>
          </a:p>
        </p:txBody>
      </p:sp>
      <p:sp>
        <p:nvSpPr>
          <p:cNvPr id="215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134764-3402-4106-94B4-3C875AAE05BF}" type="slidenum">
              <a:rPr lang="en-US" altLang="ja-JP" sz="1400"/>
              <a:pPr algn="r" eaLnBrk="1" hangingPunct="1">
                <a:spcBef>
                  <a:spcPct val="0"/>
                </a:spcBef>
                <a:buClrTx/>
                <a:buFontTx/>
                <a:buNone/>
              </a:pPr>
              <a:t>1</a:t>
            </a:fld>
            <a:endParaRPr lang="en-US" altLang="ja-JP" sz="1400"/>
          </a:p>
        </p:txBody>
      </p:sp>
      <p:sp>
        <p:nvSpPr>
          <p:cNvPr id="2150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21509" name="Rectangle 28"/>
          <p:cNvSpPr>
            <a:spLocks noChangeArrowheads="1"/>
          </p:cNvSpPr>
          <p:nvPr/>
        </p:nvSpPr>
        <p:spPr bwMode="auto">
          <a:xfrm>
            <a:off x="212725" y="912812"/>
            <a:ext cx="8931275" cy="395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t>１</a:t>
            </a:r>
            <a:r>
              <a:rPr lang="ja-JP" altLang="en-US" sz="2800" dirty="0" smtClean="0"/>
              <a:t>．今年度防災ＷＧの実施内容等（おさらい）</a:t>
            </a:r>
            <a:endParaRPr lang="ja-JP" altLang="en-US" sz="2800" dirty="0"/>
          </a:p>
          <a:p>
            <a:pPr eaLnBrk="1" hangingPunct="1"/>
            <a:r>
              <a:rPr lang="ja-JP" altLang="en-US" sz="2800" dirty="0"/>
              <a:t>２．地理空間情報集約システムの普及促進について</a:t>
            </a:r>
            <a:endParaRPr lang="en-US" altLang="ja-JP" sz="2800" dirty="0"/>
          </a:p>
          <a:p>
            <a:pPr eaLnBrk="1" hangingPunct="1"/>
            <a:r>
              <a:rPr lang="ja-JP" altLang="en-US" sz="2800" dirty="0"/>
              <a:t>３．防災関連個人情報のシステムでの取り扱い</a:t>
            </a:r>
            <a:r>
              <a:rPr lang="ja-JP" altLang="en-US" sz="2800" dirty="0" smtClean="0"/>
              <a:t>検討</a:t>
            </a:r>
            <a:r>
              <a:rPr lang="en-US" altLang="ja-JP" sz="2800" dirty="0" smtClean="0"/>
              <a:t/>
            </a:r>
            <a:br>
              <a:rPr lang="en-US" altLang="ja-JP" sz="2800" dirty="0" smtClean="0"/>
            </a:br>
            <a:r>
              <a:rPr lang="ja-JP" altLang="en-US" sz="2800" dirty="0" smtClean="0"/>
              <a:t>　　に</a:t>
            </a:r>
            <a:r>
              <a:rPr lang="ja-JP" altLang="en-US" sz="2800" dirty="0"/>
              <a:t>ついて</a:t>
            </a:r>
            <a:endParaRPr lang="en-US" altLang="ja-JP" sz="2800" dirty="0"/>
          </a:p>
          <a:p>
            <a:pPr eaLnBrk="1" hangingPunct="1"/>
            <a:r>
              <a:rPr lang="ja-JP" altLang="en-US" sz="2800" spc="-300" dirty="0"/>
              <a:t>４．システム運用にかかる関係機関との連携検討について</a:t>
            </a:r>
            <a:endParaRPr lang="en-US" altLang="ja-JP" sz="2800" spc="-300" dirty="0"/>
          </a:p>
          <a:p>
            <a:pPr eaLnBrk="1" hangingPunct="1"/>
            <a:r>
              <a:rPr lang="ja-JP" altLang="en-US" sz="2800" dirty="0"/>
              <a:t>５．次年度の活動計画（案）について</a:t>
            </a:r>
            <a:endParaRPr lang="en-US" altLang="ja-JP" sz="2800" dirty="0" smtClean="0"/>
          </a:p>
          <a:p>
            <a:pPr eaLnBrk="1" hangingPunct="1"/>
            <a:r>
              <a:rPr lang="ja-JP" altLang="en-US" sz="2800" dirty="0" smtClean="0"/>
              <a:t>６</a:t>
            </a:r>
            <a:r>
              <a:rPr lang="ja-JP" altLang="en-US" sz="2800" dirty="0" smtClean="0"/>
              <a:t>．その他</a:t>
            </a:r>
            <a:endParaRPr lang="en-US" altLang="ja-JP" sz="2800" dirty="0" smtClean="0"/>
          </a:p>
          <a:p>
            <a:pPr eaLnBrk="1" hangingPunct="1"/>
            <a:endParaRPr lang="en-US" altLang="ja-JP"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2800" kern="0" dirty="0" smtClean="0">
                <a:solidFill>
                  <a:srgbClr val="FFFFFF"/>
                </a:solidFill>
              </a:rPr>
              <a:t>４－１．</a:t>
            </a:r>
            <a:r>
              <a:rPr lang="ja-JP" altLang="en-US" sz="2800" dirty="0" smtClean="0"/>
              <a:t>システム</a:t>
            </a:r>
            <a:r>
              <a:rPr lang="ja-JP" altLang="en-US" sz="2800" dirty="0"/>
              <a:t>運用にかかる関係機関との連携検討</a:t>
            </a:r>
            <a:endParaRPr lang="ja-JP" altLang="en-US" sz="2800" kern="0" dirty="0" smtClean="0">
              <a:solidFill>
                <a:srgbClr val="FFFFFF"/>
              </a:solidFill>
            </a:endParaRPr>
          </a:p>
        </p:txBody>
      </p:sp>
      <p:sp>
        <p:nvSpPr>
          <p:cNvPr id="8" name="Rectangle 3"/>
          <p:cNvSpPr txBox="1">
            <a:spLocks noChangeArrowheads="1"/>
          </p:cNvSpPr>
          <p:nvPr/>
        </p:nvSpPr>
        <p:spPr bwMode="auto">
          <a:xfrm>
            <a:off x="179388" y="849411"/>
            <a:ext cx="8774112" cy="587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dirty="0"/>
              <a:t>検討状況</a:t>
            </a:r>
          </a:p>
          <a:p>
            <a:pPr lvl="1" eaLnBrk="1" hangingPunct="1">
              <a:defRPr/>
            </a:pPr>
            <a:r>
              <a:rPr lang="ja-JP" altLang="en-US" sz="2200" dirty="0">
                <a:solidFill>
                  <a:srgbClr val="000000"/>
                </a:solidFill>
              </a:rPr>
              <a:t>平成２８年９月：三重県次期防災システム構築業者決定。</a:t>
            </a:r>
          </a:p>
          <a:p>
            <a:pPr lvl="1" eaLnBrk="1" hangingPunct="1">
              <a:defRPr/>
            </a:pPr>
            <a:r>
              <a:rPr lang="ja-JP" altLang="en-US" sz="2200" dirty="0">
                <a:solidFill>
                  <a:srgbClr val="000000"/>
                </a:solidFill>
              </a:rPr>
              <a:t>平成２８年１２月２７日：三重県防災対策部・次期防災システム構築業者と協議を実施。</a:t>
            </a:r>
          </a:p>
          <a:p>
            <a:pPr lvl="2" eaLnBrk="1" hangingPunct="1">
              <a:defRPr/>
            </a:pPr>
            <a:r>
              <a:rPr lang="ja-JP" altLang="en-US" sz="2000" dirty="0">
                <a:solidFill>
                  <a:srgbClr val="000000"/>
                </a:solidFill>
              </a:rPr>
              <a:t>三重県次期防災システムの構築スケジュールの確認</a:t>
            </a:r>
          </a:p>
          <a:p>
            <a:pPr lvl="3" eaLnBrk="1" hangingPunct="1">
              <a:defRPr/>
            </a:pPr>
            <a:r>
              <a:rPr lang="ja-JP" altLang="en-US" sz="1800" dirty="0">
                <a:solidFill>
                  <a:srgbClr val="000000"/>
                </a:solidFill>
              </a:rPr>
              <a:t>平成２８年１２月２６日・２７日：市町むけシステム説明会の実施</a:t>
            </a:r>
          </a:p>
          <a:p>
            <a:pPr lvl="3" eaLnBrk="1" hangingPunct="1">
              <a:defRPr/>
            </a:pPr>
            <a:r>
              <a:rPr lang="ja-JP" altLang="en-US" sz="1800" dirty="0">
                <a:solidFill>
                  <a:srgbClr val="000000"/>
                </a:solidFill>
              </a:rPr>
              <a:t>平成２９年１月：市町からの意見集約</a:t>
            </a:r>
          </a:p>
          <a:p>
            <a:pPr lvl="3" eaLnBrk="1" hangingPunct="1">
              <a:defRPr/>
            </a:pPr>
            <a:r>
              <a:rPr lang="ja-JP" altLang="en-US" sz="1800" dirty="0">
                <a:solidFill>
                  <a:srgbClr val="000000"/>
                </a:solidFill>
              </a:rPr>
              <a:t>平成２９年３月：システム試験運用開始</a:t>
            </a:r>
          </a:p>
          <a:p>
            <a:pPr lvl="3" eaLnBrk="1" hangingPunct="1">
              <a:defRPr/>
            </a:pPr>
            <a:r>
              <a:rPr lang="ja-JP" altLang="en-US" sz="1800" dirty="0">
                <a:solidFill>
                  <a:srgbClr val="000000"/>
                </a:solidFill>
              </a:rPr>
              <a:t>平成２９年４月１日～：システム本運用開始</a:t>
            </a:r>
          </a:p>
          <a:p>
            <a:pPr lvl="2" eaLnBrk="1" hangingPunct="1">
              <a:defRPr/>
            </a:pPr>
            <a:r>
              <a:rPr lang="ja-JP" altLang="en-US" sz="2000" dirty="0">
                <a:solidFill>
                  <a:srgbClr val="000000"/>
                </a:solidFill>
              </a:rPr>
              <a:t>三重県次期防災システムの概要・連携インターフェース仕様等の確認</a:t>
            </a:r>
          </a:p>
          <a:p>
            <a:pPr lvl="2" eaLnBrk="1" hangingPunct="1">
              <a:defRPr/>
            </a:pPr>
            <a:endParaRPr lang="ja-JP" altLang="en-US" sz="1200" dirty="0">
              <a:solidFill>
                <a:srgbClr val="000000"/>
              </a:solidFill>
            </a:endParaRPr>
          </a:p>
          <a:p>
            <a:pPr eaLnBrk="1" hangingPunct="1">
              <a:defRPr/>
            </a:pPr>
            <a:r>
              <a:rPr lang="ja-JP" altLang="en-US" sz="2800" dirty="0" smtClean="0"/>
              <a:t>連携に向けた取り組み状況</a:t>
            </a:r>
            <a:endParaRPr lang="ja-JP" altLang="en-US" sz="2800" dirty="0"/>
          </a:p>
          <a:p>
            <a:pPr lvl="1" eaLnBrk="1" hangingPunct="1">
              <a:defRPr/>
            </a:pPr>
            <a:r>
              <a:rPr lang="ja-JP" altLang="en-US" sz="2200" dirty="0" smtClean="0">
                <a:solidFill>
                  <a:srgbClr val="000000"/>
                </a:solidFill>
              </a:rPr>
              <a:t>平成２９年１月１０日、事務局より県に連携候補のデータ項目を提示</a:t>
            </a:r>
            <a:r>
              <a:rPr lang="ja-JP" altLang="en-US" sz="2200" dirty="0" smtClean="0">
                <a:solidFill>
                  <a:srgbClr val="000000"/>
                </a:solidFill>
              </a:rPr>
              <a:t>。</a:t>
            </a:r>
            <a:r>
              <a:rPr lang="en-US" altLang="ja-JP" sz="2200" dirty="0" smtClean="0">
                <a:solidFill>
                  <a:srgbClr val="000000"/>
                </a:solidFill>
              </a:rPr>
              <a:t/>
            </a:r>
            <a:br>
              <a:rPr lang="en-US" altLang="ja-JP" sz="2200" dirty="0" smtClean="0">
                <a:solidFill>
                  <a:srgbClr val="000000"/>
                </a:solidFill>
              </a:rPr>
            </a:br>
            <a:r>
              <a:rPr lang="ja-JP" altLang="en-US" sz="2200" dirty="0" smtClean="0">
                <a:solidFill>
                  <a:srgbClr val="000000"/>
                </a:solidFill>
              </a:rPr>
              <a:t>　→クロノロジー（詳細被害情報）、避難勧告・指示、避難所等</a:t>
            </a:r>
            <a:endParaRPr lang="en-US" altLang="ja-JP" sz="2200" dirty="0" smtClean="0">
              <a:solidFill>
                <a:srgbClr val="000000"/>
              </a:solidFill>
            </a:endParaRPr>
          </a:p>
          <a:p>
            <a:pPr lvl="1" eaLnBrk="1" hangingPunct="1">
              <a:defRPr/>
            </a:pPr>
            <a:r>
              <a:rPr lang="ja-JP" altLang="en-US" sz="2200" dirty="0" smtClean="0">
                <a:solidFill>
                  <a:srgbClr val="000000"/>
                </a:solidFill>
              </a:rPr>
              <a:t>まずは、オフライン（手動）でデータ連携が技術的に実施可能かを検証予定。</a:t>
            </a:r>
            <a:endParaRPr lang="ja-JP" altLang="en-US" sz="2200" dirty="0">
              <a:solidFill>
                <a:srgbClr val="000000"/>
              </a:solidFill>
            </a:endParaRPr>
          </a:p>
          <a:p>
            <a:pPr eaLnBrk="1" hangingPunct="1">
              <a:defRPr/>
            </a:pPr>
            <a:endParaRPr lang="ja-JP" altLang="en-US" sz="2000" dirty="0">
              <a:solidFill>
                <a:srgbClr val="000000"/>
              </a:solidFill>
            </a:endParaRPr>
          </a:p>
        </p:txBody>
      </p:sp>
    </p:spTree>
    <p:extLst>
      <p:ext uri="{BB962C8B-B14F-4D97-AF65-F5344CB8AC3E}">
        <p14:creationId xmlns:p14="http://schemas.microsoft.com/office/powerpoint/2010/main" val="27325615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2800" kern="0" dirty="0" smtClean="0">
                <a:solidFill>
                  <a:srgbClr val="FFFFFF"/>
                </a:solidFill>
              </a:rPr>
              <a:t>４－２．</a:t>
            </a:r>
            <a:r>
              <a:rPr lang="ja-JP" altLang="en-US" sz="2800" dirty="0"/>
              <a:t>今年度の取りまとめについて</a:t>
            </a:r>
            <a:endParaRPr lang="ja-JP" altLang="en-US" sz="2800" kern="0" dirty="0" smtClean="0">
              <a:solidFill>
                <a:srgbClr val="FFFFFF"/>
              </a:solidFill>
            </a:endParaRPr>
          </a:p>
        </p:txBody>
      </p:sp>
      <p:sp>
        <p:nvSpPr>
          <p:cNvPr id="8" name="Rectangle 3"/>
          <p:cNvSpPr txBox="1">
            <a:spLocks noChangeArrowheads="1"/>
          </p:cNvSpPr>
          <p:nvPr/>
        </p:nvSpPr>
        <p:spPr bwMode="auto">
          <a:xfrm>
            <a:off x="179388" y="849412"/>
            <a:ext cx="8857108" cy="545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dirty="0" smtClean="0">
                <a:solidFill>
                  <a:srgbClr val="000000"/>
                </a:solidFill>
              </a:rPr>
              <a:t>連携に向けた進め方</a:t>
            </a:r>
            <a:endParaRPr lang="en-US" altLang="ja-JP" sz="2800" dirty="0" smtClean="0">
              <a:solidFill>
                <a:srgbClr val="000000"/>
              </a:solidFill>
            </a:endParaRPr>
          </a:p>
          <a:p>
            <a:pPr eaLnBrk="1" hangingPunct="1">
              <a:defRPr/>
            </a:pPr>
            <a:endParaRPr lang="ja-JP" altLang="en-US" sz="2800" dirty="0" smtClean="0">
              <a:solidFill>
                <a:srgbClr val="000000"/>
              </a:solidFill>
            </a:endParaRPr>
          </a:p>
          <a:p>
            <a:pPr lvl="1" eaLnBrk="1" hangingPunct="1">
              <a:defRPr/>
            </a:pPr>
            <a:r>
              <a:rPr lang="ja-JP" altLang="en-US" sz="2200" dirty="0" smtClean="0">
                <a:solidFill>
                  <a:srgbClr val="000000"/>
                </a:solidFill>
              </a:rPr>
              <a:t>市町の現在のシステム利用状況は、主に下記の３形態に分かれる。</a:t>
            </a:r>
            <a:endParaRPr lang="en-US" altLang="ja-JP" sz="2200" dirty="0" smtClean="0">
              <a:solidFill>
                <a:srgbClr val="000000"/>
              </a:solidFill>
            </a:endParaRPr>
          </a:p>
          <a:p>
            <a:pPr lvl="2" eaLnBrk="1" hangingPunct="1">
              <a:defRPr/>
            </a:pPr>
            <a:r>
              <a:rPr lang="ja-JP" altLang="en-US" sz="1800" dirty="0" smtClean="0">
                <a:solidFill>
                  <a:srgbClr val="000000"/>
                </a:solidFill>
              </a:rPr>
              <a:t>県</a:t>
            </a:r>
            <a:r>
              <a:rPr lang="ja-JP" altLang="en-US" sz="1800" dirty="0" smtClean="0">
                <a:solidFill>
                  <a:srgbClr val="000000"/>
                </a:solidFill>
              </a:rPr>
              <a:t>システム＋集約</a:t>
            </a:r>
            <a:r>
              <a:rPr lang="ja-JP" altLang="en-US" sz="1800" dirty="0">
                <a:solidFill>
                  <a:srgbClr val="000000"/>
                </a:solidFill>
              </a:rPr>
              <a:t>システム</a:t>
            </a:r>
            <a:r>
              <a:rPr lang="ja-JP" altLang="en-US" sz="1800" dirty="0" smtClean="0">
                <a:solidFill>
                  <a:srgbClr val="000000"/>
                </a:solidFill>
              </a:rPr>
              <a:t>を利用している</a:t>
            </a:r>
            <a:endParaRPr lang="en-US" altLang="ja-JP" sz="1800" dirty="0" smtClean="0">
              <a:solidFill>
                <a:srgbClr val="000000"/>
              </a:solidFill>
            </a:endParaRPr>
          </a:p>
          <a:p>
            <a:pPr lvl="2" eaLnBrk="1" hangingPunct="1">
              <a:defRPr/>
            </a:pPr>
            <a:r>
              <a:rPr lang="ja-JP" altLang="en-US" sz="1800" dirty="0" smtClean="0">
                <a:solidFill>
                  <a:srgbClr val="000000"/>
                </a:solidFill>
              </a:rPr>
              <a:t>県システム＋市町独自</a:t>
            </a:r>
            <a:r>
              <a:rPr lang="ja-JP" altLang="en-US" sz="1800" dirty="0">
                <a:solidFill>
                  <a:srgbClr val="000000"/>
                </a:solidFill>
              </a:rPr>
              <a:t>システム</a:t>
            </a:r>
            <a:r>
              <a:rPr lang="ja-JP" altLang="en-US" sz="1800" dirty="0" smtClean="0">
                <a:solidFill>
                  <a:srgbClr val="000000"/>
                </a:solidFill>
              </a:rPr>
              <a:t>を</a:t>
            </a:r>
            <a:r>
              <a:rPr lang="ja-JP" altLang="en-US" sz="1800" dirty="0">
                <a:solidFill>
                  <a:srgbClr val="000000"/>
                </a:solidFill>
              </a:rPr>
              <a:t>利用</a:t>
            </a:r>
            <a:r>
              <a:rPr lang="ja-JP" altLang="en-US" sz="1800" dirty="0" smtClean="0">
                <a:solidFill>
                  <a:srgbClr val="000000"/>
                </a:solidFill>
              </a:rPr>
              <a:t>している</a:t>
            </a:r>
            <a:endParaRPr lang="en-US" altLang="ja-JP" sz="1800" dirty="0" smtClean="0">
              <a:solidFill>
                <a:srgbClr val="000000"/>
              </a:solidFill>
            </a:endParaRPr>
          </a:p>
          <a:p>
            <a:pPr lvl="2" eaLnBrk="1" hangingPunct="1">
              <a:defRPr/>
            </a:pPr>
            <a:r>
              <a:rPr lang="ja-JP" altLang="en-US" sz="1800" dirty="0" smtClean="0">
                <a:solidFill>
                  <a:srgbClr val="000000"/>
                </a:solidFill>
              </a:rPr>
              <a:t>県システムのみ利用している</a:t>
            </a:r>
            <a:endParaRPr lang="en-US" altLang="ja-JP" sz="1800" dirty="0" smtClean="0">
              <a:solidFill>
                <a:srgbClr val="000000"/>
              </a:solidFill>
            </a:endParaRPr>
          </a:p>
          <a:p>
            <a:pPr lvl="2" eaLnBrk="1" hangingPunct="1">
              <a:defRPr/>
            </a:pPr>
            <a:endParaRPr lang="en-US" altLang="ja-JP" sz="1800" dirty="0" smtClean="0">
              <a:solidFill>
                <a:srgbClr val="000000"/>
              </a:solidFill>
            </a:endParaRPr>
          </a:p>
          <a:p>
            <a:pPr lvl="1" eaLnBrk="1" hangingPunct="1">
              <a:defRPr/>
            </a:pPr>
            <a:r>
              <a:rPr lang="ja-JP" altLang="en-US" sz="2200" dirty="0">
                <a:solidFill>
                  <a:srgbClr val="000000"/>
                </a:solidFill>
              </a:rPr>
              <a:t>市町により災害時のシステム利用状況、運用課題が異なり、すぐに連携手法を決定することは難しいため、今年度試行的に実施する連携、次年度以降に運用が固まった段階で実施する連携の２段階で進めるものとする。</a:t>
            </a:r>
            <a:endParaRPr lang="en-US" altLang="ja-JP" sz="2200" dirty="0">
              <a:solidFill>
                <a:srgbClr val="000000"/>
              </a:solidFill>
            </a:endParaRPr>
          </a:p>
          <a:p>
            <a:pPr lvl="1" eaLnBrk="1" hangingPunct="1">
              <a:defRPr/>
            </a:pPr>
            <a:endParaRPr lang="en-US" altLang="ja-JP" sz="2200" dirty="0" smtClean="0">
              <a:solidFill>
                <a:srgbClr val="000000"/>
              </a:solidFill>
            </a:endParaRPr>
          </a:p>
          <a:p>
            <a:pPr lvl="2" eaLnBrk="1" hangingPunct="1">
              <a:defRPr/>
            </a:pPr>
            <a:endParaRPr lang="en-US" altLang="ja-JP" sz="1800" dirty="0" smtClean="0">
              <a:solidFill>
                <a:srgbClr val="000000"/>
              </a:solidFill>
            </a:endParaRPr>
          </a:p>
          <a:p>
            <a:pPr lvl="1" eaLnBrk="1" hangingPunct="1">
              <a:defRPr/>
            </a:pPr>
            <a:endParaRPr lang="en-US" altLang="ja-JP" sz="2400" dirty="0">
              <a:solidFill>
                <a:srgbClr val="000000"/>
              </a:solidFill>
            </a:endParaRPr>
          </a:p>
        </p:txBody>
      </p:sp>
    </p:spTree>
    <p:extLst>
      <p:ext uri="{BB962C8B-B14F-4D97-AF65-F5344CB8AC3E}">
        <p14:creationId xmlns:p14="http://schemas.microsoft.com/office/powerpoint/2010/main" val="15215688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4D037A3-27AA-47E7-8067-D8C4033A5BEC}"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12A9FB-E64C-4CB5-8E24-5A84B3D01181}"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５．</a:t>
            </a:r>
            <a:r>
              <a:rPr kumimoji="1" lang="ja-JP" altLang="en-US" sz="3600" b="1"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次年度の活動計画（案）について</a:t>
            </a:r>
            <a:endParaRPr kumimoji="1" lang="ja-JP" altLang="en-US" sz="36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1867673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020C7E-D3BE-49BF-A676-A421FE19D22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89A4D98-7380-4341-BFD9-DABADD9EE6D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５－１</a:t>
            </a:r>
            <a:r>
              <a:rPr lang="ja-JP" altLang="en-US" sz="3200" dirty="0" smtClean="0"/>
              <a:t>．次年度の活動計画（案</a:t>
            </a:r>
            <a:r>
              <a:rPr lang="ja-JP" altLang="en-US" sz="3200" dirty="0" smtClean="0"/>
              <a:t>）　</a:t>
            </a:r>
            <a:r>
              <a:rPr lang="ja-JP" altLang="en-US" sz="2400" dirty="0" smtClean="0"/>
              <a:t>＊技術部会含む</a:t>
            </a:r>
            <a:endParaRPr lang="ja-JP" altLang="en-US" sz="2400" dirty="0" smtClean="0"/>
          </a:p>
        </p:txBody>
      </p:sp>
      <p:sp>
        <p:nvSpPr>
          <p:cNvPr id="77829" name="Rectangle 28"/>
          <p:cNvSpPr>
            <a:spLocks noGrp="1" noChangeArrowheads="1"/>
          </p:cNvSpPr>
          <p:nvPr>
            <p:ph type="body" idx="4294967295"/>
          </p:nvPr>
        </p:nvSpPr>
        <p:spPr>
          <a:xfrm>
            <a:off x="200025" y="828675"/>
            <a:ext cx="8667750" cy="5624513"/>
          </a:xfrm>
        </p:spPr>
        <p:txBody>
          <a:bodyPr/>
          <a:lstStyle/>
          <a:p>
            <a:pPr eaLnBrk="1" hangingPunct="1"/>
            <a:r>
              <a:rPr sz="2800" dirty="0" smtClean="0"/>
              <a:t>活動方針</a:t>
            </a:r>
          </a:p>
          <a:p>
            <a:pPr lvl="1" eaLnBrk="1" hangingPunct="1"/>
            <a:r>
              <a:rPr sz="2200" dirty="0" smtClean="0"/>
              <a:t>行政事務の効率化・高度化を目的として、共有デジタル地図の効果的な運用を推進します。</a:t>
            </a:r>
          </a:p>
          <a:p>
            <a:pPr lvl="1" eaLnBrk="1" hangingPunct="1"/>
            <a:r>
              <a:rPr sz="2200" dirty="0" smtClean="0"/>
              <a:t>次年度は、</a:t>
            </a:r>
            <a:r>
              <a:rPr lang="en-US" sz="2200" dirty="0" smtClean="0"/>
              <a:t>LGWAN</a:t>
            </a:r>
            <a:r>
              <a:rPr lang="ja-JP" altLang="en-US" sz="2200" dirty="0" smtClean="0"/>
              <a:t>版地理空間情報集約システムを構築し、個人情報のシステム搭載にむけた具体的な運用ルールを検討するとともに</a:t>
            </a:r>
            <a:r>
              <a:rPr sz="2200" dirty="0" smtClean="0"/>
              <a:t>、</a:t>
            </a:r>
            <a:r>
              <a:rPr lang="ja-JP" altLang="en-US" sz="2200" dirty="0" smtClean="0"/>
              <a:t>政策支援</a:t>
            </a:r>
            <a:r>
              <a:rPr sz="2200" dirty="0" smtClean="0"/>
              <a:t>分野</a:t>
            </a:r>
            <a:r>
              <a:rPr lang="ja-JP" altLang="en-US" sz="2200" dirty="0" smtClean="0"/>
              <a:t>における共有デジタル地図の利活用</a:t>
            </a:r>
            <a:r>
              <a:rPr sz="2200" dirty="0" smtClean="0"/>
              <a:t>検討</a:t>
            </a:r>
            <a:r>
              <a:rPr lang="ja-JP" altLang="en-US" sz="2200" dirty="0" smtClean="0"/>
              <a:t>を</a:t>
            </a:r>
            <a:r>
              <a:rPr sz="2200" dirty="0" smtClean="0"/>
              <a:t>実施</a:t>
            </a:r>
            <a:r>
              <a:rPr lang="ja-JP" altLang="en-US" sz="2200" dirty="0" smtClean="0"/>
              <a:t>します。</a:t>
            </a:r>
            <a:endParaRPr lang="en-US" sz="2200" dirty="0" smtClean="0"/>
          </a:p>
          <a:p>
            <a:pPr lvl="1" eaLnBrk="1" hangingPunct="1"/>
            <a:r>
              <a:rPr sz="2200" dirty="0" smtClean="0"/>
              <a:t>また、共有デジタル地図及び地理空間情報集約システムの利活用促進を図るための支援活動を実施します。</a:t>
            </a:r>
          </a:p>
          <a:p>
            <a:pPr lvl="1" eaLnBrk="1" hangingPunct="1">
              <a:buFont typeface="Wingdings" panose="05000000000000000000" pitchFamily="2" charset="2"/>
              <a:buNone/>
            </a:pPr>
            <a:endParaRPr sz="1100" dirty="0" smtClean="0"/>
          </a:p>
          <a:p>
            <a:pPr eaLnBrk="1" hangingPunct="1"/>
            <a:r>
              <a:rPr sz="2800" dirty="0" smtClean="0"/>
              <a:t>活動内容</a:t>
            </a:r>
          </a:p>
          <a:p>
            <a:pPr lvl="1" eaLnBrk="1" hangingPunct="1"/>
            <a:r>
              <a:rPr sz="2200" dirty="0" smtClean="0"/>
              <a:t>①防災分野における共有デジタル地図の利活用検討</a:t>
            </a:r>
            <a:endParaRPr lang="en-US" altLang="ja-JP" sz="2200" dirty="0" smtClean="0"/>
          </a:p>
          <a:p>
            <a:pPr lvl="1" eaLnBrk="1" hangingPunct="1"/>
            <a:r>
              <a:rPr sz="2200" dirty="0" smtClean="0"/>
              <a:t>②共有デジタル地図の利活用促進にかかる検討</a:t>
            </a:r>
          </a:p>
          <a:p>
            <a:pPr lvl="1" eaLnBrk="1" hangingPunct="1"/>
            <a:r>
              <a:rPr sz="2200" dirty="0" smtClean="0"/>
              <a:t>③その他利活用支援</a:t>
            </a:r>
          </a:p>
        </p:txBody>
      </p:sp>
    </p:spTree>
    <p:extLst>
      <p:ext uri="{BB962C8B-B14F-4D97-AF65-F5344CB8AC3E}">
        <p14:creationId xmlns:p14="http://schemas.microsoft.com/office/powerpoint/2010/main" val="2874098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52999B4-E268-48E1-AF1A-7487943A86B2}" type="slidenum">
              <a:rPr kumimoji="1" lang="en-US" altLang="ja-JP" sz="1400" b="0" i="0" u="none" strike="noStrike" kern="1200" cap="none" spc="0" normalizeH="0" baseline="0" noProof="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8741E0F-8294-48E0-9001-7B25C85005F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7F7071-4600-4465-B611-628C451553AE}"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7E402B-56B9-44D9-A714-9BAE73E36A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５－１</a:t>
            </a:r>
            <a:r>
              <a:rPr lang="ja-JP" altLang="en-US" sz="3200" dirty="0" smtClean="0"/>
              <a:t>．次年度の活動計画（案</a:t>
            </a:r>
            <a:r>
              <a:rPr lang="ja-JP" altLang="en-US" sz="3200" dirty="0"/>
              <a:t>）</a:t>
            </a:r>
            <a:r>
              <a:rPr lang="ja-JP" altLang="en-US" sz="2400" dirty="0"/>
              <a:t>　＊技術部会含む</a:t>
            </a:r>
            <a:endParaRPr lang="ja-JP" altLang="en-US" sz="3200" dirty="0" smtClean="0"/>
          </a:p>
        </p:txBody>
      </p:sp>
      <p:sp>
        <p:nvSpPr>
          <p:cNvPr id="8" name="Rectangle 7"/>
          <p:cNvSpPr>
            <a:spLocks noChangeArrowheads="1"/>
          </p:cNvSpPr>
          <p:nvPr/>
        </p:nvSpPr>
        <p:spPr bwMode="auto">
          <a:xfrm>
            <a:off x="219075" y="828675"/>
            <a:ext cx="869950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①防災分野における共有デジタル地図の利活用検討</a:t>
            </a: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個人情報のシステム搭載にむけた検討</a:t>
            </a: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版地理空間情報集約システム環境の構築</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環境の運用にむけた検討（個人情報の取扱いルールの策定）</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システム運用にかかる関係機関との連携検討</a:t>
            </a: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次期三重県防災システムとの連携手法検討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457200" marR="0" lvl="1" indent="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None/>
              <a:tabLst/>
              <a:defRPr/>
            </a:pPr>
            <a:endParaRPr kumimoji="1" lang="ja-JP" altLang="en-US" sz="1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②共有デジタル地図の利活用促進にかかる検討</a:t>
            </a:r>
            <a:endParaRPr kumimoji="1" lang="en-US" altLang="ja-JP"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共有デジタル地図の利用分野拡大にむけた検討</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政策支援分野に着目した共有デジタル地図の具体的な利用方法を検討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インターネット版・</a:t>
            </a:r>
            <a:r>
              <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版地理空間情報集約システムの取扱い検討</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各市町のセキュリティ強靭化策の詳細を把握し、具体的な対応方法を検討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endParaRPr kumimoji="1" lang="ja-JP" altLang="en-US" sz="1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③その他利活用支援</a:t>
            </a:r>
            <a:endParaRPr kumimoji="1" lang="en-US" altLang="ja-JP"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共有デジタル地図／地理空間情報集約システム個別説明会の実施</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希望</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市町を対象に実施（要望に応じてシステム操作研修も実施）</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2" name="正方形/長方形 1"/>
          <p:cNvSpPr/>
          <p:nvPr/>
        </p:nvSpPr>
        <p:spPr bwMode="auto">
          <a:xfrm>
            <a:off x="219075" y="828675"/>
            <a:ext cx="8699500" cy="2240285"/>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6734146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4D037A3-27AA-47E7-8067-D8C4033A5BEC}"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12A9FB-E64C-4CB5-8E24-5A84B3D01181}"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６．その他</a:t>
            </a:r>
            <a:endParaRPr kumimoji="1" lang="ja-JP" altLang="en-US" sz="36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3821520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020C7E-D3BE-49BF-A676-A421FE19D22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89A4D98-7380-4341-BFD9-DABADD9EE6D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６－１．運用ガイドラインの改訂</a:t>
            </a:r>
            <a:endParaRPr lang="ja-JP" altLang="en-US" sz="3200" dirty="0" smtClean="0"/>
          </a:p>
        </p:txBody>
      </p:sp>
      <p:sp>
        <p:nvSpPr>
          <p:cNvPr id="77829" name="Rectangle 28"/>
          <p:cNvSpPr>
            <a:spLocks noGrp="1" noChangeArrowheads="1"/>
          </p:cNvSpPr>
          <p:nvPr>
            <p:ph type="body" idx="4294967295"/>
          </p:nvPr>
        </p:nvSpPr>
        <p:spPr>
          <a:xfrm>
            <a:off x="200025" y="828675"/>
            <a:ext cx="8667750" cy="2240285"/>
          </a:xfrm>
        </p:spPr>
        <p:txBody>
          <a:bodyPr/>
          <a:lstStyle/>
          <a:p>
            <a:pPr eaLnBrk="1" hangingPunct="1">
              <a:defRPr/>
            </a:pPr>
            <a:r>
              <a:rPr lang="ja-JP" altLang="en-US" sz="2400" dirty="0" smtClean="0">
                <a:solidFill>
                  <a:srgbClr val="000000"/>
                </a:solidFill>
              </a:rPr>
              <a:t>技術部会にて、地理空間情報集約システムへのデータ搭載等にかかわるオプションサービスについて議題にあがった。</a:t>
            </a:r>
            <a:endParaRPr lang="en-US" altLang="ja-JP" sz="2400" dirty="0" smtClean="0">
              <a:solidFill>
                <a:srgbClr val="000000"/>
              </a:solidFill>
            </a:endParaRPr>
          </a:p>
          <a:p>
            <a:pPr eaLnBrk="1" hangingPunct="1">
              <a:defRPr/>
            </a:pPr>
            <a:r>
              <a:rPr lang="ja-JP" altLang="en-US" sz="2400" u="sng" dirty="0" smtClean="0">
                <a:solidFill>
                  <a:srgbClr val="000000"/>
                </a:solidFill>
              </a:rPr>
              <a:t>オプションサービス</a:t>
            </a:r>
            <a:r>
              <a:rPr lang="ja-JP" altLang="en-US" sz="2400" u="sng" dirty="0">
                <a:solidFill>
                  <a:srgbClr val="000000"/>
                </a:solidFill>
              </a:rPr>
              <a:t>の考え方を整理し、「地理空間情報集約システム運用ガイドライン」に反映する。</a:t>
            </a:r>
          </a:p>
          <a:p>
            <a:pPr lvl="2" eaLnBrk="1" hangingPunct="1">
              <a:defRPr/>
            </a:pPr>
            <a:r>
              <a:rPr lang="ja-JP" altLang="en-US" sz="2000" dirty="0">
                <a:solidFill>
                  <a:srgbClr val="000000"/>
                </a:solidFill>
              </a:rPr>
              <a:t>オプションサービスと経費の考え方</a:t>
            </a:r>
          </a:p>
        </p:txBody>
      </p:sp>
      <p:sp>
        <p:nvSpPr>
          <p:cNvPr id="9" name="AutoShape 1030"/>
          <p:cNvSpPr>
            <a:spLocks noChangeArrowheads="1"/>
          </p:cNvSpPr>
          <p:nvPr/>
        </p:nvSpPr>
        <p:spPr bwMode="auto">
          <a:xfrm>
            <a:off x="6804248" y="2420888"/>
            <a:ext cx="1252538" cy="301625"/>
          </a:xfrm>
          <a:prstGeom prst="homePlate">
            <a:avLst>
              <a:gd name="adj" fmla="val 99644"/>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rgbClr val="FFFFFF"/>
                </a:solidFill>
                <a:latin typeface="Arial" charset="0"/>
                <a:ea typeface="MS UI Gothic" pitchFamily="50" charset="-128"/>
              </a:rPr>
              <a:t>資料２</a:t>
            </a:r>
            <a:endParaRPr lang="en-US" altLang="ja-JP" sz="1600" b="1" dirty="0">
              <a:solidFill>
                <a:srgbClr val="FFFFFF"/>
              </a:solidFill>
              <a:latin typeface="Arial" charset="0"/>
              <a:ea typeface="MS UI Gothic" pitchFamily="50"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1705260073"/>
              </p:ext>
            </p:extLst>
          </p:nvPr>
        </p:nvGraphicFramePr>
        <p:xfrm>
          <a:off x="908933" y="3032770"/>
          <a:ext cx="7931150" cy="2954337"/>
        </p:xfrm>
        <a:graphic>
          <a:graphicData uri="http://schemas.openxmlformats.org/drawingml/2006/table">
            <a:tbl>
              <a:tblPr/>
              <a:tblGrid>
                <a:gridCol w="421122">
                  <a:extLst>
                    <a:ext uri="{9D8B030D-6E8A-4147-A177-3AD203B41FA5}">
                      <a16:colId xmlns="" xmlns:a16="http://schemas.microsoft.com/office/drawing/2014/main" val="20000"/>
                    </a:ext>
                  </a:extLst>
                </a:gridCol>
                <a:gridCol w="2245989">
                  <a:extLst>
                    <a:ext uri="{9D8B030D-6E8A-4147-A177-3AD203B41FA5}">
                      <a16:colId xmlns="" xmlns:a16="http://schemas.microsoft.com/office/drawing/2014/main" val="20001"/>
                    </a:ext>
                  </a:extLst>
                </a:gridCol>
                <a:gridCol w="2807487">
                  <a:extLst>
                    <a:ext uri="{9D8B030D-6E8A-4147-A177-3AD203B41FA5}">
                      <a16:colId xmlns="" xmlns:a16="http://schemas.microsoft.com/office/drawing/2014/main" val="20002"/>
                    </a:ext>
                  </a:extLst>
                </a:gridCol>
                <a:gridCol w="2456552">
                  <a:extLst>
                    <a:ext uri="{9D8B030D-6E8A-4147-A177-3AD203B41FA5}">
                      <a16:colId xmlns="" xmlns:a16="http://schemas.microsoft.com/office/drawing/2014/main" val="20003"/>
                    </a:ext>
                  </a:extLst>
                </a:gridCol>
              </a:tblGrid>
              <a:tr h="274370">
                <a:tc>
                  <a:txBody>
                    <a:bodyPr/>
                    <a:lstStyle/>
                    <a:p>
                      <a:pPr algn="ct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solidFill>
                  </a:tcPr>
                </a:tc>
                <a:tc gridSpan="2">
                  <a:txBody>
                    <a:bodyPr/>
                    <a:lstStyle/>
                    <a:p>
                      <a:pPr algn="ct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オプションサービス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kumimoji="1" lang="ja-JP" altLang="en-US"/>
                    </a:p>
                  </a:txBody>
                  <a:tcPr/>
                </a:tc>
                <a:tc>
                  <a:txBody>
                    <a:bodyPr/>
                    <a:lstStyle/>
                    <a:p>
                      <a:pPr algn="ct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経費の考え方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 xmlns:a16="http://schemas.microsoft.com/office/drawing/2014/main" val="10000"/>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4">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市町独自のレイヤの追加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レイヤ作成のみ</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74370">
                <a:tc>
                  <a:txBody>
                    <a:bodyPr/>
                    <a:lstStyle/>
                    <a:p>
                      <a:r>
                        <a:rPr lang="en-US" altLang="ja-JP" sz="1200" dirty="0" smtClean="0"/>
                        <a:t>2</a:t>
                      </a:r>
                      <a:endParaRPr lang="ja-JP" altLang="en-US" sz="1200" dirty="0"/>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データ搭載委託あり（</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SHP</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形式）</a:t>
                      </a: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302094">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データ搭載委託あり（形式変換あり）</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4</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データ整備委託あり</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5</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市町独自の設定追加</a:t>
                      </a: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権限の変更</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6</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印刷テンプレートの追加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要相談（保守費または実費）</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7</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市町独自のライセンスの追加</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平常時利用のライセンス追加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災害時利用のライセンス追加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457283">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9</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市町独自の業務アプリケーションの追加</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（業務種類）</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37743549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020C7E-D3BE-49BF-A676-A421FE19D22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89A4D98-7380-4341-BFD9-DABADD9EE6D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６－２．防災施設情報の提供依頼</a:t>
            </a:r>
            <a:endParaRPr lang="ja-JP" altLang="en-US" sz="3200" dirty="0" smtClean="0"/>
          </a:p>
        </p:txBody>
      </p:sp>
      <p:sp>
        <p:nvSpPr>
          <p:cNvPr id="77829" name="Rectangle 28"/>
          <p:cNvSpPr>
            <a:spLocks noGrp="1" noChangeArrowheads="1"/>
          </p:cNvSpPr>
          <p:nvPr>
            <p:ph type="body" idx="4294967295"/>
          </p:nvPr>
        </p:nvSpPr>
        <p:spPr>
          <a:xfrm>
            <a:off x="200025" y="828675"/>
            <a:ext cx="8667750" cy="1952253"/>
          </a:xfrm>
        </p:spPr>
        <p:txBody>
          <a:bodyPr/>
          <a:lstStyle/>
          <a:p>
            <a:pPr eaLnBrk="1" hangingPunct="1"/>
            <a:r>
              <a:rPr lang="ja-JP" altLang="en-US" sz="2800" dirty="0" smtClean="0"/>
              <a:t>防災施設情報</a:t>
            </a:r>
            <a:endParaRPr lang="en-US" altLang="ja-JP" sz="2800" dirty="0" smtClean="0"/>
          </a:p>
          <a:p>
            <a:pPr lvl="1" eaLnBrk="1" hangingPunct="1"/>
            <a:r>
              <a:rPr lang="ja-JP" altLang="en-US" sz="2400" dirty="0" smtClean="0"/>
              <a:t>避難所</a:t>
            </a:r>
            <a:endParaRPr lang="en-US" altLang="ja-JP" sz="2400" dirty="0" smtClean="0"/>
          </a:p>
          <a:p>
            <a:pPr lvl="1" eaLnBrk="1" hangingPunct="1"/>
            <a:r>
              <a:rPr lang="ja-JP" altLang="en-US" sz="2400" dirty="0" smtClean="0"/>
              <a:t>津波避難ビル</a:t>
            </a:r>
            <a:endParaRPr lang="en-US" altLang="ja-JP" sz="2400" dirty="0" smtClean="0"/>
          </a:p>
          <a:p>
            <a:pPr lvl="1" eaLnBrk="1" hangingPunct="1"/>
            <a:r>
              <a:rPr lang="ja-JP" altLang="en-US" sz="2400" dirty="0" smtClean="0"/>
              <a:t>防災倉庫</a:t>
            </a:r>
            <a:endParaRPr sz="2400" dirty="0" smtClean="0"/>
          </a:p>
        </p:txBody>
      </p:sp>
      <p:graphicFrame>
        <p:nvGraphicFramePr>
          <p:cNvPr id="2" name="表 1"/>
          <p:cNvGraphicFramePr>
            <a:graphicFrameLocks noGrp="1"/>
          </p:cNvGraphicFramePr>
          <p:nvPr>
            <p:extLst>
              <p:ext uri="{D42A27DB-BD31-4B8C-83A1-F6EECF244321}">
                <p14:modId xmlns:p14="http://schemas.microsoft.com/office/powerpoint/2010/main" val="226017496"/>
              </p:ext>
            </p:extLst>
          </p:nvPr>
        </p:nvGraphicFramePr>
        <p:xfrm>
          <a:off x="4153285" y="828674"/>
          <a:ext cx="4799830" cy="5553064"/>
        </p:xfrm>
        <a:graphic>
          <a:graphicData uri="http://schemas.openxmlformats.org/drawingml/2006/table">
            <a:tbl>
              <a:tblPr firstRow="1" firstCol="1" lastRow="1" lastCol="1" bandRow="1" bandCol="1">
                <a:tableStyleId>{5C22544A-7EE6-4342-B048-85BDC9FD1C3A}</a:tableStyleId>
              </a:tblPr>
              <a:tblGrid>
                <a:gridCol w="1359097"/>
                <a:gridCol w="1146911"/>
                <a:gridCol w="1146911"/>
                <a:gridCol w="1146911"/>
              </a:tblGrid>
              <a:tr h="288774">
                <a:tc rowSpan="2">
                  <a:txBody>
                    <a:bodyPr/>
                    <a:lstStyle/>
                    <a:p>
                      <a:pPr marR="133350" algn="ctr">
                        <a:spcAft>
                          <a:spcPts val="0"/>
                        </a:spcAft>
                      </a:pPr>
                      <a:r>
                        <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a:t>
                      </a:r>
                      <a:r>
                        <a:rPr 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町名</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R="133350"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平成２７年度データ受領状況（日付は受領日）</a:t>
                      </a:r>
                      <a:endParaRPr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r>
              <a:tr h="329302">
                <a:tc vMerge="1">
                  <a:txBody>
                    <a:bodyPr/>
                    <a:lstStyle/>
                    <a:p>
                      <a:endParaRPr kumimoji="1" lang="ja-JP" altLang="en-US"/>
                    </a:p>
                  </a:txBody>
                  <a:tcPr/>
                </a:tc>
                <a:tc>
                  <a:txBody>
                    <a:bodyPr/>
                    <a:lstStyle/>
                    <a:p>
                      <a:pPr marR="133350" algn="ctr">
                        <a:spcAft>
                          <a:spcPts val="0"/>
                        </a:spcAft>
                      </a:pPr>
                      <a:r>
                        <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避難所</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津波避難ビル</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防災倉庫</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菰野町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朝日町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多気町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明和町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大台町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玉城町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度会町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大紀町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南伊勢町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2016/2/24</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御浜町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（直営更新）</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0172">
                <a:tc>
                  <a:txBody>
                    <a:bodyPr/>
                    <a:lstStyle/>
                    <a:p>
                      <a:pPr algn="ctr">
                        <a:spcAft>
                          <a:spcPts val="0"/>
                        </a:spcAft>
                      </a:pPr>
                      <a:r>
                        <a:rPr lang="ja-JP"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33350" algn="ctr">
                        <a:spcAft>
                          <a:spcPts val="0"/>
                        </a:spcAft>
                      </a:pPr>
                      <a:r>
                        <a:rPr 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endParaRPr lang="ja-JP" sz="105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AutoShape 1030"/>
          <p:cNvSpPr>
            <a:spLocks noChangeArrowheads="1"/>
          </p:cNvSpPr>
          <p:nvPr/>
        </p:nvSpPr>
        <p:spPr bwMode="auto">
          <a:xfrm>
            <a:off x="1403648" y="2877765"/>
            <a:ext cx="1252538" cy="301625"/>
          </a:xfrm>
          <a:prstGeom prst="homePlate">
            <a:avLst>
              <a:gd name="adj" fmla="val 99644"/>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rgbClr val="FFFFFF"/>
                </a:solidFill>
                <a:latin typeface="Arial" charset="0"/>
                <a:ea typeface="MS UI Gothic" pitchFamily="50" charset="-128"/>
              </a:rPr>
              <a:t>資料３</a:t>
            </a:r>
            <a:endParaRPr lang="en-US" altLang="ja-JP" sz="1600" b="1" dirty="0">
              <a:solidFill>
                <a:srgbClr val="FFFFFF"/>
              </a:solidFill>
              <a:latin typeface="Arial" charset="0"/>
              <a:ea typeface="MS UI Gothic" pitchFamily="50" charset="-128"/>
            </a:endParaRPr>
          </a:p>
        </p:txBody>
      </p:sp>
    </p:spTree>
    <p:extLst>
      <p:ext uri="{BB962C8B-B14F-4D97-AF65-F5344CB8AC3E}">
        <p14:creationId xmlns:p14="http://schemas.microsoft.com/office/powerpoint/2010/main" val="141979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C4AE1E5-537F-40B5-8880-CDF0174DB95A}" type="slidenum">
              <a:rPr lang="en-US" altLang="ja-JP" sz="1400" smtClean="0"/>
              <a:pPr algn="r" eaLnBrk="1" hangingPunct="1">
                <a:spcBef>
                  <a:spcPct val="0"/>
                </a:spcBef>
                <a:buClrTx/>
                <a:buFontTx/>
                <a:buNone/>
              </a:pPr>
              <a:t>2</a:t>
            </a:fld>
            <a:endParaRPr lang="en-US" altLang="ja-JP" sz="1400" smtClean="0"/>
          </a:p>
        </p:txBody>
      </p:sp>
      <p:sp>
        <p:nvSpPr>
          <p:cNvPr id="225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F242DCE-6919-4744-AAB9-00659D9BA466}" type="slidenum">
              <a:rPr lang="en-US" altLang="ja-JP" sz="1400"/>
              <a:pPr algn="r" eaLnBrk="1" hangingPunct="1">
                <a:spcBef>
                  <a:spcPct val="0"/>
                </a:spcBef>
                <a:buClrTx/>
                <a:buFontTx/>
                <a:buNone/>
              </a:pPr>
              <a:t>2</a:t>
            </a:fld>
            <a:endParaRPr lang="en-US" altLang="ja-JP" sz="1400"/>
          </a:p>
        </p:txBody>
      </p:sp>
      <p:sp>
        <p:nvSpPr>
          <p:cNvPr id="2253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t>１．今年度防災ＷＧの実施内容</a:t>
            </a:r>
            <a:r>
              <a:rPr lang="ja-JP" altLang="en-US" sz="3600" b="1" dirty="0" smtClean="0"/>
              <a:t>等</a:t>
            </a:r>
            <a:endParaRPr lang="en-US" altLang="ja-JP" sz="3600" b="1" dirty="0" smtClean="0"/>
          </a:p>
          <a:p>
            <a:pPr algn="ctr" eaLnBrk="1" hangingPunct="1">
              <a:spcBef>
                <a:spcPct val="0"/>
              </a:spcBef>
              <a:buClrTx/>
              <a:buFontTx/>
              <a:buNone/>
            </a:pPr>
            <a:r>
              <a:rPr lang="ja-JP" altLang="en-US" sz="3600" b="1" dirty="0" smtClean="0"/>
              <a:t>（</a:t>
            </a:r>
            <a:r>
              <a:rPr lang="ja-JP" altLang="en-US" sz="3600" b="1" dirty="0"/>
              <a:t>おさらい）</a:t>
            </a:r>
            <a:endParaRPr lang="ja-JP" alt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F58B7F-58A1-486D-B9FD-01A48EDE3A98}" type="slidenum">
              <a:rPr kumimoji="1" lang="en-US" altLang="ja-JP" sz="1400" b="0" i="0" u="none" strike="noStrike" kern="1200" cap="none" spc="0" normalizeH="0" baseline="0" noProof="0" smtClean="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smtClean="0">
              <a:ln>
                <a:noFill/>
              </a:ln>
              <a:solidFill>
                <a:srgbClr val="000000"/>
              </a:solidFill>
              <a:effectLst/>
              <a:uLnTx/>
              <a:uFillTx/>
              <a:latin typeface="HGPｺﾞｼｯｸE" pitchFamily="50" charset="-128"/>
              <a:ea typeface="HGPｺﾞｼｯｸE" pitchFamily="50" charset="-128"/>
              <a:cs typeface="+mn-cs"/>
            </a:endParaRPr>
          </a:p>
        </p:txBody>
      </p:sp>
      <p:sp>
        <p:nvSpPr>
          <p:cNvPr id="2355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6EBA613-8943-4661-87E1-F39D711C3122}"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D169B11-FF54-4D7C-BFB7-6E9C5B7C6A9A}"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E4C2568-4BA6-4B2D-A235-9750F860FCEB}"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１－１．今年度技術部会の実施内容等</a:t>
            </a:r>
          </a:p>
        </p:txBody>
      </p:sp>
      <p:sp>
        <p:nvSpPr>
          <p:cNvPr id="15" name="Rectangle 28"/>
          <p:cNvSpPr txBox="1">
            <a:spLocks noChangeArrowheads="1"/>
          </p:cNvSpPr>
          <p:nvPr/>
        </p:nvSpPr>
        <p:spPr bwMode="auto">
          <a:xfrm>
            <a:off x="200025" y="723900"/>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今年度の活動体制</a:t>
            </a: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itchFamily="2" charset="2"/>
              <a:buChar char="l"/>
              <a:tabLst/>
              <a:defRPr/>
            </a:pPr>
            <a:r>
              <a:rPr kumimoji="1" lang="ja-JP" altLang="en-US"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昨年度に引き続き「技術部会」と「防災</a:t>
            </a:r>
            <a:r>
              <a:rPr kumimoji="1" lang="en-US" altLang="ja-JP"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WG</a:t>
            </a:r>
            <a:r>
              <a:rPr kumimoji="1" lang="ja-JP" altLang="en-US"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」を設置して各検討を実施</a:t>
            </a:r>
            <a:endParaRPr kumimoji="1" lang="en-US" altLang="ja-JP"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endParaRPr>
          </a:p>
        </p:txBody>
      </p:sp>
      <p:sp>
        <p:nvSpPr>
          <p:cNvPr id="16" name="Rectangle 28"/>
          <p:cNvSpPr txBox="1">
            <a:spLocks noChangeArrowheads="1"/>
          </p:cNvSpPr>
          <p:nvPr/>
        </p:nvSpPr>
        <p:spPr bwMode="auto">
          <a:xfrm>
            <a:off x="225425" y="4716463"/>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開催スケジュール</a:t>
            </a:r>
          </a:p>
        </p:txBody>
      </p:sp>
      <p:grpSp>
        <p:nvGrpSpPr>
          <p:cNvPr id="23561" name="グループ化 2"/>
          <p:cNvGrpSpPr>
            <a:grpSpLocks/>
          </p:cNvGrpSpPr>
          <p:nvPr/>
        </p:nvGrpSpPr>
        <p:grpSpPr bwMode="auto">
          <a:xfrm>
            <a:off x="696913" y="1668463"/>
            <a:ext cx="7762875" cy="2944812"/>
            <a:chOff x="676626" y="1412875"/>
            <a:chExt cx="7763727" cy="2944814"/>
          </a:xfrm>
        </p:grpSpPr>
        <p:sp>
          <p:nvSpPr>
            <p:cNvPr id="2" name="正方形/長方形 1"/>
            <p:cNvSpPr/>
            <p:nvPr/>
          </p:nvSpPr>
          <p:spPr bwMode="auto">
            <a:xfrm>
              <a:off x="4780763" y="3311526"/>
              <a:ext cx="3529400" cy="8890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技術部会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検討項目</a:t>
              </a:r>
              <a:endParaRPr kumimoji="1" lang="en-US" altLang="ja-JP"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○共有デジタル地図の利活用促進にかかる検討</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○その他利活用支援</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bwMode="auto">
            <a:xfrm>
              <a:off x="4780763" y="2205038"/>
              <a:ext cx="3529400" cy="89535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検討委員会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○調査・検討成果の審議・承認</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3643" name="直線コネクタ 3"/>
            <p:cNvCxnSpPr>
              <a:cxnSpLocks noChangeShapeType="1"/>
              <a:stCxn id="9" idx="2"/>
              <a:endCxn id="2" idx="0"/>
            </p:cNvCxnSpPr>
            <p:nvPr/>
          </p:nvCxnSpPr>
          <p:spPr bwMode="auto">
            <a:xfrm>
              <a:off x="6545278" y="3099867"/>
              <a:ext cx="0" cy="211243"/>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8" name="正方形/長方形 17"/>
            <p:cNvSpPr/>
            <p:nvPr/>
          </p:nvSpPr>
          <p:spPr bwMode="auto">
            <a:xfrm>
              <a:off x="4623584"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■事業推進部門</a:t>
              </a:r>
              <a:endPar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bwMode="auto">
            <a:xfrm>
              <a:off x="676626"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■調査研究部門</a:t>
              </a:r>
              <a:endPar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bwMode="auto">
            <a:xfrm>
              <a:off x="840156" y="1766887"/>
              <a:ext cx="3456367" cy="15113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利活用研究会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bwMode="auto">
            <a:xfrm>
              <a:off x="997336" y="2082800"/>
              <a:ext cx="3154708" cy="1120776"/>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防災</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WG】</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検討項目</a:t>
              </a:r>
              <a:endParaRPr kumimoji="1" lang="en-US" altLang="ja-JP"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○防災分野における共有デジタル地図の</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利活用検討</a:t>
              </a:r>
            </a:p>
          </p:txBody>
        </p:sp>
        <p:cxnSp>
          <p:nvCxnSpPr>
            <p:cNvPr id="23648" name="直線コネクタ 3"/>
            <p:cNvCxnSpPr>
              <a:cxnSpLocks noChangeShapeType="1"/>
              <a:stCxn id="8" idx="3"/>
            </p:cNvCxnSpPr>
            <p:nvPr/>
          </p:nvCxnSpPr>
          <p:spPr bwMode="auto">
            <a:xfrm>
              <a:off x="4152692" y="2642960"/>
              <a:ext cx="628464" cy="1334"/>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grpSp>
      <p:sp>
        <p:nvSpPr>
          <p:cNvPr id="23562" name="テキスト ボックス 3"/>
          <p:cNvSpPr txBox="1">
            <a:spLocks noChangeArrowheads="1"/>
          </p:cNvSpPr>
          <p:nvPr/>
        </p:nvSpPr>
        <p:spPr bwMode="auto">
          <a:xfrm>
            <a:off x="4065588" y="2647950"/>
            <a:ext cx="895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提案</a:t>
            </a:r>
          </a:p>
        </p:txBody>
      </p:sp>
      <p:sp>
        <p:nvSpPr>
          <p:cNvPr id="23563" name="テキスト ボックス 21"/>
          <p:cNvSpPr txBox="1">
            <a:spLocks noChangeArrowheads="1"/>
          </p:cNvSpPr>
          <p:nvPr/>
        </p:nvSpPr>
        <p:spPr bwMode="auto">
          <a:xfrm>
            <a:off x="6378575" y="3346450"/>
            <a:ext cx="895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提案</a:t>
            </a:r>
          </a:p>
        </p:txBody>
      </p:sp>
      <p:graphicFrame>
        <p:nvGraphicFramePr>
          <p:cNvPr id="3" name="表 2"/>
          <p:cNvGraphicFramePr>
            <a:graphicFrameLocks noGrp="1"/>
          </p:cNvGraphicFramePr>
          <p:nvPr>
            <p:extLst>
              <p:ext uri="{D42A27DB-BD31-4B8C-83A1-F6EECF244321}">
                <p14:modId xmlns:p14="http://schemas.microsoft.com/office/powerpoint/2010/main" val="2457132300"/>
              </p:ext>
            </p:extLst>
          </p:nvPr>
        </p:nvGraphicFramePr>
        <p:xfrm>
          <a:off x="692150" y="5272088"/>
          <a:ext cx="7994650" cy="1350964"/>
        </p:xfrm>
        <a:graphic>
          <a:graphicData uri="http://schemas.openxmlformats.org/drawingml/2006/table">
            <a:tbl>
              <a:tblPr firstRow="1" bandRow="1">
                <a:tableStyleId>{21E4AEA4-8DFA-4A89-87EB-49C32662AFE0}</a:tableStyleId>
              </a:tblPr>
              <a:tblGrid>
                <a:gridCol w="1065953">
                  <a:extLst>
                    <a:ext uri="{9D8B030D-6E8A-4147-A177-3AD203B41FA5}">
                      <a16:colId xmlns:a16="http://schemas.microsoft.com/office/drawing/2014/main" xmlns="" val="20000"/>
                    </a:ext>
                  </a:extLst>
                </a:gridCol>
                <a:gridCol w="642653">
                  <a:extLst>
                    <a:ext uri="{9D8B030D-6E8A-4147-A177-3AD203B41FA5}">
                      <a16:colId xmlns:a16="http://schemas.microsoft.com/office/drawing/2014/main" xmlns="" val="20001"/>
                    </a:ext>
                  </a:extLst>
                </a:gridCol>
                <a:gridCol w="523837">
                  <a:extLst>
                    <a:ext uri="{9D8B030D-6E8A-4147-A177-3AD203B41FA5}">
                      <a16:colId xmlns:a16="http://schemas.microsoft.com/office/drawing/2014/main" xmlns="" val="20002"/>
                    </a:ext>
                  </a:extLst>
                </a:gridCol>
                <a:gridCol w="523837">
                  <a:extLst>
                    <a:ext uri="{9D8B030D-6E8A-4147-A177-3AD203B41FA5}">
                      <a16:colId xmlns:a16="http://schemas.microsoft.com/office/drawing/2014/main" xmlns="" val="20003"/>
                    </a:ext>
                  </a:extLst>
                </a:gridCol>
                <a:gridCol w="523837">
                  <a:extLst>
                    <a:ext uri="{9D8B030D-6E8A-4147-A177-3AD203B41FA5}">
                      <a16:colId xmlns:a16="http://schemas.microsoft.com/office/drawing/2014/main" xmlns="" val="20004"/>
                    </a:ext>
                  </a:extLst>
                </a:gridCol>
                <a:gridCol w="523837">
                  <a:extLst>
                    <a:ext uri="{9D8B030D-6E8A-4147-A177-3AD203B41FA5}">
                      <a16:colId xmlns:a16="http://schemas.microsoft.com/office/drawing/2014/main" xmlns="" val="20005"/>
                    </a:ext>
                  </a:extLst>
                </a:gridCol>
                <a:gridCol w="523837">
                  <a:extLst>
                    <a:ext uri="{9D8B030D-6E8A-4147-A177-3AD203B41FA5}">
                      <a16:colId xmlns:a16="http://schemas.microsoft.com/office/drawing/2014/main" xmlns="" val="20006"/>
                    </a:ext>
                  </a:extLst>
                </a:gridCol>
                <a:gridCol w="523837">
                  <a:extLst>
                    <a:ext uri="{9D8B030D-6E8A-4147-A177-3AD203B41FA5}">
                      <a16:colId xmlns:a16="http://schemas.microsoft.com/office/drawing/2014/main" xmlns="" val="20007"/>
                    </a:ext>
                  </a:extLst>
                </a:gridCol>
                <a:gridCol w="523837">
                  <a:extLst>
                    <a:ext uri="{9D8B030D-6E8A-4147-A177-3AD203B41FA5}">
                      <a16:colId xmlns:a16="http://schemas.microsoft.com/office/drawing/2014/main" xmlns="" val="20008"/>
                    </a:ext>
                  </a:extLst>
                </a:gridCol>
                <a:gridCol w="523837">
                  <a:extLst>
                    <a:ext uri="{9D8B030D-6E8A-4147-A177-3AD203B41FA5}">
                      <a16:colId xmlns:a16="http://schemas.microsoft.com/office/drawing/2014/main" xmlns="" val="20009"/>
                    </a:ext>
                  </a:extLst>
                </a:gridCol>
                <a:gridCol w="523837">
                  <a:extLst>
                    <a:ext uri="{9D8B030D-6E8A-4147-A177-3AD203B41FA5}">
                      <a16:colId xmlns:a16="http://schemas.microsoft.com/office/drawing/2014/main" xmlns="" val="20010"/>
                    </a:ext>
                  </a:extLst>
                </a:gridCol>
                <a:gridCol w="523837">
                  <a:extLst>
                    <a:ext uri="{9D8B030D-6E8A-4147-A177-3AD203B41FA5}">
                      <a16:colId xmlns:a16="http://schemas.microsoft.com/office/drawing/2014/main" xmlns="" val="20011"/>
                    </a:ext>
                  </a:extLst>
                </a:gridCol>
                <a:gridCol w="523837">
                  <a:extLst>
                    <a:ext uri="{9D8B030D-6E8A-4147-A177-3AD203B41FA5}">
                      <a16:colId xmlns:a16="http://schemas.microsoft.com/office/drawing/2014/main" xmlns="" val="20012"/>
                    </a:ext>
                  </a:extLst>
                </a:gridCol>
                <a:gridCol w="523837">
                  <a:extLst>
                    <a:ext uri="{9D8B030D-6E8A-4147-A177-3AD203B41FA5}">
                      <a16:colId xmlns:a16="http://schemas.microsoft.com/office/drawing/2014/main" xmlns="" val="20013"/>
                    </a:ext>
                  </a:extLst>
                </a:gridCol>
              </a:tblGrid>
              <a:tr h="337741">
                <a:tc>
                  <a:txBody>
                    <a:bodyPr/>
                    <a:lstStyle/>
                    <a:p>
                      <a:pPr algn="ctr"/>
                      <a:r>
                        <a:rPr kumimoji="1" lang="ja-JP" altLang="en-US" sz="1200" dirty="0" smtClean="0"/>
                        <a:t>会議名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開催数</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4</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5</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6</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7</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8</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9</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10</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xmlns="" val="10000"/>
                  </a:ext>
                </a:extLst>
              </a:tr>
              <a:tr h="337741">
                <a:tc>
                  <a:txBody>
                    <a:bodyPr/>
                    <a:lstStyle/>
                    <a:p>
                      <a:r>
                        <a:rPr kumimoji="1" lang="ja-JP" altLang="en-US" sz="1200" dirty="0" smtClean="0"/>
                        <a:t>検討委員会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a:t>
                      </a:r>
                      <a:endPar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xmlns="" val="10001"/>
                  </a:ext>
                </a:extLst>
              </a:tr>
              <a:tr h="337741">
                <a:tc>
                  <a:txBody>
                    <a:bodyPr/>
                    <a:lstStyle/>
                    <a:p>
                      <a:r>
                        <a:rPr kumimoji="1" lang="ja-JP" altLang="en-US" sz="1200" dirty="0" smtClean="0"/>
                        <a:t>技術部会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xmlns="" val="10002"/>
                  </a:ext>
                </a:extLst>
              </a:tr>
              <a:tr h="337741">
                <a:tc>
                  <a:txBody>
                    <a:bodyPr/>
                    <a:lstStyle/>
                    <a:p>
                      <a:r>
                        <a:rPr kumimoji="1" lang="ja-JP" altLang="en-US" sz="1200" dirty="0" smtClean="0"/>
                        <a:t>防災</a:t>
                      </a:r>
                      <a:r>
                        <a:rPr kumimoji="1" lang="en-US" altLang="ja-JP" sz="1200" dirty="0" smtClean="0"/>
                        <a:t>WG</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884974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52BC1061-BE05-4A36-B4A4-F99CCF175838}"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61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F9B5BBF5-0C89-4647-9F06-A29EE338B22B}"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6148" name="Rectangle 3"/>
          <p:cNvSpPr>
            <a:spLocks noGrp="1" noChangeArrowheads="1"/>
          </p:cNvSpPr>
          <p:nvPr>
            <p:ph type="body" idx="4294967295"/>
          </p:nvPr>
        </p:nvSpPr>
        <p:spPr>
          <a:xfrm>
            <a:off x="369888" y="908050"/>
            <a:ext cx="8523287" cy="5380038"/>
          </a:xfrm>
        </p:spPr>
        <p:txBody>
          <a:bodyPr/>
          <a:lstStyle/>
          <a:p>
            <a:pPr eaLnBrk="1" hangingPunct="1"/>
            <a:r>
              <a:rPr sz="2800" dirty="0" smtClean="0"/>
              <a:t>目的</a:t>
            </a:r>
          </a:p>
          <a:p>
            <a:pPr lvl="1" eaLnBrk="1" hangingPunct="1"/>
            <a:r>
              <a:rPr sz="2400" dirty="0" smtClean="0">
                <a:cs typeface="メイリオ" panose="020B0604030504040204" pitchFamily="50" charset="-128"/>
              </a:rPr>
              <a:t>昨年度作成した「地理空間情報集約システム運用ガイドライン（案）」を基に、地理空間情報集約システムを活用した防災分野における広域連携の仕組みを県域に普及促進するとともに、要望の大きい防災関連個人情報のシステム搭載にむけた検討を実施する。</a:t>
            </a:r>
            <a:endParaRPr lang="en-US" altLang="ja-JP" sz="2400" dirty="0" smtClean="0">
              <a:cs typeface="メイリオ" panose="020B0604030504040204" pitchFamily="50" charset="-128"/>
            </a:endParaRPr>
          </a:p>
          <a:p>
            <a:pPr lvl="1" eaLnBrk="1" hangingPunct="1"/>
            <a:r>
              <a:rPr sz="2400" dirty="0" smtClean="0">
                <a:cs typeface="メイリオ" panose="020B0604030504040204" pitchFamily="50" charset="-128"/>
              </a:rPr>
              <a:t>また、効果的なシステム運用を目的として、三重県の次期防災システムとの連携にむけた協議・検討を実施する。</a:t>
            </a:r>
            <a:endParaRPr lang="en-US" altLang="ja-JP" sz="2400" dirty="0" smtClean="0">
              <a:cs typeface="メイリオ" panose="020B0604030504040204" pitchFamily="50" charset="-128"/>
            </a:endParaRPr>
          </a:p>
          <a:p>
            <a:pPr lvl="1" eaLnBrk="1" hangingPunct="1"/>
            <a:endParaRPr sz="2400" dirty="0" smtClean="0"/>
          </a:p>
          <a:p>
            <a:pPr eaLnBrk="1" hangingPunct="1"/>
            <a:r>
              <a:rPr sz="2800" dirty="0" smtClean="0"/>
              <a:t>実施内容</a:t>
            </a:r>
          </a:p>
          <a:p>
            <a:pPr lvl="1" eaLnBrk="1" hangingPunct="1"/>
            <a:r>
              <a:rPr sz="2400" dirty="0" smtClean="0"/>
              <a:t>①地理空間情報集約システムの普及促進</a:t>
            </a:r>
            <a:endParaRPr lang="en-US" sz="2400" dirty="0" smtClean="0"/>
          </a:p>
          <a:p>
            <a:pPr lvl="1" eaLnBrk="1" hangingPunct="1"/>
            <a:r>
              <a:rPr sz="2400" dirty="0" smtClean="0"/>
              <a:t>②防災関連個人情報のシステム</a:t>
            </a:r>
            <a:r>
              <a:rPr lang="ja-JP" altLang="en-US" sz="2400" dirty="0" smtClean="0"/>
              <a:t>での取り扱い</a:t>
            </a:r>
            <a:r>
              <a:rPr sz="2400" dirty="0" smtClean="0"/>
              <a:t>検討</a:t>
            </a:r>
            <a:endParaRPr lang="en-US" altLang="ja-JP" sz="2400" dirty="0" smtClean="0"/>
          </a:p>
          <a:p>
            <a:pPr lvl="1" eaLnBrk="1" hangingPunct="1"/>
            <a:r>
              <a:rPr sz="2400" dirty="0" smtClean="0"/>
              <a:t>③システム運用にかかる関係機関との連携検討</a:t>
            </a:r>
            <a:endParaRPr lang="en-US" altLang="ja-JP" sz="2400" dirty="0" smtClean="0"/>
          </a:p>
          <a:p>
            <a:pPr lvl="1" eaLnBrk="1" hangingPunct="1">
              <a:buFont typeface="Wingdings" panose="05000000000000000000"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１－２．防災分野における共有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extLst>
      <p:ext uri="{BB962C8B-B14F-4D97-AF65-F5344CB8AC3E}">
        <p14:creationId xmlns:p14="http://schemas.microsoft.com/office/powerpoint/2010/main" val="860370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B9E648D-5F3D-497C-838E-C44AFEC827AC}" type="slidenum">
              <a:rPr lang="en-US" altLang="ja-JP" sz="1400"/>
              <a:pPr algn="r" eaLnBrk="1" hangingPunct="1">
                <a:spcBef>
                  <a:spcPct val="0"/>
                </a:spcBef>
                <a:buClrTx/>
                <a:buFontTx/>
                <a:buNone/>
              </a:pPr>
              <a:t>5</a:t>
            </a:fld>
            <a:endParaRPr lang="en-US" altLang="ja-JP" sz="1400"/>
          </a:p>
        </p:txBody>
      </p:sp>
      <p:sp>
        <p:nvSpPr>
          <p:cNvPr id="256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F835F4-9372-45FF-A601-03A149A33CA3}" type="slidenum">
              <a:rPr lang="en-US" altLang="ja-JP" sz="1400"/>
              <a:pPr algn="r" eaLnBrk="1" hangingPunct="1">
                <a:spcBef>
                  <a:spcPct val="0"/>
                </a:spcBef>
                <a:buClrTx/>
                <a:buFontTx/>
                <a:buNone/>
              </a:pPr>
              <a:t>5</a:t>
            </a:fld>
            <a:endParaRPr lang="en-US" altLang="ja-JP" sz="1400"/>
          </a:p>
        </p:txBody>
      </p:sp>
      <p:sp>
        <p:nvSpPr>
          <p:cNvPr id="25604"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t>２．地理空間情報集約システム</a:t>
            </a:r>
            <a:r>
              <a:rPr lang="ja-JP" altLang="en-US" sz="3600" b="1" dirty="0" smtClean="0"/>
              <a:t>の</a:t>
            </a:r>
            <a:endParaRPr lang="en-US" altLang="ja-JP" sz="3600" b="1" dirty="0" smtClean="0"/>
          </a:p>
          <a:p>
            <a:pPr algn="ctr" eaLnBrk="1" hangingPunct="1">
              <a:spcBef>
                <a:spcPct val="0"/>
              </a:spcBef>
              <a:buClrTx/>
              <a:buFontTx/>
              <a:buNone/>
            </a:pPr>
            <a:r>
              <a:rPr lang="ja-JP" altLang="en-US" sz="3600" b="1" dirty="0" smtClean="0"/>
              <a:t>普及</a:t>
            </a:r>
            <a:r>
              <a:rPr lang="ja-JP" altLang="en-US" sz="3600" b="1" dirty="0"/>
              <a:t>促進について</a:t>
            </a:r>
            <a:endParaRPr lang="ja-JP" alt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30724" name="Rectangle 3"/>
          <p:cNvSpPr>
            <a:spLocks noGrp="1" noChangeArrowheads="1"/>
          </p:cNvSpPr>
          <p:nvPr>
            <p:ph type="body" idx="4294967295"/>
          </p:nvPr>
        </p:nvSpPr>
        <p:spPr>
          <a:xfrm>
            <a:off x="179388" y="908720"/>
            <a:ext cx="8774112" cy="1656184"/>
          </a:xfrm>
        </p:spPr>
        <p:txBody>
          <a:bodyPr/>
          <a:lstStyle/>
          <a:p>
            <a:pPr eaLnBrk="1" hangingPunct="1"/>
            <a:r>
              <a:rPr lang="ja-JP" altLang="en-US" sz="2800" dirty="0" smtClean="0"/>
              <a:t>災害発生時のシステム利用</a:t>
            </a:r>
            <a:endParaRPr sz="2800" dirty="0" smtClean="0"/>
          </a:p>
          <a:p>
            <a:pPr lvl="1" eaLnBrk="1" hangingPunct="1"/>
            <a:r>
              <a:rPr lang="ja-JP" altLang="en-US" sz="2000" dirty="0" smtClean="0">
                <a:solidFill>
                  <a:srgbClr val="000000"/>
                </a:solidFill>
                <a:cs typeface="+mn-cs"/>
              </a:rPr>
              <a:t>平成２７年度に取りまとめたガイドラインにもとづき、災害発生時のシステム利用を促進。</a:t>
            </a:r>
            <a:endParaRPr lang="en-US" altLang="ja-JP" sz="2000" dirty="0" smtClean="0">
              <a:solidFill>
                <a:srgbClr val="000000"/>
              </a:solidFill>
              <a:cs typeface="+mn-cs"/>
            </a:endParaRPr>
          </a:p>
          <a:p>
            <a:pPr lvl="1" eaLnBrk="1" hangingPunct="1"/>
            <a:r>
              <a:rPr lang="ja-JP" altLang="en-US" sz="2000" dirty="0">
                <a:solidFill>
                  <a:srgbClr val="000000"/>
                </a:solidFill>
                <a:cs typeface="+mn-cs"/>
              </a:rPr>
              <a:t>結果として</a:t>
            </a:r>
            <a:r>
              <a:rPr lang="ja-JP" altLang="en-US" sz="2000" dirty="0" smtClean="0">
                <a:solidFill>
                  <a:srgbClr val="000000"/>
                </a:solidFill>
                <a:cs typeface="+mn-cs"/>
              </a:rPr>
              <a:t>、下記の場面で本番利用された。</a:t>
            </a:r>
            <a:endParaRPr lang="en-US" altLang="ja-JP" sz="2000" dirty="0" smtClean="0">
              <a:solidFill>
                <a:srgbClr val="000000"/>
              </a:solidFill>
              <a:cs typeface="+mn-cs"/>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a:t>
            </a:r>
            <a:r>
              <a:rPr lang="ja-JP" altLang="en-US" sz="3200" kern="0" dirty="0" smtClean="0">
                <a:solidFill>
                  <a:srgbClr val="FFFFFF"/>
                </a:solidFill>
              </a:rPr>
              <a:t>－１．今年度の取組み</a:t>
            </a:r>
            <a:endParaRPr lang="ja-JP" altLang="en-US" sz="3200" kern="0" dirty="0" smtClean="0">
              <a:solidFill>
                <a:srgbClr val="FFFFFF"/>
              </a:solidFill>
            </a:endParaRPr>
          </a:p>
        </p:txBody>
      </p:sp>
      <p:sp>
        <p:nvSpPr>
          <p:cNvPr id="6" name="正方形/長方形 5"/>
          <p:cNvSpPr/>
          <p:nvPr/>
        </p:nvSpPr>
        <p:spPr bwMode="auto">
          <a:xfrm>
            <a:off x="1547664" y="2636912"/>
            <a:ext cx="6624736" cy="936103"/>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利用場面</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平成２８年台風第１６号　（９月２０日頃発生）</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利用市町</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桑名市、東員町</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利用内容</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被害情報の登録・管理</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Rectangle 3"/>
          <p:cNvSpPr txBox="1">
            <a:spLocks noChangeArrowheads="1"/>
          </p:cNvSpPr>
          <p:nvPr/>
        </p:nvSpPr>
        <p:spPr bwMode="auto">
          <a:xfrm>
            <a:off x="179388" y="4005064"/>
            <a:ext cx="8774112"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関連する</a:t>
            </a:r>
            <a:r>
              <a:rPr lang="ja-JP" altLang="en-US" sz="2800" kern="0" dirty="0" smtClean="0"/>
              <a:t>取組み支援</a:t>
            </a:r>
            <a:endParaRPr lang="ja-JP" altLang="en-US" sz="2800" kern="0" dirty="0" smtClean="0"/>
          </a:p>
          <a:p>
            <a:pPr lvl="1" eaLnBrk="1" hangingPunct="1"/>
            <a:r>
              <a:rPr lang="ja-JP" altLang="en-US" sz="2000" kern="0" dirty="0" smtClean="0">
                <a:solidFill>
                  <a:srgbClr val="000000"/>
                </a:solidFill>
                <a:cs typeface="+mn-cs"/>
              </a:rPr>
              <a:t>北勢地域での広域災害対応検討に</a:t>
            </a:r>
            <a:r>
              <a:rPr lang="ja-JP" altLang="en-US" sz="2000" kern="0" dirty="0" smtClean="0">
                <a:solidFill>
                  <a:srgbClr val="000000"/>
                </a:solidFill>
                <a:cs typeface="+mn-cs"/>
              </a:rPr>
              <a:t>、地理空間情報集約</a:t>
            </a:r>
            <a:r>
              <a:rPr lang="ja-JP" altLang="en-US" sz="2000" kern="0" dirty="0" smtClean="0">
                <a:solidFill>
                  <a:srgbClr val="000000"/>
                </a:solidFill>
                <a:cs typeface="+mn-cs"/>
              </a:rPr>
              <a:t>システムに搭載されているデータの</a:t>
            </a:r>
            <a:r>
              <a:rPr lang="ja-JP" altLang="en-US" sz="2000" kern="0" dirty="0" smtClean="0">
                <a:solidFill>
                  <a:srgbClr val="000000"/>
                </a:solidFill>
                <a:cs typeface="+mn-cs"/>
              </a:rPr>
              <a:t>活用</a:t>
            </a:r>
            <a:r>
              <a:rPr lang="ja-JP" altLang="en-US" sz="2000" kern="0" dirty="0" smtClean="0">
                <a:solidFill>
                  <a:srgbClr val="000000"/>
                </a:solidFill>
              </a:rPr>
              <a:t>について相談があり、データ一式を提供。</a:t>
            </a:r>
            <a:endParaRPr lang="en-US" altLang="ja-JP" sz="2000" kern="0" dirty="0" smtClean="0">
              <a:solidFill>
                <a:srgbClr val="000000"/>
              </a:solidFill>
            </a:endParaRPr>
          </a:p>
          <a:p>
            <a:pPr lvl="1" eaLnBrk="1" hangingPunct="1"/>
            <a:r>
              <a:rPr lang="ja-JP" altLang="en-US" sz="2000" kern="0" dirty="0" smtClean="0">
                <a:solidFill>
                  <a:srgbClr val="000000"/>
                </a:solidFill>
              </a:rPr>
              <a:t>熊本</a:t>
            </a:r>
            <a:r>
              <a:rPr lang="ja-JP" altLang="en-US" sz="2000" kern="0" dirty="0">
                <a:solidFill>
                  <a:srgbClr val="000000"/>
                </a:solidFill>
              </a:rPr>
              <a:t>地震</a:t>
            </a:r>
            <a:r>
              <a:rPr lang="ja-JP" altLang="en-US" sz="2000" kern="0" dirty="0" smtClean="0">
                <a:solidFill>
                  <a:srgbClr val="000000"/>
                </a:solidFill>
              </a:rPr>
              <a:t>をうけ</a:t>
            </a:r>
            <a:r>
              <a:rPr lang="ja-JP" altLang="en-US" sz="2000" kern="0" dirty="0" smtClean="0">
                <a:solidFill>
                  <a:srgbClr val="000000"/>
                </a:solidFill>
              </a:rPr>
              <a:t>、地理空間情報集約</a:t>
            </a:r>
            <a:r>
              <a:rPr lang="ja-JP" altLang="en-US" sz="2000" kern="0" dirty="0" smtClean="0">
                <a:solidFill>
                  <a:srgbClr val="000000"/>
                </a:solidFill>
              </a:rPr>
              <a:t>システムにオプションとしてり災証明発行機能を構築</a:t>
            </a:r>
            <a:r>
              <a:rPr lang="ja-JP" altLang="en-US" sz="2000" kern="0" dirty="0" smtClean="0">
                <a:solidFill>
                  <a:srgbClr val="000000"/>
                </a:solidFill>
              </a:rPr>
              <a:t>する</a:t>
            </a:r>
            <a:r>
              <a:rPr lang="ja-JP" altLang="en-US" sz="2000" kern="0" dirty="0">
                <a:solidFill>
                  <a:srgbClr val="000000"/>
                </a:solidFill>
              </a:rPr>
              <a:t>相談</a:t>
            </a:r>
            <a:r>
              <a:rPr lang="ja-JP" altLang="en-US" sz="2000" kern="0" dirty="0" smtClean="0">
                <a:solidFill>
                  <a:srgbClr val="000000"/>
                </a:solidFill>
              </a:rPr>
              <a:t>があり、個別協議を実施。</a:t>
            </a:r>
            <a:endParaRPr lang="ja-JP" altLang="en-US" sz="2000" kern="0" dirty="0" smtClean="0">
              <a:solidFill>
                <a:srgbClr val="000000"/>
              </a:solidFill>
              <a:cs typeface="+mn-cs"/>
            </a:endParaRPr>
          </a:p>
        </p:txBody>
      </p:sp>
    </p:spTree>
    <p:extLst>
      <p:ext uri="{BB962C8B-B14F-4D97-AF65-F5344CB8AC3E}">
        <p14:creationId xmlns:p14="http://schemas.microsoft.com/office/powerpoint/2010/main" val="3975028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90BAA7B9-B3CA-4DC0-A809-75C4EEB64A1C}"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71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AB535E0D-45B0-4AD4-8E4B-0D0B8C8E331E}"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参考：　災害</a:t>
            </a:r>
            <a:r>
              <a:rPr lang="ja-JP" altLang="en-US" sz="3200" kern="0" dirty="0" smtClean="0">
                <a:solidFill>
                  <a:srgbClr val="FFFFFF"/>
                </a:solidFill>
              </a:rPr>
              <a:t>発生時のシステム利用状況</a:t>
            </a:r>
          </a:p>
        </p:txBody>
      </p:sp>
      <p:sp>
        <p:nvSpPr>
          <p:cNvPr id="9" name="正方形/長方形 8"/>
          <p:cNvSpPr/>
          <p:nvPr/>
        </p:nvSpPr>
        <p:spPr bwMode="auto">
          <a:xfrm>
            <a:off x="251520" y="836713"/>
            <a:ext cx="8712968" cy="936103"/>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利用場面</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平成２８年台風第１６号　（９月２０日頃発生）</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利用市町</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桑名市、東員町</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eaLnBrk="1" hangingPunct="1">
              <a:defRPr/>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利用内容</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被害情報の登録・管理</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252859" y="1968339"/>
            <a:ext cx="6624736" cy="4585626"/>
          </a:xfrm>
          <a:prstGeom prst="rect">
            <a:avLst/>
          </a:prstGeom>
        </p:spPr>
      </p:pic>
      <p:graphicFrame>
        <p:nvGraphicFramePr>
          <p:cNvPr id="4" name="表 3"/>
          <p:cNvGraphicFramePr>
            <a:graphicFrameLocks noGrp="1"/>
          </p:cNvGraphicFramePr>
          <p:nvPr>
            <p:extLst/>
          </p:nvPr>
        </p:nvGraphicFramePr>
        <p:xfrm>
          <a:off x="6948264" y="2026029"/>
          <a:ext cx="1941944" cy="1524000"/>
        </p:xfrm>
        <a:graphic>
          <a:graphicData uri="http://schemas.openxmlformats.org/drawingml/2006/table">
            <a:tbl>
              <a:tblPr/>
              <a:tblGrid>
                <a:gridCol w="626611"/>
                <a:gridCol w="1315333"/>
              </a:tblGrid>
              <a:tr h="0">
                <a:tc>
                  <a:txBody>
                    <a:bodyPr/>
                    <a:lstStyle/>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登録数</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32</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　桑名市：</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17</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　東員町：</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種別</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冠水　</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越水　</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倒木　</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床下浸水　</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その他　</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件</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65901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E42EC30-9E4E-41BA-88E9-6AC534FADB7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563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005B28C-25D6-44DB-99F8-6CCAB2EEE3B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71550"/>
            <a:ext cx="8641084" cy="5380038"/>
          </a:xfrm>
        </p:spPr>
        <p:txBody>
          <a:bodyPr/>
          <a:lstStyle/>
          <a:p>
            <a:pPr eaLnBrk="1" hangingPunct="1">
              <a:defRPr/>
            </a:pPr>
            <a:r>
              <a:rPr lang="ja-JP" altLang="en-US" sz="2400" dirty="0">
                <a:solidFill>
                  <a:srgbClr val="000000"/>
                </a:solidFill>
              </a:rPr>
              <a:t>災害発生時の被害情報の登録、通行規制箇所情報の登録については運用が固まってきており、ガイドラインの見直しの必要性は現時点ではあげられていない。</a:t>
            </a:r>
            <a:br>
              <a:rPr lang="ja-JP" altLang="en-US" sz="2400" dirty="0">
                <a:solidFill>
                  <a:srgbClr val="000000"/>
                </a:solidFill>
              </a:rPr>
            </a:br>
            <a:r>
              <a:rPr lang="ja-JP" altLang="en-US" sz="2400" u="sng" dirty="0" smtClean="0">
                <a:solidFill>
                  <a:srgbClr val="000000"/>
                </a:solidFill>
              </a:rPr>
              <a:t>次</a:t>
            </a:r>
            <a:r>
              <a:rPr lang="ja-JP" altLang="en-US" sz="2400" u="sng" dirty="0">
                <a:solidFill>
                  <a:srgbClr val="000000"/>
                </a:solidFill>
              </a:rPr>
              <a:t>年度以降も本番利用を通じた普及促進・改善検討</a:t>
            </a:r>
            <a:r>
              <a:rPr lang="ja-JP" altLang="en-US" sz="2400" dirty="0">
                <a:solidFill>
                  <a:srgbClr val="000000"/>
                </a:solidFill>
              </a:rPr>
              <a:t>を</a:t>
            </a:r>
            <a:r>
              <a:rPr lang="ja-JP" altLang="en-US" sz="2400" dirty="0" smtClean="0">
                <a:solidFill>
                  <a:srgbClr val="000000"/>
                </a:solidFill>
              </a:rPr>
              <a:t>実施する。</a:t>
            </a:r>
            <a:endParaRPr lang="ja-JP" altLang="en-US" sz="2400" dirty="0">
              <a:solidFill>
                <a:srgbClr val="000000"/>
              </a:solidFill>
            </a:endParaRPr>
          </a:p>
          <a:p>
            <a:pPr eaLnBrk="1" hangingPunct="1">
              <a:defRPr/>
            </a:pPr>
            <a:endParaRPr lang="ja-JP" altLang="en-US" sz="2400" dirty="0">
              <a:solidFill>
                <a:srgbClr val="000000"/>
              </a:solidFill>
            </a:endParaRPr>
          </a:p>
          <a:p>
            <a:pPr eaLnBrk="1" hangingPunct="1">
              <a:defRPr/>
            </a:pPr>
            <a:r>
              <a:rPr lang="ja-JP" altLang="en-US" sz="2400" dirty="0" smtClean="0">
                <a:solidFill>
                  <a:srgbClr val="000000"/>
                </a:solidFill>
              </a:rPr>
              <a:t>県防災システム</a:t>
            </a:r>
            <a:r>
              <a:rPr lang="ja-JP" altLang="en-US" sz="2400" dirty="0">
                <a:solidFill>
                  <a:srgbClr val="000000"/>
                </a:solidFill>
              </a:rPr>
              <a:t>との連携方法によっては、地理空間情報集約システムの利用場面・利用方法がかわる可能性がある。</a:t>
            </a:r>
            <a:br>
              <a:rPr lang="ja-JP" altLang="en-US" sz="2400" dirty="0">
                <a:solidFill>
                  <a:srgbClr val="000000"/>
                </a:solidFill>
              </a:rPr>
            </a:br>
            <a:r>
              <a:rPr lang="ja-JP" altLang="en-US" sz="2400" dirty="0" smtClean="0">
                <a:solidFill>
                  <a:srgbClr val="000000"/>
                </a:solidFill>
              </a:rPr>
              <a:t>次</a:t>
            </a:r>
            <a:r>
              <a:rPr lang="ja-JP" altLang="en-US" sz="2400" dirty="0">
                <a:solidFill>
                  <a:srgbClr val="000000"/>
                </a:solidFill>
              </a:rPr>
              <a:t>年度は、</a:t>
            </a:r>
            <a:r>
              <a:rPr lang="ja-JP" altLang="en-US" sz="2400" u="sng" dirty="0" smtClean="0">
                <a:solidFill>
                  <a:srgbClr val="000000"/>
                </a:solidFill>
              </a:rPr>
              <a:t>県防災システム</a:t>
            </a:r>
            <a:r>
              <a:rPr lang="ja-JP" altLang="en-US" sz="2400" u="sng" dirty="0">
                <a:solidFill>
                  <a:srgbClr val="000000"/>
                </a:solidFill>
              </a:rPr>
              <a:t>を含めた運用フローの</a:t>
            </a:r>
            <a:r>
              <a:rPr lang="ja-JP" altLang="en-US" sz="2400" u="sng" dirty="0" smtClean="0">
                <a:solidFill>
                  <a:srgbClr val="000000"/>
                </a:solidFill>
              </a:rPr>
              <a:t>整理</a:t>
            </a:r>
            <a:r>
              <a:rPr lang="ja-JP" altLang="en-US" sz="2400" dirty="0" smtClean="0">
                <a:solidFill>
                  <a:srgbClr val="000000"/>
                </a:solidFill>
              </a:rPr>
              <a:t>を重点的に実施する必要がある。</a:t>
            </a:r>
            <a:endParaRPr lang="ja-JP" altLang="en-US" sz="2400" dirty="0">
              <a:solidFill>
                <a:srgbClr val="000000"/>
              </a:solidFill>
            </a:endParaRPr>
          </a:p>
          <a:p>
            <a:pPr eaLnBrk="1" hangingPunct="1">
              <a:defRPr/>
            </a:pPr>
            <a:endParaRPr lang="ja-JP" altLang="en-US" sz="2400" dirty="0">
              <a:solidFill>
                <a:srgbClr val="000000"/>
              </a:solidFill>
            </a:endParaRPr>
          </a:p>
          <a:p>
            <a:pPr eaLnBrk="1" hangingPunct="1">
              <a:defRPr/>
            </a:pPr>
            <a:r>
              <a:rPr lang="ja-JP" altLang="en-US" sz="2400" dirty="0">
                <a:solidFill>
                  <a:srgbClr val="000000"/>
                </a:solidFill>
              </a:rPr>
              <a:t>り災証明発行機能を含むオプション希望は今後も出てくることが想定される</a:t>
            </a:r>
            <a:r>
              <a:rPr lang="ja-JP" altLang="en-US" sz="2400" dirty="0" smtClean="0">
                <a:solidFill>
                  <a:srgbClr val="000000"/>
                </a:solidFill>
              </a:rPr>
              <a:t>。</a:t>
            </a:r>
            <a:r>
              <a:rPr lang="en-US" altLang="ja-JP" sz="2400" dirty="0" smtClean="0">
                <a:solidFill>
                  <a:srgbClr val="000000"/>
                </a:solidFill>
              </a:rPr>
              <a:t/>
            </a:r>
            <a:br>
              <a:rPr lang="en-US" altLang="ja-JP" sz="2400" dirty="0" smtClean="0">
                <a:solidFill>
                  <a:srgbClr val="000000"/>
                </a:solidFill>
              </a:rPr>
            </a:br>
            <a:r>
              <a:rPr lang="en-US" altLang="ja-JP" sz="2400" dirty="0" smtClean="0">
                <a:solidFill>
                  <a:srgbClr val="000000"/>
                </a:solidFill>
              </a:rPr>
              <a:t>LGWAN</a:t>
            </a:r>
            <a:r>
              <a:rPr lang="ja-JP" altLang="en-US" sz="2400" dirty="0">
                <a:solidFill>
                  <a:srgbClr val="000000"/>
                </a:solidFill>
              </a:rPr>
              <a:t>版との使い分けについても継続</a:t>
            </a:r>
            <a:r>
              <a:rPr lang="ja-JP" altLang="en-US" sz="2400" dirty="0" smtClean="0">
                <a:solidFill>
                  <a:srgbClr val="000000"/>
                </a:solidFill>
              </a:rPr>
              <a:t>検討をおこなう。</a:t>
            </a:r>
            <a:endParaRPr lang="ja-JP" altLang="en-US" sz="2400" dirty="0">
              <a:solidFill>
                <a:srgbClr val="000000"/>
              </a:solidFill>
            </a:endParaRPr>
          </a:p>
          <a:p>
            <a:pPr lvl="1" eaLnBrk="1" hangingPunct="1">
              <a:buFont typeface="Wingdings" panose="05000000000000000000" pitchFamily="2" charset="2"/>
              <a:buNone/>
              <a:defRPr/>
            </a:pPr>
            <a:endParaRPr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２－２．</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今年度の取りまとめについて</a:t>
            </a:r>
          </a:p>
        </p:txBody>
      </p:sp>
    </p:spTree>
    <p:extLst>
      <p:ext uri="{BB962C8B-B14F-4D97-AF65-F5344CB8AC3E}">
        <p14:creationId xmlns:p14="http://schemas.microsoft.com/office/powerpoint/2010/main" val="7752947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1aeb897d7bcf0deb68c06ef8754a42e3e854eb"/>
</p:tagLst>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0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6207</TotalTime>
  <Words>2624</Words>
  <Application>Microsoft Office PowerPoint</Application>
  <PresentationFormat>画面に合わせる (4:3)</PresentationFormat>
  <Paragraphs>545</Paragraphs>
  <Slides>27</Slides>
  <Notes>6</Notes>
  <HiddenSlides>0</HiddenSlides>
  <MMClips>0</MMClips>
  <ScaleCrop>false</ScaleCrop>
  <HeadingPairs>
    <vt:vector size="6" baseType="variant">
      <vt:variant>
        <vt:lpstr>使用されているフォント</vt:lpstr>
      </vt:variant>
      <vt:variant>
        <vt:i4>9</vt:i4>
      </vt:variant>
      <vt:variant>
        <vt:lpstr>テーマ</vt:lpstr>
      </vt:variant>
      <vt:variant>
        <vt:i4>6</vt:i4>
      </vt:variant>
      <vt:variant>
        <vt:lpstr>スライド タイトル</vt:lpstr>
      </vt:variant>
      <vt:variant>
        <vt:i4>27</vt:i4>
      </vt:variant>
    </vt:vector>
  </HeadingPairs>
  <TitlesOfParts>
    <vt:vector size="42" baseType="lpstr">
      <vt:lpstr>HGPｺﾞｼｯｸE</vt:lpstr>
      <vt:lpstr>Meiryo UI</vt:lpstr>
      <vt:lpstr>ＭＳ Ｐゴシック</vt:lpstr>
      <vt:lpstr>ＭＳ Ｐ明朝</vt:lpstr>
      <vt:lpstr>MS UI Gothic</vt:lpstr>
      <vt:lpstr>メイリオ</vt:lpstr>
      <vt:lpstr>Arial</vt:lpstr>
      <vt:lpstr>Calibri</vt:lpstr>
      <vt:lpstr>Wingdings</vt:lpstr>
      <vt:lpstr>テンプレート案１</vt:lpstr>
      <vt:lpstr>13_テンプレート案１</vt:lpstr>
      <vt:lpstr>15_テンプレート案１</vt:lpstr>
      <vt:lpstr>1_テンプレート案１</vt:lpstr>
      <vt:lpstr>11_テンプレート案１</vt:lpstr>
      <vt:lpstr>10_テンプレート案１</vt:lpstr>
      <vt:lpstr>平成２８年度 第３回防災ＷＧ 【説明資料】</vt:lpstr>
      <vt:lpstr>本日の内容</vt:lpstr>
      <vt:lpstr>PowerPoint プレゼンテーション</vt:lpstr>
      <vt:lpstr>１－１．今年度技術部会の実施内容等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５－１．次年度の活動計画（案）　＊技術部会含む</vt:lpstr>
      <vt:lpstr>５－１．次年度の活動計画（案）　＊技術部会含む</vt:lpstr>
      <vt:lpstr>PowerPoint プレゼンテーション</vt:lpstr>
      <vt:lpstr>６－１．運用ガイドラインの改訂</vt:lpstr>
      <vt:lpstr>６－２．防災施設情報の提供依頼</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cp:lastModifiedBy>kkc</cp:lastModifiedBy>
  <cp:revision>1130</cp:revision>
  <cp:lastPrinted>2017-02-16T02:25:17Z</cp:lastPrinted>
  <dcterms:created xsi:type="dcterms:W3CDTF">2011-04-13T06:19:09Z</dcterms:created>
  <dcterms:modified xsi:type="dcterms:W3CDTF">2017-02-19T05:06:56Z</dcterms:modified>
</cp:coreProperties>
</file>