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25"/>
  </p:notesMasterIdLst>
  <p:sldIdLst>
    <p:sldId id="258" r:id="rId2"/>
    <p:sldId id="527" r:id="rId3"/>
    <p:sldId id="562" r:id="rId4"/>
    <p:sldId id="545" r:id="rId5"/>
    <p:sldId id="546" r:id="rId6"/>
    <p:sldId id="547" r:id="rId7"/>
    <p:sldId id="548" r:id="rId8"/>
    <p:sldId id="549" r:id="rId9"/>
    <p:sldId id="564" r:id="rId10"/>
    <p:sldId id="565" r:id="rId11"/>
    <p:sldId id="574" r:id="rId12"/>
    <p:sldId id="550" r:id="rId13"/>
    <p:sldId id="551" r:id="rId14"/>
    <p:sldId id="552" r:id="rId15"/>
    <p:sldId id="555" r:id="rId16"/>
    <p:sldId id="557" r:id="rId17"/>
    <p:sldId id="559" r:id="rId18"/>
    <p:sldId id="568" r:id="rId19"/>
    <p:sldId id="569" r:id="rId20"/>
    <p:sldId id="570" r:id="rId21"/>
    <p:sldId id="571" r:id="rId22"/>
    <p:sldId id="572" r:id="rId23"/>
    <p:sldId id="573" r:id="rId24"/>
  </p:sldIdLst>
  <p:sldSz cx="9144000" cy="6858000" type="screen4x3"/>
  <p:notesSz cx="6805613" cy="9939338"/>
  <p:defaultTextStyle>
    <a:defPPr>
      <a:defRPr lang="ja-JP"/>
    </a:defPPr>
    <a:lvl1pPr algn="l" rtl="0" eaLnBrk="0" fontAlgn="base" hangingPunct="0">
      <a:spcBef>
        <a:spcPct val="0"/>
      </a:spcBef>
      <a:spcAft>
        <a:spcPct val="0"/>
      </a:spcAft>
      <a:defRPr kumimoji="1" sz="2800" kern="1200">
        <a:solidFill>
          <a:schemeClr val="tx1"/>
        </a:solidFill>
        <a:latin typeface="HGPｺﾞｼｯｸE" pitchFamily="50" charset="-128"/>
        <a:ea typeface="HGPｺﾞｼｯｸE" pitchFamily="50" charset="-128"/>
        <a:cs typeface="+mn-cs"/>
      </a:defRPr>
    </a:lvl1pPr>
    <a:lvl2pPr marL="457200" algn="l" rtl="0" eaLnBrk="0" fontAlgn="base" hangingPunct="0">
      <a:spcBef>
        <a:spcPct val="0"/>
      </a:spcBef>
      <a:spcAft>
        <a:spcPct val="0"/>
      </a:spcAft>
      <a:defRPr kumimoji="1" sz="2800" kern="1200">
        <a:solidFill>
          <a:schemeClr val="tx1"/>
        </a:solidFill>
        <a:latin typeface="HGPｺﾞｼｯｸE" pitchFamily="50" charset="-128"/>
        <a:ea typeface="HGPｺﾞｼｯｸE" pitchFamily="50" charset="-128"/>
        <a:cs typeface="+mn-cs"/>
      </a:defRPr>
    </a:lvl2pPr>
    <a:lvl3pPr marL="914400" algn="l" rtl="0" eaLnBrk="0" fontAlgn="base" hangingPunct="0">
      <a:spcBef>
        <a:spcPct val="0"/>
      </a:spcBef>
      <a:spcAft>
        <a:spcPct val="0"/>
      </a:spcAft>
      <a:defRPr kumimoji="1" sz="2800" kern="1200">
        <a:solidFill>
          <a:schemeClr val="tx1"/>
        </a:solidFill>
        <a:latin typeface="HGPｺﾞｼｯｸE" pitchFamily="50" charset="-128"/>
        <a:ea typeface="HGPｺﾞｼｯｸE" pitchFamily="50" charset="-128"/>
        <a:cs typeface="+mn-cs"/>
      </a:defRPr>
    </a:lvl3pPr>
    <a:lvl4pPr marL="1371600" algn="l" rtl="0" eaLnBrk="0" fontAlgn="base" hangingPunct="0">
      <a:spcBef>
        <a:spcPct val="0"/>
      </a:spcBef>
      <a:spcAft>
        <a:spcPct val="0"/>
      </a:spcAft>
      <a:defRPr kumimoji="1" sz="2800" kern="1200">
        <a:solidFill>
          <a:schemeClr val="tx1"/>
        </a:solidFill>
        <a:latin typeface="HGPｺﾞｼｯｸE" pitchFamily="50" charset="-128"/>
        <a:ea typeface="HGPｺﾞｼｯｸE" pitchFamily="50" charset="-128"/>
        <a:cs typeface="+mn-cs"/>
      </a:defRPr>
    </a:lvl4pPr>
    <a:lvl5pPr marL="1828800" algn="l" rtl="0" eaLnBrk="0" fontAlgn="base" hangingPunct="0">
      <a:spcBef>
        <a:spcPct val="0"/>
      </a:spcBef>
      <a:spcAft>
        <a:spcPct val="0"/>
      </a:spcAft>
      <a:defRPr kumimoji="1" sz="28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8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8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8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8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kc" initials="k" lastIdx="7" clrIdx="0">
    <p:extLst/>
  </p:cmAuthor>
  <p:cmAuthor id="2" name="標準B" initials="標準B"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B7"/>
    <a:srgbClr val="99CC00"/>
    <a:srgbClr val="FFCCCC"/>
    <a:srgbClr val="66FFFF"/>
    <a:srgbClr val="FFFF00"/>
    <a:srgbClr val="FFFF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93" autoAdjust="0"/>
    <p:restoredTop sz="99078" autoAdjust="0"/>
  </p:normalViewPr>
  <p:slideViewPr>
    <p:cSldViewPr snapToGrid="0">
      <p:cViewPr varScale="1">
        <p:scale>
          <a:sx n="72" d="100"/>
          <a:sy n="72" d="100"/>
        </p:scale>
        <p:origin x="1120" y="52"/>
      </p:cViewPr>
      <p:guideLst>
        <p:guide orient="horz" pos="2160"/>
        <p:guide pos="2880"/>
      </p:guideLst>
    </p:cSldViewPr>
  </p:slideViewPr>
  <p:outlineViewPr>
    <p:cViewPr>
      <p:scale>
        <a:sx n="33" d="100"/>
        <a:sy n="33" d="100"/>
      </p:scale>
      <p:origin x="0" y="361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0"/>
            <a:ext cx="2949575" cy="496888"/>
          </a:xfrm>
          <a:prstGeom prst="rect">
            <a:avLst/>
          </a:prstGeom>
          <a:noFill/>
          <a:ln w="9525">
            <a:noFill/>
            <a:miter lim="800000"/>
            <a:headEnd/>
            <a:tailEnd/>
          </a:ln>
        </p:spPr>
        <p:txBody>
          <a:bodyPr vert="horz" wrap="square" lIns="91434" tIns="45717" rIns="91434" bIns="45717" numCol="1" anchor="t" anchorCtr="0" compatLnSpc="1">
            <a:prstTxWarp prst="textNoShape">
              <a:avLst/>
            </a:prstTxWarp>
          </a:bodyPr>
          <a:lstStyle>
            <a:lvl1pPr defTabSz="922338" eaLnBrk="0" hangingPunct="0">
              <a:spcBef>
                <a:spcPct val="0"/>
              </a:spcBef>
              <a:buClrTx/>
              <a:buFontTx/>
              <a:buNone/>
              <a:defRPr sz="1200">
                <a:latin typeface="Arial" charset="0"/>
                <a:ea typeface="ＭＳ Ｐゴシック" pitchFamily="50" charset="-128"/>
              </a:defRPr>
            </a:lvl1pPr>
          </a:lstStyle>
          <a:p>
            <a:pPr>
              <a:defRPr/>
            </a:pPr>
            <a:endParaRPr lang="en-US" altLang="ja-JP"/>
          </a:p>
        </p:txBody>
      </p:sp>
      <p:sp>
        <p:nvSpPr>
          <p:cNvPr id="36867" name="Rectangle 3"/>
          <p:cNvSpPr>
            <a:spLocks noGrp="1" noChangeArrowheads="1"/>
          </p:cNvSpPr>
          <p:nvPr>
            <p:ph type="dt" idx="1"/>
          </p:nvPr>
        </p:nvSpPr>
        <p:spPr bwMode="auto">
          <a:xfrm>
            <a:off x="3854451" y="0"/>
            <a:ext cx="2949575" cy="496888"/>
          </a:xfrm>
          <a:prstGeom prst="rect">
            <a:avLst/>
          </a:prstGeom>
          <a:noFill/>
          <a:ln w="9525">
            <a:noFill/>
            <a:miter lim="800000"/>
            <a:headEnd/>
            <a:tailEnd/>
          </a:ln>
        </p:spPr>
        <p:txBody>
          <a:bodyPr vert="horz" wrap="square" lIns="91434" tIns="45717" rIns="91434" bIns="45717" numCol="1" anchor="t" anchorCtr="0" compatLnSpc="1">
            <a:prstTxWarp prst="textNoShape">
              <a:avLst/>
            </a:prstTxWarp>
          </a:bodyPr>
          <a:lstStyle>
            <a:lvl1pPr algn="r" defTabSz="922338" eaLnBrk="0" hangingPunct="0">
              <a:spcBef>
                <a:spcPct val="0"/>
              </a:spcBef>
              <a:buClrTx/>
              <a:buFontTx/>
              <a:buNone/>
              <a:defRPr sz="1200">
                <a:latin typeface="Arial" charset="0"/>
                <a:ea typeface="ＭＳ Ｐゴシック" pitchFamily="50" charset="-128"/>
              </a:defRPr>
            </a:lvl1pPr>
          </a:lstStyle>
          <a:p>
            <a:pPr>
              <a:defRPr/>
            </a:pPr>
            <a:fld id="{F302B909-BAB6-4CCD-8CA7-265B04FFDC92}" type="datetimeFigureOut">
              <a:rPr lang="ja-JP" altLang="en-US"/>
              <a:pPr>
                <a:defRPr/>
              </a:pPr>
              <a:t>2019/5/31</a:t>
            </a:fld>
            <a:endParaRPr lang="en-US" altLang="ja-JP"/>
          </a:p>
        </p:txBody>
      </p:sp>
      <p:sp>
        <p:nvSpPr>
          <p:cNvPr id="41988" name="Rectangle 4"/>
          <p:cNvSpPr>
            <a:spLocks noGrp="1" noRot="1" noChangeAspect="1"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81039" y="4721225"/>
            <a:ext cx="5443537" cy="4471988"/>
          </a:xfrm>
          <a:prstGeom prst="rect">
            <a:avLst/>
          </a:prstGeom>
          <a:noFill/>
          <a:ln w="9525">
            <a:noFill/>
            <a:miter lim="800000"/>
            <a:headEnd/>
            <a:tailEnd/>
          </a:ln>
        </p:spPr>
        <p:txBody>
          <a:bodyPr vert="horz" wrap="square" lIns="91434" tIns="45717" rIns="91434" bIns="45717"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6870" name="Rectangle 6"/>
          <p:cNvSpPr>
            <a:spLocks noGrp="1" noChangeArrowheads="1"/>
          </p:cNvSpPr>
          <p:nvPr>
            <p:ph type="ftr" sz="quarter" idx="4"/>
          </p:nvPr>
        </p:nvSpPr>
        <p:spPr bwMode="auto">
          <a:xfrm>
            <a:off x="1" y="9440865"/>
            <a:ext cx="2949575" cy="496887"/>
          </a:xfrm>
          <a:prstGeom prst="rect">
            <a:avLst/>
          </a:prstGeom>
          <a:noFill/>
          <a:ln w="9525">
            <a:noFill/>
            <a:miter lim="800000"/>
            <a:headEnd/>
            <a:tailEnd/>
          </a:ln>
        </p:spPr>
        <p:txBody>
          <a:bodyPr vert="horz" wrap="square" lIns="91434" tIns="45717" rIns="91434" bIns="45717" numCol="1" anchor="b" anchorCtr="0" compatLnSpc="1">
            <a:prstTxWarp prst="textNoShape">
              <a:avLst/>
            </a:prstTxWarp>
          </a:bodyPr>
          <a:lstStyle>
            <a:lvl1pPr defTabSz="922338" eaLnBrk="0" hangingPunct="0">
              <a:spcBef>
                <a:spcPct val="0"/>
              </a:spcBef>
              <a:buClrTx/>
              <a:buFontTx/>
              <a:buNone/>
              <a:defRPr sz="1200">
                <a:latin typeface="Arial" charset="0"/>
                <a:ea typeface="ＭＳ Ｐゴシック" pitchFamily="50" charset="-128"/>
              </a:defRPr>
            </a:lvl1pPr>
          </a:lstStyle>
          <a:p>
            <a:pPr>
              <a:defRPr/>
            </a:pPr>
            <a:endParaRPr lang="en-US" altLang="ja-JP"/>
          </a:p>
        </p:txBody>
      </p:sp>
      <p:sp>
        <p:nvSpPr>
          <p:cNvPr id="36871" name="Rectangle 7"/>
          <p:cNvSpPr>
            <a:spLocks noGrp="1" noChangeArrowheads="1"/>
          </p:cNvSpPr>
          <p:nvPr>
            <p:ph type="sldNum" sz="quarter" idx="5"/>
          </p:nvPr>
        </p:nvSpPr>
        <p:spPr bwMode="auto">
          <a:xfrm>
            <a:off x="3854451" y="9440865"/>
            <a:ext cx="2949575" cy="496887"/>
          </a:xfrm>
          <a:prstGeom prst="rect">
            <a:avLst/>
          </a:prstGeom>
          <a:noFill/>
          <a:ln w="9525">
            <a:noFill/>
            <a:miter lim="800000"/>
            <a:headEnd/>
            <a:tailEnd/>
          </a:ln>
        </p:spPr>
        <p:txBody>
          <a:bodyPr vert="horz" wrap="square" lIns="91434" tIns="45717" rIns="91434" bIns="45717" numCol="1" anchor="b" anchorCtr="0" compatLnSpc="1">
            <a:prstTxWarp prst="textNoShape">
              <a:avLst/>
            </a:prstTxWarp>
          </a:bodyPr>
          <a:lstStyle>
            <a:lvl1pPr algn="r" defTabSz="922338">
              <a:defRPr sz="1200" smtClean="0">
                <a:latin typeface="Arial" charset="0"/>
                <a:ea typeface="ＭＳ Ｐゴシック" charset="-128"/>
              </a:defRPr>
            </a:lvl1pPr>
          </a:lstStyle>
          <a:p>
            <a:pPr>
              <a:defRPr/>
            </a:pPr>
            <a:fld id="{75A028E0-C519-4618-97CD-4BCB063CD1D2}" type="slidenum">
              <a:rPr lang="ja-JP" altLang="en-US"/>
              <a:pPr>
                <a:defRPr/>
              </a:pPr>
              <a:t>‹#›</a:t>
            </a:fld>
            <a:endParaRPr lang="en-US" altLang="ja-JP"/>
          </a:p>
        </p:txBody>
      </p:sp>
    </p:spTree>
    <p:extLst>
      <p:ext uri="{BB962C8B-B14F-4D97-AF65-F5344CB8AC3E}">
        <p14:creationId xmlns:p14="http://schemas.microsoft.com/office/powerpoint/2010/main" val="19591865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latin typeface="Arial" charset="0"/>
              <a:ea typeface="ＭＳ Ｐゴシック" charset="-128"/>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latin typeface="Arial" charset="0"/>
              <a:ea typeface="ＭＳ Ｐゴシック" charset="-128"/>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latin typeface="Arial" charset="0"/>
              <a:ea typeface="ＭＳ Ｐゴシック" charset="-128"/>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98F2BCFB-D870-4BBB-9C32-723B7FA6F2BA}" type="datetime1">
              <a:rPr lang="ja-JP" altLang="en-US"/>
              <a:pPr>
                <a:defRPr/>
              </a:pPr>
              <a:t>2019/5/31</a:t>
            </a:fld>
            <a:endParaRPr lang="en-US" altLang="ja-JP"/>
          </a:p>
        </p:txBody>
      </p:sp>
      <p:sp>
        <p:nvSpPr>
          <p:cNvPr id="10" name="Rectangle 5"/>
          <p:cNvSpPr>
            <a:spLocks noGrp="1" noChangeArrowheads="1"/>
          </p:cNvSpPr>
          <p:nvPr>
            <p:ph type="ftr" sz="quarter" idx="11"/>
          </p:nvPr>
        </p:nvSpPr>
        <p:spPr>
          <a:xfrm>
            <a:off x="3124200" y="6245225"/>
            <a:ext cx="2895600" cy="476250"/>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smtClean="0"/>
            </a:lvl1pPr>
          </a:lstStyle>
          <a:p>
            <a:pPr>
              <a:defRPr/>
            </a:pPr>
            <a:fld id="{0A057ECF-1400-4B42-86E3-D1E17B6FE699}" type="slidenum">
              <a:rPr lang="en-US" altLang="ja-JP"/>
              <a:pPr>
                <a:defRPr/>
              </a:pPr>
              <a:t>‹#›</a:t>
            </a:fld>
            <a:endParaRPr lang="en-US" altLang="ja-JP"/>
          </a:p>
        </p:txBody>
      </p:sp>
    </p:spTree>
    <p:extLst>
      <p:ext uri="{BB962C8B-B14F-4D97-AF65-F5344CB8AC3E}">
        <p14:creationId xmlns:p14="http://schemas.microsoft.com/office/powerpoint/2010/main" val="3330036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F28C3DAE-C832-44E0-BAFF-C1DFDD14732F}" type="datetime1">
              <a:rPr lang="ja-JP" altLang="en-US"/>
              <a:pPr>
                <a:defRPr/>
              </a:pPr>
              <a:t>2019/5/31</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874865B-8690-4CCF-BA4B-CD4276416B57}" type="slidenum">
              <a:rPr lang="en-US" altLang="ja-JP"/>
              <a:pPr>
                <a:defRPr/>
              </a:pPr>
              <a:t>‹#›</a:t>
            </a:fld>
            <a:endParaRPr lang="en-US" altLang="ja-JP"/>
          </a:p>
        </p:txBody>
      </p:sp>
    </p:spTree>
    <p:extLst>
      <p:ext uri="{BB962C8B-B14F-4D97-AF65-F5344CB8AC3E}">
        <p14:creationId xmlns:p14="http://schemas.microsoft.com/office/powerpoint/2010/main" val="768970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94926E7-682B-4319-AE6D-F5F5823531F7}" type="datetime1">
              <a:rPr lang="ja-JP" altLang="en-US"/>
              <a:pPr>
                <a:defRPr/>
              </a:pPr>
              <a:t>2019/5/31</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493CE13-C20B-4342-A088-7FC1537E2E96}" type="slidenum">
              <a:rPr lang="en-US" altLang="ja-JP"/>
              <a:pPr>
                <a:defRPr/>
              </a:pPr>
              <a:t>‹#›</a:t>
            </a:fld>
            <a:endParaRPr lang="en-US" altLang="ja-JP"/>
          </a:p>
        </p:txBody>
      </p:sp>
    </p:spTree>
    <p:extLst>
      <p:ext uri="{BB962C8B-B14F-4D97-AF65-F5344CB8AC3E}">
        <p14:creationId xmlns:p14="http://schemas.microsoft.com/office/powerpoint/2010/main" val="694864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5888"/>
            <a:ext cx="8229600" cy="503237"/>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CD188BF1-E217-420D-B85D-5F162EBA99E0}" type="datetime1">
              <a:rPr lang="ja-JP" altLang="en-US"/>
              <a:pPr>
                <a:defRPr/>
              </a:pPr>
              <a:t>2019/5/31</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74481C34-9691-4CAC-B73D-6B9DD39E3D21}" type="slidenum">
              <a:rPr lang="en-US" altLang="ja-JP"/>
              <a:pPr>
                <a:defRPr/>
              </a:pPr>
              <a:t>‹#›</a:t>
            </a:fld>
            <a:endParaRPr lang="en-US" altLang="ja-JP"/>
          </a:p>
        </p:txBody>
      </p:sp>
    </p:spTree>
    <p:extLst>
      <p:ext uri="{BB962C8B-B14F-4D97-AF65-F5344CB8AC3E}">
        <p14:creationId xmlns:p14="http://schemas.microsoft.com/office/powerpoint/2010/main" val="3823792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360D1F1C-D1AA-49BE-B2F7-AEA2CBB0D0AF}" type="datetime1">
              <a:rPr lang="ja-JP" altLang="en-US"/>
              <a:pPr>
                <a:defRPr/>
              </a:pPr>
              <a:t>2019/5/31</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38BCD24-C081-4C7B-9EB6-E91F375948BF}" type="slidenum">
              <a:rPr lang="en-US" altLang="ja-JP"/>
              <a:pPr>
                <a:defRPr/>
              </a:pPr>
              <a:t>‹#›</a:t>
            </a:fld>
            <a:endParaRPr lang="en-US" altLang="ja-JP"/>
          </a:p>
        </p:txBody>
      </p:sp>
    </p:spTree>
    <p:extLst>
      <p:ext uri="{BB962C8B-B14F-4D97-AF65-F5344CB8AC3E}">
        <p14:creationId xmlns:p14="http://schemas.microsoft.com/office/powerpoint/2010/main" val="1117765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34475D2F-AB2D-4421-A0C8-39E675FCDDE7}" type="datetime1">
              <a:rPr lang="ja-JP" altLang="en-US"/>
              <a:pPr>
                <a:defRPr/>
              </a:pPr>
              <a:t>2019/5/31</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8B3741E-01E5-4EA4-B935-A60E7C037F4E}" type="slidenum">
              <a:rPr lang="en-US" altLang="ja-JP"/>
              <a:pPr>
                <a:defRPr/>
              </a:pPr>
              <a:t>‹#›</a:t>
            </a:fld>
            <a:endParaRPr lang="en-US" altLang="ja-JP"/>
          </a:p>
        </p:txBody>
      </p:sp>
    </p:spTree>
    <p:extLst>
      <p:ext uri="{BB962C8B-B14F-4D97-AF65-F5344CB8AC3E}">
        <p14:creationId xmlns:p14="http://schemas.microsoft.com/office/powerpoint/2010/main" val="1921031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6CF369F4-453F-4C1B-ADCE-5B446F6FC645}" type="datetime1">
              <a:rPr lang="ja-JP" altLang="en-US"/>
              <a:pPr>
                <a:defRPr/>
              </a:pPr>
              <a:t>2019/5/31</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7F727C3A-CCE0-457A-9970-DACF782028DF}" type="slidenum">
              <a:rPr lang="en-US" altLang="ja-JP"/>
              <a:pPr>
                <a:defRPr/>
              </a:pPr>
              <a:t>‹#›</a:t>
            </a:fld>
            <a:endParaRPr lang="en-US" altLang="ja-JP"/>
          </a:p>
        </p:txBody>
      </p:sp>
    </p:spTree>
    <p:extLst>
      <p:ext uri="{BB962C8B-B14F-4D97-AF65-F5344CB8AC3E}">
        <p14:creationId xmlns:p14="http://schemas.microsoft.com/office/powerpoint/2010/main" val="1522196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FD35F822-5064-4DB1-A678-067451FDAFDD}" type="datetime1">
              <a:rPr lang="ja-JP" altLang="en-US"/>
              <a:pPr>
                <a:defRPr/>
              </a:pPr>
              <a:t>2019/5/31</a:t>
            </a:fld>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8E8108A4-C048-4D82-AAA6-120D785313DF}" type="slidenum">
              <a:rPr lang="en-US" altLang="ja-JP"/>
              <a:pPr>
                <a:defRPr/>
              </a:pPr>
              <a:t>‹#›</a:t>
            </a:fld>
            <a:endParaRPr lang="en-US" altLang="ja-JP"/>
          </a:p>
        </p:txBody>
      </p:sp>
    </p:spTree>
    <p:extLst>
      <p:ext uri="{BB962C8B-B14F-4D97-AF65-F5344CB8AC3E}">
        <p14:creationId xmlns:p14="http://schemas.microsoft.com/office/powerpoint/2010/main" val="781061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FF35F4DB-3474-4182-A303-A5DB3E25A210}" type="datetime1">
              <a:rPr lang="ja-JP" altLang="en-US"/>
              <a:pPr>
                <a:defRPr/>
              </a:pPr>
              <a:t>2019/5/31</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5D1DEC2B-224D-442B-8CA7-7557931CE837}" type="slidenum">
              <a:rPr lang="en-US" altLang="ja-JP"/>
              <a:pPr>
                <a:defRPr/>
              </a:pPr>
              <a:t>‹#›</a:t>
            </a:fld>
            <a:endParaRPr lang="en-US" altLang="ja-JP"/>
          </a:p>
        </p:txBody>
      </p:sp>
    </p:spTree>
    <p:extLst>
      <p:ext uri="{BB962C8B-B14F-4D97-AF65-F5344CB8AC3E}">
        <p14:creationId xmlns:p14="http://schemas.microsoft.com/office/powerpoint/2010/main" val="217680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8997C8F-999E-4811-AE4E-93DA06CFFC54}" type="datetime1">
              <a:rPr lang="ja-JP" altLang="en-US"/>
              <a:pPr>
                <a:defRPr/>
              </a:pPr>
              <a:t>2019/5/31</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541DAFD4-2560-4E77-AD9B-1194BFC9D67E}" type="slidenum">
              <a:rPr lang="en-US" altLang="ja-JP"/>
              <a:pPr>
                <a:defRPr/>
              </a:pPr>
              <a:t>‹#›</a:t>
            </a:fld>
            <a:endParaRPr lang="en-US" altLang="ja-JP"/>
          </a:p>
        </p:txBody>
      </p:sp>
    </p:spTree>
    <p:extLst>
      <p:ext uri="{BB962C8B-B14F-4D97-AF65-F5344CB8AC3E}">
        <p14:creationId xmlns:p14="http://schemas.microsoft.com/office/powerpoint/2010/main" val="2908526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54957493-1DB5-430C-8FE2-909F7962F6BA}" type="datetime1">
              <a:rPr lang="ja-JP" altLang="en-US"/>
              <a:pPr>
                <a:defRPr/>
              </a:pPr>
              <a:t>2019/5/31</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53145F6-7BC2-4DC2-A7C9-61363859809A}" type="slidenum">
              <a:rPr lang="en-US" altLang="ja-JP"/>
              <a:pPr>
                <a:defRPr/>
              </a:pPr>
              <a:t>‹#›</a:t>
            </a:fld>
            <a:endParaRPr lang="en-US" altLang="ja-JP"/>
          </a:p>
        </p:txBody>
      </p:sp>
    </p:spTree>
    <p:extLst>
      <p:ext uri="{BB962C8B-B14F-4D97-AF65-F5344CB8AC3E}">
        <p14:creationId xmlns:p14="http://schemas.microsoft.com/office/powerpoint/2010/main" val="194354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9B083AFF-203E-4818-9E6E-571FE76F9C0C}" type="datetime1">
              <a:rPr lang="ja-JP" altLang="en-US"/>
              <a:pPr>
                <a:defRPr/>
              </a:pPr>
              <a:t>2019/5/31</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E48533E-7011-49B8-8CA9-3BC4E5C6F051}" type="slidenum">
              <a:rPr lang="en-US" altLang="ja-JP"/>
              <a:pPr>
                <a:defRPr/>
              </a:pPr>
              <a:t>‹#›</a:t>
            </a:fld>
            <a:endParaRPr lang="en-US" altLang="ja-JP"/>
          </a:p>
        </p:txBody>
      </p:sp>
    </p:spTree>
    <p:extLst>
      <p:ext uri="{BB962C8B-B14F-4D97-AF65-F5344CB8AC3E}">
        <p14:creationId xmlns:p14="http://schemas.microsoft.com/office/powerpoint/2010/main" val="3631051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spAutoFit/>
          </a:bodyPr>
          <a:lstStyle>
            <a:lvl1pPr eaLnBrk="0" hangingPunct="0">
              <a:defRPr kumimoji="1" sz="2800">
                <a:solidFill>
                  <a:schemeClr val="tx1"/>
                </a:solidFill>
                <a:latin typeface="HGPｺﾞｼｯｸE" pitchFamily="50" charset="-128"/>
                <a:ea typeface="HGPｺﾞｼｯｸE" pitchFamily="50" charset="-128"/>
              </a:defRPr>
            </a:lvl1pPr>
            <a:lvl2pPr marL="742950" indent="-285750" eaLnBrk="0" hangingPunct="0">
              <a:defRPr kumimoji="1" sz="2800">
                <a:solidFill>
                  <a:schemeClr val="tx1"/>
                </a:solidFill>
                <a:latin typeface="HGPｺﾞｼｯｸE" pitchFamily="50" charset="-128"/>
                <a:ea typeface="HGPｺﾞｼｯｸE" pitchFamily="50" charset="-128"/>
              </a:defRPr>
            </a:lvl2pPr>
            <a:lvl3pPr marL="1143000" indent="-228600" eaLnBrk="0" hangingPunct="0">
              <a:defRPr kumimoji="1" sz="2800">
                <a:solidFill>
                  <a:schemeClr val="tx1"/>
                </a:solidFill>
                <a:latin typeface="HGPｺﾞｼｯｸE" pitchFamily="50" charset="-128"/>
                <a:ea typeface="HGPｺﾞｼｯｸE" pitchFamily="50" charset="-128"/>
              </a:defRPr>
            </a:lvl3pPr>
            <a:lvl4pPr marL="1600200" indent="-228600" eaLnBrk="0" hangingPunct="0">
              <a:defRPr kumimoji="1" sz="2800">
                <a:solidFill>
                  <a:schemeClr val="tx1"/>
                </a:solidFill>
                <a:latin typeface="HGPｺﾞｼｯｸE" pitchFamily="50" charset="-128"/>
                <a:ea typeface="HGPｺﾞｼｯｸE" pitchFamily="50" charset="-128"/>
              </a:defRPr>
            </a:lvl4pPr>
            <a:lvl5pPr marL="2057400" indent="-228600" eaLnBrk="0" hangingPunct="0">
              <a:defRPr kumimoji="1" sz="28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Clr>
                <a:srgbClr val="669900"/>
              </a:buClr>
              <a:buFont typeface="Wingdings" pitchFamily="2" charset="2"/>
              <a:buChar char="n"/>
              <a:defRPr kumimoji="1" sz="2800">
                <a:solidFill>
                  <a:schemeClr val="tx1"/>
                </a:solidFill>
                <a:latin typeface="HGPｺﾞｼｯｸE" pitchFamily="50" charset="-128"/>
                <a:ea typeface="HGPｺﾞｼｯｸE" pitchFamily="50" charset="-128"/>
              </a:defRPr>
            </a:lvl9pPr>
          </a:lstStyle>
          <a:p>
            <a:pPr eaLnBrk="1" hangingPunct="1">
              <a:defRPr/>
            </a:pPr>
            <a:endParaRPr lang="ja-JP" altLang="en-US" sz="1800" smtClean="0">
              <a:latin typeface="Arial" charset="0"/>
              <a:ea typeface="ＭＳ Ｐゴシック" charset="-128"/>
            </a:endParaRPr>
          </a:p>
        </p:txBody>
      </p:sp>
      <p:sp>
        <p:nvSpPr>
          <p:cNvPr id="1027"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ClrTx/>
              <a:buFontTx/>
              <a:buNone/>
              <a:defRPr sz="1400">
                <a:latin typeface="HGPｺﾞｼｯｸE" pitchFamily="50" charset="-128"/>
                <a:ea typeface="HGPｺﾞｼｯｸE" pitchFamily="50" charset="-128"/>
              </a:defRPr>
            </a:lvl1pPr>
          </a:lstStyle>
          <a:p>
            <a:pPr>
              <a:defRPr/>
            </a:pPr>
            <a:fld id="{8BDEF1B8-AD96-4F3B-B42A-D82CA5CA2774}" type="datetime1">
              <a:rPr lang="ja-JP" altLang="en-US"/>
              <a:pPr>
                <a:defRPr/>
              </a:pPr>
              <a:t>2019/5/31</a:t>
            </a:fld>
            <a:endParaRPr lang="en-US" altLang="ja-JP"/>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ClrTx/>
              <a:buFontTx/>
              <a:buNone/>
              <a:defRPr sz="1400"/>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6903D6A1-AF1E-4306-8436-493C75DC5F4D}" type="slidenum">
              <a:rPr lang="en-US" altLang="ja-JP"/>
              <a:pPr>
                <a:defRPr/>
              </a:pPr>
              <a:t>‹#›</a:t>
            </a:fld>
            <a:endParaRPr lang="en-US" altLang="ja-JP"/>
          </a:p>
        </p:txBody>
      </p:sp>
      <p:sp>
        <p:nvSpPr>
          <p:cNvPr id="1031"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3800"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3.png"/><Relationship Id="rId3" Type="http://schemas.openxmlformats.org/officeDocument/2006/relationships/image" Target="../media/image13.jpeg"/><Relationship Id="rId7" Type="http://schemas.openxmlformats.org/officeDocument/2006/relationships/image" Target="../media/image17.jpeg"/><Relationship Id="rId12" Type="http://schemas.openxmlformats.org/officeDocument/2006/relationships/image" Target="../media/image22.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685800" y="1776549"/>
            <a:ext cx="7772400" cy="1723889"/>
          </a:xfrm>
        </p:spPr>
        <p:txBody>
          <a:bodyPr/>
          <a:lstStyle/>
          <a:p>
            <a:pPr eaLnBrk="1" hangingPunct="1"/>
            <a:r>
              <a:rPr lang="ja-JP" altLang="en-US" dirty="0" smtClean="0"/>
              <a:t>第３期共有</a:t>
            </a:r>
            <a:r>
              <a:rPr lang="ja-JP" altLang="en-US" dirty="0"/>
              <a:t>デジタル</a:t>
            </a:r>
            <a:r>
              <a:rPr lang="ja-JP" altLang="en-US" dirty="0" smtClean="0"/>
              <a:t>地図更新事業に</a:t>
            </a:r>
            <a:r>
              <a:rPr lang="en-US" altLang="ja-JP" dirty="0" smtClean="0"/>
              <a:t/>
            </a:r>
            <a:br>
              <a:rPr lang="en-US" altLang="ja-JP" dirty="0" smtClean="0"/>
            </a:br>
            <a:r>
              <a:rPr lang="ja-JP" altLang="en-US" dirty="0" smtClean="0"/>
              <a:t>ついて（進捗報告）</a:t>
            </a:r>
            <a:endParaRPr lang="ja-JP" altLang="en-US" dirty="0"/>
          </a:p>
        </p:txBody>
      </p:sp>
      <p:sp>
        <p:nvSpPr>
          <p:cNvPr id="3075" name="Rectangle 5"/>
          <p:cNvSpPr>
            <a:spLocks noGrp="1" noChangeArrowheads="1"/>
          </p:cNvSpPr>
          <p:nvPr>
            <p:ph type="subTitle" idx="1"/>
          </p:nvPr>
        </p:nvSpPr>
        <p:spPr>
          <a:xfrm>
            <a:off x="1371600" y="3925389"/>
            <a:ext cx="6400800" cy="1752600"/>
          </a:xfrm>
        </p:spPr>
        <p:txBody>
          <a:bodyPr/>
          <a:lstStyle/>
          <a:p>
            <a:pPr eaLnBrk="1" hangingPunct="1"/>
            <a:r>
              <a:rPr lang="ja-JP" altLang="en-US" dirty="0" smtClean="0"/>
              <a:t>令和元年６</a:t>
            </a:r>
            <a:r>
              <a:rPr dirty="0" smtClean="0"/>
              <a:t>月</a:t>
            </a:r>
            <a:r>
              <a:rPr lang="ja-JP" altLang="en-US" dirty="0" smtClean="0"/>
              <a:t>６</a:t>
            </a:r>
            <a:r>
              <a:rPr dirty="0" smtClean="0"/>
              <a:t>日</a:t>
            </a:r>
          </a:p>
          <a:p>
            <a:pPr eaLnBrk="1" hangingPunct="1"/>
            <a:endParaRPr dirty="0" smtClean="0"/>
          </a:p>
          <a:p>
            <a:pPr eaLnBrk="1" hangingPunct="1"/>
            <a:r>
              <a:rPr dirty="0" smtClean="0"/>
              <a:t>三重県市町総合事務組合</a:t>
            </a:r>
          </a:p>
        </p:txBody>
      </p:sp>
      <p:sp>
        <p:nvSpPr>
          <p:cNvPr id="3076" name="正方形/長方形 4"/>
          <p:cNvSpPr>
            <a:spLocks noChangeArrowheads="1"/>
          </p:cNvSpPr>
          <p:nvPr/>
        </p:nvSpPr>
        <p:spPr bwMode="auto">
          <a:xfrm>
            <a:off x="7667625" y="315913"/>
            <a:ext cx="1225550" cy="369332"/>
          </a:xfrm>
          <a:prstGeom prst="rect">
            <a:avLst/>
          </a:prstGeom>
          <a:solidFill>
            <a:schemeClr val="bg1"/>
          </a:solidFill>
          <a:ln w="28575" algn="ctr">
            <a:solidFill>
              <a:schemeClr val="tx1"/>
            </a:solidFill>
            <a:round/>
            <a:headEnd/>
            <a:tailEnd/>
          </a:ln>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800" dirty="0" smtClean="0">
                <a:latin typeface="Arial" charset="0"/>
                <a:ea typeface="ＭＳ Ｐゴシック" charset="-128"/>
              </a:rPr>
              <a:t>資料１</a:t>
            </a:r>
            <a:endParaRPr lang="ja-JP" altLang="en-US" sz="1800" dirty="0">
              <a:latin typeface="Arial" charset="0"/>
              <a:ea typeface="ＭＳ Ｐゴシック"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a:spLocks noGrp="1" noChangeArrowheads="1"/>
          </p:cNvSpPr>
          <p:nvPr>
            <p:ph type="sldNum" sz="quarter" idx="12"/>
          </p:nvPr>
        </p:nvSpPr>
        <p:spPr>
          <a:xfrm>
            <a:off x="7010400" y="6518276"/>
            <a:ext cx="2133600" cy="339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fld id="{998352BF-3310-4C0D-9159-87B64A6460F4}" type="slidenum">
              <a:rPr lang="en-US" altLang="ja-JP" sz="1400" smtClean="0">
                <a:solidFill>
                  <a:srgbClr val="000000"/>
                </a:solidFill>
              </a:rPr>
              <a:pPr eaLnBrk="1" hangingPunct="1">
                <a:spcBef>
                  <a:spcPct val="0"/>
                </a:spcBef>
                <a:buClrTx/>
                <a:buFontTx/>
                <a:buNone/>
              </a:pPr>
              <a:t>9</a:t>
            </a:fld>
            <a:endParaRPr lang="en-US" altLang="ja-JP" sz="1400" dirty="0" smtClean="0">
              <a:solidFill>
                <a:srgbClr val="000000"/>
              </a:solidFill>
            </a:endParaRPr>
          </a:p>
        </p:txBody>
      </p:sp>
      <p:grpSp>
        <p:nvGrpSpPr>
          <p:cNvPr id="43011" name="グループ化 1"/>
          <p:cNvGrpSpPr>
            <a:grpSpLocks/>
          </p:cNvGrpSpPr>
          <p:nvPr/>
        </p:nvGrpSpPr>
        <p:grpSpPr bwMode="auto">
          <a:xfrm>
            <a:off x="553037" y="2255891"/>
            <a:ext cx="7847013" cy="4462463"/>
            <a:chOff x="517525" y="1900126"/>
            <a:chExt cx="7847013" cy="4462462"/>
          </a:xfrm>
        </p:grpSpPr>
        <p:sp>
          <p:nvSpPr>
            <p:cNvPr id="7171" name="Rectangle 39"/>
            <p:cNvSpPr>
              <a:spLocks noChangeArrowheads="1"/>
            </p:cNvSpPr>
            <p:nvPr/>
          </p:nvSpPr>
          <p:spPr bwMode="auto">
            <a:xfrm>
              <a:off x="590550" y="1900126"/>
              <a:ext cx="7769225" cy="3168649"/>
            </a:xfrm>
            <a:prstGeom prst="rect">
              <a:avLst/>
            </a:prstGeom>
            <a:solidFill>
              <a:schemeClr val="bg1"/>
            </a:solidFill>
            <a:ln w="9525">
              <a:solidFill>
                <a:schemeClr val="bg2"/>
              </a:solidFill>
              <a:miter lim="800000"/>
              <a:headEnd/>
              <a:tailEnd/>
            </a:ln>
            <a:effectLst>
              <a:outerShdw blurRad="50800" dist="38100" dir="5400000" algn="t" rotWithShape="0">
                <a:prstClr val="black">
                  <a:alpha val="40000"/>
                </a:prstClr>
              </a:outerShdw>
            </a:effectLst>
          </p:spPr>
          <p:txBody>
            <a:bodyPr wrap="none"/>
            <a:lstStyle/>
            <a:p>
              <a:pPr algn="ctr" eaLnBrk="1" hangingPunct="1">
                <a:defRPr/>
              </a:pPr>
              <a:r>
                <a:rPr lang="ja-JP" altLang="en-US" sz="2000">
                  <a:solidFill>
                    <a:srgbClr val="000000"/>
                  </a:solidFill>
                  <a:latin typeface="Meiryo UI" pitchFamily="50" charset="-128"/>
                  <a:ea typeface="Meiryo UI" pitchFamily="50" charset="-128"/>
                  <a:cs typeface="Meiryo UI" pitchFamily="50" charset="-128"/>
                </a:rPr>
                <a:t>三重県市町総合事務組合（管理者）</a:t>
              </a:r>
            </a:p>
          </p:txBody>
        </p:sp>
        <p:pic>
          <p:nvPicPr>
            <p:cNvPr id="7172" name="Picture 24"/>
            <p:cNvPicPr>
              <a:picLocks noChangeAspect="1" noChangeArrowheads="1"/>
            </p:cNvPicPr>
            <p:nvPr/>
          </p:nvPicPr>
          <p:blipFill>
            <a:blip r:embed="rId2"/>
            <a:srcRect/>
            <a:stretch>
              <a:fillRect/>
            </a:stretch>
          </p:blipFill>
          <p:spPr bwMode="auto">
            <a:xfrm>
              <a:off x="952500" y="2339864"/>
              <a:ext cx="3694113" cy="2587624"/>
            </a:xfrm>
            <a:prstGeom prst="rect">
              <a:avLst/>
            </a:prstGeom>
            <a:noFill/>
            <a:ln>
              <a:noFill/>
            </a:ln>
            <a:effectLst>
              <a:outerShdw blurRad="63500" sx="102000" sy="102000" algn="ctr" rotWithShape="0">
                <a:prstClr val="black">
                  <a:alpha val="40000"/>
                </a:prstClr>
              </a:outerShdw>
            </a:effectLst>
            <a:extLst/>
          </p:spPr>
        </p:pic>
        <p:sp>
          <p:nvSpPr>
            <p:cNvPr id="43016" name="Text Box 41"/>
            <p:cNvSpPr txBox="1">
              <a:spLocks noChangeArrowheads="1"/>
            </p:cNvSpPr>
            <p:nvPr/>
          </p:nvSpPr>
          <p:spPr bwMode="auto">
            <a:xfrm>
              <a:off x="1549400" y="3406663"/>
              <a:ext cx="2738438" cy="579438"/>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50000"/>
                </a:spcBef>
                <a:buClrTx/>
                <a:buFontTx/>
                <a:buNone/>
              </a:pPr>
              <a:r>
                <a:rPr lang="ja-JP" altLang="en-US" sz="1600" b="1">
                  <a:solidFill>
                    <a:srgbClr val="0E1E20"/>
                  </a:solidFill>
                  <a:latin typeface="Meiryo UI" panose="020B0604030504040204" pitchFamily="50" charset="-128"/>
                  <a:ea typeface="Meiryo UI" panose="020B0604030504040204" pitchFamily="50" charset="-128"/>
                </a:rPr>
                <a:t>地理空間情報集約システム（クラウド型ＧＩＳ）</a:t>
              </a:r>
            </a:p>
          </p:txBody>
        </p:sp>
        <p:sp>
          <p:nvSpPr>
            <p:cNvPr id="7175" name="AutoShape 42"/>
            <p:cNvSpPr>
              <a:spLocks noChangeArrowheads="1"/>
            </p:cNvSpPr>
            <p:nvPr/>
          </p:nvSpPr>
          <p:spPr bwMode="auto">
            <a:xfrm>
              <a:off x="4845050" y="2484326"/>
              <a:ext cx="3270250" cy="942975"/>
            </a:xfrm>
            <a:prstGeom prst="wedgeRectCallout">
              <a:avLst>
                <a:gd name="adj1" fmla="val -62102"/>
                <a:gd name="adj2" fmla="val -5213"/>
              </a:avLst>
            </a:prstGeom>
            <a:solidFill>
              <a:schemeClr val="bg1"/>
            </a:solidFill>
            <a:ln w="9525" algn="ctr">
              <a:solidFill>
                <a:schemeClr val="accent5">
                  <a:lumMod val="50000"/>
                </a:schemeClr>
              </a:solidFill>
              <a:miter lim="800000"/>
              <a:headEnd/>
              <a:tailEnd/>
            </a:ln>
            <a:effectLst>
              <a:outerShdw blurRad="63500" sx="102000" sy="102000" algn="ctr" rotWithShape="0">
                <a:prstClr val="black">
                  <a:alpha val="40000"/>
                </a:prstClr>
              </a:outerShdw>
            </a:effectLst>
          </p:spPr>
          <p:txBody>
            <a:bodyPr/>
            <a:lstStyle/>
            <a:p>
              <a:pPr algn="ctr" eaLnBrk="1" hangingPunct="1">
                <a:defRPr/>
              </a:pPr>
              <a:r>
                <a:rPr lang="en-US" altLang="ja-JP" sz="1200" b="1">
                  <a:solidFill>
                    <a:srgbClr val="000000"/>
                  </a:solidFill>
                  <a:latin typeface="Meiryo UI" pitchFamily="50" charset="-128"/>
                  <a:ea typeface="Meiryo UI" pitchFamily="50" charset="-128"/>
                  <a:cs typeface="Meiryo UI" pitchFamily="50" charset="-128"/>
                </a:rPr>
                <a:t>【</a:t>
              </a:r>
              <a:r>
                <a:rPr lang="ja-JP" altLang="en-US" sz="1200" b="1">
                  <a:solidFill>
                    <a:srgbClr val="000000"/>
                  </a:solidFill>
                  <a:latin typeface="Meiryo UI" pitchFamily="50" charset="-128"/>
                  <a:ea typeface="Meiryo UI" pitchFamily="50" charset="-128"/>
                  <a:cs typeface="Meiryo UI" pitchFamily="50" charset="-128"/>
                </a:rPr>
                <a:t>搭載機能</a:t>
              </a:r>
              <a:r>
                <a:rPr lang="en-US" altLang="ja-JP" sz="1200" b="1">
                  <a:solidFill>
                    <a:srgbClr val="000000"/>
                  </a:solidFill>
                  <a:latin typeface="Meiryo UI" pitchFamily="50" charset="-128"/>
                  <a:ea typeface="Meiryo UI" pitchFamily="50" charset="-128"/>
                  <a:cs typeface="Meiryo UI" pitchFamily="50" charset="-128"/>
                </a:rPr>
                <a:t>】</a:t>
              </a:r>
            </a:p>
            <a:p>
              <a:pPr algn="ctr" eaLnBrk="1" hangingPunct="1">
                <a:defRPr/>
              </a:pPr>
              <a:endParaRPr lang="ja-JP" altLang="en-US" sz="600">
                <a:solidFill>
                  <a:srgbClr val="000000"/>
                </a:solidFill>
                <a:latin typeface="Meiryo UI" pitchFamily="50" charset="-128"/>
                <a:ea typeface="Meiryo UI" pitchFamily="50" charset="-128"/>
                <a:cs typeface="Meiryo UI" pitchFamily="50" charset="-128"/>
              </a:endParaRPr>
            </a:p>
            <a:p>
              <a:pPr algn="ctr" eaLnBrk="1" hangingPunct="1">
                <a:defRPr/>
              </a:pPr>
              <a:r>
                <a:rPr lang="ja-JP" altLang="en-US" sz="1100">
                  <a:solidFill>
                    <a:srgbClr val="000000"/>
                  </a:solidFill>
                  <a:latin typeface="Meiryo UI" pitchFamily="50" charset="-128"/>
                  <a:ea typeface="Meiryo UI" pitchFamily="50" charset="-128"/>
                  <a:cs typeface="Meiryo UI" pitchFamily="50" charset="-128"/>
                </a:rPr>
                <a:t>地図表示機能、検索機能、計測機能、印刷機能、データ登録機能、データインポート／エクスポート機能、アドレスマッチング機能、システム管理機能</a:t>
              </a:r>
            </a:p>
          </p:txBody>
        </p:sp>
        <p:sp>
          <p:nvSpPr>
            <p:cNvPr id="7176" name="AutoShape 43"/>
            <p:cNvSpPr>
              <a:spLocks noChangeArrowheads="1"/>
            </p:cNvSpPr>
            <p:nvPr/>
          </p:nvSpPr>
          <p:spPr bwMode="auto">
            <a:xfrm>
              <a:off x="4870450" y="3619389"/>
              <a:ext cx="3268663" cy="1109662"/>
            </a:xfrm>
            <a:prstGeom prst="wedgeRectCallout">
              <a:avLst>
                <a:gd name="adj1" fmla="val -63306"/>
                <a:gd name="adj2" fmla="val -18940"/>
              </a:avLst>
            </a:prstGeom>
            <a:solidFill>
              <a:schemeClr val="bg1"/>
            </a:solidFill>
            <a:ln w="9525" algn="ctr">
              <a:solidFill>
                <a:schemeClr val="accent5">
                  <a:lumMod val="50000"/>
                </a:schemeClr>
              </a:solidFill>
              <a:miter lim="800000"/>
              <a:headEnd/>
              <a:tailEnd/>
            </a:ln>
            <a:effectLst>
              <a:outerShdw blurRad="63500" sx="102000" sy="102000" algn="ctr" rotWithShape="0">
                <a:prstClr val="black">
                  <a:alpha val="40000"/>
                </a:prstClr>
              </a:outerShdw>
            </a:effectLst>
          </p:spPr>
          <p:txBody>
            <a:bodyPr/>
            <a:lstStyle/>
            <a:p>
              <a:pPr algn="ctr" eaLnBrk="1" hangingPunct="1">
                <a:defRPr/>
              </a:pPr>
              <a:r>
                <a:rPr lang="en-US" altLang="ja-JP" sz="1200" b="1">
                  <a:solidFill>
                    <a:srgbClr val="000000"/>
                  </a:solidFill>
                  <a:latin typeface="Meiryo UI" pitchFamily="50" charset="-128"/>
                  <a:ea typeface="Meiryo UI" pitchFamily="50" charset="-128"/>
                  <a:cs typeface="Meiryo UI" pitchFamily="50" charset="-128"/>
                </a:rPr>
                <a:t>【</a:t>
              </a:r>
              <a:r>
                <a:rPr lang="ja-JP" altLang="en-US" sz="1200" b="1">
                  <a:solidFill>
                    <a:srgbClr val="000000"/>
                  </a:solidFill>
                  <a:latin typeface="Meiryo UI" pitchFamily="50" charset="-128"/>
                  <a:ea typeface="Meiryo UI" pitchFamily="50" charset="-128"/>
                  <a:cs typeface="Meiryo UI" pitchFamily="50" charset="-128"/>
                </a:rPr>
                <a:t>搭載データ</a:t>
              </a:r>
              <a:r>
                <a:rPr lang="en-US" altLang="ja-JP" sz="1200" b="1">
                  <a:solidFill>
                    <a:srgbClr val="000000"/>
                  </a:solidFill>
                  <a:latin typeface="Meiryo UI" pitchFamily="50" charset="-128"/>
                  <a:ea typeface="Meiryo UI" pitchFamily="50" charset="-128"/>
                  <a:cs typeface="Meiryo UI" pitchFamily="50" charset="-128"/>
                </a:rPr>
                <a:t>】</a:t>
              </a:r>
            </a:p>
            <a:p>
              <a:pPr algn="ctr" eaLnBrk="1" hangingPunct="1">
                <a:defRPr/>
              </a:pPr>
              <a:endParaRPr lang="ja-JP" altLang="en-US" sz="600">
                <a:solidFill>
                  <a:srgbClr val="000000"/>
                </a:solidFill>
                <a:latin typeface="Meiryo UI" pitchFamily="50" charset="-128"/>
                <a:ea typeface="Meiryo UI" pitchFamily="50" charset="-128"/>
                <a:cs typeface="Meiryo UI" pitchFamily="50" charset="-128"/>
              </a:endParaRPr>
            </a:p>
            <a:p>
              <a:pPr algn="ctr" eaLnBrk="1" hangingPunct="1">
                <a:defRPr/>
              </a:pPr>
              <a:r>
                <a:rPr lang="ja-JP" altLang="en-US" sz="1100">
                  <a:solidFill>
                    <a:srgbClr val="000000"/>
                  </a:solidFill>
                  <a:latin typeface="Meiryo UI" pitchFamily="50" charset="-128"/>
                  <a:ea typeface="Meiryo UI" pitchFamily="50" charset="-128"/>
                  <a:cs typeface="Meiryo UI" pitchFamily="50" charset="-128"/>
                </a:rPr>
                <a:t>共有デジタル地図、写真地図データ、国・県から提供された災害データ、民間企業から提供された災害データ（災害発生時）、利用者の登録データ、</a:t>
              </a:r>
            </a:p>
            <a:p>
              <a:pPr algn="ctr" eaLnBrk="1" hangingPunct="1">
                <a:defRPr/>
              </a:pPr>
              <a:r>
                <a:rPr lang="ja-JP" altLang="en-US" sz="1100">
                  <a:solidFill>
                    <a:srgbClr val="000000"/>
                  </a:solidFill>
                  <a:latin typeface="Meiryo UI" pitchFamily="50" charset="-128"/>
                  <a:ea typeface="Meiryo UI" pitchFamily="50" charset="-128"/>
                  <a:cs typeface="Meiryo UI" pitchFamily="50" charset="-128"/>
                </a:rPr>
                <a:t>県域住所データ</a:t>
              </a:r>
            </a:p>
          </p:txBody>
        </p:sp>
        <p:sp>
          <p:nvSpPr>
            <p:cNvPr id="7177" name="Rectangle 44"/>
            <p:cNvSpPr>
              <a:spLocks noChangeArrowheads="1"/>
            </p:cNvSpPr>
            <p:nvPr/>
          </p:nvSpPr>
          <p:spPr bwMode="auto">
            <a:xfrm>
              <a:off x="630238" y="5940313"/>
              <a:ext cx="2303462"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lgn="ctr" eaLnBrk="1" hangingPunct="1">
                <a:defRPr/>
              </a:pPr>
              <a:r>
                <a:rPr lang="ja-JP" altLang="en-US" sz="2000">
                  <a:solidFill>
                    <a:srgbClr val="000000"/>
                  </a:solidFill>
                  <a:latin typeface="Meiryo UI" pitchFamily="50" charset="-128"/>
                  <a:ea typeface="Meiryo UI" pitchFamily="50" charset="-128"/>
                  <a:cs typeface="Meiryo UI" pitchFamily="50" charset="-128"/>
                </a:rPr>
                <a:t>県内市町</a:t>
              </a:r>
            </a:p>
          </p:txBody>
        </p:sp>
        <p:sp>
          <p:nvSpPr>
            <p:cNvPr id="7178" name="Rectangle 45"/>
            <p:cNvSpPr>
              <a:spLocks noChangeArrowheads="1"/>
            </p:cNvSpPr>
            <p:nvPr/>
          </p:nvSpPr>
          <p:spPr bwMode="auto">
            <a:xfrm>
              <a:off x="3375025" y="5953013"/>
              <a:ext cx="2281238"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lgn="ctr" eaLnBrk="1" hangingPunct="1">
                <a:defRPr/>
              </a:pPr>
              <a:r>
                <a:rPr lang="ja-JP" altLang="en-US" sz="2000">
                  <a:solidFill>
                    <a:srgbClr val="000000"/>
                  </a:solidFill>
                  <a:latin typeface="Meiryo UI" pitchFamily="50" charset="-128"/>
                  <a:ea typeface="Meiryo UI" pitchFamily="50" charset="-128"/>
                  <a:cs typeface="Meiryo UI" pitchFamily="50" charset="-128"/>
                </a:rPr>
                <a:t>三重県</a:t>
              </a:r>
            </a:p>
          </p:txBody>
        </p:sp>
        <p:sp>
          <p:nvSpPr>
            <p:cNvPr id="7179" name="Rectangle 46"/>
            <p:cNvSpPr>
              <a:spLocks noChangeArrowheads="1"/>
            </p:cNvSpPr>
            <p:nvPr/>
          </p:nvSpPr>
          <p:spPr bwMode="auto">
            <a:xfrm>
              <a:off x="6083300" y="5953013"/>
              <a:ext cx="2281238"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lgn="ctr" eaLnBrk="1" hangingPunct="1">
                <a:defRPr/>
              </a:pPr>
              <a:r>
                <a:rPr lang="ja-JP" altLang="en-US" sz="2000">
                  <a:solidFill>
                    <a:srgbClr val="000000"/>
                  </a:solidFill>
                  <a:latin typeface="Meiryo UI" pitchFamily="50" charset="-128"/>
                  <a:ea typeface="Meiryo UI" pitchFamily="50" charset="-128"/>
                  <a:cs typeface="Meiryo UI" pitchFamily="50" charset="-128"/>
                </a:rPr>
                <a:t>国・民間企業</a:t>
              </a:r>
            </a:p>
          </p:txBody>
        </p:sp>
        <p:sp>
          <p:nvSpPr>
            <p:cNvPr id="43022" name="Rectangle 56"/>
            <p:cNvSpPr>
              <a:spLocks noChangeArrowheads="1"/>
            </p:cNvSpPr>
            <p:nvPr/>
          </p:nvSpPr>
          <p:spPr bwMode="auto">
            <a:xfrm>
              <a:off x="517525" y="5367226"/>
              <a:ext cx="979488"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defTabSz="1279525">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defTabSz="1279525">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defTabSz="1279525">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defTabSz="1279525">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defTabSz="1279525">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サービス</a:t>
              </a:r>
            </a:p>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提供</a:t>
              </a:r>
            </a:p>
          </p:txBody>
        </p:sp>
        <p:sp>
          <p:nvSpPr>
            <p:cNvPr id="43023" name="Rectangle 57"/>
            <p:cNvSpPr>
              <a:spLocks noChangeArrowheads="1"/>
            </p:cNvSpPr>
            <p:nvPr/>
          </p:nvSpPr>
          <p:spPr bwMode="auto">
            <a:xfrm>
              <a:off x="1481138" y="5375163"/>
              <a:ext cx="1103312"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defTabSz="1279525">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defTabSz="1279525">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defTabSz="1279525">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defTabSz="1279525">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defTabSz="1279525">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利用</a:t>
              </a:r>
            </a:p>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（情報登録）</a:t>
              </a:r>
            </a:p>
          </p:txBody>
        </p:sp>
        <p:sp>
          <p:nvSpPr>
            <p:cNvPr id="43024" name="Rectangle 64"/>
            <p:cNvSpPr>
              <a:spLocks noChangeArrowheads="1"/>
            </p:cNvSpPr>
            <p:nvPr/>
          </p:nvSpPr>
          <p:spPr bwMode="auto">
            <a:xfrm>
              <a:off x="3228975" y="5379926"/>
              <a:ext cx="979488"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defTabSz="1279525">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defTabSz="1279525">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defTabSz="1279525">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defTabSz="1279525">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defTabSz="1279525">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サービス</a:t>
              </a:r>
            </a:p>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提供</a:t>
              </a:r>
            </a:p>
          </p:txBody>
        </p:sp>
        <p:sp>
          <p:nvSpPr>
            <p:cNvPr id="43025" name="Rectangle 65"/>
            <p:cNvSpPr>
              <a:spLocks noChangeArrowheads="1"/>
            </p:cNvSpPr>
            <p:nvPr/>
          </p:nvSpPr>
          <p:spPr bwMode="auto">
            <a:xfrm>
              <a:off x="4156075" y="5387863"/>
              <a:ext cx="1103313"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defTabSz="1279525">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defTabSz="1279525">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defTabSz="1279525">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defTabSz="1279525">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defTabSz="1279525">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利用</a:t>
              </a:r>
            </a:p>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（情報登録）</a:t>
              </a:r>
            </a:p>
          </p:txBody>
        </p:sp>
        <p:sp>
          <p:nvSpPr>
            <p:cNvPr id="43026" name="Rectangle 67"/>
            <p:cNvSpPr>
              <a:spLocks noChangeArrowheads="1"/>
            </p:cNvSpPr>
            <p:nvPr/>
          </p:nvSpPr>
          <p:spPr bwMode="auto">
            <a:xfrm>
              <a:off x="6218238" y="5427551"/>
              <a:ext cx="1006475"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defTabSz="1279525">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defTabSz="1279525">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defTabSz="1279525">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defTabSz="1279525">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defTabSz="1279525">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defTabSz="1279525"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災害データ</a:t>
              </a:r>
            </a:p>
            <a:p>
              <a:pPr algn="ctr">
                <a:buFont typeface="Wingdings" panose="05000000000000000000" pitchFamily="2" charset="2"/>
                <a:buNone/>
              </a:pPr>
              <a:r>
                <a:rPr lang="ja-JP" altLang="en-US" sz="1200">
                  <a:solidFill>
                    <a:srgbClr val="333333"/>
                  </a:solidFill>
                  <a:latin typeface="Meiryo UI" panose="020B0604030504040204" pitchFamily="50" charset="-128"/>
                  <a:ea typeface="Meiryo UI" panose="020B0604030504040204" pitchFamily="50" charset="-128"/>
                </a:rPr>
                <a:t>の提供</a:t>
              </a:r>
            </a:p>
          </p:txBody>
        </p:sp>
        <p:sp>
          <p:nvSpPr>
            <p:cNvPr id="25" name="正方形/長方形 24"/>
            <p:cNvSpPr/>
            <p:nvPr/>
          </p:nvSpPr>
          <p:spPr>
            <a:xfrm>
              <a:off x="1115616" y="4884245"/>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6" name="正方形/長方形 25"/>
            <p:cNvSpPr/>
            <p:nvPr/>
          </p:nvSpPr>
          <p:spPr>
            <a:xfrm>
              <a:off x="3747675" y="4884245"/>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7" name="正方形/長方形 26"/>
            <p:cNvSpPr/>
            <p:nvPr/>
          </p:nvSpPr>
          <p:spPr>
            <a:xfrm rot="10800000">
              <a:off x="2197035" y="5140188"/>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8" name="正方形/長方形 27"/>
            <p:cNvSpPr/>
            <p:nvPr/>
          </p:nvSpPr>
          <p:spPr>
            <a:xfrm rot="10800000">
              <a:off x="4896371" y="5140188"/>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9" name="正方形/長方形 28"/>
            <p:cNvSpPr/>
            <p:nvPr/>
          </p:nvSpPr>
          <p:spPr>
            <a:xfrm rot="10800000">
              <a:off x="6984603" y="5140188"/>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hangingPunct="1">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grpSp>
      <p:sp>
        <p:nvSpPr>
          <p:cNvPr id="24"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１－６．成果の利活用支援について</a:t>
            </a:r>
          </a:p>
        </p:txBody>
      </p:sp>
      <p:sp>
        <p:nvSpPr>
          <p:cNvPr id="43013" name="Rectangle 3"/>
          <p:cNvSpPr>
            <a:spLocks noChangeArrowheads="1"/>
          </p:cNvSpPr>
          <p:nvPr/>
        </p:nvSpPr>
        <p:spPr bwMode="auto">
          <a:xfrm>
            <a:off x="158750" y="729663"/>
            <a:ext cx="8785225"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r>
              <a:rPr lang="ja-JP" altLang="en-US" sz="2800" dirty="0">
                <a:solidFill>
                  <a:srgbClr val="000000"/>
                </a:solidFill>
              </a:rPr>
              <a:t>地理空間情報集約システムの構築・運用</a:t>
            </a:r>
          </a:p>
          <a:p>
            <a:pPr lvl="1" eaLnBrk="1" hangingPunct="1"/>
            <a:r>
              <a:rPr lang="ja-JP" altLang="en-US" sz="2000" spc="-150" dirty="0" smtClean="0">
                <a:solidFill>
                  <a:srgbClr val="000000"/>
                </a:solidFill>
              </a:rPr>
              <a:t>平成２６年</a:t>
            </a:r>
            <a:r>
              <a:rPr lang="ja-JP" altLang="en-US" sz="2000" spc="-150" dirty="0" smtClean="0">
                <a:solidFill>
                  <a:srgbClr val="000000"/>
                </a:solidFill>
              </a:rPr>
              <a:t>１</a:t>
            </a:r>
            <a:r>
              <a:rPr lang="ja-JP" altLang="en-US" sz="2000" spc="-150" dirty="0">
                <a:solidFill>
                  <a:srgbClr val="000000"/>
                </a:solidFill>
              </a:rPr>
              <a:t>０</a:t>
            </a:r>
            <a:r>
              <a:rPr lang="ja-JP" altLang="en-US" sz="2000" spc="-150" dirty="0" smtClean="0">
                <a:solidFill>
                  <a:srgbClr val="000000"/>
                </a:solidFill>
              </a:rPr>
              <a:t>月</a:t>
            </a:r>
            <a:r>
              <a:rPr lang="ja-JP" altLang="en-US" sz="2000" spc="-150" dirty="0" smtClean="0">
                <a:solidFill>
                  <a:srgbClr val="000000"/>
                </a:solidFill>
              </a:rPr>
              <a:t>より、共有</a:t>
            </a:r>
            <a:r>
              <a:rPr lang="en-US" altLang="ja-JP" sz="2000" spc="-150" dirty="0">
                <a:solidFill>
                  <a:srgbClr val="000000"/>
                </a:solidFill>
              </a:rPr>
              <a:t>DM</a:t>
            </a:r>
            <a:r>
              <a:rPr lang="ja-JP" altLang="en-US" sz="2000" spc="-150" dirty="0" err="1">
                <a:solidFill>
                  <a:srgbClr val="000000"/>
                </a:solidFill>
              </a:rPr>
              <a:t>の利</a:t>
            </a:r>
            <a:r>
              <a:rPr lang="ja-JP" altLang="en-US" sz="2000" spc="-150" dirty="0" smtClean="0">
                <a:solidFill>
                  <a:srgbClr val="000000"/>
                </a:solidFill>
              </a:rPr>
              <a:t>活用支援ツール</a:t>
            </a:r>
            <a:r>
              <a:rPr lang="ja-JP" altLang="en-US" sz="2000" spc="-150" dirty="0">
                <a:solidFill>
                  <a:srgbClr val="000000"/>
                </a:solidFill>
              </a:rPr>
              <a:t>として</a:t>
            </a:r>
            <a:r>
              <a:rPr lang="ja-JP" altLang="en-US" sz="2000" spc="-150" dirty="0" smtClean="0">
                <a:solidFill>
                  <a:srgbClr val="000000"/>
                </a:solidFill>
              </a:rPr>
              <a:t>、災害情報等を</a:t>
            </a:r>
            <a:r>
              <a:rPr lang="ja-JP" altLang="en-US" sz="2000" spc="-150" dirty="0">
                <a:solidFill>
                  <a:srgbClr val="000000"/>
                </a:solidFill>
              </a:rPr>
              <a:t>県域レベルで管理・共有する</a:t>
            </a:r>
            <a:r>
              <a:rPr lang="ja-JP" altLang="en-US" sz="2000" spc="-150" dirty="0" smtClean="0">
                <a:solidFill>
                  <a:srgbClr val="000000"/>
                </a:solidFill>
              </a:rPr>
              <a:t>ことができる</a:t>
            </a:r>
            <a:r>
              <a:rPr lang="ja-JP" altLang="en-US" sz="2000" spc="-150" dirty="0" smtClean="0">
                <a:solidFill>
                  <a:srgbClr val="000000"/>
                </a:solidFill>
              </a:rPr>
              <a:t>、クラウド型</a:t>
            </a:r>
            <a:r>
              <a:rPr lang="en-US" altLang="ja-JP" sz="2000" spc="-150" dirty="0">
                <a:solidFill>
                  <a:srgbClr val="000000"/>
                </a:solidFill>
              </a:rPr>
              <a:t>GIS</a:t>
            </a:r>
            <a:r>
              <a:rPr lang="ja-JP" altLang="en-US" sz="2000" spc="-150" dirty="0">
                <a:solidFill>
                  <a:srgbClr val="000000"/>
                </a:solidFill>
              </a:rPr>
              <a:t>を</a:t>
            </a:r>
            <a:r>
              <a:rPr lang="ja-JP" altLang="en-US" sz="2000" spc="-150" dirty="0" smtClean="0">
                <a:solidFill>
                  <a:srgbClr val="000000"/>
                </a:solidFill>
              </a:rPr>
              <a:t>提供</a:t>
            </a:r>
            <a:r>
              <a:rPr lang="ja-JP" altLang="en-US" sz="2000" spc="-150" dirty="0" smtClean="0">
                <a:solidFill>
                  <a:srgbClr val="000000"/>
                </a:solidFill>
              </a:rPr>
              <a:t>。</a:t>
            </a:r>
            <a:endParaRPr lang="en-US" altLang="ja-JP" sz="2000" spc="-150" dirty="0" smtClean="0">
              <a:solidFill>
                <a:srgbClr val="000000"/>
              </a:solidFill>
            </a:endParaRPr>
          </a:p>
          <a:p>
            <a:pPr lvl="2" eaLnBrk="1" hangingPunct="1"/>
            <a:r>
              <a:rPr lang="en-US" altLang="ja-JP" sz="1600" spc="-150" dirty="0" smtClean="0">
                <a:solidFill>
                  <a:srgbClr val="000000"/>
                </a:solidFill>
              </a:rPr>
              <a:t>URL</a:t>
            </a:r>
            <a:r>
              <a:rPr lang="ja-JP" altLang="en-US" sz="1600" spc="-150" dirty="0" smtClean="0">
                <a:solidFill>
                  <a:srgbClr val="000000"/>
                </a:solidFill>
              </a:rPr>
              <a:t>：</a:t>
            </a:r>
            <a:r>
              <a:rPr lang="en-US" altLang="ja-JP" sz="1600" kern="100" dirty="0">
                <a:latin typeface="メイリオ" panose="020B0604030504040204" pitchFamily="50" charset="-128"/>
                <a:ea typeface="メイリオ" panose="020B0604030504040204" pitchFamily="50" charset="-128"/>
                <a:cs typeface="メイリオ" panose="020B0604030504040204" pitchFamily="50" charset="-128"/>
              </a:rPr>
              <a:t> http://www.cloudjp.asp.lgwan.jp/sonicweb/gis/mie/</a:t>
            </a:r>
            <a:endParaRPr lang="ja-JP" altLang="en-US" sz="1600" spc="-150" dirty="0">
              <a:solidFill>
                <a:srgbClr val="000000"/>
              </a:solidFill>
            </a:endParaRPr>
          </a:p>
        </p:txBody>
      </p:sp>
    </p:spTree>
    <p:extLst>
      <p:ext uri="{BB962C8B-B14F-4D97-AF65-F5344CB8AC3E}">
        <p14:creationId xmlns:p14="http://schemas.microsoft.com/office/powerpoint/2010/main" val="12958910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6"/>
          <p:cNvSpPr txBox="1">
            <a:spLocks noGrp="1" noChangeArrowheads="1"/>
          </p:cNvSpPr>
          <p:nvPr/>
        </p:nvSpPr>
        <p:spPr bwMode="auto">
          <a:xfrm>
            <a:off x="7020272" y="6525344"/>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3B85381-D905-4860-BC4F-96308D41C3C9}"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1" lang="en-US" altLang="ja-JP" sz="14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44036" name="Rectangle 2"/>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１－６．成果の利活用支援について</a:t>
            </a:r>
            <a:endParaRPr lang="en-US" altLang="ja-JP" sz="2600" dirty="0" smtClean="0"/>
          </a:p>
        </p:txBody>
      </p:sp>
      <p:graphicFrame>
        <p:nvGraphicFramePr>
          <p:cNvPr id="33" name="Group 436"/>
          <p:cNvGraphicFramePr>
            <a:graphicFrameLocks noGrp="1"/>
          </p:cNvGraphicFramePr>
          <p:nvPr/>
        </p:nvGraphicFramePr>
        <p:xfrm>
          <a:off x="392113" y="1206500"/>
          <a:ext cx="8199438" cy="1784350"/>
        </p:xfrm>
        <a:graphic>
          <a:graphicData uri="http://schemas.openxmlformats.org/drawingml/2006/table">
            <a:tbl>
              <a:tblPr/>
              <a:tblGrid>
                <a:gridCol w="2049859">
                  <a:extLst>
                    <a:ext uri="{9D8B030D-6E8A-4147-A177-3AD203B41FA5}">
                      <a16:colId xmlns:a16="http://schemas.microsoft.com/office/drawing/2014/main" val="20000"/>
                    </a:ext>
                  </a:extLst>
                </a:gridCol>
                <a:gridCol w="2049860">
                  <a:extLst>
                    <a:ext uri="{9D8B030D-6E8A-4147-A177-3AD203B41FA5}">
                      <a16:colId xmlns:a16="http://schemas.microsoft.com/office/drawing/2014/main" val="20001"/>
                    </a:ext>
                  </a:extLst>
                </a:gridCol>
                <a:gridCol w="2049859">
                  <a:extLst>
                    <a:ext uri="{9D8B030D-6E8A-4147-A177-3AD203B41FA5}">
                      <a16:colId xmlns:a16="http://schemas.microsoft.com/office/drawing/2014/main" val="20002"/>
                    </a:ext>
                  </a:extLst>
                </a:gridCol>
                <a:gridCol w="2049860">
                  <a:extLst>
                    <a:ext uri="{9D8B030D-6E8A-4147-A177-3AD203B41FA5}">
                      <a16:colId xmlns:a16="http://schemas.microsoft.com/office/drawing/2014/main" val="20003"/>
                    </a:ext>
                  </a:extLst>
                </a:gridCol>
              </a:tblGrid>
              <a:tr h="258262">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extLst>
                  <a:ext uri="{0D108BD9-81ED-4DB2-BD59-A6C34878D82A}">
                    <a16:rowId xmlns:a16="http://schemas.microsoft.com/office/drawing/2014/main" val="10000"/>
                  </a:ext>
                </a:extLst>
              </a:tr>
              <a:tr h="1526088">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44059" name="Text Box 341"/>
          <p:cNvSpPr txBox="1">
            <a:spLocks noChangeArrowheads="1"/>
          </p:cNvSpPr>
          <p:nvPr/>
        </p:nvSpPr>
        <p:spPr bwMode="auto">
          <a:xfrm>
            <a:off x="719138" y="1198563"/>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数値地形図（</a:t>
            </a:r>
            <a:r>
              <a:rPr kumimoji="1" lang="en-US" altLang="ja-JP"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H23</a:t>
            </a: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a:t>
            </a:r>
          </a:p>
        </p:txBody>
      </p:sp>
      <p:sp>
        <p:nvSpPr>
          <p:cNvPr id="44060" name="Text Box 439"/>
          <p:cNvSpPr txBox="1">
            <a:spLocks noChangeArrowheads="1"/>
          </p:cNvSpPr>
          <p:nvPr/>
        </p:nvSpPr>
        <p:spPr bwMode="auto">
          <a:xfrm>
            <a:off x="2687638" y="1196975"/>
            <a:ext cx="16764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数値地形図（構造化）</a:t>
            </a:r>
          </a:p>
        </p:txBody>
      </p:sp>
      <p:sp>
        <p:nvSpPr>
          <p:cNvPr id="44061" name="Text Box 442"/>
          <p:cNvSpPr txBox="1">
            <a:spLocks noChangeArrowheads="1"/>
          </p:cNvSpPr>
          <p:nvPr/>
        </p:nvSpPr>
        <p:spPr bwMode="auto">
          <a:xfrm>
            <a:off x="4792663" y="1204913"/>
            <a:ext cx="14874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航空写真（</a:t>
            </a:r>
            <a:r>
              <a:rPr kumimoji="1" lang="en-US" altLang="ja-JP"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H23</a:t>
            </a: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a:t>
            </a:r>
          </a:p>
        </p:txBody>
      </p:sp>
      <p:graphicFrame>
        <p:nvGraphicFramePr>
          <p:cNvPr id="37" name="Group 454"/>
          <p:cNvGraphicFramePr>
            <a:graphicFrameLocks noGrp="1"/>
          </p:cNvGraphicFramePr>
          <p:nvPr/>
        </p:nvGraphicFramePr>
        <p:xfrm>
          <a:off x="390525" y="2989263"/>
          <a:ext cx="8213726" cy="1778000"/>
        </p:xfrm>
        <a:graphic>
          <a:graphicData uri="http://schemas.openxmlformats.org/drawingml/2006/table">
            <a:tbl>
              <a:tblPr/>
              <a:tblGrid>
                <a:gridCol w="2053431">
                  <a:extLst>
                    <a:ext uri="{9D8B030D-6E8A-4147-A177-3AD203B41FA5}">
                      <a16:colId xmlns:a16="http://schemas.microsoft.com/office/drawing/2014/main" val="20000"/>
                    </a:ext>
                  </a:extLst>
                </a:gridCol>
                <a:gridCol w="2053432">
                  <a:extLst>
                    <a:ext uri="{9D8B030D-6E8A-4147-A177-3AD203B41FA5}">
                      <a16:colId xmlns:a16="http://schemas.microsoft.com/office/drawing/2014/main" val="20001"/>
                    </a:ext>
                  </a:extLst>
                </a:gridCol>
                <a:gridCol w="2053431">
                  <a:extLst>
                    <a:ext uri="{9D8B030D-6E8A-4147-A177-3AD203B41FA5}">
                      <a16:colId xmlns:a16="http://schemas.microsoft.com/office/drawing/2014/main" val="20002"/>
                    </a:ext>
                  </a:extLst>
                </a:gridCol>
                <a:gridCol w="2053432">
                  <a:extLst>
                    <a:ext uri="{9D8B030D-6E8A-4147-A177-3AD203B41FA5}">
                      <a16:colId xmlns:a16="http://schemas.microsoft.com/office/drawing/2014/main" val="20003"/>
                    </a:ext>
                  </a:extLst>
                </a:gridCol>
              </a:tblGrid>
              <a:tr h="257342">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extLst>
                  <a:ext uri="{0D108BD9-81ED-4DB2-BD59-A6C34878D82A}">
                    <a16:rowId xmlns:a16="http://schemas.microsoft.com/office/drawing/2014/main" val="10000"/>
                  </a:ext>
                </a:extLst>
              </a:tr>
              <a:tr h="1520658">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44084" name="Text Box 479"/>
          <p:cNvSpPr txBox="1">
            <a:spLocks noChangeArrowheads="1"/>
          </p:cNvSpPr>
          <p:nvPr/>
        </p:nvSpPr>
        <p:spPr bwMode="auto">
          <a:xfrm>
            <a:off x="682625" y="2974975"/>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避難所</a:t>
            </a:r>
          </a:p>
        </p:txBody>
      </p:sp>
      <p:sp>
        <p:nvSpPr>
          <p:cNvPr id="44085" name="Text Box 482"/>
          <p:cNvSpPr txBox="1">
            <a:spLocks noChangeArrowheads="1"/>
          </p:cNvSpPr>
          <p:nvPr/>
        </p:nvSpPr>
        <p:spPr bwMode="auto">
          <a:xfrm>
            <a:off x="6875463" y="1204913"/>
            <a:ext cx="14874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航空写真（</a:t>
            </a:r>
            <a:r>
              <a:rPr kumimoji="1" lang="en-US" altLang="ja-JP"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H18</a:t>
            </a: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a:t>
            </a:r>
          </a:p>
        </p:txBody>
      </p:sp>
      <p:sp>
        <p:nvSpPr>
          <p:cNvPr id="44086" name="Text Box 485"/>
          <p:cNvSpPr txBox="1">
            <a:spLocks noChangeArrowheads="1"/>
          </p:cNvSpPr>
          <p:nvPr/>
        </p:nvSpPr>
        <p:spPr bwMode="auto">
          <a:xfrm>
            <a:off x="2770188" y="2974975"/>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土砂災害危険箇所</a:t>
            </a:r>
          </a:p>
        </p:txBody>
      </p:sp>
      <p:graphicFrame>
        <p:nvGraphicFramePr>
          <p:cNvPr id="41" name="Group 488"/>
          <p:cNvGraphicFramePr>
            <a:graphicFrameLocks noGrp="1"/>
          </p:cNvGraphicFramePr>
          <p:nvPr/>
        </p:nvGraphicFramePr>
        <p:xfrm>
          <a:off x="371475" y="4765675"/>
          <a:ext cx="8232774" cy="1768475"/>
        </p:xfrm>
        <a:graphic>
          <a:graphicData uri="http://schemas.openxmlformats.org/drawingml/2006/table">
            <a:tbl>
              <a:tblPr/>
              <a:tblGrid>
                <a:gridCol w="2058193">
                  <a:extLst>
                    <a:ext uri="{9D8B030D-6E8A-4147-A177-3AD203B41FA5}">
                      <a16:colId xmlns:a16="http://schemas.microsoft.com/office/drawing/2014/main" val="20000"/>
                    </a:ext>
                  </a:extLst>
                </a:gridCol>
                <a:gridCol w="2058194">
                  <a:extLst>
                    <a:ext uri="{9D8B030D-6E8A-4147-A177-3AD203B41FA5}">
                      <a16:colId xmlns:a16="http://schemas.microsoft.com/office/drawing/2014/main" val="20001"/>
                    </a:ext>
                  </a:extLst>
                </a:gridCol>
                <a:gridCol w="2058193">
                  <a:extLst>
                    <a:ext uri="{9D8B030D-6E8A-4147-A177-3AD203B41FA5}">
                      <a16:colId xmlns:a16="http://schemas.microsoft.com/office/drawing/2014/main" val="20002"/>
                    </a:ext>
                  </a:extLst>
                </a:gridCol>
                <a:gridCol w="2058194">
                  <a:extLst>
                    <a:ext uri="{9D8B030D-6E8A-4147-A177-3AD203B41FA5}">
                      <a16:colId xmlns:a16="http://schemas.microsoft.com/office/drawing/2014/main" val="20003"/>
                    </a:ext>
                  </a:extLst>
                </a:gridCol>
              </a:tblGrid>
              <a:tr h="255964">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extLst>
                  <a:ext uri="{0D108BD9-81ED-4DB2-BD59-A6C34878D82A}">
                    <a16:rowId xmlns:a16="http://schemas.microsoft.com/office/drawing/2014/main" val="10000"/>
                  </a:ext>
                </a:extLst>
              </a:tr>
              <a:tr h="1512511">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44109" name="Text Box 510"/>
          <p:cNvSpPr txBox="1">
            <a:spLocks noChangeArrowheads="1"/>
          </p:cNvSpPr>
          <p:nvPr/>
        </p:nvSpPr>
        <p:spPr bwMode="auto">
          <a:xfrm>
            <a:off x="6804025" y="2979738"/>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津波浸水想定区域</a:t>
            </a:r>
          </a:p>
        </p:txBody>
      </p:sp>
      <p:sp>
        <p:nvSpPr>
          <p:cNvPr id="44110" name="Text Box 544"/>
          <p:cNvSpPr txBox="1">
            <a:spLocks noChangeArrowheads="1"/>
          </p:cNvSpPr>
          <p:nvPr/>
        </p:nvSpPr>
        <p:spPr bwMode="auto">
          <a:xfrm>
            <a:off x="6804025" y="4740275"/>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共通グリッド</a:t>
            </a:r>
          </a:p>
        </p:txBody>
      </p:sp>
      <p:sp>
        <p:nvSpPr>
          <p:cNvPr id="44111" name="Text Box 547"/>
          <p:cNvSpPr txBox="1">
            <a:spLocks noChangeArrowheads="1"/>
          </p:cNvSpPr>
          <p:nvPr/>
        </p:nvSpPr>
        <p:spPr bwMode="auto">
          <a:xfrm>
            <a:off x="4783138" y="2978150"/>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河川浸水想定区域</a:t>
            </a:r>
          </a:p>
        </p:txBody>
      </p:sp>
      <p:sp>
        <p:nvSpPr>
          <p:cNvPr id="44112" name="Text Box 550"/>
          <p:cNvSpPr txBox="1">
            <a:spLocks noChangeArrowheads="1"/>
          </p:cNvSpPr>
          <p:nvPr/>
        </p:nvSpPr>
        <p:spPr bwMode="auto">
          <a:xfrm>
            <a:off x="2740025" y="4754563"/>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緊急輸送路</a:t>
            </a:r>
          </a:p>
        </p:txBody>
      </p:sp>
      <p:sp>
        <p:nvSpPr>
          <p:cNvPr id="44113" name="Text Box 446"/>
          <p:cNvSpPr txBox="1">
            <a:spLocks noChangeArrowheads="1"/>
          </p:cNvSpPr>
          <p:nvPr/>
        </p:nvSpPr>
        <p:spPr bwMode="auto">
          <a:xfrm>
            <a:off x="658813" y="4754563"/>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統計情報</a:t>
            </a:r>
          </a:p>
        </p:txBody>
      </p:sp>
      <p:sp>
        <p:nvSpPr>
          <p:cNvPr id="44114" name="Text Box 476"/>
          <p:cNvSpPr txBox="1">
            <a:spLocks noChangeArrowheads="1"/>
          </p:cNvSpPr>
          <p:nvPr/>
        </p:nvSpPr>
        <p:spPr bwMode="auto">
          <a:xfrm>
            <a:off x="4795838" y="4757738"/>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1" i="0" u="none" strike="noStrike" kern="1200" cap="none" spc="0" normalizeH="0" baseline="0" noProof="0">
                <a:ln>
                  <a:noFill/>
                </a:ln>
                <a:solidFill>
                  <a:srgbClr val="FFFFFF"/>
                </a:solidFill>
                <a:effectLst/>
                <a:uLnTx/>
                <a:uFillTx/>
                <a:latin typeface="Arial" panose="020B0604020202020204" pitchFamily="34" charset="0"/>
                <a:ea typeface="HGPｺﾞｼｯｸM" panose="020B0600000000000000" pitchFamily="50" charset="-128"/>
                <a:cs typeface="+mn-cs"/>
              </a:rPr>
              <a:t>標高点</a:t>
            </a:r>
          </a:p>
        </p:txBody>
      </p:sp>
      <p:pic>
        <p:nvPicPr>
          <p:cNvPr id="44115" name="Picture 152" descr="\\aaron\物件\2013\M_三重県\その他\デザイン\20130920ポータルコンテンツ追加HTML\img\meta_tike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800" y="1587236"/>
            <a:ext cx="1687513" cy="126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116" name="Picture 153" descr="\\aaron\物件\2013\M_三重県\その他\デザイン\20130927ポータルHTML_メタデータ修正\img\meta_ortho1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40525" y="1603375"/>
            <a:ext cx="1662113"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117" name="Picture 154" descr="\\aaron\物件\2013\M_三重県\その他\デザイン\20130927ポータルHTML_メタデータ修正\img\meta_ortho2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9163" y="1603375"/>
            <a:ext cx="1662112"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118" name="Picture 155" descr="\\aaron\物件\2013\M_三重県\その他\デザイン\20130927ポータルHTML_メタデータ修正\img\meta_bousaishisetsu.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39750" y="3343275"/>
            <a:ext cx="175577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119" name="Picture 156" descr="\\aaron\物件\2013\M_三重県\その他\デザイン\20130927ポータルHTML_メタデータ修正\img\meta_dosya.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574925" y="3351213"/>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120" name="Picture 157" descr="\\aaron\物件\2013\M_三重県\その他\デザイン\20130927ポータルHTML_メタデータ修正\img\meta_shinsui.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689475" y="3351213"/>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121" name="Picture 158" descr="\\aaron\物件\2013\M_三重県\その他\デザイン\20130927ポータルHTML_メタデータ修正\img\meta_tsunami.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700838" y="3351213"/>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122" name="Picture 159" descr="\\aaron\物件\2013\M_三重県\その他\デザイン\20130927ポータルHTML_メタデータ修正\img\meta_toukei.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27050" y="5113338"/>
            <a:ext cx="174942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123" name="Picture 160" descr="\\aaron\物件\2013\M_三重県\その他\デザイン\20130927ポータルHTML_メタデータ修正\img\meta_yusouro.jp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578100" y="5113338"/>
            <a:ext cx="174942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124" name="Picture 161" descr="\\aaron\物件\2013\M_三重県\その他\デザイン\20130927ポータルHTML_メタデータ修正\img\meta_hyoukou.jp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644008" y="5118100"/>
            <a:ext cx="1741488"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125" name="Picture 162" descr="\\aaron\物件\2013\M_三重県\その他\デザイン\20130927ポータルHTML_メタデータ修正\img\meta_grid.jp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6702567" y="5118100"/>
            <a:ext cx="1741487"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126" name="Picture 163"/>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2617788" y="1603375"/>
            <a:ext cx="17399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sp>
        <p:nvSpPr>
          <p:cNvPr id="44127" name="Rectangle 3"/>
          <p:cNvSpPr>
            <a:spLocks noChangeArrowheads="1"/>
          </p:cNvSpPr>
          <p:nvPr/>
        </p:nvSpPr>
        <p:spPr bwMode="auto">
          <a:xfrm>
            <a:off x="177800" y="706438"/>
            <a:ext cx="836295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主なシステム搭載データ</a:t>
            </a:r>
            <a:endParaRPr kumimoji="1" lang="ja-JP" altLang="en-US" sz="18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Tree>
    <p:extLst>
      <p:ext uri="{BB962C8B-B14F-4D97-AF65-F5344CB8AC3E}">
        <p14:creationId xmlns:p14="http://schemas.microsoft.com/office/powerpoint/2010/main" val="1161800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3AB85CB-8F80-44EB-A165-90A1656BB6EB}"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1" lang="en-US" altLang="ja-JP" sz="14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endParaRPr>
          </a:p>
        </p:txBody>
      </p:sp>
      <p:sp>
        <p:nvSpPr>
          <p:cNvPr id="50180"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１－７．成果の利用方法</a:t>
            </a:r>
          </a:p>
        </p:txBody>
      </p:sp>
      <p:sp>
        <p:nvSpPr>
          <p:cNvPr id="50181" name="AutoShape 11"/>
          <p:cNvSpPr>
            <a:spLocks noChangeArrowheads="1"/>
          </p:cNvSpPr>
          <p:nvPr/>
        </p:nvSpPr>
        <p:spPr bwMode="auto">
          <a:xfrm>
            <a:off x="219075" y="2984500"/>
            <a:ext cx="2644775" cy="466725"/>
          </a:xfrm>
          <a:prstGeom prst="roundRect">
            <a:avLst>
              <a:gd name="adj" fmla="val 16667"/>
            </a:avLst>
          </a:prstGeom>
          <a:solidFill>
            <a:srgbClr val="CCECFF">
              <a:alpha val="14902"/>
            </a:srgbClr>
          </a:solidFill>
          <a:ln w="50800">
            <a:solidFill>
              <a:srgbClr val="339966"/>
            </a:solidFill>
            <a:round/>
            <a:headEnd/>
            <a:tailEnd/>
          </a:ln>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ガイドラインの骨子</a:t>
            </a:r>
          </a:p>
        </p:txBody>
      </p:sp>
      <p:sp>
        <p:nvSpPr>
          <p:cNvPr id="50182" name="Rectangle 3"/>
          <p:cNvSpPr>
            <a:spLocks noChangeArrowheads="1"/>
          </p:cNvSpPr>
          <p:nvPr/>
        </p:nvSpPr>
        <p:spPr bwMode="auto">
          <a:xfrm>
            <a:off x="209550" y="841375"/>
            <a:ext cx="8826500" cy="180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共有デジタル地図成果を関係者（市町、三重県、住民等）で効率的に利用していくために、利用ルールを取りまとめた</a:t>
            </a:r>
            <a:r>
              <a:rPr kumimoji="1" lang="ja-JP" altLang="en-US" sz="2200" b="0" i="0" u="sng" strike="noStrike" kern="1200" cap="none" spc="0" normalizeH="0" baseline="0" noProof="0" dirty="0">
                <a:ln>
                  <a:noFill/>
                </a:ln>
                <a:solidFill>
                  <a:srgbClr val="FF0000"/>
                </a:solidFill>
                <a:effectLst/>
                <a:uLnTx/>
                <a:uFillTx/>
                <a:latin typeface="HGPｺﾞｼｯｸE" pitchFamily="50" charset="-128"/>
                <a:ea typeface="HGPｺﾞｼｯｸE" pitchFamily="50" charset="-128"/>
                <a:cs typeface="+mn-cs"/>
              </a:rPr>
              <a:t>「共有デジタル地図成果利用ガイドライン」</a:t>
            </a: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を作成しています。</a:t>
            </a:r>
          </a:p>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共有デジタル地図の利用にあたりましては、本ガイドラインの遵守を、お願</a:t>
            </a:r>
            <a:r>
              <a:rPr kumimoji="1" lang="ja-JP" altLang="en-US" sz="2200" b="0"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いいたします</a:t>
            </a: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a:t>
            </a:r>
          </a:p>
        </p:txBody>
      </p:sp>
      <p:sp>
        <p:nvSpPr>
          <p:cNvPr id="50183" name="角丸四角形 2"/>
          <p:cNvSpPr>
            <a:spLocks noChangeArrowheads="1"/>
          </p:cNvSpPr>
          <p:nvPr/>
        </p:nvSpPr>
        <p:spPr bwMode="auto">
          <a:xfrm>
            <a:off x="211138" y="3603625"/>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測量法に則った運用を基本としながら、市町、県での利便性を考慮したものとする。</a:t>
            </a:r>
            <a:endParaRPr kumimoji="1" lang="en-US" altLang="ja-JP" sz="18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endParaRPr>
          </a:p>
        </p:txBody>
      </p:sp>
      <p:sp>
        <p:nvSpPr>
          <p:cNvPr id="50184" name="角丸四角形 2"/>
          <p:cNvSpPr>
            <a:spLocks noChangeArrowheads="1"/>
          </p:cNvSpPr>
          <p:nvPr/>
        </p:nvSpPr>
        <p:spPr bwMode="auto">
          <a:xfrm>
            <a:off x="219075" y="4498975"/>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共有デジタル地図の著作権ならびに測量計画機関としての権能は、総合事務組合に集約する。市町、県は、行政事務において自由に利用できる権利を有する。</a:t>
            </a:r>
            <a:endParaRPr kumimoji="1" lang="en-US" altLang="ja-JP" sz="18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endParaRPr>
          </a:p>
        </p:txBody>
      </p:sp>
      <p:sp>
        <p:nvSpPr>
          <p:cNvPr id="50185" name="角丸四角形 2"/>
          <p:cNvSpPr>
            <a:spLocks noChangeArrowheads="1"/>
          </p:cNvSpPr>
          <p:nvPr/>
        </p:nvSpPr>
        <p:spPr bwMode="auto">
          <a:xfrm>
            <a:off x="211138" y="5384800"/>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住民等への一般利用者への成果提供は、（一財）日本地図センターに委託し、市町職員の負担軽減を図る。</a:t>
            </a:r>
          </a:p>
        </p:txBody>
      </p:sp>
    </p:spTree>
    <p:extLst>
      <p:ext uri="{BB962C8B-B14F-4D97-AF65-F5344CB8AC3E}">
        <p14:creationId xmlns:p14="http://schemas.microsoft.com/office/powerpoint/2010/main" val="21695028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txBox="1">
            <a:spLocks noGrp="1" noChangeArrowheads="1"/>
          </p:cNvSpPr>
          <p:nvPr/>
        </p:nvSpPr>
        <p:spPr bwMode="auto">
          <a:xfrm>
            <a:off x="7010400" y="651510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BF2FFB6-9B16-41D6-B283-A113FD63EAE9}"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5120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１－７．共有デジタル地図成果の利用方法</a:t>
            </a:r>
          </a:p>
        </p:txBody>
      </p:sp>
      <p:sp>
        <p:nvSpPr>
          <p:cNvPr id="4" name="Rectangle 6"/>
          <p:cNvSpPr>
            <a:spLocks noChangeArrowheads="1"/>
          </p:cNvSpPr>
          <p:nvPr/>
        </p:nvSpPr>
        <p:spPr bwMode="auto">
          <a:xfrm>
            <a:off x="193675" y="2066925"/>
            <a:ext cx="4257675" cy="2730500"/>
          </a:xfrm>
          <a:prstGeom prst="rect">
            <a:avLst/>
          </a:prstGeom>
          <a:solidFill>
            <a:srgbClr val="CCECFF">
              <a:alpha val="20000"/>
            </a:srgbClr>
          </a:solidFill>
          <a:ln w="38100">
            <a:solidFill>
              <a:srgbClr val="0070C0"/>
            </a:solidFill>
            <a:miter lim="800000"/>
            <a:headEnd/>
            <a:tailEnd/>
          </a:ln>
        </p:spPr>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333399">
                  <a:lumMod val="50000"/>
                </a:srgbClr>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333399">
                  <a:lumMod val="50000"/>
                </a:srgbClr>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333399">
                  <a:lumMod val="50000"/>
                </a:srgbClr>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①共有デジタル地図データを直接加工して、新たな測量成果を作成する場合</a:t>
            </a:r>
            <a:endPar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（例：道路台帳図作成など）</a:t>
            </a:r>
            <a:endPar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②共有デジタル地図を各種</a:t>
            </a:r>
            <a:r>
              <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GIS</a:t>
            </a:r>
            <a:r>
              <a:rPr kumimoji="1" lang="ja-JP" altLang="en-US"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（庁内</a:t>
            </a:r>
            <a:r>
              <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GIS</a:t>
            </a:r>
            <a:r>
              <a:rPr kumimoji="1" lang="ja-JP" altLang="en-US" sz="1600" b="0" i="0" u="none" strike="noStrike" kern="1200" cap="none" spc="0" normalizeH="0" baseline="0" noProof="0" dirty="0" err="1">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個別業務型</a:t>
            </a:r>
            <a:r>
              <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GIS</a:t>
            </a:r>
            <a:r>
              <a:rPr kumimoji="1" lang="ja-JP" altLang="en-US" sz="1600" b="0" i="0" u="none" strike="noStrike" kern="1200" cap="none" spc="0" normalizeH="0" baseline="0" noProof="0" dirty="0" err="1">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公開型</a:t>
            </a:r>
            <a:r>
              <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GIS</a:t>
            </a:r>
            <a:r>
              <a:rPr kumimoji="1" lang="ja-JP" altLang="en-US"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等）に取り込む場合（</a:t>
            </a:r>
            <a:r>
              <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GIS</a:t>
            </a:r>
            <a:r>
              <a:rPr kumimoji="1" lang="ja-JP" altLang="en-US"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から紙出力をすることが前提）</a:t>
            </a:r>
            <a:endParaRPr kumimoji="1" lang="en-US" altLang="ja-JP" sz="1600" b="0" i="0" u="none" strike="noStrike" kern="1200" cap="none" spc="0" normalizeH="0" baseline="0" noProof="0" dirty="0">
              <a:ln>
                <a:noFill/>
              </a:ln>
              <a:solidFill>
                <a:srgbClr val="0070C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206" name="Rectangle 6"/>
          <p:cNvSpPr>
            <a:spLocks noChangeArrowheads="1"/>
          </p:cNvSpPr>
          <p:nvPr/>
        </p:nvSpPr>
        <p:spPr bwMode="auto">
          <a:xfrm>
            <a:off x="4692650" y="2066925"/>
            <a:ext cx="4257675" cy="2730500"/>
          </a:xfrm>
          <a:prstGeom prst="rect">
            <a:avLst/>
          </a:prstGeom>
          <a:solidFill>
            <a:srgbClr val="92D050">
              <a:alpha val="20000"/>
            </a:srgbClr>
          </a:solidFill>
          <a:ln w="38100">
            <a:solidFill>
              <a:srgbClr val="006600"/>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smtClean="0">
              <a:ln>
                <a:noFill/>
              </a:ln>
              <a:solidFill>
                <a:srgbClr val="0066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smtClean="0">
                <a:ln>
                  <a:noFill/>
                </a:ln>
                <a:solidFill>
                  <a:srgbClr val="006600"/>
                </a:solidFill>
                <a:effectLst/>
                <a:uLnTx/>
                <a:uFillTx/>
                <a:latin typeface="メイリオ" pitchFamily="50" charset="-128"/>
                <a:ea typeface="メイリオ" pitchFamily="50" charset="-128"/>
                <a:cs typeface="メイリオ" pitchFamily="50" charset="-128"/>
              </a:rPr>
              <a:t>①</a:t>
            </a:r>
            <a:r>
              <a:rPr kumimoji="1" lang="ja-JP" altLang="en-US"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rPr>
              <a:t>共有デジタル地図データの上に各種主題図を重ね合わせた地図を作成する場合</a:t>
            </a:r>
            <a:endParaRPr kumimoji="1" lang="en-US" altLang="ja-JP"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rPr>
              <a:t>（例：ハザードマップ、観光マップなど）</a:t>
            </a:r>
            <a:endParaRPr kumimoji="1" lang="en-US" altLang="ja-JP"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rPr>
              <a:t>②共有デジタル地図を各種パンフレットや書籍などに挿入する場合（ただし少量の利用は除く）</a:t>
            </a:r>
            <a:endParaRPr kumimoji="1" lang="en-US" altLang="ja-JP" sz="1600" b="0" i="0" u="none" strike="noStrike" kern="1200" cap="none" spc="0" normalizeH="0" baseline="0" noProof="0" dirty="0">
              <a:ln>
                <a:noFill/>
              </a:ln>
              <a:solidFill>
                <a:srgbClr val="006600"/>
              </a:solidFill>
              <a:effectLst/>
              <a:uLnTx/>
              <a:uFillTx/>
              <a:latin typeface="メイリオ" pitchFamily="50" charset="-128"/>
              <a:ea typeface="メイリオ" pitchFamily="50" charset="-128"/>
              <a:cs typeface="メイリオ" pitchFamily="50" charset="-128"/>
            </a:endParaRPr>
          </a:p>
        </p:txBody>
      </p:sp>
      <p:sp>
        <p:nvSpPr>
          <p:cNvPr id="51207" name="角丸四角形 5"/>
          <p:cNvSpPr>
            <a:spLocks noChangeArrowheads="1"/>
          </p:cNvSpPr>
          <p:nvPr/>
        </p:nvSpPr>
        <p:spPr bwMode="auto">
          <a:xfrm>
            <a:off x="298450" y="2247900"/>
            <a:ext cx="4071938" cy="500063"/>
          </a:xfrm>
          <a:prstGeom prst="roundRect">
            <a:avLst>
              <a:gd name="adj" fmla="val 16667"/>
            </a:avLst>
          </a:prstGeom>
          <a:solidFill>
            <a:srgbClr val="0070C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a:ln>
                  <a:noFill/>
                </a:ln>
                <a:solidFill>
                  <a:srgbClr val="FFFFFF"/>
                </a:solidFill>
                <a:effectLst/>
                <a:uLnTx/>
                <a:uFillTx/>
                <a:latin typeface="メイリオ" pitchFamily="50" charset="-128"/>
                <a:ea typeface="メイリオ" pitchFamily="50" charset="-128"/>
                <a:cs typeface="メイリオ" pitchFamily="50" charset="-128"/>
              </a:rPr>
              <a:t>使用承認申請が必要な場合</a:t>
            </a:r>
          </a:p>
        </p:txBody>
      </p:sp>
      <p:sp>
        <p:nvSpPr>
          <p:cNvPr id="51208" name="角丸四角形 6"/>
          <p:cNvSpPr>
            <a:spLocks noChangeArrowheads="1"/>
          </p:cNvSpPr>
          <p:nvPr/>
        </p:nvSpPr>
        <p:spPr bwMode="auto">
          <a:xfrm>
            <a:off x="4799013" y="2247900"/>
            <a:ext cx="4071937" cy="500063"/>
          </a:xfrm>
          <a:prstGeom prst="roundRect">
            <a:avLst>
              <a:gd name="adj" fmla="val 16667"/>
            </a:avLst>
          </a:prstGeom>
          <a:solidFill>
            <a:srgbClr val="00660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a:ln>
                  <a:noFill/>
                </a:ln>
                <a:solidFill>
                  <a:srgbClr val="FFFFFF"/>
                </a:solidFill>
                <a:effectLst/>
                <a:uLnTx/>
                <a:uFillTx/>
                <a:latin typeface="メイリオ" pitchFamily="50" charset="-128"/>
                <a:ea typeface="メイリオ" pitchFamily="50" charset="-128"/>
                <a:cs typeface="メイリオ" pitchFamily="50" charset="-128"/>
              </a:rPr>
              <a:t>複製承認申請が必要な場合</a:t>
            </a:r>
          </a:p>
        </p:txBody>
      </p:sp>
      <p:sp>
        <p:nvSpPr>
          <p:cNvPr id="73739" name="Rectangle 6"/>
          <p:cNvSpPr>
            <a:spLocks noChangeArrowheads="1"/>
          </p:cNvSpPr>
          <p:nvPr/>
        </p:nvSpPr>
        <p:spPr bwMode="auto">
          <a:xfrm>
            <a:off x="206375" y="4940300"/>
            <a:ext cx="8736013" cy="1441450"/>
          </a:xfrm>
          <a:prstGeom prst="rect">
            <a:avLst/>
          </a:prstGeom>
          <a:solidFill>
            <a:srgbClr val="FFCCFF">
              <a:alpha val="20000"/>
            </a:srgbClr>
          </a:solidFill>
          <a:ln w="38100">
            <a:solidFill>
              <a:srgbClr val="FF0000"/>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smtClean="0">
              <a:ln>
                <a:noFill/>
              </a:ln>
              <a:solidFill>
                <a:srgbClr val="595959"/>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050" b="0" i="0" u="none" strike="noStrike" kern="1200" cap="none" spc="0" normalizeH="0" baseline="0" noProof="0" dirty="0" smtClean="0">
              <a:ln>
                <a:noFill/>
              </a:ln>
              <a:solidFill>
                <a:srgbClr val="595959"/>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smtClean="0">
              <a:ln>
                <a:noFill/>
              </a:ln>
              <a:solidFill>
                <a:srgbClr val="595959"/>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①</a:t>
            </a:r>
            <a:r>
              <a:rPr kumimoji="1" lang="ja-JP" altLang="ja-JP"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一般利用者へ</a:t>
            </a:r>
            <a:r>
              <a:rPr kumimoji="1" lang="ja-JP" altLang="en-US"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紙媒体で成果を提供する場合</a:t>
            </a:r>
            <a:endParaRPr kumimoji="1" lang="en-US" altLang="ja-JP"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②</a:t>
            </a:r>
            <a:r>
              <a:rPr kumimoji="1" lang="ja-JP" altLang="ja-JP"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工事や委託業務</a:t>
            </a:r>
            <a:r>
              <a:rPr kumimoji="1" lang="ja-JP" altLang="en-US"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等</a:t>
            </a:r>
            <a:r>
              <a:rPr kumimoji="1" lang="ja-JP" altLang="ja-JP"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において</a:t>
            </a:r>
            <a:r>
              <a:rPr kumimoji="1" lang="ja-JP" altLang="en-US"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、委託業者に対し、一時的に成果を利用させる場合（工事設計図書の作成など）</a:t>
            </a:r>
            <a:endParaRPr kumimoji="1" lang="en-US" altLang="ja-JP" sz="1600" b="0" i="0" u="none" strike="noStrike" kern="1200" cap="none" spc="0" normalizeH="0" baseline="0" noProof="0" dirty="0" smtClean="0">
              <a:ln>
                <a:noFill/>
              </a:ln>
              <a:solidFill>
                <a:srgbClr val="C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210" name="角丸四角形 8"/>
          <p:cNvSpPr>
            <a:spLocks noChangeArrowheads="1"/>
          </p:cNvSpPr>
          <p:nvPr/>
        </p:nvSpPr>
        <p:spPr bwMode="auto">
          <a:xfrm>
            <a:off x="298450" y="5051425"/>
            <a:ext cx="4071938" cy="500063"/>
          </a:xfrm>
          <a:prstGeom prst="roundRect">
            <a:avLst>
              <a:gd name="adj" fmla="val 16667"/>
            </a:avLst>
          </a:prstGeom>
          <a:solidFill>
            <a:srgbClr val="C0000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a:ln>
                  <a:noFill/>
                </a:ln>
                <a:solidFill>
                  <a:srgbClr val="FFFFFF"/>
                </a:solidFill>
                <a:effectLst/>
                <a:uLnTx/>
                <a:uFillTx/>
                <a:latin typeface="メイリオ" pitchFamily="50" charset="-128"/>
                <a:ea typeface="メイリオ" pitchFamily="50" charset="-128"/>
                <a:cs typeface="メイリオ" pitchFamily="50" charset="-128"/>
              </a:rPr>
              <a:t>承認申請が必要でない場合</a:t>
            </a:r>
          </a:p>
        </p:txBody>
      </p:sp>
      <p:sp>
        <p:nvSpPr>
          <p:cNvPr id="51211" name="Rectangle 3"/>
          <p:cNvSpPr>
            <a:spLocks noChangeArrowheads="1"/>
          </p:cNvSpPr>
          <p:nvPr/>
        </p:nvSpPr>
        <p:spPr bwMode="auto">
          <a:xfrm>
            <a:off x="123825" y="812800"/>
            <a:ext cx="8907463"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t>市町、県においては、行政事務等において本成果を自由に利用できる権利がありますが、測量法に従い、</a:t>
            </a:r>
            <a:r>
              <a:rPr kumimoji="1" lang="ja-JP" altLang="en-US" sz="2200" b="0" i="0" u="sng" strike="noStrike" kern="1200" cap="none" spc="0" normalizeH="0" baseline="0" noProof="0">
                <a:ln>
                  <a:noFill/>
                </a:ln>
                <a:solidFill>
                  <a:srgbClr val="FF0000"/>
                </a:solidFill>
                <a:effectLst/>
                <a:uLnTx/>
                <a:uFillTx/>
                <a:latin typeface="HGPｺﾞｼｯｸE" pitchFamily="50" charset="-128"/>
                <a:ea typeface="HGPｺﾞｼｯｸE" pitchFamily="50" charset="-128"/>
                <a:cs typeface="+mn-cs"/>
              </a:rPr>
              <a:t>総合事務組合へ「測量成果の使用・承認申請」を提出</a:t>
            </a:r>
            <a:r>
              <a:rPr kumimoji="1" lang="ja-JP" altLang="en-US" sz="22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t>いただく必要がある場合があります。</a:t>
            </a:r>
          </a:p>
        </p:txBody>
      </p:sp>
    </p:spTree>
    <p:extLst>
      <p:ext uri="{BB962C8B-B14F-4D97-AF65-F5344CB8AC3E}">
        <p14:creationId xmlns:p14="http://schemas.microsoft.com/office/powerpoint/2010/main" val="39623598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txBox="1">
            <a:spLocks noGrp="1" noChangeArrowheads="1"/>
          </p:cNvSpPr>
          <p:nvPr/>
        </p:nvSpPr>
        <p:spPr bwMode="auto">
          <a:xfrm>
            <a:off x="7010400" y="6518276"/>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67DCA0C-5872-4F65-98D0-5EB1DC5F3B2C}"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5222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１－７．共有デジタル地図成果の利用方法</a:t>
            </a:r>
          </a:p>
        </p:txBody>
      </p:sp>
      <p:grpSp>
        <p:nvGrpSpPr>
          <p:cNvPr id="52229" name="Group 13"/>
          <p:cNvGrpSpPr>
            <a:grpSpLocks/>
          </p:cNvGrpSpPr>
          <p:nvPr/>
        </p:nvGrpSpPr>
        <p:grpSpPr bwMode="auto">
          <a:xfrm>
            <a:off x="684213" y="4095750"/>
            <a:ext cx="7727950" cy="2762250"/>
            <a:chOff x="442" y="2424"/>
            <a:chExt cx="4868" cy="1740"/>
          </a:xfrm>
        </p:grpSpPr>
        <p:pic>
          <p:nvPicPr>
            <p:cNvPr id="52232" name="Picture 3" descr="C:\Documents and Settings\imai\Local Settings\Temporary Internet Files\Content.IE5\P09W6QYT\MCj04463800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442" y="2424"/>
              <a:ext cx="1479"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3" name="Picture 4" descr="C:\Documents and Settings\imai\Local Settings\Temporary Internet Files\Content.IE5\4MS3IV72\MCj044638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70" y="2473"/>
              <a:ext cx="1356" cy="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4" name="テキスト ボックス 14"/>
            <p:cNvSpPr txBox="1">
              <a:spLocks noChangeArrowheads="1"/>
            </p:cNvSpPr>
            <p:nvPr/>
          </p:nvSpPr>
          <p:spPr bwMode="auto">
            <a:xfrm>
              <a:off x="804" y="3873"/>
              <a:ext cx="155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市町・県</a:t>
              </a:r>
            </a:p>
          </p:txBody>
        </p:sp>
        <p:sp>
          <p:nvSpPr>
            <p:cNvPr id="52235" name="テキスト ボックス 15"/>
            <p:cNvSpPr txBox="1">
              <a:spLocks noChangeArrowheads="1"/>
            </p:cNvSpPr>
            <p:nvPr/>
          </p:nvSpPr>
          <p:spPr bwMode="auto">
            <a:xfrm>
              <a:off x="3960" y="3792"/>
              <a:ext cx="135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総合事務組合</a:t>
              </a:r>
            </a:p>
          </p:txBody>
        </p:sp>
        <p:cxnSp>
          <p:nvCxnSpPr>
            <p:cNvPr id="52236" name="直線矢印コネクタ 17"/>
            <p:cNvCxnSpPr>
              <a:cxnSpLocks noChangeShapeType="1"/>
            </p:cNvCxnSpPr>
            <p:nvPr/>
          </p:nvCxnSpPr>
          <p:spPr bwMode="auto">
            <a:xfrm>
              <a:off x="2295" y="2702"/>
              <a:ext cx="1395" cy="1"/>
            </a:xfrm>
            <a:prstGeom prst="straightConnector1">
              <a:avLst/>
            </a:prstGeom>
            <a:noFill/>
            <a:ln w="50800" algn="ctr">
              <a:solidFill>
                <a:srgbClr val="0070C0"/>
              </a:solidFill>
              <a:round/>
              <a:headEnd/>
              <a:tailEnd type="arrow" w="med" len="med"/>
            </a:ln>
            <a:extLst>
              <a:ext uri="{909E8E84-426E-40DD-AFC4-6F175D3DCCD1}">
                <a14:hiddenFill xmlns:a14="http://schemas.microsoft.com/office/drawing/2010/main">
                  <a:noFill/>
                </a14:hiddenFill>
              </a:ext>
            </a:extLst>
          </p:spPr>
        </p:cxnSp>
        <p:cxnSp>
          <p:nvCxnSpPr>
            <p:cNvPr id="52237" name="直線矢印コネクタ 19"/>
            <p:cNvCxnSpPr>
              <a:cxnSpLocks noChangeShapeType="1"/>
            </p:cNvCxnSpPr>
            <p:nvPr/>
          </p:nvCxnSpPr>
          <p:spPr bwMode="auto">
            <a:xfrm rot="10800000">
              <a:off x="2250" y="3452"/>
              <a:ext cx="1440" cy="1"/>
            </a:xfrm>
            <a:prstGeom prst="straightConnector1">
              <a:avLst/>
            </a:prstGeom>
            <a:noFill/>
            <a:ln w="508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52238" name="テキスト ボックス 20"/>
            <p:cNvSpPr txBox="1">
              <a:spLocks noChangeArrowheads="1"/>
            </p:cNvSpPr>
            <p:nvPr/>
          </p:nvSpPr>
          <p:spPr bwMode="auto">
            <a:xfrm>
              <a:off x="2266" y="2765"/>
              <a:ext cx="1532"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a:ln>
                    <a:noFill/>
                  </a:ln>
                  <a:solidFill>
                    <a:srgbClr val="0070C0"/>
                  </a:solidFill>
                  <a:effectLst/>
                  <a:uLnTx/>
                  <a:uFillTx/>
                  <a:latin typeface="メイリオ" pitchFamily="50" charset="-128"/>
                  <a:ea typeface="メイリオ" pitchFamily="50" charset="-128"/>
                  <a:cs typeface="メイリオ" pitchFamily="50" charset="-128"/>
                </a:rPr>
                <a:t>①測量成果の使用・複製承認申請書</a:t>
              </a:r>
            </a:p>
          </p:txBody>
        </p:sp>
        <p:sp>
          <p:nvSpPr>
            <p:cNvPr id="52239" name="テキスト ボックス 21"/>
            <p:cNvSpPr txBox="1">
              <a:spLocks noChangeArrowheads="1"/>
            </p:cNvSpPr>
            <p:nvPr/>
          </p:nvSpPr>
          <p:spPr bwMode="auto">
            <a:xfrm>
              <a:off x="2266" y="3573"/>
              <a:ext cx="1665"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a:ln>
                    <a:noFill/>
                  </a:ln>
                  <a:solidFill>
                    <a:srgbClr val="FF0000"/>
                  </a:solidFill>
                  <a:effectLst/>
                  <a:uLnTx/>
                  <a:uFillTx/>
                  <a:latin typeface="メイリオ" pitchFamily="50" charset="-128"/>
                  <a:ea typeface="メイリオ" pitchFamily="50" charset="-128"/>
                  <a:cs typeface="メイリオ" pitchFamily="50" charset="-128"/>
                </a:rPr>
                <a:t>②測量成果の使用・複製承認書</a:t>
              </a:r>
              <a:r>
                <a:rPr kumimoji="1" lang="en-US" altLang="ja-JP" sz="1800" b="0" i="0" u="none" strike="noStrike" kern="1200" cap="none" spc="0" normalizeH="0" baseline="0" noProof="0">
                  <a:ln>
                    <a:noFill/>
                  </a:ln>
                  <a:solidFill>
                    <a:srgbClr val="FF0000"/>
                  </a:solidFill>
                  <a:effectLst/>
                  <a:uLnTx/>
                  <a:uFillTx/>
                  <a:latin typeface="メイリオ" pitchFamily="50" charset="-128"/>
                  <a:ea typeface="メイリオ" pitchFamily="50" charset="-128"/>
                  <a:cs typeface="メイリオ" pitchFamily="50" charset="-128"/>
                </a:rPr>
                <a:t>(</a:t>
              </a:r>
              <a:r>
                <a:rPr kumimoji="1" lang="ja-JP" altLang="en-US" sz="1800" b="0" i="0" u="none" strike="noStrike" kern="1200" cap="none" spc="0" normalizeH="0" baseline="0" noProof="0">
                  <a:ln>
                    <a:noFill/>
                  </a:ln>
                  <a:solidFill>
                    <a:srgbClr val="FF0000"/>
                  </a:solidFill>
                  <a:effectLst/>
                  <a:uLnTx/>
                  <a:uFillTx/>
                  <a:latin typeface="メイリオ" pitchFamily="50" charset="-128"/>
                  <a:ea typeface="メイリオ" pitchFamily="50" charset="-128"/>
                  <a:cs typeface="メイリオ" pitchFamily="50" charset="-128"/>
                </a:rPr>
                <a:t>承認番号</a:t>
              </a:r>
              <a:r>
                <a:rPr kumimoji="1" lang="en-US" altLang="ja-JP" sz="1800" b="0" i="0" u="none" strike="noStrike" kern="1200" cap="none" spc="0" normalizeH="0" baseline="0" noProof="0">
                  <a:ln>
                    <a:noFill/>
                  </a:ln>
                  <a:solidFill>
                    <a:srgbClr val="FF0000"/>
                  </a:solidFill>
                  <a:effectLst/>
                  <a:uLnTx/>
                  <a:uFillTx/>
                  <a:latin typeface="メイリオ" pitchFamily="50" charset="-128"/>
                  <a:ea typeface="メイリオ" pitchFamily="50" charset="-128"/>
                  <a:cs typeface="メイリオ" pitchFamily="50" charset="-128"/>
                </a:rPr>
                <a:t>)</a:t>
              </a:r>
              <a:endParaRPr kumimoji="1" lang="ja-JP" altLang="en-US" sz="1800" b="0" i="0" u="none" strike="noStrike" kern="1200" cap="none" spc="0" normalizeH="0" baseline="0" noProof="0">
                <a:ln>
                  <a:noFill/>
                </a:ln>
                <a:solidFill>
                  <a:srgbClr val="FF0000"/>
                </a:solidFill>
                <a:effectLst/>
                <a:uLnTx/>
                <a:uFillTx/>
                <a:latin typeface="メイリオ" pitchFamily="50" charset="-128"/>
                <a:ea typeface="メイリオ" pitchFamily="50" charset="-128"/>
                <a:cs typeface="メイリオ" pitchFamily="50" charset="-128"/>
              </a:endParaRPr>
            </a:p>
          </p:txBody>
        </p:sp>
      </p:grpSp>
      <p:sp>
        <p:nvSpPr>
          <p:cNvPr id="52230" name="テキスト ボックス 22"/>
          <p:cNvSpPr txBox="1">
            <a:spLocks noChangeArrowheads="1"/>
          </p:cNvSpPr>
          <p:nvPr/>
        </p:nvSpPr>
        <p:spPr bwMode="auto">
          <a:xfrm>
            <a:off x="671513" y="3462338"/>
            <a:ext cx="8047037" cy="585787"/>
          </a:xfrm>
          <a:prstGeom prst="rect">
            <a:avLst/>
          </a:prstGeom>
          <a:noFill/>
          <a:ln w="349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 三重県市町総合事務組合</a:t>
            </a:r>
            <a:endParaRPr kumimoji="1" lang="en-US" altLang="ja-JP" sz="16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（複製・使用承認申請の</a:t>
            </a:r>
            <a:r>
              <a:rPr kumimoji="1" lang="en-US" altLang="ja-JP" sz="16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E</a:t>
            </a:r>
            <a:r>
              <a:rPr kumimoji="1" lang="ja-JP" altLang="en-US" sz="16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メールアドレス）　</a:t>
            </a:r>
            <a:r>
              <a:rPr kumimoji="1" lang="en-US" altLang="ja-JP" sz="1600" b="1"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m-dmap02@shichosogo-mie.jp</a:t>
            </a:r>
          </a:p>
        </p:txBody>
      </p:sp>
      <p:sp>
        <p:nvSpPr>
          <p:cNvPr id="52231" name="Rectangle 3"/>
          <p:cNvSpPr>
            <a:spLocks noChangeArrowheads="1"/>
          </p:cNvSpPr>
          <p:nvPr/>
        </p:nvSpPr>
        <p:spPr bwMode="auto">
          <a:xfrm>
            <a:off x="107950" y="671513"/>
            <a:ext cx="8907463" cy="254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測量成果にかかる複製・使用承認申請書につきましては、市町担当課より、総合事務組合まで電子メール（公印不要）にて送信いただきますようお願いいたします。</a:t>
            </a:r>
          </a:p>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承認申請書到着後、概ね１週間後に総合事務組合より「承認書」を発行させていただきます。</a:t>
            </a:r>
          </a:p>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本承認書には、「承認番号」を記載させていただいておりますので、</a:t>
            </a:r>
            <a:r>
              <a:rPr kumimoji="1" lang="ja-JP" altLang="en-US" sz="2200" b="0" i="0" u="sng" strike="noStrike" kern="1200" cap="none" spc="0" normalizeH="0" baseline="0" noProof="0" dirty="0">
                <a:ln>
                  <a:noFill/>
                </a:ln>
                <a:solidFill>
                  <a:srgbClr val="FF0000"/>
                </a:solidFill>
                <a:effectLst/>
                <a:uLnTx/>
                <a:uFillTx/>
                <a:latin typeface="HGPｺﾞｼｯｸE" pitchFamily="50" charset="-128"/>
                <a:ea typeface="HGPｺﾞｼｯｸE" pitchFamily="50" charset="-128"/>
                <a:cs typeface="+mn-cs"/>
              </a:rPr>
              <a:t>作成した成果等に本承認番号等の記載</a:t>
            </a:r>
            <a:r>
              <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rPr>
              <a:t>をお願いいたします。</a:t>
            </a:r>
          </a:p>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endParaRPr kumimoji="1" lang="ja-JP" altLang="en-US" sz="22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endParaRPr>
          </a:p>
        </p:txBody>
      </p:sp>
    </p:spTree>
    <p:extLst>
      <p:ext uri="{BB962C8B-B14F-4D97-AF65-F5344CB8AC3E}">
        <p14:creationId xmlns:p14="http://schemas.microsoft.com/office/powerpoint/2010/main" val="23808229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8085347-F1B5-4648-96A8-1DFE6798FB16}"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35844"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35845"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600" b="1"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２．第３期共有</a:t>
            </a:r>
            <a:r>
              <a:rPr kumimoji="1" lang="ja-JP" altLang="en-US" sz="3600" b="1"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デジタル</a:t>
            </a:r>
            <a:r>
              <a:rPr kumimoji="1" lang="ja-JP" altLang="en-US" sz="3600" b="1"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地図更新事業</a:t>
            </a:r>
            <a:endParaRPr kumimoji="1" lang="en-US" altLang="ja-JP" sz="3600" b="1"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600" b="1"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について（進捗報告）</a:t>
            </a:r>
            <a:endParaRPr kumimoji="1" lang="ja-JP" altLang="en-US" sz="3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Tree>
    <p:extLst>
      <p:ext uri="{BB962C8B-B14F-4D97-AF65-F5344CB8AC3E}">
        <p14:creationId xmlns:p14="http://schemas.microsoft.com/office/powerpoint/2010/main" val="3033140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6"/>
          <p:cNvSpPr txBox="1">
            <a:spLocks noGrp="1" noChangeArrowheads="1"/>
          </p:cNvSpPr>
          <p:nvPr/>
        </p:nvSpPr>
        <p:spPr bwMode="auto">
          <a:xfrm>
            <a:off x="7010400" y="6519863"/>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4C675F3-2FE7-47FC-9AE1-F437A963F5E0}"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44"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lvl="0" algn="l" eaLnBrk="1" hangingPunct="1">
              <a:defRPr/>
            </a:pPr>
            <a:r>
              <a:rPr kumimoji="1" lang="ja-JP" altLang="en-US" sz="3200" b="0" i="0" u="none" strike="noStrike" kern="0" cap="none" spc="-150" normalizeH="0" baseline="0" noProof="0" dirty="0" smtClean="0">
                <a:ln>
                  <a:noFill/>
                </a:ln>
                <a:solidFill>
                  <a:srgbClr val="FFFFFF"/>
                </a:solidFill>
                <a:effectLst/>
                <a:uLnTx/>
                <a:uFillTx/>
              </a:rPr>
              <a:t>２－１</a:t>
            </a:r>
            <a:r>
              <a:rPr lang="ja-JP" altLang="en-US" sz="3200" kern="0" spc="-150" dirty="0" err="1" smtClean="0">
                <a:solidFill>
                  <a:srgbClr val="FFFFFF"/>
                </a:solidFill>
              </a:rPr>
              <a:t>．</a:t>
            </a:r>
            <a:r>
              <a:rPr lang="ja-JP" altLang="en-US" sz="3200" kern="0" spc="-150" dirty="0" smtClean="0">
                <a:solidFill>
                  <a:srgbClr val="FFFFFF"/>
                </a:solidFill>
              </a:rPr>
              <a:t>空中写真撮影事業について</a:t>
            </a:r>
            <a:endParaRPr lang="ja-JP" altLang="en-US" sz="3200" kern="0" spc="-150" dirty="0">
              <a:solidFill>
                <a:srgbClr val="FFFFFF"/>
              </a:solidFill>
            </a:endParaRPr>
          </a:p>
        </p:txBody>
      </p:sp>
      <p:sp>
        <p:nvSpPr>
          <p:cNvPr id="7" name="Rectangle 28"/>
          <p:cNvSpPr txBox="1">
            <a:spLocks noChangeArrowheads="1"/>
          </p:cNvSpPr>
          <p:nvPr/>
        </p:nvSpPr>
        <p:spPr bwMode="auto">
          <a:xfrm>
            <a:off x="0" y="765175"/>
            <a:ext cx="4859338"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lnSpc>
                <a:spcPct val="80000"/>
              </a:lnSpc>
            </a:pPr>
            <a:r>
              <a:rPr lang="ja-JP" altLang="en-US" sz="2400" kern="0" dirty="0" smtClean="0"/>
              <a:t>業務名称</a:t>
            </a:r>
          </a:p>
          <a:p>
            <a:pPr lvl="1" eaLnBrk="1" hangingPunct="1">
              <a:lnSpc>
                <a:spcPct val="80000"/>
              </a:lnSpc>
            </a:pPr>
            <a:r>
              <a:rPr lang="ja-JP" altLang="en-US" sz="2000" kern="0" dirty="0"/>
              <a:t>写真地図データ・数値地形モデル・数値</a:t>
            </a:r>
            <a:r>
              <a:rPr lang="ja-JP" altLang="en-US" sz="2000" kern="0" dirty="0" smtClean="0"/>
              <a:t>表層モデル作成</a:t>
            </a:r>
            <a:r>
              <a:rPr lang="en-US" altLang="ja-JP" sz="2000" kern="0" dirty="0"/>
              <a:t>【</a:t>
            </a:r>
            <a:r>
              <a:rPr lang="ja-JP" altLang="en-US" sz="2000" kern="0" dirty="0"/>
              <a:t>北部地区</a:t>
            </a:r>
            <a:r>
              <a:rPr lang="en-US" altLang="ja-JP" sz="2000" kern="0" dirty="0"/>
              <a:t>】</a:t>
            </a:r>
            <a:r>
              <a:rPr lang="ja-JP" altLang="en-US" sz="2000" kern="0" dirty="0"/>
              <a:t>委託</a:t>
            </a:r>
            <a:r>
              <a:rPr lang="ja-JP" altLang="en-US" sz="2000" kern="0" dirty="0" smtClean="0"/>
              <a:t>業務</a:t>
            </a:r>
            <a:endParaRPr lang="en-US" altLang="ja-JP" sz="2000" kern="0" dirty="0" smtClean="0"/>
          </a:p>
          <a:p>
            <a:pPr lvl="1" eaLnBrk="1" hangingPunct="1">
              <a:lnSpc>
                <a:spcPct val="80000"/>
              </a:lnSpc>
            </a:pPr>
            <a:r>
              <a:rPr lang="ja-JP" altLang="en-US" sz="2000" kern="0" dirty="0" smtClean="0"/>
              <a:t>同・</a:t>
            </a:r>
            <a:r>
              <a:rPr lang="en-US" altLang="ja-JP" sz="2000" kern="0" dirty="0" smtClean="0"/>
              <a:t>【</a:t>
            </a:r>
            <a:r>
              <a:rPr lang="ja-JP" altLang="en-US" sz="2000" kern="0" dirty="0" smtClean="0"/>
              <a:t>南部地区</a:t>
            </a:r>
            <a:r>
              <a:rPr lang="en-US" altLang="ja-JP" sz="2000" kern="0" dirty="0"/>
              <a:t>】</a:t>
            </a:r>
            <a:r>
              <a:rPr lang="ja-JP" altLang="en-US" sz="2000" kern="0" dirty="0"/>
              <a:t>委託業務</a:t>
            </a:r>
            <a:endParaRPr lang="en-US" altLang="ja-JP" sz="2000" kern="0" dirty="0"/>
          </a:p>
          <a:p>
            <a:pPr marL="457200" lvl="1" indent="0" eaLnBrk="1" hangingPunct="1">
              <a:lnSpc>
                <a:spcPct val="80000"/>
              </a:lnSpc>
              <a:buNone/>
            </a:pPr>
            <a:endParaRPr lang="ja-JP" altLang="en-US" sz="2000" kern="0" dirty="0"/>
          </a:p>
          <a:p>
            <a:pPr eaLnBrk="1" hangingPunct="1">
              <a:lnSpc>
                <a:spcPct val="80000"/>
              </a:lnSpc>
            </a:pPr>
            <a:r>
              <a:rPr lang="ja-JP" altLang="en-US" sz="2400" kern="0" dirty="0"/>
              <a:t>業務概要</a:t>
            </a:r>
          </a:p>
          <a:p>
            <a:pPr lvl="1" eaLnBrk="1" hangingPunct="1">
              <a:lnSpc>
                <a:spcPct val="80000"/>
              </a:lnSpc>
            </a:pPr>
            <a:r>
              <a:rPr lang="ja-JP" altLang="en-US" sz="2000" kern="0" dirty="0" smtClean="0"/>
              <a:t>三重県及び県内市町が都市計画法、道路法、森林法、土砂災害防止法、河川法等の法定地図整備及び施設管理、公共事業、防災、統合型ＧＩＳなど多様な業務での利用を目的にした共有デジタル地図（数値地形図（地図情報レベル</a:t>
            </a:r>
            <a:r>
              <a:rPr lang="en-US" altLang="ja-JP" sz="2000" kern="0" dirty="0" smtClean="0"/>
              <a:t>1,000 </a:t>
            </a:r>
            <a:r>
              <a:rPr lang="ja-JP" altLang="en-US" sz="2000" kern="0" dirty="0" smtClean="0"/>
              <a:t>及び</a:t>
            </a:r>
            <a:r>
              <a:rPr lang="en-US" altLang="ja-JP" sz="2000" kern="0" dirty="0" smtClean="0"/>
              <a:t>2,500</a:t>
            </a:r>
            <a:r>
              <a:rPr lang="ja-JP" altLang="en-US" sz="2000" kern="0" dirty="0" smtClean="0"/>
              <a:t>））の整備にかかる基礎資料および県内市町の資産税評価業務等において利用するための、空中写真及び写真地図データ・数値地形モデル等の整備を目的とする 。</a:t>
            </a:r>
          </a:p>
          <a:p>
            <a:pPr lvl="1" eaLnBrk="1" hangingPunct="1">
              <a:lnSpc>
                <a:spcPct val="80000"/>
              </a:lnSpc>
            </a:pPr>
            <a:r>
              <a:rPr lang="ja-JP" altLang="en-US" sz="2000" kern="0" dirty="0" smtClean="0"/>
              <a:t>いなべ市は別途オプションにより、</a:t>
            </a:r>
            <a:r>
              <a:rPr lang="en-US" altLang="ja-JP" sz="2000" kern="0" dirty="0" smtClean="0"/>
              <a:t>10</a:t>
            </a:r>
            <a:r>
              <a:rPr lang="ja-JP" altLang="en-US" sz="2000" kern="0" dirty="0" smtClean="0"/>
              <a:t>ｃｍ解像度撮影、</a:t>
            </a:r>
            <a:r>
              <a:rPr lang="en-US" altLang="ja-JP" sz="2000" kern="0" dirty="0" smtClean="0"/>
              <a:t>10</a:t>
            </a:r>
            <a:r>
              <a:rPr lang="ja-JP" altLang="en-US" sz="2000" kern="0" dirty="0" smtClean="0"/>
              <a:t>ｃｍ解像度写真地図データを作成</a:t>
            </a:r>
          </a:p>
        </p:txBody>
      </p:sp>
      <p:sp>
        <p:nvSpPr>
          <p:cNvPr id="8" name="Text Box 7"/>
          <p:cNvSpPr txBox="1">
            <a:spLocks noChangeArrowheads="1"/>
          </p:cNvSpPr>
          <p:nvPr/>
        </p:nvSpPr>
        <p:spPr bwMode="auto">
          <a:xfrm>
            <a:off x="6372225" y="6308725"/>
            <a:ext cx="1295400" cy="274638"/>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eaLnBrk="1" hangingPunct="1">
              <a:spcBef>
                <a:spcPct val="50000"/>
              </a:spcBef>
              <a:defRPr/>
            </a:pPr>
            <a:r>
              <a:rPr lang="ja-JP" altLang="en-US" sz="1200">
                <a:ea typeface="ＭＳ Ｐゴシック" panose="020B0600070205080204" pitchFamily="50" charset="-128"/>
              </a:rPr>
              <a:t>撮影範囲図</a:t>
            </a:r>
          </a:p>
        </p:txBody>
      </p:sp>
      <p:pic>
        <p:nvPicPr>
          <p:cNvPr id="9" name="図 1"/>
          <p:cNvPicPr>
            <a:picLocks noChangeAspect="1"/>
          </p:cNvPicPr>
          <p:nvPr/>
        </p:nvPicPr>
        <p:blipFill rotWithShape="1">
          <a:blip r:embed="rId2">
            <a:extLst>
              <a:ext uri="{28A0092B-C50C-407E-A947-70E740481C1C}">
                <a14:useLocalDpi xmlns:a14="http://schemas.microsoft.com/office/drawing/2010/main" val="0"/>
              </a:ext>
            </a:extLst>
          </a:blip>
          <a:srcRect t="1421" r="2519"/>
          <a:stretch/>
        </p:blipFill>
        <p:spPr bwMode="auto">
          <a:xfrm>
            <a:off x="5021263" y="914399"/>
            <a:ext cx="3774394" cy="53943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03879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4C675F3-2FE7-47FC-9AE1-F437A963F5E0}"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1" lang="en-US" altLang="ja-JP" sz="14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44"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lvl="0" algn="l" eaLnBrk="1" hangingPunct="1">
              <a:defRPr/>
            </a:pPr>
            <a:r>
              <a:rPr lang="ja-JP" altLang="en-US" sz="3200" kern="0" spc="-150" dirty="0" smtClean="0">
                <a:solidFill>
                  <a:srgbClr val="FFFFFF"/>
                </a:solidFill>
              </a:rPr>
              <a:t>２－１．</a:t>
            </a:r>
            <a:r>
              <a:rPr lang="ja-JP" altLang="en-US" sz="3200" kern="0" spc="-150" dirty="0">
                <a:solidFill>
                  <a:srgbClr val="FFFFFF"/>
                </a:solidFill>
              </a:rPr>
              <a:t>空中写真撮影事業について</a:t>
            </a:r>
          </a:p>
        </p:txBody>
      </p:sp>
      <p:sp>
        <p:nvSpPr>
          <p:cNvPr id="5" name="Rectangle 28"/>
          <p:cNvSpPr txBox="1">
            <a:spLocks noChangeArrowheads="1"/>
          </p:cNvSpPr>
          <p:nvPr/>
        </p:nvSpPr>
        <p:spPr bwMode="auto">
          <a:xfrm>
            <a:off x="200025" y="777875"/>
            <a:ext cx="8667750" cy="570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800" kern="0" dirty="0" smtClean="0"/>
              <a:t>作業</a:t>
            </a:r>
            <a:r>
              <a:rPr lang="ja-JP" altLang="en-US" sz="2800" kern="0" dirty="0" smtClean="0"/>
              <a:t>は全て完了済み</a:t>
            </a:r>
            <a:endParaRPr lang="ja-JP" altLang="en-US" sz="2800" kern="0" dirty="0"/>
          </a:p>
          <a:p>
            <a:pPr lvl="1" eaLnBrk="1" hangingPunct="1"/>
            <a:r>
              <a:rPr lang="ja-JP" altLang="en-US" sz="2000" kern="0" dirty="0" smtClean="0"/>
              <a:t>撮影は、平成</a:t>
            </a:r>
            <a:r>
              <a:rPr lang="ja-JP" altLang="en-US" sz="2000" kern="0" dirty="0"/>
              <a:t>２９年１０月</a:t>
            </a:r>
            <a:r>
              <a:rPr lang="ja-JP" altLang="en-US" sz="2000" kern="0" dirty="0" smtClean="0"/>
              <a:t>１０日～１２月２２日で全域完了</a:t>
            </a:r>
            <a:endParaRPr lang="ja-JP" altLang="en-US" sz="2000" kern="0" dirty="0"/>
          </a:p>
          <a:p>
            <a:pPr lvl="1" eaLnBrk="1" hangingPunct="1"/>
            <a:r>
              <a:rPr lang="ja-JP" altLang="en-US" sz="2000" kern="0" dirty="0" smtClean="0"/>
              <a:t>平成２９年度中に撮影原データの整備を完了</a:t>
            </a:r>
          </a:p>
          <a:p>
            <a:pPr lvl="1" eaLnBrk="1" hangingPunct="1"/>
            <a:r>
              <a:rPr lang="ja-JP" altLang="en-US" sz="2000" kern="0" dirty="0" smtClean="0"/>
              <a:t>組合内部の検査を経て、各市町へ成果品を提供完了</a:t>
            </a:r>
          </a:p>
        </p:txBody>
      </p:sp>
      <p:graphicFrame>
        <p:nvGraphicFramePr>
          <p:cNvPr id="6" name="表 5"/>
          <p:cNvGraphicFramePr>
            <a:graphicFrameLocks noGrp="1"/>
          </p:cNvGraphicFramePr>
          <p:nvPr>
            <p:extLst/>
          </p:nvPr>
        </p:nvGraphicFramePr>
        <p:xfrm>
          <a:off x="628650" y="2565400"/>
          <a:ext cx="7975599" cy="3549652"/>
        </p:xfrm>
        <a:graphic>
          <a:graphicData uri="http://schemas.openxmlformats.org/drawingml/2006/table">
            <a:tbl>
              <a:tblPr firstRow="1" bandRow="1">
                <a:tableStyleId>{5C22544A-7EE6-4342-B048-85BDC9FD1C3A}</a:tableStyleId>
              </a:tblPr>
              <a:tblGrid>
                <a:gridCol w="1407457">
                  <a:extLst>
                    <a:ext uri="{9D8B030D-6E8A-4147-A177-3AD203B41FA5}">
                      <a16:colId xmlns:a16="http://schemas.microsoft.com/office/drawing/2014/main" val="20000"/>
                    </a:ext>
                  </a:extLst>
                </a:gridCol>
                <a:gridCol w="938306">
                  <a:extLst>
                    <a:ext uri="{9D8B030D-6E8A-4147-A177-3AD203B41FA5}">
                      <a16:colId xmlns:a16="http://schemas.microsoft.com/office/drawing/2014/main" val="20001"/>
                    </a:ext>
                  </a:extLst>
                </a:gridCol>
                <a:gridCol w="938306">
                  <a:extLst>
                    <a:ext uri="{9D8B030D-6E8A-4147-A177-3AD203B41FA5}">
                      <a16:colId xmlns:a16="http://schemas.microsoft.com/office/drawing/2014/main" val="20002"/>
                    </a:ext>
                  </a:extLst>
                </a:gridCol>
                <a:gridCol w="938306">
                  <a:extLst>
                    <a:ext uri="{9D8B030D-6E8A-4147-A177-3AD203B41FA5}">
                      <a16:colId xmlns:a16="http://schemas.microsoft.com/office/drawing/2014/main" val="20003"/>
                    </a:ext>
                  </a:extLst>
                </a:gridCol>
                <a:gridCol w="938306">
                  <a:extLst>
                    <a:ext uri="{9D8B030D-6E8A-4147-A177-3AD203B41FA5}">
                      <a16:colId xmlns:a16="http://schemas.microsoft.com/office/drawing/2014/main" val="20004"/>
                    </a:ext>
                  </a:extLst>
                </a:gridCol>
                <a:gridCol w="938306">
                  <a:extLst>
                    <a:ext uri="{9D8B030D-6E8A-4147-A177-3AD203B41FA5}">
                      <a16:colId xmlns:a16="http://schemas.microsoft.com/office/drawing/2014/main" val="20005"/>
                    </a:ext>
                  </a:extLst>
                </a:gridCol>
                <a:gridCol w="938306">
                  <a:extLst>
                    <a:ext uri="{9D8B030D-6E8A-4147-A177-3AD203B41FA5}">
                      <a16:colId xmlns:a16="http://schemas.microsoft.com/office/drawing/2014/main" val="20006"/>
                    </a:ext>
                  </a:extLst>
                </a:gridCol>
                <a:gridCol w="938306">
                  <a:extLst>
                    <a:ext uri="{9D8B030D-6E8A-4147-A177-3AD203B41FA5}">
                      <a16:colId xmlns:a16="http://schemas.microsoft.com/office/drawing/2014/main" val="20007"/>
                    </a:ext>
                  </a:extLst>
                </a:gridCol>
              </a:tblGrid>
              <a:tr h="406731">
                <a:tc rowSpan="2">
                  <a:txBody>
                    <a:bodyPr/>
                    <a:lstStyle/>
                    <a:p>
                      <a:pPr algn="ctr"/>
                      <a:r>
                        <a:rPr kumimoji="1" lang="ja-JP" altLang="en-US" sz="1600" b="0" dirty="0" smtClean="0">
                          <a:solidFill>
                            <a:schemeClr val="tx1"/>
                          </a:solidFill>
                        </a:rPr>
                        <a:t>項目</a:t>
                      </a:r>
                      <a:endParaRPr kumimoji="1" lang="ja-JP" altLang="en-US" sz="1600" b="0" dirty="0">
                        <a:solidFill>
                          <a:schemeClr val="tx1"/>
                        </a:solidFill>
                        <a:latin typeface="HGP創英角ｺﾞｼｯｸUB" pitchFamily="50" charset="-128"/>
                        <a:ea typeface="HGP創英角ｺﾞｼｯｸUB" pitchFamily="50" charset="-128"/>
                      </a:endParaRPr>
                    </a:p>
                  </a:txBody>
                  <a:tcPr marL="91434" marR="91434" marT="45723" marB="45723" anchor="ctr">
                    <a:lnR w="38100" cap="flat" cmpd="sng" algn="ctr">
                      <a:solidFill>
                        <a:schemeClr val="bg1"/>
                      </a:solidFill>
                      <a:prstDash val="solid"/>
                      <a:round/>
                      <a:headEnd type="none" w="med" len="med"/>
                      <a:tailEnd type="none" w="med" len="med"/>
                    </a:lnR>
                  </a:tcPr>
                </a:tc>
                <a:tc gridSpan="3">
                  <a:txBody>
                    <a:bodyPr/>
                    <a:lstStyle/>
                    <a:p>
                      <a:pPr algn="ctr"/>
                      <a:r>
                        <a:rPr kumimoji="1" lang="ja-JP" altLang="en-US" sz="1600" b="0" dirty="0" smtClean="0">
                          <a:solidFill>
                            <a:schemeClr val="tx1"/>
                          </a:solidFill>
                        </a:rPr>
                        <a:t>平成</a:t>
                      </a:r>
                      <a:r>
                        <a:rPr kumimoji="1" lang="en-US" altLang="ja-JP" sz="1600" b="0" dirty="0" smtClean="0">
                          <a:solidFill>
                            <a:schemeClr val="tx1"/>
                          </a:solidFill>
                        </a:rPr>
                        <a:t>29</a:t>
                      </a:r>
                      <a:r>
                        <a:rPr kumimoji="1" lang="ja-JP" altLang="en-US" sz="1600" b="0" dirty="0" smtClean="0">
                          <a:solidFill>
                            <a:schemeClr val="tx1"/>
                          </a:solidFill>
                        </a:rPr>
                        <a:t>年度</a:t>
                      </a:r>
                      <a:endParaRPr kumimoji="1" lang="ja-JP" altLang="en-US" sz="1600" b="0" dirty="0">
                        <a:solidFill>
                          <a:schemeClr val="tx1"/>
                        </a:solidFill>
                        <a:latin typeface="HGP創英角ｺﾞｼｯｸUB" pitchFamily="50" charset="-128"/>
                        <a:ea typeface="HGP創英角ｺﾞｼｯｸUB" pitchFamily="50" charset="-128"/>
                      </a:endParaRPr>
                    </a:p>
                  </a:txBody>
                  <a:tcPr marL="91434" marR="91434" marT="45723" marB="4572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tcPr>
                </a:tc>
                <a:tc hMerge="1">
                  <a:txBody>
                    <a:bodyPr/>
                    <a:lstStyle/>
                    <a:p>
                      <a:endParaRPr kumimoji="1" lang="ja-JP" altLang="en-US" sz="1600" dirty="0">
                        <a:latin typeface="HGP創英角ｺﾞｼｯｸUB" pitchFamily="50" charset="-128"/>
                        <a:ea typeface="HGP創英角ｺﾞｼｯｸUB" pitchFamily="50" charset="-128"/>
                      </a:endParaRPr>
                    </a:p>
                  </a:txBody>
                  <a:tcPr>
                    <a:solidFill>
                      <a:srgbClr val="92D050"/>
                    </a:solidFill>
                  </a:tcPr>
                </a:tc>
                <a:tc hMerge="1">
                  <a:txBody>
                    <a:bodyPr/>
                    <a:lstStyle/>
                    <a:p>
                      <a:endParaRPr kumimoji="1" lang="ja-JP" altLang="en-US" sz="1600" dirty="0">
                        <a:latin typeface="HGP創英角ｺﾞｼｯｸUB" pitchFamily="50" charset="-128"/>
                        <a:ea typeface="HGP創英角ｺﾞｼｯｸUB" pitchFamily="50" charset="-128"/>
                      </a:endParaRPr>
                    </a:p>
                  </a:txBody>
                  <a:tcPr>
                    <a:solidFill>
                      <a:srgbClr val="92D050"/>
                    </a:solidFill>
                  </a:tcPr>
                </a:tc>
                <a:tc gridSpan="4">
                  <a:txBody>
                    <a:bodyPr/>
                    <a:lstStyle/>
                    <a:p>
                      <a:pPr algn="ctr"/>
                      <a:r>
                        <a:rPr kumimoji="1" lang="ja-JP" altLang="en-US" sz="1600" b="0" dirty="0" smtClean="0">
                          <a:solidFill>
                            <a:schemeClr val="tx1"/>
                          </a:solidFill>
                        </a:rPr>
                        <a:t>平成</a:t>
                      </a:r>
                      <a:r>
                        <a:rPr kumimoji="1" lang="en-US" altLang="ja-JP" sz="1600" b="0" dirty="0" smtClean="0">
                          <a:solidFill>
                            <a:schemeClr val="tx1"/>
                          </a:solidFill>
                        </a:rPr>
                        <a:t>30</a:t>
                      </a:r>
                      <a:r>
                        <a:rPr kumimoji="1" lang="ja-JP" altLang="en-US" sz="1600" b="0" dirty="0" smtClean="0">
                          <a:solidFill>
                            <a:schemeClr val="tx1"/>
                          </a:solidFill>
                        </a:rPr>
                        <a:t>年度</a:t>
                      </a:r>
                      <a:endParaRPr kumimoji="1" lang="ja-JP" altLang="en-US" sz="1600" b="0" dirty="0">
                        <a:solidFill>
                          <a:schemeClr val="tx1"/>
                        </a:solidFill>
                        <a:latin typeface="HGP創英角ｺﾞｼｯｸUB" pitchFamily="50" charset="-128"/>
                        <a:ea typeface="HGP創英角ｺﾞｼｯｸUB" pitchFamily="50" charset="-128"/>
                      </a:endParaRPr>
                    </a:p>
                  </a:txBody>
                  <a:tcPr marL="91434" marR="91434" marT="45723" marB="45723">
                    <a:lnL w="38100" cap="flat" cmpd="sng" algn="ctr">
                      <a:solidFill>
                        <a:schemeClr val="bg1"/>
                      </a:solidFill>
                      <a:prstDash val="solid"/>
                      <a:round/>
                      <a:headEnd type="none" w="med" len="med"/>
                      <a:tailEnd type="none" w="med" len="med"/>
                    </a:lnL>
                  </a:tcPr>
                </a:tc>
                <a:tc hMerge="1">
                  <a:txBody>
                    <a:bodyPr/>
                    <a:lstStyle/>
                    <a:p>
                      <a:pPr algn="ctr"/>
                      <a:endParaRPr kumimoji="1" lang="ja-JP" altLang="en-US" sz="1600" b="0" dirty="0">
                        <a:solidFill>
                          <a:schemeClr val="tx1"/>
                        </a:solidFill>
                        <a:latin typeface="HGP創英角ｺﾞｼｯｸUB" pitchFamily="50" charset="-128"/>
                        <a:ea typeface="HGP創英角ｺﾞｼｯｸUB" pitchFamily="50" charset="-128"/>
                      </a:endParaRPr>
                    </a:p>
                  </a:txBody>
                  <a:tcPr/>
                </a:tc>
                <a:tc hMerge="1">
                  <a:txBody>
                    <a:bodyPr/>
                    <a:lstStyle/>
                    <a:p>
                      <a:endParaRPr kumimoji="1" lang="ja-JP" altLang="en-US" sz="1600" dirty="0">
                        <a:latin typeface="HGP創英角ｺﾞｼｯｸUB" pitchFamily="50" charset="-128"/>
                        <a:ea typeface="HGP創英角ｺﾞｼｯｸUB" pitchFamily="50" charset="-128"/>
                      </a:endParaRPr>
                    </a:p>
                  </a:txBody>
                  <a:tcPr>
                    <a:solidFill>
                      <a:srgbClr val="92D050"/>
                    </a:solidFill>
                  </a:tcPr>
                </a:tc>
                <a:tc hMerge="1">
                  <a:txBody>
                    <a:bodyPr/>
                    <a:lstStyle/>
                    <a:p>
                      <a:endParaRPr kumimoji="1" lang="ja-JP" altLang="en-US" sz="1600" dirty="0">
                        <a:latin typeface="HGP創英角ｺﾞｼｯｸUB" pitchFamily="50" charset="-128"/>
                        <a:ea typeface="HGP創英角ｺﾞｼｯｸUB" pitchFamily="50" charset="-128"/>
                      </a:endParaRPr>
                    </a:p>
                  </a:txBody>
                  <a:tcPr>
                    <a:solidFill>
                      <a:srgbClr val="92D050"/>
                    </a:solidFill>
                  </a:tcPr>
                </a:tc>
                <a:extLst>
                  <a:ext uri="{0D108BD9-81ED-4DB2-BD59-A6C34878D82A}">
                    <a16:rowId xmlns:a16="http://schemas.microsoft.com/office/drawing/2014/main" val="10000"/>
                  </a:ext>
                </a:extLst>
              </a:tr>
              <a:tr h="406731">
                <a:tc vMerge="1">
                  <a:txBody>
                    <a:bodyPr/>
                    <a:lstStyle/>
                    <a:p>
                      <a:endParaRPr kumimoji="1" lang="ja-JP" altLang="en-US" dirty="0"/>
                    </a:p>
                  </a:txBody>
                  <a:tcPr>
                    <a:solidFill>
                      <a:srgbClr val="92D050"/>
                    </a:solidFill>
                  </a:tcPr>
                </a:tc>
                <a:tc>
                  <a:txBody>
                    <a:bodyPr/>
                    <a:lstStyle/>
                    <a:p>
                      <a:pPr algn="ctr"/>
                      <a:r>
                        <a:rPr kumimoji="1" lang="en-US" altLang="ja-JP" sz="1600" b="0" kern="1200" dirty="0" smtClean="0">
                          <a:solidFill>
                            <a:schemeClr val="tx1"/>
                          </a:solidFill>
                          <a:latin typeface="+mn-lt"/>
                          <a:ea typeface="+mn-ea"/>
                          <a:cs typeface="+mn-cs"/>
                        </a:rPr>
                        <a:t>1</a:t>
                      </a:r>
                      <a:r>
                        <a:rPr kumimoji="1" lang="ja-JP" altLang="en-US" sz="1600" b="0" kern="1200" dirty="0" smtClean="0">
                          <a:solidFill>
                            <a:schemeClr val="tx1"/>
                          </a:solidFill>
                          <a:latin typeface="+mn-lt"/>
                          <a:ea typeface="+mn-ea"/>
                          <a:cs typeface="+mn-cs"/>
                        </a:rPr>
                        <a:t>月</a:t>
                      </a:r>
                      <a:endParaRPr kumimoji="1" lang="ja-JP" altLang="en-US" sz="1600" b="0" kern="1200" dirty="0">
                        <a:solidFill>
                          <a:schemeClr val="tx1"/>
                        </a:solidFill>
                        <a:latin typeface="+mn-lt"/>
                        <a:ea typeface="+mn-ea"/>
                        <a:cs typeface="+mn-cs"/>
                      </a:endParaRPr>
                    </a:p>
                  </a:txBody>
                  <a:tcPr marL="91434" marR="91434" marT="45723" marB="45723">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tcPr>
                </a:tc>
                <a:tc>
                  <a:txBody>
                    <a:bodyPr/>
                    <a:lstStyle/>
                    <a:p>
                      <a:pPr algn="ctr"/>
                      <a:r>
                        <a:rPr kumimoji="1" lang="en-US" altLang="ja-JP" sz="1600" b="0" dirty="0" smtClean="0">
                          <a:solidFill>
                            <a:schemeClr val="tx1"/>
                          </a:solidFill>
                        </a:rPr>
                        <a:t>2</a:t>
                      </a:r>
                      <a:r>
                        <a:rPr kumimoji="1" lang="ja-JP" altLang="en-US" sz="1600" b="0" dirty="0" smtClean="0">
                          <a:solidFill>
                            <a:schemeClr val="tx1"/>
                          </a:solidFill>
                        </a:rPr>
                        <a:t>月</a:t>
                      </a:r>
                      <a:endParaRPr kumimoji="1" lang="ja-JP" altLang="en-US" sz="1600" b="0" dirty="0">
                        <a:solidFill>
                          <a:schemeClr val="tx1"/>
                        </a:solidFill>
                        <a:latin typeface="HGP創英角ｺﾞｼｯｸUB" pitchFamily="50" charset="-128"/>
                        <a:ea typeface="HGP創英角ｺﾞｼｯｸUB" pitchFamily="50" charset="-128"/>
                      </a:endParaRPr>
                    </a:p>
                  </a:txBody>
                  <a:tcPr marL="91434" marR="91434" marT="45723" marB="45723">
                    <a:lnB w="38100" cap="flat" cmpd="sng" algn="ctr">
                      <a:solidFill>
                        <a:schemeClr val="bg1"/>
                      </a:solidFill>
                      <a:prstDash val="solid"/>
                      <a:round/>
                      <a:headEnd type="none" w="med" len="med"/>
                      <a:tailEnd type="none" w="med" len="med"/>
                    </a:lnB>
                  </a:tcPr>
                </a:tc>
                <a:tc>
                  <a:txBody>
                    <a:bodyPr/>
                    <a:lstStyle/>
                    <a:p>
                      <a:pPr algn="ctr"/>
                      <a:r>
                        <a:rPr kumimoji="1" lang="en-US" altLang="ja-JP" sz="1600" b="0" dirty="0" smtClean="0">
                          <a:solidFill>
                            <a:schemeClr val="tx1"/>
                          </a:solidFill>
                        </a:rPr>
                        <a:t>3</a:t>
                      </a:r>
                      <a:r>
                        <a:rPr kumimoji="1" lang="ja-JP" altLang="en-US" sz="1600" b="0" dirty="0" smtClean="0">
                          <a:solidFill>
                            <a:schemeClr val="tx1"/>
                          </a:solidFill>
                        </a:rPr>
                        <a:t>月</a:t>
                      </a:r>
                      <a:endParaRPr kumimoji="1" lang="ja-JP" altLang="en-US" sz="1600" b="0" dirty="0">
                        <a:solidFill>
                          <a:schemeClr val="tx1"/>
                        </a:solidFill>
                        <a:latin typeface="HGP創英角ｺﾞｼｯｸUB" pitchFamily="50" charset="-128"/>
                        <a:ea typeface="HGP創英角ｺﾞｼｯｸUB" pitchFamily="50" charset="-128"/>
                      </a:endParaRPr>
                    </a:p>
                  </a:txBody>
                  <a:tcPr marL="91434" marR="91434" marT="45723" marB="45723">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1600" b="0" dirty="0" smtClean="0">
                          <a:solidFill>
                            <a:schemeClr val="tx1"/>
                          </a:solidFill>
                        </a:rPr>
                        <a:t>4</a:t>
                      </a:r>
                      <a:r>
                        <a:rPr kumimoji="1" lang="ja-JP" altLang="en-US" sz="1600" b="0" dirty="0" smtClean="0">
                          <a:solidFill>
                            <a:schemeClr val="tx1"/>
                          </a:solidFill>
                        </a:rPr>
                        <a:t>月</a:t>
                      </a:r>
                      <a:endParaRPr kumimoji="1" lang="ja-JP" altLang="en-US" sz="1600" b="0" dirty="0">
                        <a:solidFill>
                          <a:schemeClr val="tx1"/>
                        </a:solidFill>
                        <a:latin typeface="HGP創英角ｺﾞｼｯｸUB" pitchFamily="50" charset="-128"/>
                        <a:ea typeface="HGP創英角ｺﾞｼｯｸUB" pitchFamily="50" charset="-128"/>
                      </a:endParaRPr>
                    </a:p>
                  </a:txBody>
                  <a:tcPr marL="91434" marR="91434" marT="45723" marB="45723">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tcPr>
                </a:tc>
                <a:tc>
                  <a:txBody>
                    <a:bodyPr/>
                    <a:lstStyle/>
                    <a:p>
                      <a:pPr algn="ctr"/>
                      <a:r>
                        <a:rPr kumimoji="1" lang="en-US" altLang="ja-JP" sz="1600" b="0" dirty="0" smtClean="0">
                          <a:solidFill>
                            <a:schemeClr val="tx1"/>
                          </a:solidFill>
                        </a:rPr>
                        <a:t>5</a:t>
                      </a:r>
                      <a:r>
                        <a:rPr kumimoji="1" lang="ja-JP" altLang="en-US" sz="1600" b="0" dirty="0" smtClean="0">
                          <a:solidFill>
                            <a:schemeClr val="tx1"/>
                          </a:solidFill>
                        </a:rPr>
                        <a:t>月</a:t>
                      </a:r>
                      <a:endParaRPr kumimoji="1" lang="ja-JP" altLang="en-US" sz="1600" b="0" dirty="0">
                        <a:solidFill>
                          <a:schemeClr val="tx1"/>
                        </a:solidFill>
                        <a:latin typeface="HGP創英角ｺﾞｼｯｸUB" pitchFamily="50" charset="-128"/>
                        <a:ea typeface="HGP創英角ｺﾞｼｯｸUB" pitchFamily="50" charset="-128"/>
                      </a:endParaRPr>
                    </a:p>
                  </a:txBody>
                  <a:tcPr marL="91434" marR="91434" marT="45723" marB="45723">
                    <a:lnB w="38100" cap="flat" cmpd="sng" algn="ctr">
                      <a:solidFill>
                        <a:schemeClr val="bg1"/>
                      </a:solidFill>
                      <a:prstDash val="solid"/>
                      <a:round/>
                      <a:headEnd type="none" w="med" len="med"/>
                      <a:tailEnd type="none" w="med" len="med"/>
                    </a:lnB>
                  </a:tcPr>
                </a:tc>
                <a:tc>
                  <a:txBody>
                    <a:bodyPr/>
                    <a:lstStyle/>
                    <a:p>
                      <a:pPr algn="ctr"/>
                      <a:r>
                        <a:rPr kumimoji="1" lang="en-US" altLang="ja-JP" sz="1600" b="0" dirty="0" smtClean="0">
                          <a:solidFill>
                            <a:schemeClr val="tx1"/>
                          </a:solidFill>
                        </a:rPr>
                        <a:t>6</a:t>
                      </a:r>
                      <a:r>
                        <a:rPr kumimoji="1" lang="ja-JP" altLang="en-US" sz="1600" b="0" dirty="0" smtClean="0">
                          <a:solidFill>
                            <a:schemeClr val="tx1"/>
                          </a:solidFill>
                        </a:rPr>
                        <a:t>月</a:t>
                      </a:r>
                      <a:endParaRPr kumimoji="1" lang="ja-JP" altLang="en-US" sz="1600" b="0" dirty="0">
                        <a:solidFill>
                          <a:schemeClr val="tx1"/>
                        </a:solidFill>
                        <a:latin typeface="HGP創英角ｺﾞｼｯｸUB" pitchFamily="50" charset="-128"/>
                        <a:ea typeface="HGP創英角ｺﾞｼｯｸUB" pitchFamily="50" charset="-128"/>
                      </a:endParaRPr>
                    </a:p>
                  </a:txBody>
                  <a:tcPr marL="91434" marR="91434" marT="45723" marB="45723">
                    <a:lnB w="38100" cap="flat" cmpd="sng" algn="ctr">
                      <a:solidFill>
                        <a:schemeClr val="bg1"/>
                      </a:solidFill>
                      <a:prstDash val="solid"/>
                      <a:round/>
                      <a:headEnd type="none" w="med" len="med"/>
                      <a:tailEnd type="none" w="med" len="med"/>
                    </a:lnB>
                  </a:tcPr>
                </a:tc>
                <a:tc>
                  <a:txBody>
                    <a:bodyPr/>
                    <a:lstStyle/>
                    <a:p>
                      <a:pPr algn="ctr"/>
                      <a:r>
                        <a:rPr kumimoji="1" lang="en-US" altLang="ja-JP" sz="1600" b="0" dirty="0" smtClean="0">
                          <a:solidFill>
                            <a:schemeClr val="tx1"/>
                          </a:solidFill>
                        </a:rPr>
                        <a:t>7</a:t>
                      </a:r>
                      <a:r>
                        <a:rPr kumimoji="1" lang="ja-JP" altLang="en-US" sz="1600" b="0" dirty="0" smtClean="0">
                          <a:solidFill>
                            <a:schemeClr val="tx1"/>
                          </a:solidFill>
                        </a:rPr>
                        <a:t>月</a:t>
                      </a:r>
                      <a:endParaRPr kumimoji="1" lang="ja-JP" altLang="en-US" sz="1600" b="0" dirty="0">
                        <a:solidFill>
                          <a:schemeClr val="tx1"/>
                        </a:solidFill>
                        <a:latin typeface="HGP創英角ｺﾞｼｯｸUB" pitchFamily="50" charset="-128"/>
                        <a:ea typeface="HGP創英角ｺﾞｼｯｸUB" pitchFamily="50" charset="-128"/>
                      </a:endParaRPr>
                    </a:p>
                  </a:txBody>
                  <a:tcPr marL="91434" marR="91434" marT="45723" marB="45723">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406731">
                <a:tc>
                  <a:txBody>
                    <a:bodyPr/>
                    <a:lstStyle/>
                    <a:p>
                      <a:r>
                        <a:rPr kumimoji="1" lang="ja-JP" altLang="en-US" sz="1600" dirty="0" smtClean="0"/>
                        <a:t>撮影</a:t>
                      </a:r>
                      <a:endParaRPr kumimoji="1" lang="ja-JP" altLang="en-US" sz="1600" dirty="0">
                        <a:latin typeface="HGP創英角ｺﾞｼｯｸUB" pitchFamily="50" charset="-128"/>
                        <a:ea typeface="HGP創英角ｺﾞｼｯｸUB" pitchFamily="50" charset="-128"/>
                      </a:endParaRPr>
                    </a:p>
                  </a:txBody>
                  <a:tcPr marL="91434" marR="91434" marT="45723" marB="45723" anchor="ctr"/>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lnT w="38100" cap="flat" cmpd="sng" algn="ctr">
                      <a:solidFill>
                        <a:schemeClr val="bg1"/>
                      </a:solidFill>
                      <a:prstDash val="solid"/>
                      <a:round/>
                      <a:headEnd type="none" w="med" len="med"/>
                      <a:tailEnd type="none" w="med" len="med"/>
                    </a:lnT>
                  </a:tcPr>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lnT w="38100" cap="flat" cmpd="sng" algn="ctr">
                      <a:solidFill>
                        <a:schemeClr val="bg1"/>
                      </a:solidFill>
                      <a:prstDash val="solid"/>
                      <a:round/>
                      <a:headEnd type="none" w="med" len="med"/>
                      <a:tailEnd type="none" w="med" len="med"/>
                    </a:lnT>
                  </a:tcPr>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lnT w="38100" cap="flat" cmpd="sng" algn="ctr">
                      <a:solidFill>
                        <a:schemeClr val="bg1"/>
                      </a:solidFill>
                      <a:prstDash val="solid"/>
                      <a:round/>
                      <a:headEnd type="none" w="med" len="med"/>
                      <a:tailEnd type="none" w="med" len="med"/>
                    </a:lnT>
                  </a:tcPr>
                </a:tc>
                <a:tc>
                  <a:txBody>
                    <a:bodyPr/>
                    <a:lstStyle/>
                    <a:p>
                      <a:endParaRPr kumimoji="1" lang="ja-JP" altLang="en-US" sz="1600">
                        <a:latin typeface="HGP創英角ｺﾞｼｯｸUB" pitchFamily="50" charset="-128"/>
                        <a:ea typeface="HGP創英角ｺﾞｼｯｸUB" pitchFamily="50" charset="-128"/>
                      </a:endParaRPr>
                    </a:p>
                  </a:txBody>
                  <a:tcPr marL="91434" marR="91434" marT="45723" marB="45723">
                    <a:lnT w="38100" cap="flat" cmpd="sng" algn="ctr">
                      <a:solidFill>
                        <a:schemeClr val="bg1"/>
                      </a:solidFill>
                      <a:prstDash val="solid"/>
                      <a:round/>
                      <a:headEnd type="none" w="med" len="med"/>
                      <a:tailEnd type="none" w="med" len="med"/>
                    </a:lnT>
                  </a:tcPr>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lnT w="38100" cap="flat" cmpd="sng" algn="ctr">
                      <a:solidFill>
                        <a:schemeClr val="bg1"/>
                      </a:solidFill>
                      <a:prstDash val="solid"/>
                      <a:round/>
                      <a:headEnd type="none" w="med" len="med"/>
                      <a:tailEnd type="none" w="med" len="med"/>
                    </a:lnT>
                  </a:tcPr>
                </a:tc>
                <a:tc>
                  <a:txBody>
                    <a:bodyPr/>
                    <a:lstStyle/>
                    <a:p>
                      <a:endParaRPr kumimoji="1" lang="ja-JP" altLang="en-US" sz="1600">
                        <a:latin typeface="HGP創英角ｺﾞｼｯｸUB" pitchFamily="50" charset="-128"/>
                        <a:ea typeface="HGP創英角ｺﾞｼｯｸUB" pitchFamily="50" charset="-128"/>
                      </a:endParaRPr>
                    </a:p>
                  </a:txBody>
                  <a:tcPr marL="91434" marR="91434" marT="45723" marB="45723">
                    <a:lnT w="38100" cap="flat" cmpd="sng" algn="ctr">
                      <a:solidFill>
                        <a:schemeClr val="bg1"/>
                      </a:solidFill>
                      <a:prstDash val="solid"/>
                      <a:round/>
                      <a:headEnd type="none" w="med" len="med"/>
                      <a:tailEnd type="none" w="med" len="med"/>
                    </a:lnT>
                  </a:tcPr>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2"/>
                  </a:ext>
                </a:extLst>
              </a:tr>
              <a:tr h="702535">
                <a:tc>
                  <a:txBody>
                    <a:bodyPr/>
                    <a:lstStyle/>
                    <a:p>
                      <a:r>
                        <a:rPr kumimoji="1" lang="ja-JP" altLang="en-US" sz="1600" dirty="0" smtClean="0"/>
                        <a:t>サムネイルビューワ</a:t>
                      </a:r>
                      <a:endParaRPr kumimoji="1" lang="ja-JP" altLang="en-US" sz="1600" dirty="0">
                        <a:latin typeface="HGP創英角ｺﾞｼｯｸUB" pitchFamily="50" charset="-128"/>
                        <a:ea typeface="HGP創英角ｺﾞｼｯｸUB" pitchFamily="50" charset="-128"/>
                      </a:endParaRPr>
                    </a:p>
                  </a:txBody>
                  <a:tcPr marL="91434" marR="91434" marT="45723" marB="45723" anchor="ctr"/>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extLst>
                  <a:ext uri="{0D108BD9-81ED-4DB2-BD59-A6C34878D82A}">
                    <a16:rowId xmlns:a16="http://schemas.microsoft.com/office/drawing/2014/main" val="10003"/>
                  </a:ext>
                </a:extLst>
              </a:tr>
              <a:tr h="4067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撮影原データ</a:t>
                      </a:r>
                      <a:endParaRPr kumimoji="1" lang="ja-JP" altLang="en-US" sz="1600" dirty="0" smtClean="0">
                        <a:latin typeface="HGP創英角ｺﾞｼｯｸUB" pitchFamily="50" charset="-128"/>
                        <a:ea typeface="HGP創英角ｺﾞｼｯｸUB" pitchFamily="50" charset="-128"/>
                      </a:endParaRPr>
                    </a:p>
                  </a:txBody>
                  <a:tcPr marL="91434" marR="91434" marT="45723" marB="45723" anchor="ctr"/>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extLst>
                  <a:ext uri="{0D108BD9-81ED-4DB2-BD59-A6C34878D82A}">
                    <a16:rowId xmlns:a16="http://schemas.microsoft.com/office/drawing/2014/main" val="10004"/>
                  </a:ext>
                </a:extLst>
              </a:tr>
              <a:tr h="4067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写真地図</a:t>
                      </a:r>
                      <a:endParaRPr kumimoji="1" lang="ja-JP" altLang="en-US" sz="1600" dirty="0" smtClean="0">
                        <a:latin typeface="HGP創英角ｺﾞｼｯｸUB" pitchFamily="50" charset="-128"/>
                        <a:ea typeface="HGP創英角ｺﾞｼｯｸUB" pitchFamily="50" charset="-128"/>
                      </a:endParaRPr>
                    </a:p>
                  </a:txBody>
                  <a:tcPr marL="91434" marR="91434" marT="45723" marB="45723" anchor="ctr"/>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extLst>
                  <a:ext uri="{0D108BD9-81ED-4DB2-BD59-A6C34878D82A}">
                    <a16:rowId xmlns:a16="http://schemas.microsoft.com/office/drawing/2014/main" val="10005"/>
                  </a:ext>
                </a:extLst>
              </a:tr>
              <a:tr h="406731">
                <a:tc>
                  <a:txBody>
                    <a:bodyPr/>
                    <a:lstStyle/>
                    <a:p>
                      <a:r>
                        <a:rPr kumimoji="1" lang="en-US" altLang="ja-JP" sz="1600" dirty="0" smtClean="0"/>
                        <a:t>DEM</a:t>
                      </a:r>
                      <a:endParaRPr kumimoji="1" lang="ja-JP" altLang="en-US" sz="1600" dirty="0">
                        <a:latin typeface="HGP創英角ｺﾞｼｯｸUB" pitchFamily="50" charset="-128"/>
                        <a:ea typeface="HGP創英角ｺﾞｼｯｸUB" pitchFamily="50" charset="-128"/>
                      </a:endParaRPr>
                    </a:p>
                  </a:txBody>
                  <a:tcPr marL="91434" marR="91434" marT="45723" marB="45723" anchor="ctr"/>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extLst>
                  <a:ext uri="{0D108BD9-81ED-4DB2-BD59-A6C34878D82A}">
                    <a16:rowId xmlns:a16="http://schemas.microsoft.com/office/drawing/2014/main" val="10006"/>
                  </a:ext>
                </a:extLst>
              </a:tr>
              <a:tr h="406731">
                <a:tc>
                  <a:txBody>
                    <a:bodyPr/>
                    <a:lstStyle/>
                    <a:p>
                      <a:r>
                        <a:rPr kumimoji="1" lang="en-US" altLang="ja-JP" sz="1600" dirty="0" smtClean="0"/>
                        <a:t>DSM</a:t>
                      </a:r>
                      <a:endParaRPr kumimoji="1" lang="ja-JP" altLang="en-US" sz="1600" dirty="0">
                        <a:latin typeface="HGP創英角ｺﾞｼｯｸUB" pitchFamily="50" charset="-128"/>
                        <a:ea typeface="HGP創英角ｺﾞｼｯｸUB" pitchFamily="50" charset="-128"/>
                      </a:endParaRPr>
                    </a:p>
                  </a:txBody>
                  <a:tcPr marL="91434" marR="91434" marT="45723" marB="45723" anchor="ctr"/>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tc>
                  <a:txBody>
                    <a:bodyPr/>
                    <a:lstStyle/>
                    <a:p>
                      <a:endParaRPr kumimoji="1" lang="ja-JP" altLang="en-US" sz="1600" dirty="0">
                        <a:latin typeface="HGP創英角ｺﾞｼｯｸUB" pitchFamily="50" charset="-128"/>
                        <a:ea typeface="HGP創英角ｺﾞｼｯｸUB" pitchFamily="50" charset="-128"/>
                      </a:endParaRPr>
                    </a:p>
                  </a:txBody>
                  <a:tcPr marL="91434" marR="91434" marT="45723" marB="45723"/>
                </a:tc>
                <a:extLst>
                  <a:ext uri="{0D108BD9-81ED-4DB2-BD59-A6C34878D82A}">
                    <a16:rowId xmlns:a16="http://schemas.microsoft.com/office/drawing/2014/main" val="10007"/>
                  </a:ext>
                </a:extLst>
              </a:tr>
            </a:tbl>
          </a:graphicData>
        </a:graphic>
      </p:graphicFrame>
      <p:cxnSp>
        <p:nvCxnSpPr>
          <p:cNvPr id="7" name="直線矢印コネクタ 6"/>
          <p:cNvCxnSpPr/>
          <p:nvPr/>
        </p:nvCxnSpPr>
        <p:spPr>
          <a:xfrm flipV="1">
            <a:off x="3167063" y="4105275"/>
            <a:ext cx="139065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円/楕円 7"/>
          <p:cNvSpPr/>
          <p:nvPr/>
        </p:nvSpPr>
        <p:spPr>
          <a:xfrm>
            <a:off x="4619625" y="4017963"/>
            <a:ext cx="173038" cy="17145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9" name="テキスト ボックス 86"/>
          <p:cNvSpPr txBox="1">
            <a:spLocks noChangeArrowheads="1"/>
          </p:cNvSpPr>
          <p:nvPr/>
        </p:nvSpPr>
        <p:spPr bwMode="auto">
          <a:xfrm>
            <a:off x="4427538" y="3694113"/>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latin typeface="HGP創英角ｺﾞｼｯｸUB" pitchFamily="50" charset="-128"/>
                <a:ea typeface="HGP創英角ｺﾞｼｯｸUB" pitchFamily="50" charset="-128"/>
              </a:rPr>
              <a:t>納品</a:t>
            </a:r>
          </a:p>
        </p:txBody>
      </p:sp>
      <p:sp>
        <p:nvSpPr>
          <p:cNvPr id="10" name="テキスト ボックス 87"/>
          <p:cNvSpPr txBox="1">
            <a:spLocks noChangeArrowheads="1"/>
          </p:cNvSpPr>
          <p:nvPr/>
        </p:nvSpPr>
        <p:spPr bwMode="auto">
          <a:xfrm>
            <a:off x="1941513" y="3430588"/>
            <a:ext cx="13509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latin typeface="Arial" charset="0"/>
                <a:ea typeface="ＭＳ Ｐゴシック" charset="-128"/>
              </a:rPr>
              <a:t>（</a:t>
            </a:r>
            <a:r>
              <a:rPr lang="en-US" altLang="ja-JP" sz="1400">
                <a:latin typeface="Arial" charset="0"/>
                <a:ea typeface="ＭＳ Ｐゴシック" charset="-128"/>
              </a:rPr>
              <a:t>12</a:t>
            </a:r>
            <a:r>
              <a:rPr lang="ja-JP" altLang="en-US" sz="1400">
                <a:latin typeface="Arial" charset="0"/>
                <a:ea typeface="ＭＳ Ｐゴシック" charset="-128"/>
              </a:rPr>
              <a:t>月に完了）</a:t>
            </a:r>
          </a:p>
        </p:txBody>
      </p:sp>
      <p:cxnSp>
        <p:nvCxnSpPr>
          <p:cNvPr id="11" name="直線矢印コネクタ 10"/>
          <p:cNvCxnSpPr/>
          <p:nvPr/>
        </p:nvCxnSpPr>
        <p:spPr>
          <a:xfrm>
            <a:off x="3148013" y="4697413"/>
            <a:ext cx="139065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テキスト ボックス 89"/>
          <p:cNvSpPr txBox="1">
            <a:spLocks noChangeArrowheads="1"/>
          </p:cNvSpPr>
          <p:nvPr/>
        </p:nvSpPr>
        <p:spPr bwMode="auto">
          <a:xfrm>
            <a:off x="4432300" y="4279900"/>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latin typeface="HGP創英角ｺﾞｼｯｸUB" pitchFamily="50" charset="-128"/>
                <a:ea typeface="HGP創英角ｺﾞｼｯｸUB" pitchFamily="50" charset="-128"/>
              </a:rPr>
              <a:t>納品</a:t>
            </a:r>
          </a:p>
        </p:txBody>
      </p:sp>
      <p:cxnSp>
        <p:nvCxnSpPr>
          <p:cNvPr id="13" name="直線矢印コネクタ 12"/>
          <p:cNvCxnSpPr/>
          <p:nvPr/>
        </p:nvCxnSpPr>
        <p:spPr>
          <a:xfrm>
            <a:off x="5011738" y="5135563"/>
            <a:ext cx="138906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91"/>
          <p:cNvSpPr txBox="1">
            <a:spLocks noChangeArrowheads="1"/>
          </p:cNvSpPr>
          <p:nvPr/>
        </p:nvSpPr>
        <p:spPr bwMode="auto">
          <a:xfrm>
            <a:off x="6300788" y="4581525"/>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latin typeface="HGP創英角ｺﾞｼｯｸUB" pitchFamily="50" charset="-128"/>
                <a:ea typeface="HGP創英角ｺﾞｼｯｸUB" pitchFamily="50" charset="-128"/>
              </a:rPr>
              <a:t>納品</a:t>
            </a:r>
          </a:p>
        </p:txBody>
      </p:sp>
      <p:sp>
        <p:nvSpPr>
          <p:cNvPr id="15" name="テキスト ボックス 92"/>
          <p:cNvSpPr txBox="1">
            <a:spLocks noChangeArrowheads="1"/>
          </p:cNvSpPr>
          <p:nvPr/>
        </p:nvSpPr>
        <p:spPr bwMode="auto">
          <a:xfrm>
            <a:off x="5148263" y="4833938"/>
            <a:ext cx="1079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latin typeface="Arial" charset="0"/>
                <a:ea typeface="ＭＳ Ｐゴシック" charset="-128"/>
              </a:rPr>
              <a:t>（内部検査）</a:t>
            </a:r>
          </a:p>
        </p:txBody>
      </p:sp>
      <p:sp>
        <p:nvSpPr>
          <p:cNvPr id="16" name="円/楕円 15"/>
          <p:cNvSpPr/>
          <p:nvPr/>
        </p:nvSpPr>
        <p:spPr>
          <a:xfrm>
            <a:off x="4622800" y="4603750"/>
            <a:ext cx="171450" cy="1730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17" name="円/楕円 16"/>
          <p:cNvSpPr/>
          <p:nvPr/>
        </p:nvSpPr>
        <p:spPr>
          <a:xfrm>
            <a:off x="6523038" y="5037138"/>
            <a:ext cx="173037" cy="17145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cxnSp>
        <p:nvCxnSpPr>
          <p:cNvPr id="18" name="直線矢印コネクタ 17"/>
          <p:cNvCxnSpPr/>
          <p:nvPr/>
        </p:nvCxnSpPr>
        <p:spPr>
          <a:xfrm>
            <a:off x="3181350" y="5541963"/>
            <a:ext cx="1389063"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円/楕円 18"/>
          <p:cNvSpPr/>
          <p:nvPr/>
        </p:nvSpPr>
        <p:spPr>
          <a:xfrm>
            <a:off x="4629150" y="5456238"/>
            <a:ext cx="171450" cy="17145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20" name="テキスト ボックス 97"/>
          <p:cNvSpPr txBox="1">
            <a:spLocks noChangeArrowheads="1"/>
          </p:cNvSpPr>
          <p:nvPr/>
        </p:nvSpPr>
        <p:spPr bwMode="auto">
          <a:xfrm>
            <a:off x="4435475" y="5132388"/>
            <a:ext cx="649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latin typeface="HGP創英角ｺﾞｼｯｸUB" pitchFamily="50" charset="-128"/>
                <a:ea typeface="HGP創英角ｺﾞｼｯｸUB" pitchFamily="50" charset="-128"/>
              </a:rPr>
              <a:t>納品</a:t>
            </a:r>
          </a:p>
        </p:txBody>
      </p:sp>
      <p:sp>
        <p:nvSpPr>
          <p:cNvPr id="21" name="テキスト ボックス 98"/>
          <p:cNvSpPr txBox="1">
            <a:spLocks noChangeArrowheads="1"/>
          </p:cNvSpPr>
          <p:nvPr/>
        </p:nvSpPr>
        <p:spPr bwMode="auto">
          <a:xfrm>
            <a:off x="3276600" y="3789363"/>
            <a:ext cx="1079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latin typeface="Arial" charset="0"/>
                <a:ea typeface="ＭＳ Ｐゴシック" charset="-128"/>
              </a:rPr>
              <a:t>（内部検査）</a:t>
            </a:r>
          </a:p>
        </p:txBody>
      </p:sp>
      <p:cxnSp>
        <p:nvCxnSpPr>
          <p:cNvPr id="22" name="直線矢印コネクタ 21"/>
          <p:cNvCxnSpPr/>
          <p:nvPr/>
        </p:nvCxnSpPr>
        <p:spPr>
          <a:xfrm>
            <a:off x="5014913" y="5983288"/>
            <a:ext cx="138906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100"/>
          <p:cNvSpPr txBox="1">
            <a:spLocks noChangeArrowheads="1"/>
          </p:cNvSpPr>
          <p:nvPr/>
        </p:nvSpPr>
        <p:spPr bwMode="auto">
          <a:xfrm>
            <a:off x="6300788" y="5424488"/>
            <a:ext cx="647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latin typeface="HGP創英角ｺﾞｼｯｸUB" pitchFamily="50" charset="-128"/>
                <a:ea typeface="HGP創英角ｺﾞｼｯｸUB" pitchFamily="50" charset="-128"/>
              </a:rPr>
              <a:t>納品</a:t>
            </a:r>
          </a:p>
        </p:txBody>
      </p:sp>
      <p:sp>
        <p:nvSpPr>
          <p:cNvPr id="24" name="テキスト ボックス 101"/>
          <p:cNvSpPr txBox="1">
            <a:spLocks noChangeArrowheads="1"/>
          </p:cNvSpPr>
          <p:nvPr/>
        </p:nvSpPr>
        <p:spPr bwMode="auto">
          <a:xfrm>
            <a:off x="5148263" y="5681663"/>
            <a:ext cx="107950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latin typeface="Arial" charset="0"/>
                <a:ea typeface="ＭＳ Ｐゴシック" charset="-128"/>
              </a:rPr>
              <a:t>（内部検査）</a:t>
            </a:r>
          </a:p>
        </p:txBody>
      </p:sp>
      <p:sp>
        <p:nvSpPr>
          <p:cNvPr id="25" name="円/楕円 24"/>
          <p:cNvSpPr/>
          <p:nvPr/>
        </p:nvSpPr>
        <p:spPr>
          <a:xfrm>
            <a:off x="6526213" y="5884863"/>
            <a:ext cx="173037" cy="17145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26" name="テキスト ボックス 103"/>
          <p:cNvSpPr txBox="1">
            <a:spLocks noChangeArrowheads="1"/>
          </p:cNvSpPr>
          <p:nvPr/>
        </p:nvSpPr>
        <p:spPr bwMode="auto">
          <a:xfrm>
            <a:off x="3286125" y="4383088"/>
            <a:ext cx="1079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latin typeface="Arial" charset="0"/>
                <a:ea typeface="ＭＳ Ｐゴシック" charset="-128"/>
              </a:rPr>
              <a:t>（内部検査）</a:t>
            </a:r>
          </a:p>
        </p:txBody>
      </p:sp>
      <p:sp>
        <p:nvSpPr>
          <p:cNvPr id="27" name="テキスト ボックス 104"/>
          <p:cNvSpPr txBox="1">
            <a:spLocks noChangeArrowheads="1"/>
          </p:cNvSpPr>
          <p:nvPr/>
        </p:nvSpPr>
        <p:spPr bwMode="auto">
          <a:xfrm>
            <a:off x="3286125" y="5216525"/>
            <a:ext cx="1079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latin typeface="Arial" charset="0"/>
                <a:ea typeface="ＭＳ Ｐゴシック" charset="-128"/>
              </a:rPr>
              <a:t>（内部検査）</a:t>
            </a:r>
          </a:p>
        </p:txBody>
      </p:sp>
      <p:cxnSp>
        <p:nvCxnSpPr>
          <p:cNvPr id="28" name="直線矢印コネクタ 27"/>
          <p:cNvCxnSpPr/>
          <p:nvPr/>
        </p:nvCxnSpPr>
        <p:spPr>
          <a:xfrm flipV="1">
            <a:off x="6815138" y="5105400"/>
            <a:ext cx="852487"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テキスト ボックス 109"/>
          <p:cNvSpPr txBox="1">
            <a:spLocks noChangeArrowheads="1"/>
          </p:cNvSpPr>
          <p:nvPr/>
        </p:nvSpPr>
        <p:spPr bwMode="auto">
          <a:xfrm>
            <a:off x="6706584" y="4807177"/>
            <a:ext cx="19907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dirty="0">
                <a:latin typeface="Arial" charset="0"/>
                <a:ea typeface="ＭＳ Ｐゴシック" charset="-128"/>
              </a:rPr>
              <a:t>（各市町</a:t>
            </a:r>
            <a:r>
              <a:rPr lang="ja-JP" altLang="en-US" sz="1400" dirty="0" smtClean="0">
                <a:latin typeface="Arial" charset="0"/>
                <a:ea typeface="ＭＳ Ｐゴシック" charset="-128"/>
              </a:rPr>
              <a:t>へ提供完了）</a:t>
            </a:r>
            <a:endParaRPr lang="ja-JP" altLang="en-US" sz="1400" dirty="0">
              <a:latin typeface="Arial" charset="0"/>
              <a:ea typeface="ＭＳ Ｐゴシック" charset="-128"/>
            </a:endParaRPr>
          </a:p>
        </p:txBody>
      </p:sp>
      <p:cxnSp>
        <p:nvCxnSpPr>
          <p:cNvPr id="30" name="直線矢印コネクタ 29"/>
          <p:cNvCxnSpPr/>
          <p:nvPr/>
        </p:nvCxnSpPr>
        <p:spPr>
          <a:xfrm>
            <a:off x="6815138" y="5970588"/>
            <a:ext cx="852487"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テキスト ボックス 109"/>
          <p:cNvSpPr txBox="1">
            <a:spLocks noChangeArrowheads="1"/>
          </p:cNvSpPr>
          <p:nvPr/>
        </p:nvSpPr>
        <p:spPr bwMode="auto">
          <a:xfrm>
            <a:off x="6732861" y="5656268"/>
            <a:ext cx="19907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dirty="0">
                <a:latin typeface="Arial" charset="0"/>
                <a:ea typeface="ＭＳ Ｐゴシック" charset="-128"/>
              </a:rPr>
              <a:t>（各市町</a:t>
            </a:r>
            <a:r>
              <a:rPr lang="ja-JP" altLang="en-US" sz="1400" dirty="0" smtClean="0">
                <a:latin typeface="Arial" charset="0"/>
                <a:ea typeface="ＭＳ Ｐゴシック" charset="-128"/>
              </a:rPr>
              <a:t>へ提供完了）</a:t>
            </a:r>
            <a:endParaRPr lang="ja-JP" altLang="en-US" sz="1400" dirty="0">
              <a:latin typeface="Arial" charset="0"/>
              <a:ea typeface="ＭＳ Ｐゴシック" charset="-128"/>
            </a:endParaRPr>
          </a:p>
        </p:txBody>
      </p:sp>
    </p:spTree>
    <p:extLst>
      <p:ext uri="{BB962C8B-B14F-4D97-AF65-F5344CB8AC3E}">
        <p14:creationId xmlns:p14="http://schemas.microsoft.com/office/powerpoint/2010/main" val="25569086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010400" y="6518275"/>
            <a:ext cx="2133600" cy="339725"/>
          </a:xfrm>
        </p:spPr>
        <p:txBody>
          <a:bodyPr/>
          <a:lstStyle/>
          <a:p>
            <a:pPr>
              <a:defRPr/>
            </a:pPr>
            <a:fld id="{0139A74E-6A49-4A87-9B30-F77FC9FE9157}" type="slidenum">
              <a:rPr lang="en-US" altLang="ja-JP" smtClean="0"/>
              <a:pPr>
                <a:defRPr/>
              </a:pPr>
              <a:t>17</a:t>
            </a:fld>
            <a:endParaRPr lang="en-US" altLang="ja-JP"/>
          </a:p>
        </p:txBody>
      </p:sp>
      <p:sp>
        <p:nvSpPr>
          <p:cNvPr id="3"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lvl="0" algn="l" eaLnBrk="1" hangingPunct="1">
              <a:defRPr/>
            </a:pPr>
            <a:r>
              <a:rPr lang="ja-JP" altLang="en-US" sz="3200" kern="0" spc="-150" dirty="0" smtClean="0">
                <a:solidFill>
                  <a:srgbClr val="FFFFFF"/>
                </a:solidFill>
              </a:rPr>
              <a:t>２－２．</a:t>
            </a:r>
            <a:r>
              <a:rPr lang="ja-JP" altLang="en-US" sz="3200" kern="0" spc="-150" dirty="0">
                <a:solidFill>
                  <a:srgbClr val="FFFFFF"/>
                </a:solidFill>
              </a:rPr>
              <a:t>数値</a:t>
            </a:r>
            <a:r>
              <a:rPr lang="ja-JP" altLang="en-US" sz="3200" kern="0" spc="-150" dirty="0" smtClean="0">
                <a:solidFill>
                  <a:srgbClr val="FFFFFF"/>
                </a:solidFill>
              </a:rPr>
              <a:t>地形図共同</a:t>
            </a:r>
            <a:r>
              <a:rPr lang="ja-JP" altLang="en-US" sz="3200" kern="0" spc="-150" dirty="0">
                <a:solidFill>
                  <a:srgbClr val="FFFFFF"/>
                </a:solidFill>
              </a:rPr>
              <a:t>整備（修正）</a:t>
            </a:r>
            <a:r>
              <a:rPr lang="ja-JP" altLang="en-US" sz="3200" kern="0" spc="-150" dirty="0" smtClean="0">
                <a:solidFill>
                  <a:srgbClr val="FFFFFF"/>
                </a:solidFill>
              </a:rPr>
              <a:t>事業 </a:t>
            </a:r>
            <a:endParaRPr kumimoji="1" lang="ja-JP" altLang="en-US" sz="3200" b="0" i="0" u="none" strike="noStrike" kern="0" cap="none" spc="-150" normalizeH="0" baseline="0" noProof="0" dirty="0" smtClean="0">
              <a:ln>
                <a:noFill/>
              </a:ln>
              <a:solidFill>
                <a:srgbClr val="FFFFFF"/>
              </a:solidFill>
              <a:effectLst/>
              <a:uLnTx/>
              <a:uFillTx/>
            </a:endParaRPr>
          </a:p>
        </p:txBody>
      </p:sp>
      <p:sp>
        <p:nvSpPr>
          <p:cNvPr id="4" name="Rectangle 28"/>
          <p:cNvSpPr txBox="1">
            <a:spLocks noChangeArrowheads="1"/>
          </p:cNvSpPr>
          <p:nvPr/>
        </p:nvSpPr>
        <p:spPr bwMode="auto">
          <a:xfrm>
            <a:off x="200025" y="777875"/>
            <a:ext cx="8667750" cy="570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800" kern="0" dirty="0" smtClean="0"/>
              <a:t>契約内容</a:t>
            </a:r>
          </a:p>
          <a:p>
            <a:pPr eaLnBrk="1" hangingPunct="1">
              <a:buFont typeface="Wingdings" panose="05000000000000000000" pitchFamily="2" charset="2"/>
              <a:buNone/>
            </a:pPr>
            <a:r>
              <a:rPr lang="ja-JP" altLang="en-US" sz="2800" kern="0" dirty="0" smtClean="0"/>
              <a:t>　 </a:t>
            </a:r>
            <a:r>
              <a:rPr lang="ja-JP" altLang="en-US" sz="2000" kern="0" dirty="0" smtClean="0"/>
              <a:t>事業目的：</a:t>
            </a:r>
          </a:p>
          <a:p>
            <a:pPr eaLnBrk="1" hangingPunct="1">
              <a:buFont typeface="Wingdings" panose="05000000000000000000" pitchFamily="2" charset="2"/>
              <a:buNone/>
            </a:pPr>
            <a:r>
              <a:rPr lang="ja-JP" altLang="en-US" sz="2000" kern="0" dirty="0" smtClean="0"/>
              <a:t>　　　三重県及び県市町における「コスト縮減」、「事務事業の効率化」、「県市町の情報共有」、「住民サービスの向上」を実現するために合意された共同化における共有デジタル地図の整備（修正）</a:t>
            </a:r>
          </a:p>
          <a:p>
            <a:pPr eaLnBrk="1" hangingPunct="1">
              <a:buFont typeface="Wingdings" panose="05000000000000000000" pitchFamily="2" charset="2"/>
              <a:buNone/>
            </a:pPr>
            <a:endParaRPr lang="ja-JP" altLang="en-US" sz="2000" kern="0" dirty="0" smtClean="0"/>
          </a:p>
          <a:p>
            <a:pPr eaLnBrk="1" hangingPunct="1">
              <a:buFont typeface="Wingdings" panose="05000000000000000000" pitchFamily="2" charset="2"/>
              <a:buNone/>
            </a:pPr>
            <a:r>
              <a:rPr lang="ja-JP" altLang="en-US" sz="2000" kern="0" dirty="0" smtClean="0"/>
              <a:t>　　契約者：国際航業、パスコ、中日本航空、若鈴、ジオフォーラム、 </a:t>
            </a:r>
          </a:p>
          <a:p>
            <a:pPr eaLnBrk="1" hangingPunct="1">
              <a:spcBef>
                <a:spcPct val="10000"/>
              </a:spcBef>
              <a:buFont typeface="Wingdings" panose="05000000000000000000" pitchFamily="2" charset="2"/>
              <a:buNone/>
            </a:pPr>
            <a:r>
              <a:rPr lang="ja-JP" altLang="en-US" sz="2000" kern="0" dirty="0" smtClean="0"/>
              <a:t>              ジオ共同企業体</a:t>
            </a:r>
          </a:p>
          <a:p>
            <a:pPr eaLnBrk="1" hangingPunct="1">
              <a:buFont typeface="Wingdings" panose="05000000000000000000" pitchFamily="2" charset="2"/>
              <a:buNone/>
            </a:pPr>
            <a:r>
              <a:rPr lang="ja-JP" altLang="en-US" sz="2000" kern="0" dirty="0" smtClean="0"/>
              <a:t>　　契約額：</a:t>
            </a:r>
            <a:r>
              <a:rPr lang="en-US" altLang="ja-JP" sz="2000" kern="0" dirty="0" smtClean="0"/>
              <a:t>800,000,000</a:t>
            </a:r>
            <a:r>
              <a:rPr lang="ja-JP" altLang="en-US" sz="2000" kern="0" dirty="0" smtClean="0"/>
              <a:t>　</a:t>
            </a:r>
            <a:r>
              <a:rPr lang="en-US" altLang="ja-JP" sz="2000" kern="0" dirty="0" smtClean="0"/>
              <a:t>-</a:t>
            </a:r>
            <a:r>
              <a:rPr lang="ja-JP" altLang="en-US" sz="2000" kern="0" dirty="0" smtClean="0"/>
              <a:t>円（税抜き）</a:t>
            </a:r>
          </a:p>
          <a:p>
            <a:pPr eaLnBrk="1" hangingPunct="1">
              <a:buFont typeface="Wingdings" panose="05000000000000000000" pitchFamily="2" charset="2"/>
              <a:buNone/>
            </a:pPr>
            <a:r>
              <a:rPr lang="ja-JP" altLang="en-US" sz="2000" kern="0" dirty="0" smtClean="0"/>
              <a:t>　　契約日：仮契約）平成</a:t>
            </a:r>
            <a:r>
              <a:rPr lang="en-US" altLang="ja-JP" sz="2000" kern="0" dirty="0" smtClean="0"/>
              <a:t>29</a:t>
            </a:r>
            <a:r>
              <a:rPr lang="ja-JP" altLang="en-US" sz="2000" kern="0" dirty="0" smtClean="0"/>
              <a:t>年</a:t>
            </a:r>
            <a:r>
              <a:rPr lang="en-US" altLang="ja-JP" sz="2000" kern="0" dirty="0" smtClean="0"/>
              <a:t>12</a:t>
            </a:r>
            <a:r>
              <a:rPr lang="ja-JP" altLang="en-US" sz="2000" kern="0" dirty="0" smtClean="0"/>
              <a:t>月</a:t>
            </a:r>
            <a:r>
              <a:rPr lang="en-US" altLang="ja-JP" sz="2000" kern="0" dirty="0" smtClean="0"/>
              <a:t>2</a:t>
            </a:r>
            <a:r>
              <a:rPr lang="ja-JP" altLang="en-US" sz="2000" kern="0" dirty="0" smtClean="0"/>
              <a:t>日　落札者決定通知日</a:t>
            </a:r>
          </a:p>
          <a:p>
            <a:pPr eaLnBrk="1" hangingPunct="1">
              <a:buFont typeface="Wingdings" panose="05000000000000000000" pitchFamily="2" charset="2"/>
              <a:buNone/>
            </a:pPr>
            <a:r>
              <a:rPr lang="ja-JP" altLang="en-US" sz="2000" kern="0" dirty="0" smtClean="0"/>
              <a:t>　　　　　　　 本契約）平成</a:t>
            </a:r>
            <a:r>
              <a:rPr lang="en-US" altLang="ja-JP" sz="2000" kern="0" dirty="0" smtClean="0"/>
              <a:t>29</a:t>
            </a:r>
            <a:r>
              <a:rPr lang="ja-JP" altLang="en-US" sz="2000" kern="0" dirty="0" smtClean="0"/>
              <a:t>年</a:t>
            </a:r>
            <a:r>
              <a:rPr lang="en-US" altLang="ja-JP" sz="2000" kern="0" dirty="0" smtClean="0"/>
              <a:t>12</a:t>
            </a:r>
            <a:r>
              <a:rPr lang="ja-JP" altLang="en-US" sz="2000" kern="0" dirty="0" smtClean="0"/>
              <a:t>月</a:t>
            </a:r>
            <a:r>
              <a:rPr lang="en-US" altLang="ja-JP" sz="2000" kern="0" dirty="0" smtClean="0"/>
              <a:t>26</a:t>
            </a:r>
            <a:r>
              <a:rPr lang="ja-JP" altLang="en-US" sz="2000" kern="0" dirty="0" smtClean="0"/>
              <a:t>日</a:t>
            </a:r>
          </a:p>
          <a:p>
            <a:pPr eaLnBrk="1" hangingPunct="1">
              <a:buFont typeface="Wingdings" panose="05000000000000000000" pitchFamily="2" charset="2"/>
              <a:buNone/>
            </a:pPr>
            <a:r>
              <a:rPr lang="ja-JP" altLang="en-US" sz="2000" kern="0" dirty="0" smtClean="0"/>
              <a:t>　　作業工期：平成</a:t>
            </a:r>
            <a:r>
              <a:rPr lang="en-US" altLang="ja-JP" sz="2000" kern="0" dirty="0" smtClean="0"/>
              <a:t>31</a:t>
            </a:r>
            <a:r>
              <a:rPr lang="ja-JP" altLang="en-US" sz="2000" kern="0" dirty="0" smtClean="0"/>
              <a:t>年</a:t>
            </a:r>
            <a:r>
              <a:rPr lang="en-US" altLang="ja-JP" sz="2000" kern="0" dirty="0" smtClean="0"/>
              <a:t>6</a:t>
            </a:r>
            <a:r>
              <a:rPr lang="ja-JP" altLang="en-US" sz="2000" kern="0" dirty="0" smtClean="0"/>
              <a:t>月</a:t>
            </a:r>
            <a:r>
              <a:rPr lang="en-US" altLang="ja-JP" sz="2000" kern="0" dirty="0" smtClean="0"/>
              <a:t>14</a:t>
            </a:r>
            <a:r>
              <a:rPr lang="ja-JP" altLang="en-US" sz="2000" kern="0" dirty="0" smtClean="0"/>
              <a:t>日</a:t>
            </a:r>
          </a:p>
          <a:p>
            <a:pPr eaLnBrk="1" hangingPunct="1">
              <a:buFont typeface="Wingdings" panose="05000000000000000000" pitchFamily="2" charset="2"/>
              <a:buNone/>
            </a:pPr>
            <a:r>
              <a:rPr lang="ja-JP" altLang="en-US" sz="2000" kern="0" dirty="0" smtClean="0"/>
              <a:t>　　作業範囲：県内全域</a:t>
            </a:r>
          </a:p>
          <a:p>
            <a:pPr eaLnBrk="1" hangingPunct="1">
              <a:buFont typeface="Wingdings" panose="05000000000000000000" pitchFamily="2" charset="2"/>
              <a:buNone/>
            </a:pPr>
            <a:r>
              <a:rPr lang="ja-JP" altLang="en-US" sz="2000" kern="0" dirty="0" smtClean="0"/>
              <a:t>　　修正の時点：空中写真の撮影日（写真地図・数値地形モデル整備事業）</a:t>
            </a:r>
          </a:p>
          <a:p>
            <a:pPr eaLnBrk="1" hangingPunct="1">
              <a:buFont typeface="Wingdings" panose="05000000000000000000" pitchFamily="2" charset="2"/>
              <a:buNone/>
            </a:pPr>
            <a:endParaRPr lang="ja-JP" altLang="en-US" sz="2000" kern="0" dirty="0" smtClean="0"/>
          </a:p>
          <a:p>
            <a:pPr eaLnBrk="1" hangingPunct="1">
              <a:buFont typeface="Wingdings" panose="05000000000000000000" pitchFamily="2" charset="2"/>
              <a:buNone/>
            </a:pPr>
            <a:endParaRPr lang="ja-JP" altLang="en-US" sz="2000" kern="0" dirty="0" smtClean="0"/>
          </a:p>
          <a:p>
            <a:pPr eaLnBrk="1" hangingPunct="1">
              <a:buFont typeface="Wingdings" panose="05000000000000000000" pitchFamily="2" charset="2"/>
              <a:buNone/>
            </a:pPr>
            <a:endParaRPr lang="ja-JP" altLang="en-US" sz="2000" kern="0" dirty="0" smtClean="0"/>
          </a:p>
        </p:txBody>
      </p:sp>
    </p:spTree>
    <p:extLst>
      <p:ext uri="{BB962C8B-B14F-4D97-AF65-F5344CB8AC3E}">
        <p14:creationId xmlns:p14="http://schemas.microsoft.com/office/powerpoint/2010/main" val="658854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Group 6"/>
          <p:cNvGraphicFramePr>
            <a:graphicFrameLocks noGrp="1"/>
          </p:cNvGraphicFramePr>
          <p:nvPr>
            <p:extLst>
              <p:ext uri="{D42A27DB-BD31-4B8C-83A1-F6EECF244321}">
                <p14:modId xmlns:p14="http://schemas.microsoft.com/office/powerpoint/2010/main" val="2185435500"/>
              </p:ext>
            </p:extLst>
          </p:nvPr>
        </p:nvGraphicFramePr>
        <p:xfrm>
          <a:off x="509588" y="1146400"/>
          <a:ext cx="8208964" cy="5303836"/>
        </p:xfrm>
        <a:graphic>
          <a:graphicData uri="http://schemas.openxmlformats.org/drawingml/2006/table">
            <a:tbl>
              <a:tblPr/>
              <a:tblGrid>
                <a:gridCol w="1656432">
                  <a:extLst>
                    <a:ext uri="{9D8B030D-6E8A-4147-A177-3AD203B41FA5}">
                      <a16:colId xmlns:a16="http://schemas.microsoft.com/office/drawing/2014/main" val="20000"/>
                    </a:ext>
                  </a:extLst>
                </a:gridCol>
                <a:gridCol w="468038">
                  <a:extLst>
                    <a:ext uri="{9D8B030D-6E8A-4147-A177-3AD203B41FA5}">
                      <a16:colId xmlns:a16="http://schemas.microsoft.com/office/drawing/2014/main" val="20001"/>
                    </a:ext>
                  </a:extLst>
                </a:gridCol>
                <a:gridCol w="468038">
                  <a:extLst>
                    <a:ext uri="{9D8B030D-6E8A-4147-A177-3AD203B41FA5}">
                      <a16:colId xmlns:a16="http://schemas.microsoft.com/office/drawing/2014/main" val="20002"/>
                    </a:ext>
                  </a:extLst>
                </a:gridCol>
                <a:gridCol w="468038">
                  <a:extLst>
                    <a:ext uri="{9D8B030D-6E8A-4147-A177-3AD203B41FA5}">
                      <a16:colId xmlns:a16="http://schemas.microsoft.com/office/drawing/2014/main" val="20003"/>
                    </a:ext>
                  </a:extLst>
                </a:gridCol>
                <a:gridCol w="468038">
                  <a:extLst>
                    <a:ext uri="{9D8B030D-6E8A-4147-A177-3AD203B41FA5}">
                      <a16:colId xmlns:a16="http://schemas.microsoft.com/office/drawing/2014/main" val="20004"/>
                    </a:ext>
                  </a:extLst>
                </a:gridCol>
                <a:gridCol w="468038">
                  <a:extLst>
                    <a:ext uri="{9D8B030D-6E8A-4147-A177-3AD203B41FA5}">
                      <a16:colId xmlns:a16="http://schemas.microsoft.com/office/drawing/2014/main" val="20005"/>
                    </a:ext>
                  </a:extLst>
                </a:gridCol>
                <a:gridCol w="468038">
                  <a:extLst>
                    <a:ext uri="{9D8B030D-6E8A-4147-A177-3AD203B41FA5}">
                      <a16:colId xmlns:a16="http://schemas.microsoft.com/office/drawing/2014/main" val="20006"/>
                    </a:ext>
                  </a:extLst>
                </a:gridCol>
                <a:gridCol w="468038">
                  <a:extLst>
                    <a:ext uri="{9D8B030D-6E8A-4147-A177-3AD203B41FA5}">
                      <a16:colId xmlns:a16="http://schemas.microsoft.com/office/drawing/2014/main" val="20007"/>
                    </a:ext>
                  </a:extLst>
                </a:gridCol>
                <a:gridCol w="468038">
                  <a:extLst>
                    <a:ext uri="{9D8B030D-6E8A-4147-A177-3AD203B41FA5}">
                      <a16:colId xmlns:a16="http://schemas.microsoft.com/office/drawing/2014/main" val="20008"/>
                    </a:ext>
                  </a:extLst>
                </a:gridCol>
                <a:gridCol w="468038">
                  <a:extLst>
                    <a:ext uri="{9D8B030D-6E8A-4147-A177-3AD203B41FA5}">
                      <a16:colId xmlns:a16="http://schemas.microsoft.com/office/drawing/2014/main" val="20009"/>
                    </a:ext>
                  </a:extLst>
                </a:gridCol>
                <a:gridCol w="468038">
                  <a:extLst>
                    <a:ext uri="{9D8B030D-6E8A-4147-A177-3AD203B41FA5}">
                      <a16:colId xmlns:a16="http://schemas.microsoft.com/office/drawing/2014/main" val="20010"/>
                    </a:ext>
                  </a:extLst>
                </a:gridCol>
                <a:gridCol w="468038">
                  <a:extLst>
                    <a:ext uri="{9D8B030D-6E8A-4147-A177-3AD203B41FA5}">
                      <a16:colId xmlns:a16="http://schemas.microsoft.com/office/drawing/2014/main" val="20011"/>
                    </a:ext>
                  </a:extLst>
                </a:gridCol>
                <a:gridCol w="468038">
                  <a:extLst>
                    <a:ext uri="{9D8B030D-6E8A-4147-A177-3AD203B41FA5}">
                      <a16:colId xmlns:a16="http://schemas.microsoft.com/office/drawing/2014/main" val="20012"/>
                    </a:ext>
                  </a:extLst>
                </a:gridCol>
                <a:gridCol w="468038">
                  <a:extLst>
                    <a:ext uri="{9D8B030D-6E8A-4147-A177-3AD203B41FA5}">
                      <a16:colId xmlns:a16="http://schemas.microsoft.com/office/drawing/2014/main" val="20013"/>
                    </a:ext>
                  </a:extLst>
                </a:gridCol>
                <a:gridCol w="468038">
                  <a:extLst>
                    <a:ext uri="{9D8B030D-6E8A-4147-A177-3AD203B41FA5}">
                      <a16:colId xmlns:a16="http://schemas.microsoft.com/office/drawing/2014/main" val="20014"/>
                    </a:ext>
                  </a:extLst>
                </a:gridCol>
              </a:tblGrid>
              <a:tr h="304818">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1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平成３０年度</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defRPr/>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平成３１年度</a:t>
                      </a:r>
                    </a:p>
                  </a:txBody>
                  <a:tcPr marT="45723" marB="4572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04818">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５月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６月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７月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８月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９月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１０月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１１月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１２月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１月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２月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３月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４月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５月</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900" b="0" i="0" u="none" strike="noStrike" cap="none" normalizeH="0" baseline="0" dirty="0" smtClean="0">
                          <a:ln>
                            <a:noFill/>
                          </a:ln>
                          <a:solidFill>
                            <a:schemeClr val="tx1"/>
                          </a:solidFill>
                          <a:effectLst/>
                          <a:latin typeface="HGPｺﾞｼｯｸE" pitchFamily="50" charset="-128"/>
                          <a:ea typeface="HGPｺﾞｼｯｸE" pitchFamily="50" charset="-128"/>
                        </a:rPr>
                        <a:t>６月</a:t>
                      </a:r>
                    </a:p>
                  </a:txBody>
                  <a:tcPr marT="45723" marB="4572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HGPｺﾞｼｯｸE" pitchFamily="50" charset="-128"/>
                          <a:ea typeface="HGPｺﾞｼｯｸE" pitchFamily="50" charset="-128"/>
                        </a:rPr>
                        <a:t>&lt;</a:t>
                      </a: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中間成果提供対象</a:t>
                      </a:r>
                      <a:r>
                        <a:rPr kumimoji="1" lang="en-US" altLang="ja-JP" sz="1100" b="0" i="0" u="none" strike="noStrike" cap="none" normalizeH="0" baseline="0" dirty="0" smtClean="0">
                          <a:ln>
                            <a:noFill/>
                          </a:ln>
                          <a:solidFill>
                            <a:schemeClr val="tx1"/>
                          </a:solidFill>
                          <a:effectLst/>
                          <a:latin typeface="HGPｺﾞｼｯｸE" pitchFamily="50" charset="-128"/>
                          <a:ea typeface="HGPｺﾞｼｯｸE" pitchFamily="50" charset="-128"/>
                        </a:rPr>
                        <a:t>&gt;</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　予察</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　現地調査</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　数値図化・編集</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　</a:t>
                      </a:r>
                      <a:r>
                        <a:rPr kumimoji="1" lang="en-US" altLang="ja-JP" sz="1100" b="0" i="0" u="none" strike="noStrike" cap="none" normalizeH="0" baseline="0" dirty="0" smtClean="0">
                          <a:ln>
                            <a:noFill/>
                          </a:ln>
                          <a:solidFill>
                            <a:schemeClr val="tx1"/>
                          </a:solidFill>
                          <a:effectLst/>
                          <a:latin typeface="HGPｺﾞｼｯｸE" pitchFamily="50" charset="-128"/>
                          <a:ea typeface="HGPｺﾞｼｯｸE" pitchFamily="50" charset="-128"/>
                        </a:rPr>
                        <a:t>DM</a:t>
                      </a: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データ作成</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en-US" altLang="ja-JP" sz="1100" b="0" i="0" u="none" strike="noStrike" kern="1200" cap="none" normalizeH="0" baseline="0" dirty="0" smtClean="0">
                          <a:ln>
                            <a:noFill/>
                          </a:ln>
                          <a:solidFill>
                            <a:schemeClr val="tx1"/>
                          </a:solidFill>
                          <a:effectLst/>
                          <a:latin typeface="HGPｺﾞｼｯｸE" pitchFamily="50" charset="-128"/>
                          <a:ea typeface="HGPｺﾞｼｯｸE" pitchFamily="50" charset="-128"/>
                          <a:cs typeface="+mn-cs"/>
                        </a:rPr>
                        <a:t>&lt;</a:t>
                      </a:r>
                      <a:r>
                        <a:rPr kumimoji="1" lang="ja-JP" altLang="en-US" sz="1100" b="0" i="0" u="none" strike="noStrike" kern="1200" cap="none" normalizeH="0" baseline="0" dirty="0" smtClean="0">
                          <a:ln>
                            <a:noFill/>
                          </a:ln>
                          <a:solidFill>
                            <a:schemeClr val="tx1"/>
                          </a:solidFill>
                          <a:effectLst/>
                          <a:latin typeface="HGPｺﾞｼｯｸE" pitchFamily="50" charset="-128"/>
                          <a:ea typeface="HGPｺﾞｼｯｸE" pitchFamily="50" charset="-128"/>
                          <a:cs typeface="+mn-cs"/>
                        </a:rPr>
                        <a:t>中間成果提供対象外</a:t>
                      </a:r>
                      <a:r>
                        <a:rPr kumimoji="1" lang="en-US" altLang="ja-JP" sz="1100" b="0" i="0" u="none" strike="noStrike" kern="1200" cap="none" normalizeH="0" baseline="0" dirty="0" smtClean="0">
                          <a:ln>
                            <a:noFill/>
                          </a:ln>
                          <a:solidFill>
                            <a:schemeClr val="tx1"/>
                          </a:solidFill>
                          <a:effectLst/>
                          <a:latin typeface="HGPｺﾞｼｯｸE" pitchFamily="50" charset="-128"/>
                          <a:ea typeface="HGPｺﾞｼｯｸE" pitchFamily="50" charset="-128"/>
                          <a:cs typeface="+mn-cs"/>
                        </a:rPr>
                        <a:t>&gt;</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　予察</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　現地調査</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　数値図化・編集</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　</a:t>
                      </a:r>
                      <a:r>
                        <a:rPr kumimoji="1" lang="en-US" altLang="ja-JP" sz="1100" b="0" i="0" u="none" strike="noStrike" cap="none" normalizeH="0" baseline="0" dirty="0" smtClean="0">
                          <a:ln>
                            <a:noFill/>
                          </a:ln>
                          <a:solidFill>
                            <a:schemeClr val="tx1"/>
                          </a:solidFill>
                          <a:effectLst/>
                          <a:latin typeface="HGPｺﾞｼｯｸE" pitchFamily="50" charset="-128"/>
                          <a:ea typeface="HGPｺﾞｼｯｸE" pitchFamily="50" charset="-128"/>
                        </a:rPr>
                        <a:t>DM</a:t>
                      </a: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データ作成</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　構造化編集</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　小縮尺地図作成</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　品質評価・検定</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335300">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HGPｺﾞｼｯｸE" pitchFamily="50" charset="-128"/>
                          <a:ea typeface="HGPｺﾞｼｯｸE" pitchFamily="50" charset="-128"/>
                        </a:rPr>
                        <a:t>2500</a:t>
                      </a:r>
                      <a:r>
                        <a:rPr kumimoji="1" lang="ja-JP" altLang="en-US" sz="1100" b="0" i="0" u="none" strike="noStrike" cap="none" normalizeH="0" baseline="0" dirty="0" smtClean="0">
                          <a:ln>
                            <a:noFill/>
                          </a:ln>
                          <a:solidFill>
                            <a:schemeClr val="tx1"/>
                          </a:solidFill>
                          <a:effectLst/>
                          <a:latin typeface="HGPｺﾞｼｯｸE" pitchFamily="50" charset="-128"/>
                          <a:ea typeface="HGPｺﾞｼｯｸE" pitchFamily="50" charset="-128"/>
                        </a:rPr>
                        <a:t>数値地図納品</a:t>
                      </a:r>
                    </a:p>
                  </a:txBody>
                  <a:tcPr marT="45723" marB="4572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bl>
          </a:graphicData>
        </a:graphic>
      </p:graphicFrame>
      <p:sp>
        <p:nvSpPr>
          <p:cNvPr id="2" name="スライド番号プレースホルダー 1"/>
          <p:cNvSpPr>
            <a:spLocks noGrp="1"/>
          </p:cNvSpPr>
          <p:nvPr>
            <p:ph type="sldNum" sz="quarter" idx="12"/>
          </p:nvPr>
        </p:nvSpPr>
        <p:spPr>
          <a:xfrm>
            <a:off x="7010400" y="6520087"/>
            <a:ext cx="2133600" cy="339725"/>
          </a:xfrm>
        </p:spPr>
        <p:txBody>
          <a:bodyPr/>
          <a:lstStyle/>
          <a:p>
            <a:pPr>
              <a:defRPr/>
            </a:pPr>
            <a:fld id="{0139A74E-6A49-4A87-9B30-F77FC9FE9157}" type="slidenum">
              <a:rPr lang="en-US" altLang="ja-JP" smtClean="0"/>
              <a:pPr>
                <a:defRPr/>
              </a:pPr>
              <a:t>18</a:t>
            </a:fld>
            <a:endParaRPr lang="en-US" altLang="ja-JP" dirty="0"/>
          </a:p>
        </p:txBody>
      </p:sp>
      <p:sp>
        <p:nvSpPr>
          <p:cNvPr id="3"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lvl="0" algn="l" eaLnBrk="1" hangingPunct="1">
              <a:defRPr/>
            </a:pPr>
            <a:r>
              <a:rPr lang="ja-JP" altLang="en-US" sz="3200" kern="0" spc="-150" dirty="0" smtClean="0">
                <a:solidFill>
                  <a:srgbClr val="FFFFFF"/>
                </a:solidFill>
              </a:rPr>
              <a:t>２－２．数値</a:t>
            </a:r>
            <a:r>
              <a:rPr lang="ja-JP" altLang="en-US" sz="3200" kern="0" spc="-150" dirty="0">
                <a:solidFill>
                  <a:srgbClr val="FFFFFF"/>
                </a:solidFill>
              </a:rPr>
              <a:t>地形図共同整備（修正）事業 </a:t>
            </a:r>
          </a:p>
        </p:txBody>
      </p:sp>
      <p:sp>
        <p:nvSpPr>
          <p:cNvPr id="7" name="Rectangle 28"/>
          <p:cNvSpPr txBox="1">
            <a:spLocks noChangeArrowheads="1"/>
          </p:cNvSpPr>
          <p:nvPr/>
        </p:nvSpPr>
        <p:spPr bwMode="auto">
          <a:xfrm>
            <a:off x="200025" y="690787"/>
            <a:ext cx="8667750" cy="570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400" kern="0" dirty="0" smtClean="0"/>
              <a:t>実施工程</a:t>
            </a:r>
          </a:p>
          <a:p>
            <a:pPr lvl="1" eaLnBrk="1" hangingPunct="1"/>
            <a:endParaRPr lang="ja-JP" altLang="en-US" sz="2400" kern="0" dirty="0" smtClean="0"/>
          </a:p>
        </p:txBody>
      </p:sp>
      <p:sp>
        <p:nvSpPr>
          <p:cNvPr id="9" name="Line 216"/>
          <p:cNvSpPr>
            <a:spLocks noChangeShapeType="1"/>
          </p:cNvSpPr>
          <p:nvPr/>
        </p:nvSpPr>
        <p:spPr bwMode="auto">
          <a:xfrm>
            <a:off x="2166938" y="2256062"/>
            <a:ext cx="46831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ja-JP" altLang="en-US"/>
          </a:p>
        </p:txBody>
      </p:sp>
      <p:sp>
        <p:nvSpPr>
          <p:cNvPr id="10" name="Line 217"/>
          <p:cNvSpPr>
            <a:spLocks noChangeShapeType="1"/>
          </p:cNvSpPr>
          <p:nvPr/>
        </p:nvSpPr>
        <p:spPr bwMode="auto">
          <a:xfrm>
            <a:off x="2170113" y="2597375"/>
            <a:ext cx="928687"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ja-JP" altLang="en-US"/>
          </a:p>
        </p:txBody>
      </p:sp>
      <p:sp>
        <p:nvSpPr>
          <p:cNvPr id="11" name="Line 218"/>
          <p:cNvSpPr>
            <a:spLocks noChangeShapeType="1"/>
          </p:cNvSpPr>
          <p:nvPr/>
        </p:nvSpPr>
        <p:spPr bwMode="auto">
          <a:xfrm>
            <a:off x="2635250" y="2929162"/>
            <a:ext cx="2332038"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ja-JP" altLang="en-US"/>
          </a:p>
        </p:txBody>
      </p:sp>
      <p:sp>
        <p:nvSpPr>
          <p:cNvPr id="12" name="Line 219"/>
          <p:cNvSpPr>
            <a:spLocks noChangeShapeType="1"/>
          </p:cNvSpPr>
          <p:nvPr/>
        </p:nvSpPr>
        <p:spPr bwMode="auto">
          <a:xfrm>
            <a:off x="4500563" y="3270475"/>
            <a:ext cx="935037"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ja-JP" altLang="en-US"/>
          </a:p>
        </p:txBody>
      </p:sp>
      <p:sp>
        <p:nvSpPr>
          <p:cNvPr id="13" name="Line 221"/>
          <p:cNvSpPr>
            <a:spLocks noChangeShapeType="1"/>
          </p:cNvSpPr>
          <p:nvPr/>
        </p:nvSpPr>
        <p:spPr bwMode="auto">
          <a:xfrm>
            <a:off x="2166938" y="4281712"/>
            <a:ext cx="2816225"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ja-JP" altLang="en-US"/>
          </a:p>
        </p:txBody>
      </p:sp>
      <p:sp>
        <p:nvSpPr>
          <p:cNvPr id="14" name="Line 222"/>
          <p:cNvSpPr>
            <a:spLocks noChangeShapeType="1"/>
          </p:cNvSpPr>
          <p:nvPr/>
        </p:nvSpPr>
        <p:spPr bwMode="auto">
          <a:xfrm>
            <a:off x="2635250" y="4616675"/>
            <a:ext cx="3281363"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ja-JP" altLang="en-US"/>
          </a:p>
        </p:txBody>
      </p:sp>
      <p:sp>
        <p:nvSpPr>
          <p:cNvPr id="15" name="Line 223"/>
          <p:cNvSpPr>
            <a:spLocks noChangeShapeType="1"/>
          </p:cNvSpPr>
          <p:nvPr/>
        </p:nvSpPr>
        <p:spPr bwMode="auto">
          <a:xfrm>
            <a:off x="4254500" y="4942112"/>
            <a:ext cx="1925638"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ja-JP" altLang="en-US"/>
          </a:p>
        </p:txBody>
      </p:sp>
      <p:sp>
        <p:nvSpPr>
          <p:cNvPr id="16" name="Oval 227"/>
          <p:cNvSpPr>
            <a:spLocks noChangeArrowheads="1"/>
          </p:cNvSpPr>
          <p:nvPr/>
        </p:nvSpPr>
        <p:spPr bwMode="auto">
          <a:xfrm>
            <a:off x="5291138" y="6218462"/>
            <a:ext cx="144462" cy="144463"/>
          </a:xfrm>
          <a:prstGeom prst="ellipse">
            <a:avLst/>
          </a:prstGeom>
          <a:solidFill>
            <a:srgbClr val="FF0000"/>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1800">
              <a:latin typeface="Arial" charset="0"/>
              <a:ea typeface="ＭＳ Ｐゴシック" charset="-128"/>
            </a:endParaRPr>
          </a:p>
        </p:txBody>
      </p:sp>
      <p:sp>
        <p:nvSpPr>
          <p:cNvPr id="17" name="Oval 228"/>
          <p:cNvSpPr>
            <a:spLocks noChangeArrowheads="1"/>
          </p:cNvSpPr>
          <p:nvPr/>
        </p:nvSpPr>
        <p:spPr bwMode="auto">
          <a:xfrm>
            <a:off x="4518025" y="6220050"/>
            <a:ext cx="144463" cy="144462"/>
          </a:xfrm>
          <a:prstGeom prst="ellipse">
            <a:avLst/>
          </a:prstGeom>
          <a:solidFill>
            <a:srgbClr val="FF0000"/>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1800">
              <a:latin typeface="Arial" charset="0"/>
              <a:ea typeface="ＭＳ Ｐゴシック" charset="-128"/>
            </a:endParaRPr>
          </a:p>
        </p:txBody>
      </p:sp>
      <p:sp>
        <p:nvSpPr>
          <p:cNvPr id="18" name="Line 230"/>
          <p:cNvSpPr>
            <a:spLocks noChangeShapeType="1"/>
          </p:cNvSpPr>
          <p:nvPr/>
        </p:nvSpPr>
        <p:spPr bwMode="auto">
          <a:xfrm>
            <a:off x="4602163" y="6293075"/>
            <a:ext cx="762000" cy="0"/>
          </a:xfrm>
          <a:prstGeom prst="line">
            <a:avLst/>
          </a:prstGeom>
          <a:noFill/>
          <a:ln w="28575">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0000"/>
                  </a:outerShdw>
                </a:effectLst>
              </a14:hiddenEffects>
            </a:ext>
          </a:extLst>
        </p:spPr>
        <p:txBody>
          <a:bodyPr/>
          <a:lstStyle/>
          <a:p>
            <a:endParaRPr lang="ja-JP" altLang="en-US"/>
          </a:p>
        </p:txBody>
      </p:sp>
      <p:sp>
        <p:nvSpPr>
          <p:cNvPr id="19" name="Line 216"/>
          <p:cNvSpPr>
            <a:spLocks noChangeShapeType="1"/>
          </p:cNvSpPr>
          <p:nvPr/>
        </p:nvSpPr>
        <p:spPr bwMode="auto">
          <a:xfrm>
            <a:off x="2166938" y="3932462"/>
            <a:ext cx="1397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ja-JP" altLang="en-US"/>
          </a:p>
        </p:txBody>
      </p:sp>
      <p:sp>
        <p:nvSpPr>
          <p:cNvPr id="20" name="Line 223"/>
          <p:cNvSpPr>
            <a:spLocks noChangeShapeType="1"/>
          </p:cNvSpPr>
          <p:nvPr/>
        </p:nvSpPr>
        <p:spPr bwMode="auto">
          <a:xfrm>
            <a:off x="6134100" y="5280250"/>
            <a:ext cx="1655763"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ja-JP" altLang="en-US"/>
          </a:p>
        </p:txBody>
      </p:sp>
      <p:sp>
        <p:nvSpPr>
          <p:cNvPr id="21" name="Line 223"/>
          <p:cNvSpPr>
            <a:spLocks noChangeShapeType="1"/>
          </p:cNvSpPr>
          <p:nvPr/>
        </p:nvSpPr>
        <p:spPr bwMode="auto">
          <a:xfrm>
            <a:off x="6137275" y="5599337"/>
            <a:ext cx="2179638"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ja-JP" altLang="en-US"/>
          </a:p>
        </p:txBody>
      </p:sp>
      <p:sp>
        <p:nvSpPr>
          <p:cNvPr id="22" name="Line 223"/>
          <p:cNvSpPr>
            <a:spLocks noChangeShapeType="1"/>
          </p:cNvSpPr>
          <p:nvPr/>
        </p:nvSpPr>
        <p:spPr bwMode="auto">
          <a:xfrm>
            <a:off x="4518025" y="5972400"/>
            <a:ext cx="3941763"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ja-JP" altLang="en-US"/>
          </a:p>
        </p:txBody>
      </p:sp>
      <p:sp>
        <p:nvSpPr>
          <p:cNvPr id="23" name="Oval 227"/>
          <p:cNvSpPr>
            <a:spLocks noChangeArrowheads="1"/>
          </p:cNvSpPr>
          <p:nvPr/>
        </p:nvSpPr>
        <p:spPr bwMode="auto">
          <a:xfrm>
            <a:off x="8388350" y="6215287"/>
            <a:ext cx="144463" cy="144463"/>
          </a:xfrm>
          <a:prstGeom prst="ellipse">
            <a:avLst/>
          </a:prstGeom>
          <a:solidFill>
            <a:srgbClr val="FF0000"/>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1800">
              <a:latin typeface="Arial" charset="0"/>
              <a:ea typeface="ＭＳ Ｐゴシック" charset="-128"/>
            </a:endParaRPr>
          </a:p>
        </p:txBody>
      </p:sp>
      <p:sp>
        <p:nvSpPr>
          <p:cNvPr id="24" name="AutoShape 231"/>
          <p:cNvSpPr>
            <a:spLocks noChangeArrowheads="1"/>
          </p:cNvSpPr>
          <p:nvPr/>
        </p:nvSpPr>
        <p:spPr bwMode="auto">
          <a:xfrm>
            <a:off x="2037792" y="5014615"/>
            <a:ext cx="2165908" cy="690563"/>
          </a:xfrm>
          <a:prstGeom prst="wedgeRectCallout">
            <a:avLst>
              <a:gd name="adj1" fmla="val 61158"/>
              <a:gd name="adj2" fmla="val 124929"/>
            </a:avLst>
          </a:prstGeom>
          <a:solidFill>
            <a:schemeClr val="accent1"/>
          </a:solidFill>
          <a:ln>
            <a:noFill/>
          </a:ln>
          <a:effectLst>
            <a:prstShdw prst="shdw17" dist="17961" dir="2700000">
              <a:schemeClr val="accent1">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lgn="ctr" eaLnBrk="1" hangingPunct="1">
              <a:lnSpc>
                <a:spcPct val="90000"/>
              </a:lnSpc>
              <a:defRPr/>
            </a:pPr>
            <a:r>
              <a:rPr lang="ja-JP" altLang="en-US" sz="1600" dirty="0" smtClean="0">
                <a:solidFill>
                  <a:srgbClr val="FF0000"/>
                </a:solidFill>
                <a:ea typeface="ＭＳ Ｐゴシック" panose="020B0600070205080204" pitchFamily="50" charset="-128"/>
              </a:rPr>
              <a:t>市街化区域などを対象に、中間成果を提供</a:t>
            </a:r>
            <a:endParaRPr lang="ja-JP" altLang="en-US" sz="1600" dirty="0">
              <a:solidFill>
                <a:srgbClr val="FF0000"/>
              </a:solidFill>
              <a:ea typeface="ＭＳ Ｐゴシック" panose="020B0600070205080204" pitchFamily="50" charset="-128"/>
            </a:endParaRPr>
          </a:p>
        </p:txBody>
      </p:sp>
      <p:sp>
        <p:nvSpPr>
          <p:cNvPr id="25" name="AutoShape 231"/>
          <p:cNvSpPr>
            <a:spLocks noChangeArrowheads="1"/>
          </p:cNvSpPr>
          <p:nvPr/>
        </p:nvSpPr>
        <p:spPr bwMode="auto">
          <a:xfrm>
            <a:off x="5938838" y="4264250"/>
            <a:ext cx="2239962" cy="352425"/>
          </a:xfrm>
          <a:prstGeom prst="wedgeRectCallout">
            <a:avLst>
              <a:gd name="adj1" fmla="val 59947"/>
              <a:gd name="adj2" fmla="val 495576"/>
            </a:avLst>
          </a:prstGeom>
          <a:solidFill>
            <a:schemeClr val="accent1"/>
          </a:solidFill>
          <a:ln>
            <a:noFill/>
          </a:ln>
          <a:effectLst>
            <a:prstShdw prst="shdw17" dist="17961" dir="2700000">
              <a:schemeClr val="accent1">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lgn="ctr" eaLnBrk="1" hangingPunct="1">
              <a:lnSpc>
                <a:spcPct val="90000"/>
              </a:lnSpc>
              <a:defRPr/>
            </a:pPr>
            <a:r>
              <a:rPr lang="ja-JP" altLang="en-US" sz="1600" dirty="0">
                <a:solidFill>
                  <a:srgbClr val="FF0000"/>
                </a:solidFill>
                <a:ea typeface="ＭＳ Ｐゴシック" panose="020B0600070205080204" pitchFamily="50" charset="-128"/>
              </a:rPr>
              <a:t>全市町の成果を納品</a:t>
            </a:r>
          </a:p>
        </p:txBody>
      </p:sp>
    </p:spTree>
    <p:extLst>
      <p:ext uri="{BB962C8B-B14F-4D97-AF65-F5344CB8AC3E}">
        <p14:creationId xmlns:p14="http://schemas.microsoft.com/office/powerpoint/2010/main" val="3475636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sldNum" sz="quarter" idx="12"/>
          </p:nvPr>
        </p:nvSpPr>
        <p:spPr>
          <a:xfrm>
            <a:off x="7010400" y="6518275"/>
            <a:ext cx="2133600" cy="339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spcBef>
                <a:spcPct val="0"/>
              </a:spcBef>
              <a:buClrTx/>
              <a:buFontTx/>
              <a:buNone/>
            </a:pPr>
            <a:fld id="{89700A73-EE90-48D9-87A4-3BC2FF5C5F81}" type="slidenum">
              <a:rPr lang="en-US" altLang="ja-JP" sz="1400"/>
              <a:pPr>
                <a:spcBef>
                  <a:spcPct val="0"/>
                </a:spcBef>
                <a:buClrTx/>
                <a:buFontTx/>
                <a:buNone/>
              </a:pPr>
              <a:t>1</a:t>
            </a:fld>
            <a:endParaRPr lang="en-US" altLang="ja-JP" sz="1400"/>
          </a:p>
        </p:txBody>
      </p:sp>
      <p:sp>
        <p:nvSpPr>
          <p:cNvPr id="4101"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a:t>内容</a:t>
            </a:r>
            <a:endParaRPr lang="ja-JP" altLang="en-US" sz="3200" dirty="0" smtClean="0"/>
          </a:p>
        </p:txBody>
      </p:sp>
      <p:sp>
        <p:nvSpPr>
          <p:cNvPr id="5126" name="Rectangle 28"/>
          <p:cNvSpPr>
            <a:spLocks noGrp="1" noChangeArrowheads="1"/>
          </p:cNvSpPr>
          <p:nvPr>
            <p:ph type="body" idx="4294967295"/>
          </p:nvPr>
        </p:nvSpPr>
        <p:spPr>
          <a:xfrm>
            <a:off x="495300" y="1315585"/>
            <a:ext cx="8648700" cy="5066165"/>
          </a:xfrm>
        </p:spPr>
        <p:txBody>
          <a:bodyPr/>
          <a:lstStyle/>
          <a:p>
            <a:pPr marL="0" indent="0" eaLnBrk="1" hangingPunct="1">
              <a:spcBef>
                <a:spcPts val="1200"/>
              </a:spcBef>
              <a:buNone/>
              <a:defRPr/>
            </a:pPr>
            <a:r>
              <a:rPr lang="ja-JP" altLang="en-US" sz="2800" dirty="0"/>
              <a:t>１．共有デジタル地図共同整備</a:t>
            </a:r>
            <a:r>
              <a:rPr lang="ja-JP" altLang="en-US" sz="2800" dirty="0" smtClean="0"/>
              <a:t>事業の概要</a:t>
            </a:r>
            <a:endParaRPr lang="en-US" altLang="ja-JP" sz="2800" dirty="0"/>
          </a:p>
          <a:p>
            <a:pPr marL="0" indent="0" eaLnBrk="1" hangingPunct="1">
              <a:spcBef>
                <a:spcPts val="1200"/>
              </a:spcBef>
              <a:buNone/>
              <a:defRPr/>
            </a:pPr>
            <a:r>
              <a:rPr lang="ja-JP" altLang="en-US" sz="2800" dirty="0"/>
              <a:t>２</a:t>
            </a:r>
            <a:r>
              <a:rPr lang="ja-JP" altLang="en-US" sz="2800" dirty="0" smtClean="0"/>
              <a:t>．第３期</a:t>
            </a:r>
            <a:r>
              <a:rPr lang="ja-JP" altLang="en-US" sz="2800" dirty="0"/>
              <a:t>共有デジタル地図更新事業</a:t>
            </a:r>
            <a:r>
              <a:rPr lang="ja-JP" altLang="en-US" sz="2800" dirty="0" smtClean="0"/>
              <a:t>について</a:t>
            </a:r>
            <a:endParaRPr lang="en-US" altLang="ja-JP" sz="2800" dirty="0" smtClean="0"/>
          </a:p>
          <a:p>
            <a:pPr marL="0" indent="0" eaLnBrk="1" hangingPunct="1">
              <a:spcBef>
                <a:spcPts val="1200"/>
              </a:spcBef>
              <a:buNone/>
              <a:defRPr/>
            </a:pPr>
            <a:r>
              <a:rPr lang="ja-JP" altLang="en-US" sz="2800" dirty="0"/>
              <a:t>　</a:t>
            </a:r>
            <a:r>
              <a:rPr lang="ja-JP" altLang="en-US" sz="2800" dirty="0" smtClean="0"/>
              <a:t>　（進捗報告）</a:t>
            </a:r>
            <a:endParaRPr lang="ja-JP" altLang="en-US" sz="2800" dirty="0"/>
          </a:p>
        </p:txBody>
      </p:sp>
    </p:spTree>
    <p:extLst>
      <p:ext uri="{BB962C8B-B14F-4D97-AF65-F5344CB8AC3E}">
        <p14:creationId xmlns:p14="http://schemas.microsoft.com/office/powerpoint/2010/main" val="18705720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010400" y="6518275"/>
            <a:ext cx="2133600" cy="339725"/>
          </a:xfrm>
        </p:spPr>
        <p:txBody>
          <a:bodyPr/>
          <a:lstStyle/>
          <a:p>
            <a:pPr>
              <a:defRPr/>
            </a:pPr>
            <a:fld id="{0139A74E-6A49-4A87-9B30-F77FC9FE9157}" type="slidenum">
              <a:rPr lang="en-US" altLang="ja-JP" smtClean="0"/>
              <a:pPr>
                <a:defRPr/>
              </a:pPr>
              <a:t>19</a:t>
            </a:fld>
            <a:endParaRPr lang="en-US" altLang="ja-JP"/>
          </a:p>
        </p:txBody>
      </p:sp>
      <p:sp>
        <p:nvSpPr>
          <p:cNvPr id="3"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lvl="0" algn="l" eaLnBrk="1" hangingPunct="1">
              <a:defRPr/>
            </a:pPr>
            <a:r>
              <a:rPr lang="ja-JP" altLang="en-US" sz="3200" kern="0" spc="-150" dirty="0" smtClean="0">
                <a:solidFill>
                  <a:srgbClr val="FFFFFF"/>
                </a:solidFill>
              </a:rPr>
              <a:t>２－２．数値</a:t>
            </a:r>
            <a:r>
              <a:rPr lang="ja-JP" altLang="en-US" sz="3200" kern="0" spc="-150" dirty="0">
                <a:solidFill>
                  <a:srgbClr val="FFFFFF"/>
                </a:solidFill>
              </a:rPr>
              <a:t>地形図共同整備（修正）事業 </a:t>
            </a:r>
          </a:p>
        </p:txBody>
      </p:sp>
      <p:sp>
        <p:nvSpPr>
          <p:cNvPr id="4" name="Rectangle 28"/>
          <p:cNvSpPr txBox="1">
            <a:spLocks noChangeArrowheads="1"/>
          </p:cNvSpPr>
          <p:nvPr/>
        </p:nvSpPr>
        <p:spPr bwMode="auto">
          <a:xfrm>
            <a:off x="200025" y="800626"/>
            <a:ext cx="8667750" cy="4446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800" kern="0" dirty="0" smtClean="0"/>
              <a:t>成果品</a:t>
            </a:r>
          </a:p>
          <a:p>
            <a:pPr eaLnBrk="1" hangingPunct="1">
              <a:buFont typeface="Wingdings" panose="05000000000000000000" pitchFamily="2" charset="2"/>
              <a:buNone/>
            </a:pPr>
            <a:r>
              <a:rPr lang="ja-JP" altLang="en-US" sz="2400" kern="0" dirty="0" smtClean="0"/>
              <a:t>　　</a:t>
            </a:r>
            <a:r>
              <a:rPr lang="ja-JP" altLang="en-US" sz="2200" kern="0" dirty="0" smtClean="0"/>
              <a:t>　・共有デジタル地図（数値地形図</a:t>
            </a:r>
            <a:r>
              <a:rPr lang="en-US" altLang="ja-JP" sz="2200" kern="0" dirty="0" smtClean="0"/>
              <a:t>2500</a:t>
            </a:r>
            <a:r>
              <a:rPr lang="ja-JP" altLang="en-US" sz="2200" kern="0" dirty="0" err="1" smtClean="0"/>
              <a:t>、</a:t>
            </a:r>
            <a:r>
              <a:rPr lang="ja-JP" altLang="en-US" sz="2200" kern="0" dirty="0" smtClean="0"/>
              <a:t>数値地形図</a:t>
            </a:r>
            <a:r>
              <a:rPr lang="en-US" altLang="ja-JP" sz="2200" kern="0" dirty="0" smtClean="0"/>
              <a:t>10000</a:t>
            </a:r>
            <a:r>
              <a:rPr lang="ja-JP" altLang="en-US" sz="2200" kern="0" dirty="0" smtClean="0"/>
              <a:t>）</a:t>
            </a:r>
          </a:p>
          <a:p>
            <a:pPr eaLnBrk="1" hangingPunct="1">
              <a:buNone/>
            </a:pPr>
            <a:r>
              <a:rPr lang="ja-JP" altLang="en-US" sz="2200" kern="0" dirty="0" smtClean="0"/>
              <a:t>　　　　</a:t>
            </a:r>
            <a:r>
              <a:rPr lang="en-US" altLang="ja-JP" sz="2200" kern="0" dirty="0" smtClean="0"/>
              <a:t>※</a:t>
            </a:r>
            <a:r>
              <a:rPr lang="ja-JP" altLang="en-US" sz="2200" kern="0" dirty="0" smtClean="0"/>
              <a:t>納品形式：</a:t>
            </a:r>
            <a:r>
              <a:rPr lang="en-US" altLang="ja-JP" sz="2200" kern="0" dirty="0" smtClean="0"/>
              <a:t>DM</a:t>
            </a:r>
            <a:r>
              <a:rPr lang="ja-JP" altLang="en-US" sz="2200" kern="0" dirty="0" err="1" smtClean="0"/>
              <a:t>、</a:t>
            </a:r>
            <a:r>
              <a:rPr lang="en-US" altLang="ja-JP" sz="2200" kern="0" dirty="0" smtClean="0"/>
              <a:t>SHP</a:t>
            </a:r>
            <a:r>
              <a:rPr lang="ja-JP" altLang="en-US" sz="2200" kern="0" dirty="0" err="1" smtClean="0"/>
              <a:t>、</a:t>
            </a:r>
            <a:r>
              <a:rPr lang="en-US" altLang="ja-JP" sz="2200" kern="0" dirty="0" smtClean="0"/>
              <a:t>DXF</a:t>
            </a:r>
            <a:r>
              <a:rPr lang="ja-JP" altLang="en-US" sz="2200" kern="0" dirty="0" err="1" smtClean="0"/>
              <a:t>、</a:t>
            </a:r>
            <a:r>
              <a:rPr lang="en-US" altLang="ja-JP" sz="2200" kern="0" dirty="0" smtClean="0"/>
              <a:t>SXF</a:t>
            </a:r>
            <a:r>
              <a:rPr lang="ja-JP" altLang="en-US" sz="2200" kern="0" dirty="0" err="1" smtClean="0"/>
              <a:t>、</a:t>
            </a:r>
            <a:r>
              <a:rPr lang="en-US" altLang="ja-JP" sz="2200" kern="0" dirty="0" smtClean="0"/>
              <a:t>PDF</a:t>
            </a:r>
            <a:r>
              <a:rPr lang="ja-JP" altLang="en-US" sz="2200" kern="0" dirty="0" err="1" smtClean="0"/>
              <a:t>、</a:t>
            </a:r>
            <a:r>
              <a:rPr lang="en-US" altLang="ja-JP" sz="2200" kern="0" dirty="0" smtClean="0"/>
              <a:t>XML(2500</a:t>
            </a:r>
            <a:r>
              <a:rPr lang="ja-JP" altLang="en-US" sz="2200" kern="0" dirty="0" smtClean="0"/>
              <a:t>のみ</a:t>
            </a:r>
            <a:r>
              <a:rPr lang="en-US" altLang="ja-JP" sz="2200" kern="0" dirty="0" smtClean="0"/>
              <a:t>)</a:t>
            </a:r>
            <a:endParaRPr lang="ja-JP" altLang="en-US" sz="2200" kern="0" dirty="0">
              <a:solidFill>
                <a:srgbClr val="FF0000"/>
              </a:solidFill>
            </a:endParaRPr>
          </a:p>
          <a:p>
            <a:pPr eaLnBrk="1" hangingPunct="1">
              <a:buFont typeface="Wingdings" panose="05000000000000000000" pitchFamily="2" charset="2"/>
              <a:buNone/>
            </a:pPr>
            <a:r>
              <a:rPr lang="ja-JP" altLang="en-US" sz="2200" kern="0" dirty="0" smtClean="0"/>
              <a:t>　　　・精度管理表、検査評価結果資料</a:t>
            </a:r>
          </a:p>
          <a:p>
            <a:pPr eaLnBrk="1" hangingPunct="1">
              <a:buFont typeface="Wingdings" panose="05000000000000000000" pitchFamily="2" charset="2"/>
              <a:buNone/>
            </a:pPr>
            <a:r>
              <a:rPr lang="ja-JP" altLang="en-US" sz="2200" kern="0" dirty="0" smtClean="0"/>
              <a:t>　　　・メタデータファイル</a:t>
            </a:r>
          </a:p>
          <a:p>
            <a:pPr eaLnBrk="1" hangingPunct="1">
              <a:buFont typeface="Wingdings" panose="05000000000000000000" pitchFamily="2" charset="2"/>
              <a:buNone/>
            </a:pPr>
            <a:r>
              <a:rPr lang="ja-JP" altLang="en-US" sz="2200" kern="0" dirty="0" smtClean="0"/>
              <a:t>　　　</a:t>
            </a:r>
            <a:r>
              <a:rPr lang="ja-JP" altLang="en-US" sz="2200" kern="0" dirty="0" smtClean="0"/>
              <a:t>・</a:t>
            </a:r>
            <a:r>
              <a:rPr lang="ja-JP" altLang="en-US" sz="2200" kern="0" dirty="0" smtClean="0"/>
              <a:t>各種</a:t>
            </a:r>
            <a:r>
              <a:rPr lang="en-US" altLang="ja-JP" sz="2200" kern="0" dirty="0" smtClean="0"/>
              <a:t>GIS</a:t>
            </a:r>
            <a:r>
              <a:rPr lang="ja-JP" altLang="en-US" sz="2200" kern="0" dirty="0" smtClean="0"/>
              <a:t>用に作成した各市町単位のプロジェクトファイル</a:t>
            </a:r>
          </a:p>
          <a:p>
            <a:pPr eaLnBrk="1" hangingPunct="1">
              <a:buNone/>
            </a:pPr>
            <a:r>
              <a:rPr lang="ja-JP" altLang="en-US" sz="2200" kern="0" dirty="0" smtClean="0"/>
              <a:t>　　　・既存資料利用による修正作業整備仕様書（案</a:t>
            </a:r>
            <a:r>
              <a:rPr lang="ja-JP" altLang="en-US" sz="2200" kern="0" dirty="0" smtClean="0"/>
              <a:t>）</a:t>
            </a:r>
            <a:endParaRPr lang="en-US" altLang="ja-JP" sz="2200" kern="0" dirty="0" smtClean="0"/>
          </a:p>
          <a:p>
            <a:pPr eaLnBrk="1" hangingPunct="1">
              <a:buFont typeface="Wingdings" panose="05000000000000000000" pitchFamily="2" charset="2"/>
              <a:buNone/>
            </a:pPr>
            <a:r>
              <a:rPr lang="ja-JP" altLang="en-US" sz="2200" kern="0" dirty="0" smtClean="0"/>
              <a:t>　　　</a:t>
            </a:r>
            <a:r>
              <a:rPr lang="ja-JP" altLang="en-US" sz="2200" kern="0" dirty="0" smtClean="0"/>
              <a:t>・</a:t>
            </a:r>
            <a:r>
              <a:rPr lang="ja-JP" altLang="en-US" sz="2200" kern="0" dirty="0"/>
              <a:t>予察範囲データ</a:t>
            </a:r>
          </a:p>
          <a:p>
            <a:pPr eaLnBrk="1" hangingPunct="1">
              <a:buFont typeface="Wingdings" panose="05000000000000000000" pitchFamily="2" charset="2"/>
              <a:buNone/>
            </a:pPr>
            <a:r>
              <a:rPr lang="ja-JP" altLang="en-US" sz="2200" kern="0" dirty="0" smtClean="0"/>
              <a:t>　　　・打合せ記録簿</a:t>
            </a:r>
            <a:endParaRPr lang="en-US" altLang="ja-JP" sz="2200" kern="0" dirty="0" smtClean="0"/>
          </a:p>
          <a:p>
            <a:pPr eaLnBrk="1" hangingPunct="1">
              <a:buFont typeface="Wingdings" panose="05000000000000000000" pitchFamily="2" charset="2"/>
              <a:buNone/>
            </a:pPr>
            <a:r>
              <a:rPr lang="ja-JP" altLang="en-US" sz="2200" kern="0" dirty="0"/>
              <a:t>　</a:t>
            </a:r>
            <a:r>
              <a:rPr lang="ja-JP" altLang="en-US" sz="2200" kern="0" dirty="0" smtClean="0"/>
              <a:t>　　・作業</a:t>
            </a:r>
            <a:r>
              <a:rPr lang="ja-JP" altLang="en-US" sz="2200" kern="0" dirty="0" smtClean="0"/>
              <a:t>報告書</a:t>
            </a:r>
            <a:endParaRPr lang="ja-JP" altLang="en-US" sz="2200" kern="0" dirty="0" smtClean="0"/>
          </a:p>
        </p:txBody>
      </p:sp>
    </p:spTree>
    <p:extLst>
      <p:ext uri="{BB962C8B-B14F-4D97-AF65-F5344CB8AC3E}">
        <p14:creationId xmlns:p14="http://schemas.microsoft.com/office/powerpoint/2010/main" val="6820929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010400" y="6518275"/>
            <a:ext cx="2133600" cy="339725"/>
          </a:xfrm>
        </p:spPr>
        <p:txBody>
          <a:bodyPr/>
          <a:lstStyle/>
          <a:p>
            <a:pPr>
              <a:defRPr/>
            </a:pPr>
            <a:fld id="{0139A74E-6A49-4A87-9B30-F77FC9FE9157}" type="slidenum">
              <a:rPr lang="en-US" altLang="ja-JP" smtClean="0"/>
              <a:pPr>
                <a:defRPr/>
              </a:pPr>
              <a:t>20</a:t>
            </a:fld>
            <a:endParaRPr lang="en-US" altLang="ja-JP" dirty="0"/>
          </a:p>
        </p:txBody>
      </p:sp>
      <p:sp>
        <p:nvSpPr>
          <p:cNvPr id="3"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lvl="0" algn="l" eaLnBrk="1" hangingPunct="1">
              <a:defRPr/>
            </a:pPr>
            <a:r>
              <a:rPr lang="ja-JP" altLang="en-US" sz="3200" kern="0" spc="-150" dirty="0" smtClean="0">
                <a:solidFill>
                  <a:srgbClr val="FFFFFF"/>
                </a:solidFill>
              </a:rPr>
              <a:t>２－２．数値</a:t>
            </a:r>
            <a:r>
              <a:rPr lang="ja-JP" altLang="en-US" sz="3200" kern="0" spc="-150" dirty="0">
                <a:solidFill>
                  <a:srgbClr val="FFFFFF"/>
                </a:solidFill>
              </a:rPr>
              <a:t>地形図共同整備（修正）事業 </a:t>
            </a:r>
          </a:p>
        </p:txBody>
      </p:sp>
      <p:sp>
        <p:nvSpPr>
          <p:cNvPr id="4" name="Rectangle 28"/>
          <p:cNvSpPr txBox="1">
            <a:spLocks noChangeArrowheads="1"/>
          </p:cNvSpPr>
          <p:nvPr/>
        </p:nvSpPr>
        <p:spPr bwMode="auto">
          <a:xfrm>
            <a:off x="200025" y="722459"/>
            <a:ext cx="8667750" cy="570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800" kern="0" dirty="0"/>
              <a:t>成果の検査について</a:t>
            </a:r>
            <a:endParaRPr lang="en-US" altLang="ja-JP" sz="2800" kern="0" dirty="0"/>
          </a:p>
          <a:p>
            <a:pPr lvl="1" eaLnBrk="1" hangingPunct="1"/>
            <a:r>
              <a:rPr lang="ja-JP" altLang="en-US" sz="2400" dirty="0" smtClean="0"/>
              <a:t>検査実施日・場所</a:t>
            </a:r>
            <a:endParaRPr lang="en-US" altLang="ja-JP" sz="2400" dirty="0" smtClean="0"/>
          </a:p>
          <a:p>
            <a:pPr lvl="2" eaLnBrk="1" hangingPunct="1"/>
            <a:r>
              <a:rPr lang="ja-JP" altLang="en-US" sz="2000" dirty="0" smtClean="0"/>
              <a:t>日程：令和</a:t>
            </a:r>
            <a:r>
              <a:rPr lang="ja-JP" altLang="en-US" sz="2000" dirty="0" smtClean="0"/>
              <a:t>元年６月</a:t>
            </a:r>
            <a:r>
              <a:rPr lang="ja-JP" altLang="en-US" sz="2000" dirty="0" smtClean="0"/>
              <a:t>２</a:t>
            </a:r>
            <a:r>
              <a:rPr lang="ja-JP" altLang="en-US" sz="2000" dirty="0"/>
              <a:t>８</a:t>
            </a:r>
            <a:r>
              <a:rPr lang="ja-JP" altLang="en-US" sz="2000" dirty="0" smtClean="0"/>
              <a:t>日</a:t>
            </a:r>
            <a:r>
              <a:rPr lang="ja-JP" altLang="en-US" sz="2000" dirty="0" smtClean="0"/>
              <a:t>（金）</a:t>
            </a:r>
            <a:endParaRPr lang="en-US" altLang="ja-JP" sz="2000" dirty="0" smtClean="0"/>
          </a:p>
          <a:p>
            <a:pPr lvl="2" eaLnBrk="1" hangingPunct="1"/>
            <a:r>
              <a:rPr lang="ja-JP" altLang="en-US" sz="2000" dirty="0" smtClean="0"/>
              <a:t>場所： </a:t>
            </a:r>
            <a:r>
              <a:rPr lang="ja-JP" altLang="en-US" sz="2000" dirty="0"/>
              <a:t>三重県建設技術</a:t>
            </a:r>
            <a:r>
              <a:rPr lang="ja-JP" altLang="en-US" sz="2000" dirty="0" smtClean="0"/>
              <a:t>センター</a:t>
            </a:r>
            <a:endParaRPr lang="en-US" altLang="ja-JP" sz="2000" dirty="0" smtClean="0"/>
          </a:p>
          <a:p>
            <a:pPr lvl="1" eaLnBrk="1" hangingPunct="1"/>
            <a:r>
              <a:rPr lang="ja-JP" altLang="en-US" sz="2400" dirty="0" smtClean="0"/>
              <a:t>検査対象</a:t>
            </a:r>
            <a:endParaRPr lang="en-US" altLang="ja-JP" sz="2400" dirty="0"/>
          </a:p>
          <a:p>
            <a:pPr marL="1347788" lvl="2" indent="-433388" eaLnBrk="1" hangingPunct="1">
              <a:buNone/>
            </a:pPr>
            <a:r>
              <a:rPr lang="en-US" altLang="ja-JP" sz="2000" dirty="0"/>
              <a:t>(</a:t>
            </a:r>
            <a:r>
              <a:rPr lang="ja-JP" altLang="en-US" sz="2000" dirty="0"/>
              <a:t>１</a:t>
            </a:r>
            <a:r>
              <a:rPr lang="en-US" altLang="ja-JP" sz="2000" dirty="0"/>
              <a:t>) </a:t>
            </a:r>
            <a:r>
              <a:rPr lang="ja-JP" altLang="en-US" sz="2000" dirty="0"/>
              <a:t>作業報告書（地図運用支援に関わる成果を含む。契約書・仕様書</a:t>
            </a:r>
            <a:r>
              <a:rPr lang="ja-JP" altLang="en-US" sz="2000" dirty="0" smtClean="0"/>
              <a:t>・　　提案書</a:t>
            </a:r>
            <a:r>
              <a:rPr lang="ja-JP" altLang="en-US" sz="2000" dirty="0"/>
              <a:t>内容の確認実施）、その他精度管理表等の本業務で作成した書類</a:t>
            </a:r>
          </a:p>
          <a:p>
            <a:pPr marL="914400" lvl="2" indent="0" eaLnBrk="1" hangingPunct="1">
              <a:buNone/>
            </a:pPr>
            <a:r>
              <a:rPr lang="en-US" altLang="ja-JP" sz="2000" dirty="0"/>
              <a:t>(</a:t>
            </a:r>
            <a:r>
              <a:rPr lang="ja-JP" altLang="en-US" sz="2000" dirty="0"/>
              <a:t>２</a:t>
            </a:r>
            <a:r>
              <a:rPr lang="en-US" altLang="ja-JP" sz="2000" dirty="0"/>
              <a:t>) </a:t>
            </a:r>
            <a:r>
              <a:rPr lang="ja-JP" altLang="en-US" sz="2000" dirty="0"/>
              <a:t>共有デジタル地図成果及び関連成果（全県域市町毎</a:t>
            </a:r>
            <a:r>
              <a:rPr lang="ja-JP" altLang="en-US" sz="2000" dirty="0" smtClean="0"/>
              <a:t>）</a:t>
            </a:r>
            <a:endParaRPr lang="en-US" altLang="ja-JP" sz="2000" dirty="0" smtClean="0"/>
          </a:p>
          <a:p>
            <a:pPr marL="914400" lvl="2" indent="0" eaLnBrk="1" hangingPunct="1">
              <a:buNone/>
            </a:pPr>
            <a:r>
              <a:rPr lang="en-US" altLang="ja-JP" sz="2000" dirty="0" smtClean="0"/>
              <a:t>(</a:t>
            </a:r>
            <a:r>
              <a:rPr lang="ja-JP" altLang="en-US" sz="2000" dirty="0"/>
              <a:t>３</a:t>
            </a:r>
            <a:r>
              <a:rPr lang="en-US" altLang="ja-JP" sz="2000" dirty="0"/>
              <a:t>) </a:t>
            </a:r>
            <a:r>
              <a:rPr lang="ja-JP" altLang="en-US" sz="2000" dirty="0"/>
              <a:t>小縮尺地図データ成果及び関連成果（全県域市町毎）</a:t>
            </a:r>
          </a:p>
          <a:p>
            <a:pPr lvl="1" eaLnBrk="1" hangingPunct="1"/>
            <a:r>
              <a:rPr lang="ja-JP" altLang="en-US" sz="2400" dirty="0" smtClean="0"/>
              <a:t>検査体制</a:t>
            </a:r>
            <a:endParaRPr lang="en-US" altLang="ja-JP" sz="2400" dirty="0"/>
          </a:p>
          <a:p>
            <a:pPr marL="0" lvl="2" indent="0" eaLnBrk="1" hangingPunct="1">
              <a:buNone/>
            </a:pPr>
            <a:r>
              <a:rPr lang="ja-JP" altLang="en-US" sz="1400" kern="0" dirty="0" smtClean="0"/>
              <a:t>  </a:t>
            </a:r>
            <a:r>
              <a:rPr lang="ja-JP" altLang="en-US" sz="1400" kern="0" dirty="0"/>
              <a:t>　　　　</a:t>
            </a:r>
            <a:r>
              <a:rPr lang="ja-JP" altLang="en-US" sz="1400" kern="0" dirty="0" smtClean="0"/>
              <a:t>　　　</a:t>
            </a:r>
            <a:r>
              <a:rPr lang="en-US" altLang="ja-JP" sz="2000" dirty="0" smtClean="0"/>
              <a:t>(</a:t>
            </a:r>
            <a:r>
              <a:rPr lang="ja-JP" altLang="en-US" sz="2000" dirty="0"/>
              <a:t>１</a:t>
            </a:r>
            <a:r>
              <a:rPr lang="en-US" altLang="ja-JP" sz="2000" dirty="0"/>
              <a:t>) </a:t>
            </a:r>
            <a:r>
              <a:rPr lang="ja-JP" altLang="en-US" sz="2000" dirty="0"/>
              <a:t>市町職員　　</a:t>
            </a:r>
            <a:r>
              <a:rPr lang="ja-JP" altLang="en-US" sz="2000" dirty="0" smtClean="0"/>
              <a:t>３名</a:t>
            </a:r>
            <a:endParaRPr lang="ja-JP" altLang="en-US" sz="2000" dirty="0"/>
          </a:p>
          <a:p>
            <a:pPr marL="0" lvl="2" indent="0" eaLnBrk="1" hangingPunct="1">
              <a:buNone/>
            </a:pPr>
            <a:r>
              <a:rPr lang="ja-JP" altLang="en-US" sz="2000" dirty="0" smtClean="0"/>
              <a:t> </a:t>
            </a:r>
            <a:r>
              <a:rPr lang="ja-JP" altLang="en-US" sz="2000" dirty="0"/>
              <a:t>　　　　</a:t>
            </a:r>
            <a:r>
              <a:rPr lang="ja-JP" altLang="en-US" sz="2000" dirty="0" smtClean="0"/>
              <a:t>　</a:t>
            </a:r>
            <a:r>
              <a:rPr lang="en-US" altLang="ja-JP" sz="2000" dirty="0" smtClean="0"/>
              <a:t>(</a:t>
            </a:r>
            <a:r>
              <a:rPr lang="ja-JP" altLang="en-US" sz="2000" dirty="0"/>
              <a:t>２</a:t>
            </a:r>
            <a:r>
              <a:rPr lang="en-US" altLang="ja-JP" sz="2000" dirty="0"/>
              <a:t>) </a:t>
            </a:r>
            <a:r>
              <a:rPr lang="ja-JP" altLang="en-US" sz="2000" dirty="0"/>
              <a:t>三重県職員　</a:t>
            </a:r>
            <a:r>
              <a:rPr lang="ja-JP" altLang="en-US" sz="2000" dirty="0" smtClean="0"/>
              <a:t>２名</a:t>
            </a:r>
            <a:endParaRPr lang="ja-JP" altLang="en-US" sz="2000" dirty="0"/>
          </a:p>
          <a:p>
            <a:pPr marL="0" lvl="2" indent="0" eaLnBrk="1" hangingPunct="1">
              <a:buNone/>
            </a:pPr>
            <a:r>
              <a:rPr lang="ja-JP" altLang="en-US" sz="2000" dirty="0" smtClean="0"/>
              <a:t> </a:t>
            </a:r>
            <a:r>
              <a:rPr lang="ja-JP" altLang="en-US" sz="2000" dirty="0"/>
              <a:t>　　　　</a:t>
            </a:r>
            <a:r>
              <a:rPr lang="ja-JP" altLang="en-US" sz="2000" dirty="0" smtClean="0"/>
              <a:t>　</a:t>
            </a:r>
            <a:r>
              <a:rPr lang="en-US" altLang="ja-JP" sz="2000" dirty="0" smtClean="0"/>
              <a:t>(</a:t>
            </a:r>
            <a:r>
              <a:rPr lang="ja-JP" altLang="en-US" sz="2000" dirty="0"/>
              <a:t>３</a:t>
            </a:r>
            <a:r>
              <a:rPr lang="en-US" altLang="ja-JP" sz="2000" dirty="0"/>
              <a:t>) </a:t>
            </a:r>
            <a:r>
              <a:rPr lang="ja-JP" altLang="en-US" sz="2000" dirty="0"/>
              <a:t>三重県建設技術センター職員　　</a:t>
            </a:r>
            <a:r>
              <a:rPr lang="ja-JP" altLang="en-US" sz="2000" dirty="0" smtClean="0"/>
              <a:t>２名</a:t>
            </a:r>
            <a:endParaRPr lang="ja-JP" altLang="en-US" sz="2000" dirty="0"/>
          </a:p>
          <a:p>
            <a:pPr marL="0" lvl="2" indent="0" eaLnBrk="1" hangingPunct="1">
              <a:buNone/>
            </a:pPr>
            <a:r>
              <a:rPr lang="ja-JP" altLang="en-US" sz="2000" dirty="0" smtClean="0"/>
              <a:t> </a:t>
            </a:r>
            <a:r>
              <a:rPr lang="ja-JP" altLang="en-US" sz="2000" dirty="0"/>
              <a:t>　　　　</a:t>
            </a:r>
            <a:r>
              <a:rPr lang="ja-JP" altLang="en-US" sz="2000" dirty="0" smtClean="0"/>
              <a:t>　</a:t>
            </a:r>
            <a:r>
              <a:rPr lang="en-US" altLang="ja-JP" sz="2000" dirty="0" smtClean="0"/>
              <a:t>(</a:t>
            </a:r>
            <a:r>
              <a:rPr lang="ja-JP" altLang="en-US" sz="2000" dirty="0"/>
              <a:t>４</a:t>
            </a:r>
            <a:r>
              <a:rPr lang="en-US" altLang="ja-JP" sz="2000" dirty="0"/>
              <a:t>) </a:t>
            </a:r>
            <a:r>
              <a:rPr lang="ja-JP" altLang="en-US" sz="2000" dirty="0"/>
              <a:t>三重県市町総合事務組合職員　</a:t>
            </a:r>
            <a:r>
              <a:rPr lang="ja-JP" altLang="en-US" sz="2000" dirty="0" smtClean="0"/>
              <a:t> ４名</a:t>
            </a:r>
            <a:endParaRPr lang="ja-JP" altLang="en-US" sz="2000" dirty="0"/>
          </a:p>
          <a:p>
            <a:pPr eaLnBrk="1" hangingPunct="1">
              <a:buNone/>
            </a:pPr>
            <a:endParaRPr lang="ja-JP" altLang="en-US" sz="1400" kern="0" dirty="0" smtClean="0"/>
          </a:p>
        </p:txBody>
      </p:sp>
    </p:spTree>
    <p:extLst>
      <p:ext uri="{BB962C8B-B14F-4D97-AF65-F5344CB8AC3E}">
        <p14:creationId xmlns:p14="http://schemas.microsoft.com/office/powerpoint/2010/main" val="38978794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010400" y="6518275"/>
            <a:ext cx="2133600" cy="339725"/>
          </a:xfrm>
        </p:spPr>
        <p:txBody>
          <a:bodyPr/>
          <a:lstStyle/>
          <a:p>
            <a:pPr>
              <a:defRPr/>
            </a:pPr>
            <a:fld id="{0139A74E-6A49-4A87-9B30-F77FC9FE9157}" type="slidenum">
              <a:rPr lang="en-US" altLang="ja-JP" smtClean="0"/>
              <a:pPr>
                <a:defRPr/>
              </a:pPr>
              <a:t>21</a:t>
            </a:fld>
            <a:endParaRPr lang="en-US" altLang="ja-JP"/>
          </a:p>
        </p:txBody>
      </p:sp>
      <p:sp>
        <p:nvSpPr>
          <p:cNvPr id="3"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lvl="0" algn="l" eaLnBrk="1" hangingPunct="1">
              <a:defRPr/>
            </a:pPr>
            <a:r>
              <a:rPr lang="ja-JP" altLang="en-US" sz="3200" kern="0" spc="-150" dirty="0" smtClean="0">
                <a:solidFill>
                  <a:srgbClr val="FFFFFF"/>
                </a:solidFill>
              </a:rPr>
              <a:t>２－２．数値</a:t>
            </a:r>
            <a:r>
              <a:rPr lang="ja-JP" altLang="en-US" sz="3200" kern="0" spc="-150" dirty="0">
                <a:solidFill>
                  <a:srgbClr val="FFFFFF"/>
                </a:solidFill>
              </a:rPr>
              <a:t>地形図共同整備（修正）事業 </a:t>
            </a:r>
          </a:p>
        </p:txBody>
      </p:sp>
      <p:sp>
        <p:nvSpPr>
          <p:cNvPr id="4" name="Rectangle 28"/>
          <p:cNvSpPr txBox="1">
            <a:spLocks noChangeArrowheads="1"/>
          </p:cNvSpPr>
          <p:nvPr/>
        </p:nvSpPr>
        <p:spPr bwMode="auto">
          <a:xfrm>
            <a:off x="71022" y="717487"/>
            <a:ext cx="8893592" cy="543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800" kern="0" dirty="0"/>
              <a:t>成果の検査について</a:t>
            </a:r>
            <a:endParaRPr lang="en-US" altLang="ja-JP" sz="2800" kern="0" dirty="0"/>
          </a:p>
          <a:p>
            <a:pPr lvl="1" eaLnBrk="1" hangingPunct="1"/>
            <a:r>
              <a:rPr lang="ja-JP" altLang="en-US" sz="2400" dirty="0" smtClean="0"/>
              <a:t>検査内容</a:t>
            </a:r>
            <a:endParaRPr lang="en-US" altLang="ja-JP" sz="2400" dirty="0" smtClean="0"/>
          </a:p>
          <a:p>
            <a:pPr marL="895350" indent="-895350" eaLnBrk="1" hangingPunct="1">
              <a:buNone/>
            </a:pPr>
            <a:r>
              <a:rPr lang="ja-JP" altLang="en-US" sz="2400" kern="0" dirty="0" smtClean="0"/>
              <a:t>　　</a:t>
            </a:r>
            <a:r>
              <a:rPr lang="ja-JP" altLang="en-US" sz="1800" kern="0" dirty="0" smtClean="0"/>
              <a:t>　</a:t>
            </a:r>
            <a:r>
              <a:rPr lang="en-US" altLang="ja-JP" sz="1600" kern="0" dirty="0"/>
              <a:t>(</a:t>
            </a:r>
            <a:r>
              <a:rPr lang="ja-JP" altLang="en-US" sz="1600" kern="0" dirty="0"/>
              <a:t>１</a:t>
            </a:r>
            <a:r>
              <a:rPr lang="en-US" altLang="ja-JP" sz="1600" kern="0" dirty="0"/>
              <a:t>) </a:t>
            </a:r>
            <a:r>
              <a:rPr lang="ja-JP" altLang="en-US" sz="1600" kern="0" dirty="0"/>
              <a:t>作業報告書（地図運用支援に関わる成果を含む。契約書・仕様書・提案書内容の確認実施）</a:t>
            </a:r>
          </a:p>
          <a:p>
            <a:pPr lvl="2" eaLnBrk="1" hangingPunct="1">
              <a:buNone/>
            </a:pPr>
            <a:r>
              <a:rPr lang="ja-JP" altLang="en-US" sz="1600" kern="0" dirty="0" smtClean="0"/>
              <a:t>①</a:t>
            </a:r>
            <a:r>
              <a:rPr lang="ja-JP" altLang="en-US" sz="1600" kern="0" dirty="0"/>
              <a:t>作業</a:t>
            </a:r>
            <a:r>
              <a:rPr lang="ja-JP" altLang="en-US" sz="1600" kern="0" dirty="0" smtClean="0"/>
              <a:t>報告書により、地図作成の内容を検査する。</a:t>
            </a:r>
            <a:endParaRPr lang="en-US" altLang="ja-JP" sz="1600" kern="0" dirty="0" smtClean="0"/>
          </a:p>
          <a:p>
            <a:pPr lvl="2" eaLnBrk="1" hangingPunct="1">
              <a:buNone/>
            </a:pPr>
            <a:r>
              <a:rPr lang="ja-JP" altLang="en-US" sz="1600" kern="0" dirty="0" smtClean="0"/>
              <a:t>②</a:t>
            </a:r>
            <a:r>
              <a:rPr lang="ja-JP" altLang="en-US" sz="1600" kern="0" dirty="0"/>
              <a:t>作業</a:t>
            </a:r>
            <a:r>
              <a:rPr lang="ja-JP" altLang="en-US" sz="1600" kern="0" dirty="0" smtClean="0"/>
              <a:t>報告書により、地図</a:t>
            </a:r>
            <a:r>
              <a:rPr lang="ja-JP" altLang="en-US" sz="1600" kern="0" dirty="0"/>
              <a:t>運用支援に関わる作業</a:t>
            </a:r>
            <a:r>
              <a:rPr lang="ja-JP" altLang="en-US" sz="1600" kern="0" dirty="0" smtClean="0"/>
              <a:t>内容を検査する。</a:t>
            </a:r>
            <a:endParaRPr lang="ja-JP" altLang="en-US" sz="1600" kern="0" dirty="0"/>
          </a:p>
          <a:p>
            <a:pPr lvl="2" eaLnBrk="1" hangingPunct="1">
              <a:buNone/>
            </a:pPr>
            <a:r>
              <a:rPr lang="ja-JP" altLang="en-US" sz="1600" kern="0" dirty="0" smtClean="0"/>
              <a:t>②</a:t>
            </a:r>
            <a:r>
              <a:rPr lang="ja-JP" altLang="en-US" sz="1600" kern="0" dirty="0"/>
              <a:t>整備要領等本業務において作成した付属</a:t>
            </a:r>
            <a:r>
              <a:rPr lang="ja-JP" altLang="en-US" sz="1600" kern="0" dirty="0" smtClean="0"/>
              <a:t>資料を検査する。</a:t>
            </a:r>
            <a:endParaRPr lang="ja-JP" altLang="en-US" sz="1600" kern="0" dirty="0"/>
          </a:p>
          <a:p>
            <a:pPr lvl="2" eaLnBrk="1" hangingPunct="1">
              <a:buNone/>
            </a:pPr>
            <a:r>
              <a:rPr lang="ja-JP" altLang="en-US" sz="1600" kern="0" dirty="0" smtClean="0"/>
              <a:t>③</a:t>
            </a:r>
            <a:r>
              <a:rPr lang="ja-JP" altLang="en-US" sz="1600" kern="0" dirty="0"/>
              <a:t>本業務にて納品したハードウェア</a:t>
            </a:r>
            <a:r>
              <a:rPr lang="ja-JP" altLang="en-US" sz="1600" kern="0" dirty="0" smtClean="0"/>
              <a:t>等を検査する。</a:t>
            </a:r>
            <a:endParaRPr lang="ja-JP" altLang="en-US" sz="1600" kern="0" dirty="0"/>
          </a:p>
          <a:p>
            <a:pPr lvl="2" eaLnBrk="1" hangingPunct="1">
              <a:buNone/>
            </a:pPr>
            <a:r>
              <a:rPr lang="ja-JP" altLang="en-US" sz="1600" kern="0" dirty="0" smtClean="0"/>
              <a:t>④</a:t>
            </a:r>
            <a:r>
              <a:rPr lang="ja-JP" altLang="en-US" sz="1600" kern="0" dirty="0"/>
              <a:t>各種</a:t>
            </a:r>
            <a:r>
              <a:rPr lang="en-US" altLang="ja-JP" sz="1600" kern="0" dirty="0"/>
              <a:t>GIS</a:t>
            </a:r>
            <a:r>
              <a:rPr lang="ja-JP" altLang="en-US" sz="1600" kern="0" dirty="0"/>
              <a:t>の</a:t>
            </a:r>
            <a:r>
              <a:rPr lang="ja-JP" altLang="en-US" sz="1600" kern="0" dirty="0" smtClean="0"/>
              <a:t>プロジェクトファイルを検査する。</a:t>
            </a:r>
            <a:endParaRPr lang="ja-JP" altLang="en-US" sz="1600" kern="0" dirty="0"/>
          </a:p>
          <a:p>
            <a:pPr lvl="2" eaLnBrk="1" hangingPunct="1">
              <a:buNone/>
            </a:pPr>
            <a:r>
              <a:rPr lang="ja-JP" altLang="en-US" sz="1600" kern="0" dirty="0" smtClean="0"/>
              <a:t>⑤</a:t>
            </a:r>
            <a:r>
              <a:rPr lang="ja-JP" altLang="en-US" sz="1600" kern="0" dirty="0"/>
              <a:t>その他書類関係の</a:t>
            </a:r>
            <a:r>
              <a:rPr lang="ja-JP" altLang="en-US" sz="1600" kern="0" dirty="0" smtClean="0"/>
              <a:t>内容を検査する。</a:t>
            </a:r>
            <a:endParaRPr lang="ja-JP" altLang="en-US" sz="1600" kern="0" dirty="0"/>
          </a:p>
          <a:p>
            <a:pPr eaLnBrk="1" hangingPunct="1">
              <a:buNone/>
            </a:pPr>
            <a:r>
              <a:rPr lang="ja-JP" altLang="en-US" sz="1800" kern="0" dirty="0" smtClean="0"/>
              <a:t>　　　</a:t>
            </a:r>
            <a:r>
              <a:rPr lang="ja-JP" altLang="en-US" sz="1600" kern="0" dirty="0" smtClean="0"/>
              <a:t>　</a:t>
            </a:r>
            <a:r>
              <a:rPr lang="en-US" altLang="ja-JP" sz="1600" kern="0" dirty="0" smtClean="0"/>
              <a:t>(</a:t>
            </a:r>
            <a:r>
              <a:rPr lang="ja-JP" altLang="en-US" sz="1600" kern="0" dirty="0"/>
              <a:t>２</a:t>
            </a:r>
            <a:r>
              <a:rPr lang="en-US" altLang="ja-JP" sz="1600" kern="0" dirty="0"/>
              <a:t>) </a:t>
            </a:r>
            <a:r>
              <a:rPr lang="ja-JP" altLang="en-US" sz="1600" kern="0" dirty="0"/>
              <a:t>共有デジタル地図成果及び関連成果（全県域市町毎）</a:t>
            </a:r>
          </a:p>
          <a:p>
            <a:pPr lvl="2" eaLnBrk="1" hangingPunct="1">
              <a:buNone/>
            </a:pPr>
            <a:r>
              <a:rPr lang="ja-JP" altLang="en-US" sz="1600" kern="0" dirty="0"/>
              <a:t>①市町毎に１図面をサンプリングし、予察範囲のデータが、調査内容に基づいて確実に修正されているかを目視検査する。（抽出検査）</a:t>
            </a:r>
          </a:p>
          <a:p>
            <a:pPr lvl="2" eaLnBrk="1" hangingPunct="1">
              <a:buNone/>
            </a:pPr>
            <a:r>
              <a:rPr lang="ja-JP" altLang="en-US" sz="1600" kern="0" dirty="0"/>
              <a:t>②地図編集ソフトにより、</a:t>
            </a:r>
            <a:r>
              <a:rPr lang="en-US" altLang="ja-JP" sz="1600" kern="0" dirty="0"/>
              <a:t>Shape</a:t>
            </a:r>
            <a:r>
              <a:rPr lang="ja-JP" altLang="en-US" sz="1600" kern="0" dirty="0"/>
              <a:t>データが、全域エラー無く読み込めるか目視点検する。</a:t>
            </a:r>
          </a:p>
          <a:p>
            <a:pPr lvl="2" eaLnBrk="1" hangingPunct="1">
              <a:buNone/>
            </a:pPr>
            <a:r>
              <a:rPr lang="ja-JP" altLang="en-US" sz="1600" kern="0" dirty="0"/>
              <a:t>③各種成果データが納品ハードディスクに格納されているか、ファイル名一覧で確認を行う（全数検査）。検査員が更に検査が必要と判断した場合、検査員指定のファイルを地図編集ソフト上で目視確認する。</a:t>
            </a:r>
          </a:p>
          <a:p>
            <a:pPr eaLnBrk="1" hangingPunct="1">
              <a:buNone/>
            </a:pPr>
            <a:r>
              <a:rPr lang="ja-JP" altLang="en-US" sz="1600" kern="0" dirty="0" smtClean="0"/>
              <a:t>　　　　 </a:t>
            </a:r>
            <a:r>
              <a:rPr lang="en-US" altLang="ja-JP" sz="1600" kern="0" dirty="0"/>
              <a:t>(</a:t>
            </a:r>
            <a:r>
              <a:rPr lang="ja-JP" altLang="en-US" sz="1600" kern="0" dirty="0"/>
              <a:t>３</a:t>
            </a:r>
            <a:r>
              <a:rPr lang="en-US" altLang="ja-JP" sz="1600" kern="0" dirty="0"/>
              <a:t>) </a:t>
            </a:r>
            <a:r>
              <a:rPr lang="ja-JP" altLang="en-US" sz="1600" kern="0" dirty="0"/>
              <a:t>小縮尺地図データ成果及び関連成果（全県域市町毎）</a:t>
            </a:r>
          </a:p>
          <a:p>
            <a:pPr marL="1162050" indent="-1162050" eaLnBrk="1" hangingPunct="1">
              <a:buNone/>
            </a:pPr>
            <a:r>
              <a:rPr lang="ja-JP" altLang="en-US" sz="1400" kern="0" dirty="0" smtClean="0"/>
              <a:t>　　　　　　　　</a:t>
            </a:r>
            <a:r>
              <a:rPr lang="ja-JP" altLang="en-US" sz="1600" kern="0" dirty="0" smtClean="0"/>
              <a:t>①</a:t>
            </a:r>
            <a:r>
              <a:rPr lang="ja-JP" altLang="en-US" sz="1600" kern="0" dirty="0"/>
              <a:t>各種成果データが格納されているか、ファイル名一覧で確認を行う（全数検査）。検査員が更に検査が</a:t>
            </a:r>
            <a:r>
              <a:rPr lang="ja-JP" altLang="en-US" sz="1600" kern="0" dirty="0" smtClean="0"/>
              <a:t>必要</a:t>
            </a:r>
            <a:r>
              <a:rPr lang="ja-JP" altLang="en-US" sz="1600" kern="0" dirty="0"/>
              <a:t>と判断した場合、検査員指定のファイルを地図編集ソフト上で目視確認する。</a:t>
            </a:r>
          </a:p>
          <a:p>
            <a:pPr eaLnBrk="1" hangingPunct="1">
              <a:buNone/>
            </a:pPr>
            <a:endParaRPr lang="ja-JP" altLang="en-US" sz="1400" kern="0" dirty="0"/>
          </a:p>
          <a:p>
            <a:pPr eaLnBrk="1" hangingPunct="1">
              <a:buNone/>
            </a:pPr>
            <a:endParaRPr lang="ja-JP" altLang="en-US" sz="1400" kern="0" dirty="0" smtClean="0"/>
          </a:p>
        </p:txBody>
      </p:sp>
    </p:spTree>
    <p:extLst>
      <p:ext uri="{BB962C8B-B14F-4D97-AF65-F5344CB8AC3E}">
        <p14:creationId xmlns:p14="http://schemas.microsoft.com/office/powerpoint/2010/main" val="8759062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010400" y="6518275"/>
            <a:ext cx="2133600" cy="339725"/>
          </a:xfrm>
        </p:spPr>
        <p:txBody>
          <a:bodyPr/>
          <a:lstStyle/>
          <a:p>
            <a:pPr>
              <a:defRPr/>
            </a:pPr>
            <a:fld id="{0139A74E-6A49-4A87-9B30-F77FC9FE9157}" type="slidenum">
              <a:rPr lang="en-US" altLang="ja-JP" smtClean="0"/>
              <a:pPr>
                <a:defRPr/>
              </a:pPr>
              <a:t>22</a:t>
            </a:fld>
            <a:endParaRPr lang="en-US" altLang="ja-JP"/>
          </a:p>
        </p:txBody>
      </p:sp>
      <p:sp>
        <p:nvSpPr>
          <p:cNvPr id="3"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lvl="0" algn="l" eaLnBrk="1" hangingPunct="1">
              <a:defRPr/>
            </a:pPr>
            <a:r>
              <a:rPr lang="ja-JP" altLang="en-US" sz="3200" kern="0" spc="-150" dirty="0" smtClean="0">
                <a:solidFill>
                  <a:srgbClr val="FFFFFF"/>
                </a:solidFill>
              </a:rPr>
              <a:t>２－２．数値</a:t>
            </a:r>
            <a:r>
              <a:rPr lang="ja-JP" altLang="en-US" sz="3200" kern="0" spc="-150" dirty="0">
                <a:solidFill>
                  <a:srgbClr val="FFFFFF"/>
                </a:solidFill>
              </a:rPr>
              <a:t>地形図共同整備（修正）事業 </a:t>
            </a:r>
          </a:p>
        </p:txBody>
      </p:sp>
      <p:sp>
        <p:nvSpPr>
          <p:cNvPr id="6" name="Rectangle 28"/>
          <p:cNvSpPr txBox="1">
            <a:spLocks noChangeArrowheads="1"/>
          </p:cNvSpPr>
          <p:nvPr/>
        </p:nvSpPr>
        <p:spPr bwMode="auto">
          <a:xfrm>
            <a:off x="210343" y="781049"/>
            <a:ext cx="8755063" cy="2590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600" kern="0" dirty="0" smtClean="0"/>
              <a:t>成果</a:t>
            </a:r>
            <a:r>
              <a:rPr lang="ja-JP" altLang="en-US" sz="2600" kern="0" dirty="0" smtClean="0"/>
              <a:t>品の県市町提供</a:t>
            </a:r>
            <a:r>
              <a:rPr lang="ja-JP" altLang="en-US" sz="2600" kern="0" dirty="0" smtClean="0"/>
              <a:t>時期について</a:t>
            </a:r>
          </a:p>
          <a:p>
            <a:pPr lvl="1" eaLnBrk="1" hangingPunct="1"/>
            <a:r>
              <a:rPr lang="ja-JP" altLang="en-US" sz="2200" kern="0" dirty="0"/>
              <a:t>本業務の</a:t>
            </a:r>
            <a:r>
              <a:rPr lang="ja-JP" altLang="en-US" sz="2200" kern="0" dirty="0" smtClean="0"/>
              <a:t>成果は、</a:t>
            </a:r>
            <a:r>
              <a:rPr lang="ja-JP" altLang="en-US" sz="2200" kern="0" dirty="0" smtClean="0">
                <a:solidFill>
                  <a:srgbClr val="FF0000"/>
                </a:solidFill>
              </a:rPr>
              <a:t>７月中</a:t>
            </a:r>
            <a:r>
              <a:rPr lang="ja-JP" altLang="en-US" sz="2200" kern="0" dirty="0" smtClean="0"/>
              <a:t>に三重県及び各市町へ提供予定です。</a:t>
            </a:r>
            <a:endParaRPr lang="en-US" altLang="ja-JP" sz="2200" kern="0" dirty="0" smtClean="0"/>
          </a:p>
          <a:p>
            <a:pPr lvl="1" eaLnBrk="1" hangingPunct="1"/>
            <a:endParaRPr lang="en-US" altLang="ja-JP" sz="2200" kern="0" dirty="0" smtClean="0"/>
          </a:p>
          <a:p>
            <a:pPr eaLnBrk="1" hangingPunct="1"/>
            <a:r>
              <a:rPr lang="ja-JP" altLang="en-US" sz="2600" kern="0" dirty="0"/>
              <a:t>成果品</a:t>
            </a:r>
            <a:r>
              <a:rPr lang="ja-JP" altLang="en-US" sz="2600" kern="0" dirty="0" smtClean="0"/>
              <a:t>の配布方法</a:t>
            </a:r>
            <a:endParaRPr lang="ja-JP" altLang="en-US" sz="2600" kern="0" dirty="0"/>
          </a:p>
          <a:p>
            <a:pPr lvl="1" eaLnBrk="1" hangingPunct="1"/>
            <a:r>
              <a:rPr lang="ja-JP" altLang="en-US" sz="2200" kern="0" dirty="0" smtClean="0"/>
              <a:t>市町総合事務組合から各市町の検討委員会メンバー宛てに、</a:t>
            </a:r>
            <a:r>
              <a:rPr lang="en-US" altLang="ja-JP" sz="2200" kern="0" dirty="0" smtClean="0"/>
              <a:t>HDD</a:t>
            </a:r>
            <a:r>
              <a:rPr lang="ja-JP" altLang="en-US" sz="2200" kern="0" dirty="0" smtClean="0"/>
              <a:t>媒体を発送致します。</a:t>
            </a:r>
            <a:endParaRPr lang="en-US" altLang="ja-JP" sz="2200" kern="0" dirty="0" smtClean="0"/>
          </a:p>
        </p:txBody>
      </p:sp>
    </p:spTree>
    <p:extLst>
      <p:ext uri="{BB962C8B-B14F-4D97-AF65-F5344CB8AC3E}">
        <p14:creationId xmlns:p14="http://schemas.microsoft.com/office/powerpoint/2010/main" val="4134705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p:cNvSpPr txBox="1">
            <a:spLocks noGrp="1" noChangeArrowheads="1"/>
          </p:cNvSpPr>
          <p:nvPr/>
        </p:nvSpPr>
        <p:spPr bwMode="auto">
          <a:xfrm>
            <a:off x="7010400" y="652780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48085347-F1B5-4648-96A8-1DFE6798FB16}" type="slidenum">
              <a:rPr lang="en-US" altLang="ja-JP" sz="1400">
                <a:solidFill>
                  <a:srgbClr val="000000"/>
                </a:solidFill>
              </a:rPr>
              <a:pPr algn="r" eaLnBrk="1" hangingPunct="1">
                <a:spcBef>
                  <a:spcPct val="0"/>
                </a:spcBef>
                <a:buClrTx/>
                <a:buFontTx/>
                <a:buNone/>
              </a:pPr>
              <a:t>2</a:t>
            </a:fld>
            <a:endParaRPr lang="en-US" altLang="ja-JP" sz="1400">
              <a:solidFill>
                <a:srgbClr val="000000"/>
              </a:solidFill>
            </a:endParaRPr>
          </a:p>
        </p:txBody>
      </p:sp>
      <p:sp>
        <p:nvSpPr>
          <p:cNvPr id="35844"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35845"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3600" b="1" dirty="0">
                <a:solidFill>
                  <a:srgbClr val="000000"/>
                </a:solidFill>
              </a:rPr>
              <a:t>１．共有デジタル地図共同整備</a:t>
            </a:r>
            <a:r>
              <a:rPr lang="ja-JP" altLang="en-US" sz="3600" b="1" dirty="0" smtClean="0">
                <a:solidFill>
                  <a:srgbClr val="000000"/>
                </a:solidFill>
              </a:rPr>
              <a:t>事業の</a:t>
            </a:r>
            <a:r>
              <a:rPr lang="ja-JP" altLang="en-US" sz="3600" b="1" dirty="0" smtClean="0">
                <a:solidFill>
                  <a:srgbClr val="000000"/>
                </a:solidFill>
              </a:rPr>
              <a:t>概要</a:t>
            </a:r>
            <a:endParaRPr lang="ja-JP" altLang="en-US" sz="3600" dirty="0">
              <a:solidFill>
                <a:srgbClr val="000000"/>
              </a:solidFill>
            </a:endParaRPr>
          </a:p>
        </p:txBody>
      </p:sp>
    </p:spTree>
    <p:extLst>
      <p:ext uri="{BB962C8B-B14F-4D97-AF65-F5344CB8AC3E}">
        <p14:creationId xmlns:p14="http://schemas.microsoft.com/office/powerpoint/2010/main" val="22982849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DECFEBFB-D645-4043-85F9-41BBE7682642}" type="slidenum">
              <a:rPr lang="en-US" altLang="ja-JP" sz="1400">
                <a:solidFill>
                  <a:srgbClr val="000000"/>
                </a:solidFill>
              </a:rPr>
              <a:pPr algn="r" eaLnBrk="1" hangingPunct="1">
                <a:spcBef>
                  <a:spcPct val="0"/>
                </a:spcBef>
                <a:buClrTx/>
                <a:buFontTx/>
                <a:buNone/>
              </a:pPr>
              <a:t>3</a:t>
            </a:fld>
            <a:endParaRPr lang="en-US" altLang="ja-JP" sz="1400" dirty="0">
              <a:solidFill>
                <a:srgbClr val="000000"/>
              </a:solidFill>
            </a:endParaRPr>
          </a:p>
        </p:txBody>
      </p:sp>
      <p:sp>
        <p:nvSpPr>
          <p:cNvPr id="3686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１－１．県市町の基本合意事項</a:t>
            </a:r>
          </a:p>
        </p:txBody>
      </p:sp>
      <p:sp>
        <p:nvSpPr>
          <p:cNvPr id="36869" name="角丸四角形 11"/>
          <p:cNvSpPr>
            <a:spLocks noChangeArrowheads="1"/>
          </p:cNvSpPr>
          <p:nvPr/>
        </p:nvSpPr>
        <p:spPr bwMode="auto">
          <a:xfrm>
            <a:off x="395288" y="1557338"/>
            <a:ext cx="8459787" cy="935037"/>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（費用負担割合）　</a:t>
            </a:r>
            <a:endParaRPr lang="en-US" altLang="ja-JP" sz="1800">
              <a:solidFill>
                <a:srgbClr val="000000"/>
              </a:solidFill>
              <a:latin typeface="メイリオ" panose="020B0604030504040204" pitchFamily="50" charset="-128"/>
              <a:ea typeface="メイリオ" panose="020B0604030504040204" pitchFamily="50" charset="-128"/>
            </a:endParaRPr>
          </a:p>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　市町と三重県の負担割合は</a:t>
            </a:r>
            <a:r>
              <a:rPr lang="en-US" altLang="ja-JP" sz="1800">
                <a:solidFill>
                  <a:srgbClr val="FF0000"/>
                </a:solidFill>
                <a:latin typeface="メイリオ" panose="020B0604030504040204" pitchFamily="50" charset="-128"/>
                <a:ea typeface="メイリオ" panose="020B0604030504040204" pitchFamily="50" charset="-128"/>
              </a:rPr>
              <a:t>2</a:t>
            </a:r>
            <a:r>
              <a:rPr lang="ja-JP" altLang="en-US" sz="1800">
                <a:solidFill>
                  <a:srgbClr val="FF0000"/>
                </a:solidFill>
                <a:latin typeface="メイリオ" panose="020B0604030504040204" pitchFamily="50" charset="-128"/>
                <a:ea typeface="メイリオ" panose="020B0604030504040204" pitchFamily="50" charset="-128"/>
              </a:rPr>
              <a:t>：</a:t>
            </a:r>
            <a:r>
              <a:rPr lang="en-US" altLang="ja-JP" sz="1800">
                <a:solidFill>
                  <a:srgbClr val="FF0000"/>
                </a:solidFill>
                <a:latin typeface="メイリオ" panose="020B0604030504040204" pitchFamily="50" charset="-128"/>
                <a:ea typeface="メイリオ" panose="020B0604030504040204" pitchFamily="50" charset="-128"/>
              </a:rPr>
              <a:t>1</a:t>
            </a:r>
            <a:r>
              <a:rPr lang="ja-JP" altLang="en-US" sz="1800">
                <a:solidFill>
                  <a:srgbClr val="000000"/>
                </a:solidFill>
                <a:latin typeface="メイリオ" panose="020B0604030504040204" pitchFamily="50" charset="-128"/>
                <a:ea typeface="メイリオ" panose="020B0604030504040204" pitchFamily="50" charset="-128"/>
              </a:rPr>
              <a:t>とする。</a:t>
            </a:r>
          </a:p>
        </p:txBody>
      </p:sp>
      <p:sp>
        <p:nvSpPr>
          <p:cNvPr id="36870" name="角丸四角形 12"/>
          <p:cNvSpPr>
            <a:spLocks noChangeArrowheads="1"/>
          </p:cNvSpPr>
          <p:nvPr/>
        </p:nvSpPr>
        <p:spPr bwMode="auto">
          <a:xfrm>
            <a:off x="407988" y="2759075"/>
            <a:ext cx="8459787" cy="9350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（地図精度）　</a:t>
            </a:r>
            <a:endParaRPr lang="en-US" altLang="ja-JP" sz="1800">
              <a:solidFill>
                <a:srgbClr val="000000"/>
              </a:solidFill>
              <a:latin typeface="メイリオ" panose="020B0604030504040204" pitchFamily="50" charset="-128"/>
              <a:ea typeface="メイリオ" panose="020B0604030504040204" pitchFamily="50" charset="-128"/>
            </a:endParaRPr>
          </a:p>
          <a:p>
            <a:pPr eaLnBrk="1" hangingPunct="1">
              <a:spcBef>
                <a:spcPct val="50000"/>
              </a:spcBef>
              <a:buClrTx/>
              <a:buFontTx/>
              <a:buNone/>
            </a:pPr>
            <a:r>
              <a:rPr lang="ja-JP" altLang="en-US" sz="1800">
                <a:solidFill>
                  <a:srgbClr val="FF0000"/>
                </a:solidFill>
                <a:latin typeface="メイリオ" panose="020B0604030504040204" pitchFamily="50" charset="-128"/>
                <a:ea typeface="メイリオ" panose="020B0604030504040204" pitchFamily="50" charset="-128"/>
              </a:rPr>
              <a:t>　</a:t>
            </a:r>
            <a:r>
              <a:rPr lang="en-US" altLang="ja-JP" sz="1800">
                <a:solidFill>
                  <a:srgbClr val="FF0000"/>
                </a:solidFill>
                <a:latin typeface="メイリオ" panose="020B0604030504040204" pitchFamily="50" charset="-128"/>
                <a:ea typeface="メイリオ" panose="020B0604030504040204" pitchFamily="50" charset="-128"/>
              </a:rPr>
              <a:t>1/1,000</a:t>
            </a:r>
            <a:r>
              <a:rPr lang="ja-JP" altLang="en-US" sz="1800">
                <a:solidFill>
                  <a:srgbClr val="FF0000"/>
                </a:solidFill>
                <a:latin typeface="メイリオ" panose="020B0604030504040204" pitchFamily="50" charset="-128"/>
                <a:ea typeface="メイリオ" panose="020B0604030504040204" pitchFamily="50" charset="-128"/>
              </a:rPr>
              <a:t>の道路縁、</a:t>
            </a:r>
            <a:r>
              <a:rPr lang="en-US" altLang="ja-JP" sz="1800">
                <a:solidFill>
                  <a:srgbClr val="FF0000"/>
                </a:solidFill>
                <a:latin typeface="メイリオ" panose="020B0604030504040204" pitchFamily="50" charset="-128"/>
                <a:ea typeface="メイリオ" panose="020B0604030504040204" pitchFamily="50" charset="-128"/>
              </a:rPr>
              <a:t>1/2,500</a:t>
            </a:r>
            <a:r>
              <a:rPr lang="ja-JP" altLang="en-US" sz="1800">
                <a:solidFill>
                  <a:srgbClr val="FF0000"/>
                </a:solidFill>
                <a:latin typeface="メイリオ" panose="020B0604030504040204" pitchFamily="50" charset="-128"/>
                <a:ea typeface="メイリオ" panose="020B0604030504040204" pitchFamily="50" charset="-128"/>
              </a:rPr>
              <a:t>の地形図の縮尺混合地図</a:t>
            </a:r>
            <a:r>
              <a:rPr lang="ja-JP" altLang="en-US" sz="1800">
                <a:solidFill>
                  <a:srgbClr val="000000"/>
                </a:solidFill>
                <a:latin typeface="メイリオ" panose="020B0604030504040204" pitchFamily="50" charset="-128"/>
                <a:ea typeface="メイリオ" panose="020B0604030504040204" pitchFamily="50" charset="-128"/>
              </a:rPr>
              <a:t>として整備する。</a:t>
            </a:r>
          </a:p>
        </p:txBody>
      </p:sp>
      <p:sp>
        <p:nvSpPr>
          <p:cNvPr id="36871" name="角丸四角形 13"/>
          <p:cNvSpPr>
            <a:spLocks noChangeArrowheads="1"/>
          </p:cNvSpPr>
          <p:nvPr/>
        </p:nvSpPr>
        <p:spPr bwMode="auto">
          <a:xfrm>
            <a:off x="420688" y="3983038"/>
            <a:ext cx="8447087" cy="935037"/>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（更新計画）　</a:t>
            </a:r>
            <a:endParaRPr lang="en-US" altLang="ja-JP" sz="1800">
              <a:solidFill>
                <a:srgbClr val="000000"/>
              </a:solidFill>
              <a:latin typeface="メイリオ" panose="020B0604030504040204" pitchFamily="50" charset="-128"/>
              <a:ea typeface="メイリオ" panose="020B0604030504040204" pitchFamily="50" charset="-128"/>
            </a:endParaRPr>
          </a:p>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　整備した地図の更新は、</a:t>
            </a:r>
            <a:r>
              <a:rPr lang="ja-JP" altLang="en-US" sz="1800">
                <a:solidFill>
                  <a:srgbClr val="FF0000"/>
                </a:solidFill>
                <a:latin typeface="メイリオ" panose="020B0604030504040204" pitchFamily="50" charset="-128"/>
                <a:ea typeface="メイリオ" panose="020B0604030504040204" pitchFamily="50" charset="-128"/>
              </a:rPr>
              <a:t>概ね</a:t>
            </a:r>
            <a:r>
              <a:rPr lang="en-US" altLang="ja-JP" sz="1800">
                <a:solidFill>
                  <a:srgbClr val="FF0000"/>
                </a:solidFill>
                <a:latin typeface="メイリオ" panose="020B0604030504040204" pitchFamily="50" charset="-128"/>
                <a:ea typeface="メイリオ" panose="020B0604030504040204" pitchFamily="50" charset="-128"/>
              </a:rPr>
              <a:t>6</a:t>
            </a:r>
            <a:r>
              <a:rPr lang="ja-JP" altLang="en-US" sz="1800">
                <a:solidFill>
                  <a:srgbClr val="FF0000"/>
                </a:solidFill>
                <a:latin typeface="メイリオ" panose="020B0604030504040204" pitchFamily="50" charset="-128"/>
                <a:ea typeface="メイリオ" panose="020B0604030504040204" pitchFamily="50" charset="-128"/>
              </a:rPr>
              <a:t>年サイクルで更新</a:t>
            </a:r>
            <a:r>
              <a:rPr lang="ja-JP" altLang="en-US" sz="1800">
                <a:solidFill>
                  <a:srgbClr val="000000"/>
                </a:solidFill>
                <a:latin typeface="メイリオ" panose="020B0604030504040204" pitchFamily="50" charset="-128"/>
                <a:ea typeface="メイリオ" panose="020B0604030504040204" pitchFamily="50" charset="-128"/>
              </a:rPr>
              <a:t>する。</a:t>
            </a:r>
          </a:p>
        </p:txBody>
      </p:sp>
      <p:sp>
        <p:nvSpPr>
          <p:cNvPr id="36872" name="角丸四角形 14"/>
          <p:cNvSpPr>
            <a:spLocks noChangeArrowheads="1"/>
          </p:cNvSpPr>
          <p:nvPr/>
        </p:nvSpPr>
        <p:spPr bwMode="auto">
          <a:xfrm>
            <a:off x="407988" y="5207000"/>
            <a:ext cx="8447087" cy="9350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（実施主体）　</a:t>
            </a:r>
            <a:endParaRPr lang="en-US" altLang="ja-JP" sz="1800">
              <a:solidFill>
                <a:srgbClr val="000000"/>
              </a:solidFill>
              <a:latin typeface="メイリオ" panose="020B0604030504040204" pitchFamily="50" charset="-128"/>
              <a:ea typeface="メイリオ" panose="020B0604030504040204" pitchFamily="50" charset="-128"/>
            </a:endParaRPr>
          </a:p>
          <a:p>
            <a:pPr eaLnBrk="1" hangingPunct="1">
              <a:spcBef>
                <a:spcPct val="50000"/>
              </a:spcBef>
              <a:buClrTx/>
              <a:buFontTx/>
              <a:buNone/>
            </a:pPr>
            <a:r>
              <a:rPr lang="ja-JP" altLang="en-US" sz="1800">
                <a:solidFill>
                  <a:srgbClr val="000000"/>
                </a:solidFill>
                <a:latin typeface="メイリオ" panose="020B0604030504040204" pitchFamily="50" charset="-128"/>
                <a:ea typeface="メイリオ" panose="020B0604030504040204" pitchFamily="50" charset="-128"/>
              </a:rPr>
              <a:t>　責任の明確化や事業継続性の観点から、</a:t>
            </a:r>
            <a:r>
              <a:rPr lang="ja-JP" altLang="en-US" sz="1800">
                <a:solidFill>
                  <a:srgbClr val="FF0000"/>
                </a:solidFill>
                <a:latin typeface="メイリオ" panose="020B0604030504040204" pitchFamily="50" charset="-128"/>
                <a:ea typeface="メイリオ" panose="020B0604030504040204" pitchFamily="50" charset="-128"/>
              </a:rPr>
              <a:t>実施主体は市町総合事務組合</a:t>
            </a:r>
            <a:r>
              <a:rPr lang="ja-JP" altLang="en-US" sz="1800">
                <a:solidFill>
                  <a:srgbClr val="000000"/>
                </a:solidFill>
                <a:latin typeface="メイリオ" panose="020B0604030504040204" pitchFamily="50" charset="-128"/>
                <a:ea typeface="メイリオ" panose="020B0604030504040204" pitchFamily="50" charset="-128"/>
              </a:rPr>
              <a:t>とする。</a:t>
            </a:r>
          </a:p>
        </p:txBody>
      </p:sp>
      <p:sp>
        <p:nvSpPr>
          <p:cNvPr id="36873" name="Rectangle 3"/>
          <p:cNvSpPr>
            <a:spLocks noChangeArrowheads="1"/>
          </p:cNvSpPr>
          <p:nvPr/>
        </p:nvSpPr>
        <p:spPr bwMode="auto">
          <a:xfrm>
            <a:off x="347663" y="884238"/>
            <a:ext cx="868838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r>
              <a:rPr lang="ja-JP" altLang="en-US" sz="2800" dirty="0" smtClean="0">
                <a:solidFill>
                  <a:srgbClr val="000000"/>
                </a:solidFill>
              </a:rPr>
              <a:t>基本</a:t>
            </a:r>
            <a:r>
              <a:rPr lang="ja-JP" altLang="en-US" sz="2800" dirty="0">
                <a:solidFill>
                  <a:srgbClr val="000000"/>
                </a:solidFill>
              </a:rPr>
              <a:t>合意</a:t>
            </a:r>
            <a:r>
              <a:rPr lang="ja-JP" altLang="en-US" sz="2800" dirty="0" smtClean="0">
                <a:solidFill>
                  <a:srgbClr val="000000"/>
                </a:solidFill>
              </a:rPr>
              <a:t>事項</a:t>
            </a:r>
            <a:endParaRPr lang="en-US" altLang="ja-JP" sz="2800" dirty="0">
              <a:solidFill>
                <a:srgbClr val="000000"/>
              </a:solidFill>
            </a:endParaRPr>
          </a:p>
        </p:txBody>
      </p:sp>
    </p:spTree>
    <p:extLst>
      <p:ext uri="{BB962C8B-B14F-4D97-AF65-F5344CB8AC3E}">
        <p14:creationId xmlns:p14="http://schemas.microsoft.com/office/powerpoint/2010/main" val="32397418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EC1882C7-1AD9-4F72-A225-850C35127413}" type="slidenum">
              <a:rPr lang="en-US" altLang="ja-JP" sz="1400">
                <a:solidFill>
                  <a:srgbClr val="000000"/>
                </a:solidFill>
              </a:rPr>
              <a:pPr algn="r" eaLnBrk="1" hangingPunct="1">
                <a:spcBef>
                  <a:spcPct val="0"/>
                </a:spcBef>
                <a:buClrTx/>
                <a:buFontTx/>
                <a:buNone/>
              </a:pPr>
              <a:t>4</a:t>
            </a:fld>
            <a:endParaRPr lang="en-US" altLang="ja-JP" sz="1400" dirty="0">
              <a:solidFill>
                <a:srgbClr val="000000"/>
              </a:solidFill>
            </a:endParaRPr>
          </a:p>
        </p:txBody>
      </p:sp>
      <p:sp>
        <p:nvSpPr>
          <p:cNvPr id="37892"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１－２．共同整備事業の目的</a:t>
            </a:r>
          </a:p>
        </p:txBody>
      </p:sp>
      <p:sp>
        <p:nvSpPr>
          <p:cNvPr id="37893" name="Rectangle 2"/>
          <p:cNvSpPr>
            <a:spLocks noChangeArrowheads="1"/>
          </p:cNvSpPr>
          <p:nvPr/>
        </p:nvSpPr>
        <p:spPr bwMode="auto">
          <a:xfrm>
            <a:off x="504825" y="4540250"/>
            <a:ext cx="8208963" cy="1584325"/>
          </a:xfrm>
          <a:prstGeom prst="rect">
            <a:avLst/>
          </a:prstGeom>
          <a:solidFill>
            <a:schemeClr val="bg1"/>
          </a:solidFill>
          <a:ln w="38100">
            <a:solidFill>
              <a:srgbClr val="339966"/>
            </a:solidFill>
            <a:miter lim="800000"/>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メイリオ" panose="020B0604030504040204" pitchFamily="50" charset="-128"/>
              <a:ea typeface="メイリオ" panose="020B0604030504040204" pitchFamily="50" charset="-128"/>
            </a:endParaRPr>
          </a:p>
        </p:txBody>
      </p:sp>
      <p:sp>
        <p:nvSpPr>
          <p:cNvPr id="37894" name="Rectangle 3"/>
          <p:cNvSpPr>
            <a:spLocks noChangeArrowheads="1"/>
          </p:cNvSpPr>
          <p:nvPr/>
        </p:nvSpPr>
        <p:spPr bwMode="auto">
          <a:xfrm>
            <a:off x="487363" y="2995613"/>
            <a:ext cx="8226425" cy="1079500"/>
          </a:xfrm>
          <a:prstGeom prst="rect">
            <a:avLst/>
          </a:prstGeom>
          <a:solidFill>
            <a:schemeClr val="bg1"/>
          </a:solidFill>
          <a:ln w="38100">
            <a:solidFill>
              <a:srgbClr val="339966"/>
            </a:solidFill>
            <a:miter lim="800000"/>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メイリオ" panose="020B0604030504040204" pitchFamily="50" charset="-128"/>
              <a:ea typeface="メイリオ" panose="020B0604030504040204" pitchFamily="50" charset="-128"/>
            </a:endParaRPr>
          </a:p>
        </p:txBody>
      </p:sp>
      <p:sp>
        <p:nvSpPr>
          <p:cNvPr id="37895" name="AutoShape 4"/>
          <p:cNvSpPr>
            <a:spLocks noChangeArrowheads="1"/>
          </p:cNvSpPr>
          <p:nvPr/>
        </p:nvSpPr>
        <p:spPr bwMode="auto">
          <a:xfrm>
            <a:off x="363538" y="2760663"/>
            <a:ext cx="5245100" cy="461962"/>
          </a:xfrm>
          <a:prstGeom prst="roundRect">
            <a:avLst>
              <a:gd name="adj" fmla="val 16667"/>
            </a:avLst>
          </a:prstGeom>
          <a:solidFill>
            <a:schemeClr val="bg1"/>
          </a:solidFill>
          <a:ln w="38100">
            <a:solidFill>
              <a:srgbClr val="339966"/>
            </a:solidFill>
            <a:round/>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spcBef>
                <a:spcPct val="0"/>
              </a:spcBef>
              <a:buClrTx/>
              <a:buFontTx/>
              <a:buNone/>
            </a:pPr>
            <a:r>
              <a:rPr lang="ja-JP" altLang="en-US" sz="2000">
                <a:solidFill>
                  <a:srgbClr val="FF0000"/>
                </a:solidFill>
                <a:latin typeface="メイリオ" panose="020B0604030504040204" pitchFamily="50" charset="-128"/>
                <a:ea typeface="メイリオ" panose="020B0604030504040204" pitchFamily="50" charset="-128"/>
              </a:rPr>
              <a:t>②効率的、定期的な地図更新</a:t>
            </a:r>
          </a:p>
        </p:txBody>
      </p:sp>
      <p:sp>
        <p:nvSpPr>
          <p:cNvPr id="37896" name="AutoShape 5"/>
          <p:cNvSpPr>
            <a:spLocks noChangeArrowheads="1"/>
          </p:cNvSpPr>
          <p:nvPr/>
        </p:nvSpPr>
        <p:spPr bwMode="auto">
          <a:xfrm>
            <a:off x="355600" y="4313238"/>
            <a:ext cx="5273675" cy="484187"/>
          </a:xfrm>
          <a:prstGeom prst="roundRect">
            <a:avLst>
              <a:gd name="adj" fmla="val 16667"/>
            </a:avLst>
          </a:prstGeom>
          <a:solidFill>
            <a:schemeClr val="bg1"/>
          </a:solidFill>
          <a:ln w="38100">
            <a:solidFill>
              <a:srgbClr val="339966"/>
            </a:solidFill>
            <a:round/>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buClrTx/>
              <a:buFontTx/>
              <a:buNone/>
            </a:pPr>
            <a:r>
              <a:rPr lang="ja-JP" altLang="en-US" sz="2000">
                <a:solidFill>
                  <a:srgbClr val="FF0000"/>
                </a:solidFill>
                <a:latin typeface="メイリオ" panose="020B0604030504040204" pitchFamily="50" charset="-128"/>
                <a:ea typeface="メイリオ" panose="020B0604030504040204" pitchFamily="50" charset="-128"/>
              </a:rPr>
              <a:t>③共通のデジタル地図を利用した情報共有</a:t>
            </a:r>
          </a:p>
        </p:txBody>
      </p:sp>
      <p:sp>
        <p:nvSpPr>
          <p:cNvPr id="37897" name="Rectangle 6"/>
          <p:cNvSpPr>
            <a:spLocks noChangeArrowheads="1"/>
          </p:cNvSpPr>
          <p:nvPr/>
        </p:nvSpPr>
        <p:spPr bwMode="auto">
          <a:xfrm>
            <a:off x="492125" y="1214438"/>
            <a:ext cx="8221663" cy="1316037"/>
          </a:xfrm>
          <a:prstGeom prst="rect">
            <a:avLst/>
          </a:prstGeom>
          <a:solidFill>
            <a:schemeClr val="bg1"/>
          </a:solidFill>
          <a:ln w="38100">
            <a:solidFill>
              <a:srgbClr val="339966"/>
            </a:solidFill>
            <a:miter lim="800000"/>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メイリオ" panose="020B0604030504040204" pitchFamily="50" charset="-128"/>
              <a:ea typeface="メイリオ" panose="020B0604030504040204" pitchFamily="50" charset="-128"/>
            </a:endParaRPr>
          </a:p>
        </p:txBody>
      </p:sp>
      <p:sp>
        <p:nvSpPr>
          <p:cNvPr id="37898" name="AutoShape 7"/>
          <p:cNvSpPr>
            <a:spLocks noChangeArrowheads="1"/>
          </p:cNvSpPr>
          <p:nvPr/>
        </p:nvSpPr>
        <p:spPr bwMode="auto">
          <a:xfrm>
            <a:off x="357188" y="962025"/>
            <a:ext cx="5257800" cy="495300"/>
          </a:xfrm>
          <a:prstGeom prst="roundRect">
            <a:avLst>
              <a:gd name="adj" fmla="val 16667"/>
            </a:avLst>
          </a:prstGeom>
          <a:solidFill>
            <a:schemeClr val="bg1"/>
          </a:solidFill>
          <a:ln w="38100">
            <a:solidFill>
              <a:srgbClr val="339966"/>
            </a:solidFill>
            <a:round/>
            <a:headEnd/>
            <a:tailEnd/>
          </a:ln>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buClrTx/>
              <a:buFontTx/>
              <a:buNone/>
            </a:pPr>
            <a:r>
              <a:rPr lang="ja-JP" altLang="en-US" sz="2000">
                <a:solidFill>
                  <a:srgbClr val="FF0000"/>
                </a:solidFill>
                <a:latin typeface="メイリオ" panose="020B0604030504040204" pitchFamily="50" charset="-128"/>
                <a:ea typeface="メイリオ" panose="020B0604030504040204" pitchFamily="50" charset="-128"/>
              </a:rPr>
              <a:t>①整備・更新コストの縮減</a:t>
            </a:r>
          </a:p>
        </p:txBody>
      </p:sp>
      <p:sp>
        <p:nvSpPr>
          <p:cNvPr id="37899" name="Rectangle 8"/>
          <p:cNvSpPr>
            <a:spLocks noChangeArrowheads="1"/>
          </p:cNvSpPr>
          <p:nvPr/>
        </p:nvSpPr>
        <p:spPr bwMode="auto">
          <a:xfrm>
            <a:off x="650875" y="1485900"/>
            <a:ext cx="8062913"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一括発注による調達コスト縮減</a:t>
            </a:r>
          </a:p>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地図の重複整備を解消することによる整備コストの縮減</a:t>
            </a:r>
          </a:p>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事務作業のアウトソーシングによる事務量の縮減</a:t>
            </a:r>
          </a:p>
        </p:txBody>
      </p:sp>
      <p:sp>
        <p:nvSpPr>
          <p:cNvPr id="37900" name="Rectangle 9"/>
          <p:cNvSpPr>
            <a:spLocks noChangeArrowheads="1"/>
          </p:cNvSpPr>
          <p:nvPr/>
        </p:nvSpPr>
        <p:spPr bwMode="auto">
          <a:xfrm>
            <a:off x="633413" y="3290888"/>
            <a:ext cx="805021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共同化による効率化、標準化された定期的更新</a:t>
            </a:r>
          </a:p>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定期更新による現地と地図の乖離を縮減</a:t>
            </a:r>
          </a:p>
        </p:txBody>
      </p:sp>
      <p:sp>
        <p:nvSpPr>
          <p:cNvPr id="37901" name="AutoShape 11"/>
          <p:cNvSpPr>
            <a:spLocks noChangeArrowheads="1"/>
          </p:cNvSpPr>
          <p:nvPr/>
        </p:nvSpPr>
        <p:spPr bwMode="auto">
          <a:xfrm>
            <a:off x="6588125" y="1635125"/>
            <a:ext cx="1728788" cy="503238"/>
          </a:xfrm>
          <a:prstGeom prst="roundRect">
            <a:avLst>
              <a:gd name="adj" fmla="val 16667"/>
            </a:avLst>
          </a:prstGeom>
          <a:solidFill>
            <a:schemeClr val="bg1"/>
          </a:solidFill>
          <a:ln w="25400">
            <a:solidFill>
              <a:srgbClr val="008000"/>
            </a:solidFill>
            <a:round/>
            <a:headEnd/>
            <a:tailEnd/>
          </a:ln>
        </p:spPr>
        <p:txBody>
          <a:bodyPr wrap="none"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2000" b="1">
                <a:solidFill>
                  <a:srgbClr val="000000"/>
                </a:solidFill>
                <a:latin typeface="メイリオ" panose="020B0604030504040204" pitchFamily="50" charset="-128"/>
                <a:ea typeface="メイリオ" panose="020B0604030504040204" pitchFamily="50" charset="-128"/>
              </a:rPr>
              <a:t>より安く！</a:t>
            </a:r>
          </a:p>
        </p:txBody>
      </p:sp>
      <p:sp>
        <p:nvSpPr>
          <p:cNvPr id="37902" name="AutoShape 12"/>
          <p:cNvSpPr>
            <a:spLocks noChangeArrowheads="1"/>
          </p:cNvSpPr>
          <p:nvPr/>
        </p:nvSpPr>
        <p:spPr bwMode="auto">
          <a:xfrm>
            <a:off x="6613525" y="5097463"/>
            <a:ext cx="1728788" cy="503237"/>
          </a:xfrm>
          <a:prstGeom prst="roundRect">
            <a:avLst>
              <a:gd name="adj" fmla="val 16667"/>
            </a:avLst>
          </a:prstGeom>
          <a:solidFill>
            <a:schemeClr val="bg1"/>
          </a:solidFill>
          <a:ln w="25400">
            <a:solidFill>
              <a:srgbClr val="008000"/>
            </a:solidFill>
            <a:round/>
            <a:headEnd/>
            <a:tailEnd/>
          </a:ln>
        </p:spPr>
        <p:txBody>
          <a:bodyPr wrap="none"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2000" b="1">
                <a:solidFill>
                  <a:srgbClr val="000000"/>
                </a:solidFill>
                <a:latin typeface="メイリオ" panose="020B0604030504040204" pitchFamily="50" charset="-128"/>
                <a:ea typeface="メイリオ" panose="020B0604030504040204" pitchFamily="50" charset="-128"/>
              </a:rPr>
              <a:t>みんなで！</a:t>
            </a:r>
          </a:p>
        </p:txBody>
      </p:sp>
      <p:sp>
        <p:nvSpPr>
          <p:cNvPr id="37903" name="AutoShape 13"/>
          <p:cNvSpPr>
            <a:spLocks noChangeArrowheads="1"/>
          </p:cNvSpPr>
          <p:nvPr/>
        </p:nvSpPr>
        <p:spPr bwMode="auto">
          <a:xfrm>
            <a:off x="6613525" y="3289300"/>
            <a:ext cx="1728788" cy="503238"/>
          </a:xfrm>
          <a:prstGeom prst="roundRect">
            <a:avLst>
              <a:gd name="adj" fmla="val 16667"/>
            </a:avLst>
          </a:prstGeom>
          <a:solidFill>
            <a:schemeClr val="bg1"/>
          </a:solidFill>
          <a:ln w="25400">
            <a:solidFill>
              <a:srgbClr val="008000"/>
            </a:solidFill>
            <a:round/>
            <a:headEnd/>
            <a:tailEnd/>
          </a:ln>
        </p:spPr>
        <p:txBody>
          <a:bodyPr wrap="none"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2000" b="1">
                <a:solidFill>
                  <a:srgbClr val="000000"/>
                </a:solidFill>
                <a:latin typeface="メイリオ" panose="020B0604030504040204" pitchFamily="50" charset="-128"/>
                <a:ea typeface="メイリオ" panose="020B0604030504040204" pitchFamily="50" charset="-128"/>
              </a:rPr>
              <a:t>より新鮮に！</a:t>
            </a:r>
          </a:p>
        </p:txBody>
      </p:sp>
      <p:sp>
        <p:nvSpPr>
          <p:cNvPr id="37904" name="Rectangle 10"/>
          <p:cNvSpPr>
            <a:spLocks noChangeArrowheads="1"/>
          </p:cNvSpPr>
          <p:nvPr/>
        </p:nvSpPr>
        <p:spPr bwMode="auto">
          <a:xfrm>
            <a:off x="638175" y="4672013"/>
            <a:ext cx="8280400"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県域を網羅する均一かつ均等な大縮尺地図の共同利用</a:t>
            </a:r>
            <a:br>
              <a:rPr kumimoji="0" lang="ja-JP" altLang="en-US" sz="1600">
                <a:solidFill>
                  <a:srgbClr val="000000"/>
                </a:solidFill>
                <a:latin typeface="メイリオ" panose="020B0604030504040204" pitchFamily="50" charset="-128"/>
                <a:ea typeface="メイリオ" panose="020B0604030504040204" pitchFamily="50" charset="-128"/>
              </a:rPr>
            </a:br>
            <a:r>
              <a:rPr kumimoji="0" lang="ja-JP" altLang="en-US" sz="1600">
                <a:solidFill>
                  <a:srgbClr val="000000"/>
                </a:solidFill>
                <a:latin typeface="メイリオ" panose="020B0604030504040204" pitchFamily="50" charset="-128"/>
                <a:ea typeface="メイリオ" panose="020B0604030504040204" pitchFamily="50" charset="-128"/>
              </a:rPr>
              <a:t>　</a:t>
            </a:r>
            <a:r>
              <a:rPr kumimoji="0" lang="en-US" altLang="ja-JP" sz="1600">
                <a:solidFill>
                  <a:srgbClr val="000000"/>
                </a:solidFill>
                <a:latin typeface="メイリオ" panose="020B0604030504040204" pitchFamily="50" charset="-128"/>
                <a:ea typeface="メイリオ" panose="020B0604030504040204" pitchFamily="50" charset="-128"/>
              </a:rPr>
              <a:t>※</a:t>
            </a:r>
            <a:r>
              <a:rPr kumimoji="0" lang="ja-JP" altLang="en-US" sz="1600">
                <a:solidFill>
                  <a:srgbClr val="000000"/>
                </a:solidFill>
                <a:latin typeface="メイリオ" panose="020B0604030504040204" pitchFamily="50" charset="-128"/>
                <a:ea typeface="メイリオ" panose="020B0604030504040204" pitchFamily="50" charset="-128"/>
              </a:rPr>
              <a:t>例：道路管理、都市計画、防災・災害、台帳管理等</a:t>
            </a:r>
          </a:p>
          <a:p>
            <a:pPr eaLnBrk="1" hangingPunct="1">
              <a:buClrTx/>
              <a:buFontTx/>
              <a:buChar char="•"/>
            </a:pPr>
            <a:r>
              <a:rPr kumimoji="0" lang="ja-JP" altLang="en-US" sz="1600">
                <a:solidFill>
                  <a:srgbClr val="000000"/>
                </a:solidFill>
                <a:latin typeface="メイリオ" panose="020B0604030504040204" pitchFamily="50" charset="-128"/>
                <a:ea typeface="メイリオ" panose="020B0604030504040204" pitchFamily="50" charset="-128"/>
              </a:rPr>
              <a:t>統一化された地図による情報共有、意志疎通の向上　</a:t>
            </a:r>
            <a:br>
              <a:rPr kumimoji="0" lang="ja-JP" altLang="en-US" sz="1600">
                <a:solidFill>
                  <a:srgbClr val="000000"/>
                </a:solidFill>
                <a:latin typeface="メイリオ" panose="020B0604030504040204" pitchFamily="50" charset="-128"/>
                <a:ea typeface="メイリオ" panose="020B0604030504040204" pitchFamily="50" charset="-128"/>
              </a:rPr>
            </a:br>
            <a:r>
              <a:rPr kumimoji="0" lang="ja-JP" altLang="en-US" sz="1600">
                <a:solidFill>
                  <a:srgbClr val="000000"/>
                </a:solidFill>
                <a:latin typeface="メイリオ" panose="020B0604030504040204" pitchFamily="50" charset="-128"/>
                <a:ea typeface="メイリオ" panose="020B0604030504040204" pitchFamily="50" charset="-128"/>
              </a:rPr>
              <a:t>（①市町内部　②市町間相互　③市町と県間）</a:t>
            </a:r>
          </a:p>
        </p:txBody>
      </p:sp>
    </p:spTree>
    <p:extLst>
      <p:ext uri="{BB962C8B-B14F-4D97-AF65-F5344CB8AC3E}">
        <p14:creationId xmlns:p14="http://schemas.microsoft.com/office/powerpoint/2010/main" val="21052380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A0E54C8A-AB07-4448-9A29-8A0E4B2369F6}" type="slidenum">
              <a:rPr lang="en-US" altLang="ja-JP" sz="1400">
                <a:solidFill>
                  <a:srgbClr val="000000"/>
                </a:solidFill>
              </a:rPr>
              <a:pPr algn="r" eaLnBrk="1" hangingPunct="1">
                <a:spcBef>
                  <a:spcPct val="0"/>
                </a:spcBef>
                <a:buClrTx/>
                <a:buFontTx/>
                <a:buNone/>
              </a:pPr>
              <a:t>5</a:t>
            </a:fld>
            <a:endParaRPr lang="en-US" altLang="ja-JP" sz="1400">
              <a:solidFill>
                <a:srgbClr val="000000"/>
              </a:solidFill>
            </a:endParaRPr>
          </a:p>
        </p:txBody>
      </p:sp>
      <p:sp>
        <p:nvSpPr>
          <p:cNvPr id="38916"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１－３．共同整備事業の運営体制</a:t>
            </a:r>
          </a:p>
        </p:txBody>
      </p:sp>
      <p:sp>
        <p:nvSpPr>
          <p:cNvPr id="38917" name="テキスト ボックス 296"/>
          <p:cNvSpPr txBox="1">
            <a:spLocks noChangeArrowheads="1"/>
          </p:cNvSpPr>
          <p:nvPr/>
        </p:nvSpPr>
        <p:spPr bwMode="auto">
          <a:xfrm>
            <a:off x="611188" y="5876925"/>
            <a:ext cx="7215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600">
                <a:solidFill>
                  <a:srgbClr val="000000"/>
                </a:solidFill>
                <a:latin typeface="メイリオ" panose="020B0604030504040204" pitchFamily="50" charset="-128"/>
                <a:ea typeface="メイリオ" panose="020B0604030504040204" pitchFamily="50" charset="-128"/>
              </a:rPr>
              <a:t>＊</a:t>
            </a:r>
            <a:r>
              <a:rPr lang="en-US" altLang="ja-JP" sz="1600">
                <a:solidFill>
                  <a:srgbClr val="000000"/>
                </a:solidFill>
                <a:latin typeface="メイリオ" panose="020B0604030504040204" pitchFamily="50" charset="-128"/>
                <a:ea typeface="メイリオ" panose="020B0604030504040204" pitchFamily="50" charset="-128"/>
              </a:rPr>
              <a:t>29</a:t>
            </a:r>
            <a:r>
              <a:rPr lang="ja-JP" altLang="en-US" sz="1600">
                <a:solidFill>
                  <a:srgbClr val="000000"/>
                </a:solidFill>
                <a:latin typeface="メイリオ" panose="020B0604030504040204" pitchFamily="50" charset="-128"/>
                <a:ea typeface="メイリオ" panose="020B0604030504040204" pitchFamily="50" charset="-128"/>
              </a:rPr>
              <a:t>市町の負担金については、</a:t>
            </a:r>
            <a:r>
              <a:rPr lang="en-US" altLang="ja-JP" sz="1600">
                <a:solidFill>
                  <a:srgbClr val="000000"/>
                </a:solidFill>
                <a:latin typeface="メイリオ" panose="020B0604030504040204" pitchFamily="50" charset="-128"/>
                <a:ea typeface="メイリオ" panose="020B0604030504040204" pitchFamily="50" charset="-128"/>
              </a:rPr>
              <a:t>(</a:t>
            </a:r>
            <a:r>
              <a:rPr lang="ja-JP" altLang="en-US" sz="1600">
                <a:solidFill>
                  <a:srgbClr val="000000"/>
                </a:solidFill>
                <a:latin typeface="メイリオ" panose="020B0604030504040204" pitchFamily="50" charset="-128"/>
                <a:ea typeface="メイリオ" panose="020B0604030504040204" pitchFamily="50" charset="-128"/>
              </a:rPr>
              <a:t>公財</a:t>
            </a:r>
            <a:r>
              <a:rPr lang="en-US" altLang="ja-JP" sz="1600">
                <a:solidFill>
                  <a:srgbClr val="000000"/>
                </a:solidFill>
                <a:latin typeface="メイリオ" panose="020B0604030504040204" pitchFamily="50" charset="-128"/>
                <a:ea typeface="メイリオ" panose="020B0604030504040204" pitchFamily="50" charset="-128"/>
              </a:rPr>
              <a:t>)</a:t>
            </a:r>
            <a:r>
              <a:rPr lang="ja-JP" altLang="en-US" sz="1600">
                <a:solidFill>
                  <a:srgbClr val="000000"/>
                </a:solidFill>
                <a:latin typeface="メイリオ" panose="020B0604030504040204" pitchFamily="50" charset="-128"/>
                <a:ea typeface="メイリオ" panose="020B0604030504040204" pitchFamily="50" charset="-128"/>
              </a:rPr>
              <a:t>三重県市町村振興協会基金を活用</a:t>
            </a:r>
          </a:p>
        </p:txBody>
      </p:sp>
      <p:grpSp>
        <p:nvGrpSpPr>
          <p:cNvPr id="38918" name="グループ化 1"/>
          <p:cNvGrpSpPr>
            <a:grpSpLocks/>
          </p:cNvGrpSpPr>
          <p:nvPr/>
        </p:nvGrpSpPr>
        <p:grpSpPr bwMode="auto">
          <a:xfrm>
            <a:off x="600075" y="1341438"/>
            <a:ext cx="8075613" cy="4357687"/>
            <a:chOff x="600075" y="1341438"/>
            <a:chExt cx="8075613" cy="4357687"/>
          </a:xfrm>
        </p:grpSpPr>
        <p:sp>
          <p:nvSpPr>
            <p:cNvPr id="38919" name="Freeform 117"/>
            <p:cNvSpPr>
              <a:spLocks/>
            </p:cNvSpPr>
            <p:nvPr/>
          </p:nvSpPr>
          <p:spPr bwMode="auto">
            <a:xfrm>
              <a:off x="600075" y="1343025"/>
              <a:ext cx="307181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grpSp>
          <p:nvGrpSpPr>
            <p:cNvPr id="38920" name="Group 95"/>
            <p:cNvGrpSpPr>
              <a:grpSpLocks/>
            </p:cNvGrpSpPr>
            <p:nvPr/>
          </p:nvGrpSpPr>
          <p:grpSpPr bwMode="auto">
            <a:xfrm>
              <a:off x="1884363" y="3143250"/>
              <a:ext cx="3741738" cy="966787"/>
              <a:chOff x="1834" y="3213"/>
              <a:chExt cx="1987" cy="385"/>
            </a:xfrm>
          </p:grpSpPr>
          <p:sp>
            <p:nvSpPr>
              <p:cNvPr id="39086" name="Rectangle 93"/>
              <p:cNvSpPr>
                <a:spLocks noChangeArrowheads="1"/>
              </p:cNvSpPr>
              <p:nvPr/>
            </p:nvSpPr>
            <p:spPr bwMode="auto">
              <a:xfrm>
                <a:off x="1834" y="3213"/>
                <a:ext cx="1987" cy="385"/>
              </a:xfrm>
              <a:prstGeom prst="rect">
                <a:avLst/>
              </a:prstGeom>
              <a:solidFill>
                <a:srgbClr val="C0C0C0">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sp>
            <p:nvSpPr>
              <p:cNvPr id="39087" name="Rectangle 94"/>
              <p:cNvSpPr>
                <a:spLocks noChangeArrowheads="1"/>
              </p:cNvSpPr>
              <p:nvPr/>
            </p:nvSpPr>
            <p:spPr bwMode="auto">
              <a:xfrm>
                <a:off x="1834" y="3213"/>
                <a:ext cx="1987" cy="385"/>
              </a:xfrm>
              <a:prstGeom prst="rect">
                <a:avLst/>
              </a:prstGeom>
              <a:solidFill>
                <a:srgbClr val="C0C0C0">
                  <a:alpha val="39999"/>
                </a:srgbClr>
              </a:solidFill>
              <a:ln w="26988" cap="rnd">
                <a:solidFill>
                  <a:srgbClr val="000000"/>
                </a:solidFill>
                <a:miter lim="800000"/>
                <a:headEnd/>
                <a:tailEnd/>
              </a:ln>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grpSp>
        <p:sp>
          <p:nvSpPr>
            <p:cNvPr id="38921" name="Rectangle 96"/>
            <p:cNvSpPr>
              <a:spLocks noChangeArrowheads="1"/>
            </p:cNvSpPr>
            <p:nvPr/>
          </p:nvSpPr>
          <p:spPr bwMode="auto">
            <a:xfrm>
              <a:off x="2690813" y="3519488"/>
              <a:ext cx="25511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600">
                  <a:solidFill>
                    <a:srgbClr val="000000"/>
                  </a:solidFill>
                  <a:latin typeface="HGP創英角ｺﾞｼｯｸUB" panose="020B0900000000000000" pitchFamily="50" charset="-128"/>
                  <a:ea typeface="HGP創英角ｺﾞｼｯｸUB" panose="020B0900000000000000" pitchFamily="50" charset="-128"/>
                  <a:cs typeface="Osaka"/>
                </a:rPr>
                <a:t>三重県市町総合事務組合</a:t>
              </a:r>
              <a:endParaRPr lang="ja-JP" altLang="en-US" sz="1600">
                <a:solidFill>
                  <a:srgbClr val="000000"/>
                </a:solidFill>
                <a:latin typeface="Times" panose="02020603050405020304" pitchFamily="18" charset="0"/>
                <a:ea typeface="HGP創英角ｺﾞｼｯｸUB" panose="020B0900000000000000" pitchFamily="50" charset="-128"/>
                <a:cs typeface="Osaka"/>
              </a:endParaRPr>
            </a:p>
          </p:txBody>
        </p:sp>
        <p:grpSp>
          <p:nvGrpSpPr>
            <p:cNvPr id="38922" name="Group 116"/>
            <p:cNvGrpSpPr>
              <a:grpSpLocks/>
            </p:cNvGrpSpPr>
            <p:nvPr/>
          </p:nvGrpSpPr>
          <p:grpSpPr bwMode="auto">
            <a:xfrm>
              <a:off x="2095500" y="3414713"/>
              <a:ext cx="576263" cy="498475"/>
              <a:chOff x="1973" y="3276"/>
              <a:chExt cx="334" cy="290"/>
            </a:xfrm>
          </p:grpSpPr>
          <p:sp>
            <p:nvSpPr>
              <p:cNvPr id="39068" name="Freeform 98"/>
              <p:cNvSpPr>
                <a:spLocks/>
              </p:cNvSpPr>
              <p:nvPr/>
            </p:nvSpPr>
            <p:spPr bwMode="auto">
              <a:xfrm>
                <a:off x="2150" y="3291"/>
                <a:ext cx="142" cy="63"/>
              </a:xfrm>
              <a:custGeom>
                <a:avLst/>
                <a:gdLst>
                  <a:gd name="T0" fmla="*/ 95 w 142"/>
                  <a:gd name="T1" fmla="*/ 61 h 63"/>
                  <a:gd name="T2" fmla="*/ 102 w 142"/>
                  <a:gd name="T3" fmla="*/ 61 h 63"/>
                  <a:gd name="T4" fmla="*/ 108 w 142"/>
                  <a:gd name="T5" fmla="*/ 59 h 63"/>
                  <a:gd name="T6" fmla="*/ 114 w 142"/>
                  <a:gd name="T7" fmla="*/ 58 h 63"/>
                  <a:gd name="T8" fmla="*/ 120 w 142"/>
                  <a:gd name="T9" fmla="*/ 56 h 63"/>
                  <a:gd name="T10" fmla="*/ 126 w 142"/>
                  <a:gd name="T11" fmla="*/ 53 h 63"/>
                  <a:gd name="T12" fmla="*/ 131 w 142"/>
                  <a:gd name="T13" fmla="*/ 51 h 63"/>
                  <a:gd name="T14" fmla="*/ 137 w 142"/>
                  <a:gd name="T15" fmla="*/ 48 h 63"/>
                  <a:gd name="T16" fmla="*/ 142 w 142"/>
                  <a:gd name="T17" fmla="*/ 45 h 63"/>
                  <a:gd name="T18" fmla="*/ 142 w 142"/>
                  <a:gd name="T19" fmla="*/ 42 h 63"/>
                  <a:gd name="T20" fmla="*/ 139 w 142"/>
                  <a:gd name="T21" fmla="*/ 37 h 63"/>
                  <a:gd name="T22" fmla="*/ 138 w 142"/>
                  <a:gd name="T23" fmla="*/ 32 h 63"/>
                  <a:gd name="T24" fmla="*/ 136 w 142"/>
                  <a:gd name="T25" fmla="*/ 26 h 63"/>
                  <a:gd name="T26" fmla="*/ 135 w 142"/>
                  <a:gd name="T27" fmla="*/ 21 h 63"/>
                  <a:gd name="T28" fmla="*/ 132 w 142"/>
                  <a:gd name="T29" fmla="*/ 16 h 63"/>
                  <a:gd name="T30" fmla="*/ 130 w 142"/>
                  <a:gd name="T31" fmla="*/ 11 h 63"/>
                  <a:gd name="T32" fmla="*/ 127 w 142"/>
                  <a:gd name="T33" fmla="*/ 5 h 63"/>
                  <a:gd name="T34" fmla="*/ 125 w 142"/>
                  <a:gd name="T35" fmla="*/ 0 h 63"/>
                  <a:gd name="T36" fmla="*/ 115 w 142"/>
                  <a:gd name="T37" fmla="*/ 7 h 63"/>
                  <a:gd name="T38" fmla="*/ 104 w 142"/>
                  <a:gd name="T39" fmla="*/ 13 h 63"/>
                  <a:gd name="T40" fmla="*/ 92 w 142"/>
                  <a:gd name="T41" fmla="*/ 17 h 63"/>
                  <a:gd name="T42" fmla="*/ 80 w 142"/>
                  <a:gd name="T43" fmla="*/ 19 h 63"/>
                  <a:gd name="T44" fmla="*/ 67 w 142"/>
                  <a:gd name="T45" fmla="*/ 20 h 63"/>
                  <a:gd name="T46" fmla="*/ 54 w 142"/>
                  <a:gd name="T47" fmla="*/ 20 h 63"/>
                  <a:gd name="T48" fmla="*/ 41 w 142"/>
                  <a:gd name="T49" fmla="*/ 19 h 63"/>
                  <a:gd name="T50" fmla="*/ 28 w 142"/>
                  <a:gd name="T51" fmla="*/ 18 h 63"/>
                  <a:gd name="T52" fmla="*/ 25 w 142"/>
                  <a:gd name="T53" fmla="*/ 18 h 63"/>
                  <a:gd name="T54" fmla="*/ 23 w 142"/>
                  <a:gd name="T55" fmla="*/ 18 h 63"/>
                  <a:gd name="T56" fmla="*/ 22 w 142"/>
                  <a:gd name="T57" fmla="*/ 18 h 63"/>
                  <a:gd name="T58" fmla="*/ 19 w 142"/>
                  <a:gd name="T59" fmla="*/ 18 h 63"/>
                  <a:gd name="T60" fmla="*/ 17 w 142"/>
                  <a:gd name="T61" fmla="*/ 18 h 63"/>
                  <a:gd name="T62" fmla="*/ 14 w 142"/>
                  <a:gd name="T63" fmla="*/ 18 h 63"/>
                  <a:gd name="T64" fmla="*/ 12 w 142"/>
                  <a:gd name="T65" fmla="*/ 19 h 63"/>
                  <a:gd name="T66" fmla="*/ 11 w 142"/>
                  <a:gd name="T67" fmla="*/ 20 h 63"/>
                  <a:gd name="T68" fmla="*/ 8 w 142"/>
                  <a:gd name="T69" fmla="*/ 25 h 63"/>
                  <a:gd name="T70" fmla="*/ 7 w 142"/>
                  <a:gd name="T71" fmla="*/ 31 h 63"/>
                  <a:gd name="T72" fmla="*/ 6 w 142"/>
                  <a:gd name="T73" fmla="*/ 36 h 63"/>
                  <a:gd name="T74" fmla="*/ 5 w 142"/>
                  <a:gd name="T75" fmla="*/ 42 h 63"/>
                  <a:gd name="T76" fmla="*/ 3 w 142"/>
                  <a:gd name="T77" fmla="*/ 47 h 63"/>
                  <a:gd name="T78" fmla="*/ 2 w 142"/>
                  <a:gd name="T79" fmla="*/ 52 h 63"/>
                  <a:gd name="T80" fmla="*/ 1 w 142"/>
                  <a:gd name="T81" fmla="*/ 57 h 63"/>
                  <a:gd name="T82" fmla="*/ 0 w 142"/>
                  <a:gd name="T83" fmla="*/ 63 h 63"/>
                  <a:gd name="T84" fmla="*/ 11 w 142"/>
                  <a:gd name="T85" fmla="*/ 60 h 63"/>
                  <a:gd name="T86" fmla="*/ 23 w 142"/>
                  <a:gd name="T87" fmla="*/ 59 h 63"/>
                  <a:gd name="T88" fmla="*/ 35 w 142"/>
                  <a:gd name="T89" fmla="*/ 59 h 63"/>
                  <a:gd name="T90" fmla="*/ 47 w 142"/>
                  <a:gd name="T91" fmla="*/ 59 h 63"/>
                  <a:gd name="T92" fmla="*/ 59 w 142"/>
                  <a:gd name="T93" fmla="*/ 60 h 63"/>
                  <a:gd name="T94" fmla="*/ 71 w 142"/>
                  <a:gd name="T95" fmla="*/ 61 h 63"/>
                  <a:gd name="T96" fmla="*/ 83 w 142"/>
                  <a:gd name="T97" fmla="*/ 62 h 63"/>
                  <a:gd name="T98" fmla="*/ 95 w 142"/>
                  <a:gd name="T99" fmla="*/ 61 h 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2"/>
                  <a:gd name="T151" fmla="*/ 0 h 63"/>
                  <a:gd name="T152" fmla="*/ 142 w 142"/>
                  <a:gd name="T153" fmla="*/ 63 h 6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2" h="63">
                    <a:moveTo>
                      <a:pt x="95" y="61"/>
                    </a:moveTo>
                    <a:lnTo>
                      <a:pt x="102" y="61"/>
                    </a:lnTo>
                    <a:lnTo>
                      <a:pt x="108" y="59"/>
                    </a:lnTo>
                    <a:lnTo>
                      <a:pt x="114" y="58"/>
                    </a:lnTo>
                    <a:lnTo>
                      <a:pt x="120" y="56"/>
                    </a:lnTo>
                    <a:lnTo>
                      <a:pt x="126" y="53"/>
                    </a:lnTo>
                    <a:lnTo>
                      <a:pt x="131" y="51"/>
                    </a:lnTo>
                    <a:lnTo>
                      <a:pt x="137" y="48"/>
                    </a:lnTo>
                    <a:lnTo>
                      <a:pt x="142" y="45"/>
                    </a:lnTo>
                    <a:lnTo>
                      <a:pt x="142" y="42"/>
                    </a:lnTo>
                    <a:lnTo>
                      <a:pt x="139" y="37"/>
                    </a:lnTo>
                    <a:lnTo>
                      <a:pt x="138" y="32"/>
                    </a:lnTo>
                    <a:lnTo>
                      <a:pt x="136" y="26"/>
                    </a:lnTo>
                    <a:lnTo>
                      <a:pt x="135" y="21"/>
                    </a:lnTo>
                    <a:lnTo>
                      <a:pt x="132" y="16"/>
                    </a:lnTo>
                    <a:lnTo>
                      <a:pt x="130" y="11"/>
                    </a:lnTo>
                    <a:lnTo>
                      <a:pt x="127" y="5"/>
                    </a:lnTo>
                    <a:lnTo>
                      <a:pt x="125" y="0"/>
                    </a:lnTo>
                    <a:lnTo>
                      <a:pt x="115" y="7"/>
                    </a:lnTo>
                    <a:lnTo>
                      <a:pt x="104" y="13"/>
                    </a:lnTo>
                    <a:lnTo>
                      <a:pt x="92" y="17"/>
                    </a:lnTo>
                    <a:lnTo>
                      <a:pt x="80" y="19"/>
                    </a:lnTo>
                    <a:lnTo>
                      <a:pt x="67" y="20"/>
                    </a:lnTo>
                    <a:lnTo>
                      <a:pt x="54" y="20"/>
                    </a:lnTo>
                    <a:lnTo>
                      <a:pt x="41" y="19"/>
                    </a:lnTo>
                    <a:lnTo>
                      <a:pt x="28" y="18"/>
                    </a:lnTo>
                    <a:lnTo>
                      <a:pt x="25" y="18"/>
                    </a:lnTo>
                    <a:lnTo>
                      <a:pt x="23" y="18"/>
                    </a:lnTo>
                    <a:lnTo>
                      <a:pt x="22" y="18"/>
                    </a:lnTo>
                    <a:lnTo>
                      <a:pt x="19" y="18"/>
                    </a:lnTo>
                    <a:lnTo>
                      <a:pt x="17" y="18"/>
                    </a:lnTo>
                    <a:lnTo>
                      <a:pt x="14" y="18"/>
                    </a:lnTo>
                    <a:lnTo>
                      <a:pt x="12" y="19"/>
                    </a:lnTo>
                    <a:lnTo>
                      <a:pt x="11" y="20"/>
                    </a:lnTo>
                    <a:lnTo>
                      <a:pt x="8" y="25"/>
                    </a:lnTo>
                    <a:lnTo>
                      <a:pt x="7" y="31"/>
                    </a:lnTo>
                    <a:lnTo>
                      <a:pt x="6" y="36"/>
                    </a:lnTo>
                    <a:lnTo>
                      <a:pt x="5" y="42"/>
                    </a:lnTo>
                    <a:lnTo>
                      <a:pt x="3" y="47"/>
                    </a:lnTo>
                    <a:lnTo>
                      <a:pt x="2" y="52"/>
                    </a:lnTo>
                    <a:lnTo>
                      <a:pt x="1" y="57"/>
                    </a:lnTo>
                    <a:lnTo>
                      <a:pt x="0" y="63"/>
                    </a:lnTo>
                    <a:lnTo>
                      <a:pt x="11" y="60"/>
                    </a:lnTo>
                    <a:lnTo>
                      <a:pt x="23" y="59"/>
                    </a:lnTo>
                    <a:lnTo>
                      <a:pt x="35" y="59"/>
                    </a:lnTo>
                    <a:lnTo>
                      <a:pt x="47" y="59"/>
                    </a:lnTo>
                    <a:lnTo>
                      <a:pt x="59" y="60"/>
                    </a:lnTo>
                    <a:lnTo>
                      <a:pt x="71" y="61"/>
                    </a:lnTo>
                    <a:lnTo>
                      <a:pt x="83" y="62"/>
                    </a:lnTo>
                    <a:lnTo>
                      <a:pt x="95" y="61"/>
                    </a:lnTo>
                    <a:close/>
                  </a:path>
                </a:pathLst>
              </a:custGeom>
              <a:solidFill>
                <a:srgbClr val="FFE5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9" name="Freeform 99"/>
              <p:cNvSpPr>
                <a:spLocks/>
              </p:cNvSpPr>
              <p:nvPr/>
            </p:nvSpPr>
            <p:spPr bwMode="auto">
              <a:xfrm>
                <a:off x="2134" y="3276"/>
                <a:ext cx="173" cy="94"/>
              </a:xfrm>
              <a:custGeom>
                <a:avLst/>
                <a:gdLst>
                  <a:gd name="T0" fmla="*/ 170 w 173"/>
                  <a:gd name="T1" fmla="*/ 48 h 94"/>
                  <a:gd name="T2" fmla="*/ 163 w 173"/>
                  <a:gd name="T3" fmla="*/ 28 h 94"/>
                  <a:gd name="T4" fmla="*/ 153 w 173"/>
                  <a:gd name="T5" fmla="*/ 7 h 94"/>
                  <a:gd name="T6" fmla="*/ 151 w 173"/>
                  <a:gd name="T7" fmla="*/ 2 h 94"/>
                  <a:gd name="T8" fmla="*/ 147 w 173"/>
                  <a:gd name="T9" fmla="*/ 0 h 94"/>
                  <a:gd name="T10" fmla="*/ 143 w 173"/>
                  <a:gd name="T11" fmla="*/ 0 h 94"/>
                  <a:gd name="T12" fmla="*/ 125 w 173"/>
                  <a:gd name="T13" fmla="*/ 11 h 94"/>
                  <a:gd name="T14" fmla="*/ 104 w 173"/>
                  <a:gd name="T15" fmla="*/ 20 h 94"/>
                  <a:gd name="T16" fmla="*/ 81 w 173"/>
                  <a:gd name="T17" fmla="*/ 24 h 94"/>
                  <a:gd name="T18" fmla="*/ 58 w 173"/>
                  <a:gd name="T19" fmla="*/ 22 h 94"/>
                  <a:gd name="T20" fmla="*/ 36 w 173"/>
                  <a:gd name="T21" fmla="*/ 21 h 94"/>
                  <a:gd name="T22" fmla="*/ 21 w 173"/>
                  <a:gd name="T23" fmla="*/ 24 h 94"/>
                  <a:gd name="T24" fmla="*/ 18 w 173"/>
                  <a:gd name="T25" fmla="*/ 25 h 94"/>
                  <a:gd name="T26" fmla="*/ 17 w 173"/>
                  <a:gd name="T27" fmla="*/ 27 h 94"/>
                  <a:gd name="T28" fmla="*/ 28 w 173"/>
                  <a:gd name="T29" fmla="*/ 34 h 94"/>
                  <a:gd name="T30" fmla="*/ 35 w 173"/>
                  <a:gd name="T31" fmla="*/ 33 h 94"/>
                  <a:gd name="T32" fmla="*/ 41 w 173"/>
                  <a:gd name="T33" fmla="*/ 33 h 94"/>
                  <a:gd name="T34" fmla="*/ 70 w 173"/>
                  <a:gd name="T35" fmla="*/ 35 h 94"/>
                  <a:gd name="T36" fmla="*/ 108 w 173"/>
                  <a:gd name="T37" fmla="*/ 32 h 94"/>
                  <a:gd name="T38" fmla="*/ 141 w 173"/>
                  <a:gd name="T39" fmla="*/ 15 h 94"/>
                  <a:gd name="T40" fmla="*/ 148 w 173"/>
                  <a:gd name="T41" fmla="*/ 31 h 94"/>
                  <a:gd name="T42" fmla="*/ 154 w 173"/>
                  <a:gd name="T43" fmla="*/ 47 h 94"/>
                  <a:gd name="T44" fmla="*/ 158 w 173"/>
                  <a:gd name="T45" fmla="*/ 60 h 94"/>
                  <a:gd name="T46" fmla="*/ 142 w 173"/>
                  <a:gd name="T47" fmla="*/ 68 h 94"/>
                  <a:gd name="T48" fmla="*/ 124 w 173"/>
                  <a:gd name="T49" fmla="*/ 74 h 94"/>
                  <a:gd name="T50" fmla="*/ 99 w 173"/>
                  <a:gd name="T51" fmla="*/ 77 h 94"/>
                  <a:gd name="T52" fmla="*/ 63 w 173"/>
                  <a:gd name="T53" fmla="*/ 74 h 94"/>
                  <a:gd name="T54" fmla="*/ 27 w 173"/>
                  <a:gd name="T55" fmla="*/ 75 h 94"/>
                  <a:gd name="T56" fmla="*/ 18 w 173"/>
                  <a:gd name="T57" fmla="*/ 67 h 94"/>
                  <a:gd name="T58" fmla="*/ 22 w 173"/>
                  <a:gd name="T59" fmla="*/ 51 h 94"/>
                  <a:gd name="T60" fmla="*/ 27 w 173"/>
                  <a:gd name="T61" fmla="*/ 35 h 94"/>
                  <a:gd name="T62" fmla="*/ 15 w 173"/>
                  <a:gd name="T63" fmla="*/ 28 h 94"/>
                  <a:gd name="T64" fmla="*/ 12 w 173"/>
                  <a:gd name="T65" fmla="*/ 30 h 94"/>
                  <a:gd name="T66" fmla="*/ 11 w 173"/>
                  <a:gd name="T67" fmla="*/ 32 h 94"/>
                  <a:gd name="T68" fmla="*/ 6 w 173"/>
                  <a:gd name="T69" fmla="*/ 52 h 94"/>
                  <a:gd name="T70" fmla="*/ 1 w 173"/>
                  <a:gd name="T71" fmla="*/ 72 h 94"/>
                  <a:gd name="T72" fmla="*/ 0 w 173"/>
                  <a:gd name="T73" fmla="*/ 89 h 94"/>
                  <a:gd name="T74" fmla="*/ 3 w 173"/>
                  <a:gd name="T75" fmla="*/ 92 h 94"/>
                  <a:gd name="T76" fmla="*/ 6 w 173"/>
                  <a:gd name="T77" fmla="*/ 93 h 94"/>
                  <a:gd name="T78" fmla="*/ 13 w 173"/>
                  <a:gd name="T79" fmla="*/ 93 h 94"/>
                  <a:gd name="T80" fmla="*/ 30 w 173"/>
                  <a:gd name="T81" fmla="*/ 87 h 94"/>
                  <a:gd name="T82" fmla="*/ 62 w 173"/>
                  <a:gd name="T83" fmla="*/ 86 h 94"/>
                  <a:gd name="T84" fmla="*/ 99 w 173"/>
                  <a:gd name="T85" fmla="*/ 90 h 94"/>
                  <a:gd name="T86" fmla="*/ 126 w 173"/>
                  <a:gd name="T87" fmla="*/ 87 h 94"/>
                  <a:gd name="T88" fmla="*/ 148 w 173"/>
                  <a:gd name="T89" fmla="*/ 79 h 94"/>
                  <a:gd name="T90" fmla="*/ 167 w 173"/>
                  <a:gd name="T91" fmla="*/ 69 h 94"/>
                  <a:gd name="T92" fmla="*/ 170 w 173"/>
                  <a:gd name="T93" fmla="*/ 68 h 94"/>
                  <a:gd name="T94" fmla="*/ 172 w 173"/>
                  <a:gd name="T95" fmla="*/ 67 h 94"/>
                  <a:gd name="T96" fmla="*/ 173 w 173"/>
                  <a:gd name="T97" fmla="*/ 64 h 9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73"/>
                  <a:gd name="T148" fmla="*/ 0 h 94"/>
                  <a:gd name="T149" fmla="*/ 173 w 173"/>
                  <a:gd name="T150" fmla="*/ 94 h 9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73" h="94">
                    <a:moveTo>
                      <a:pt x="173" y="63"/>
                    </a:moveTo>
                    <a:lnTo>
                      <a:pt x="172" y="55"/>
                    </a:lnTo>
                    <a:lnTo>
                      <a:pt x="170" y="48"/>
                    </a:lnTo>
                    <a:lnTo>
                      <a:pt x="167" y="41"/>
                    </a:lnTo>
                    <a:lnTo>
                      <a:pt x="165" y="34"/>
                    </a:lnTo>
                    <a:lnTo>
                      <a:pt x="163" y="28"/>
                    </a:lnTo>
                    <a:lnTo>
                      <a:pt x="160" y="21"/>
                    </a:lnTo>
                    <a:lnTo>
                      <a:pt x="157" y="14"/>
                    </a:lnTo>
                    <a:lnTo>
                      <a:pt x="153" y="7"/>
                    </a:lnTo>
                    <a:lnTo>
                      <a:pt x="152" y="4"/>
                    </a:lnTo>
                    <a:lnTo>
                      <a:pt x="152" y="3"/>
                    </a:lnTo>
                    <a:lnTo>
                      <a:pt x="151" y="2"/>
                    </a:lnTo>
                    <a:lnTo>
                      <a:pt x="149" y="1"/>
                    </a:lnTo>
                    <a:lnTo>
                      <a:pt x="148" y="0"/>
                    </a:lnTo>
                    <a:lnTo>
                      <a:pt x="147" y="0"/>
                    </a:lnTo>
                    <a:lnTo>
                      <a:pt x="146" y="0"/>
                    </a:lnTo>
                    <a:lnTo>
                      <a:pt x="145" y="0"/>
                    </a:lnTo>
                    <a:lnTo>
                      <a:pt x="143" y="0"/>
                    </a:lnTo>
                    <a:lnTo>
                      <a:pt x="137" y="2"/>
                    </a:lnTo>
                    <a:lnTo>
                      <a:pt x="131" y="6"/>
                    </a:lnTo>
                    <a:lnTo>
                      <a:pt x="125" y="11"/>
                    </a:lnTo>
                    <a:lnTo>
                      <a:pt x="118" y="14"/>
                    </a:lnTo>
                    <a:lnTo>
                      <a:pt x="111" y="18"/>
                    </a:lnTo>
                    <a:lnTo>
                      <a:pt x="104" y="20"/>
                    </a:lnTo>
                    <a:lnTo>
                      <a:pt x="96" y="22"/>
                    </a:lnTo>
                    <a:lnTo>
                      <a:pt x="89" y="24"/>
                    </a:lnTo>
                    <a:lnTo>
                      <a:pt x="81" y="24"/>
                    </a:lnTo>
                    <a:lnTo>
                      <a:pt x="74" y="23"/>
                    </a:lnTo>
                    <a:lnTo>
                      <a:pt x="65" y="23"/>
                    </a:lnTo>
                    <a:lnTo>
                      <a:pt x="58" y="22"/>
                    </a:lnTo>
                    <a:lnTo>
                      <a:pt x="51" y="21"/>
                    </a:lnTo>
                    <a:lnTo>
                      <a:pt x="44" y="21"/>
                    </a:lnTo>
                    <a:lnTo>
                      <a:pt x="36" y="21"/>
                    </a:lnTo>
                    <a:lnTo>
                      <a:pt x="29" y="22"/>
                    </a:lnTo>
                    <a:lnTo>
                      <a:pt x="22" y="24"/>
                    </a:lnTo>
                    <a:lnTo>
                      <a:pt x="21" y="24"/>
                    </a:lnTo>
                    <a:lnTo>
                      <a:pt x="19" y="24"/>
                    </a:lnTo>
                    <a:lnTo>
                      <a:pt x="19" y="25"/>
                    </a:lnTo>
                    <a:lnTo>
                      <a:pt x="18" y="25"/>
                    </a:lnTo>
                    <a:lnTo>
                      <a:pt x="17" y="26"/>
                    </a:lnTo>
                    <a:lnTo>
                      <a:pt x="17" y="27"/>
                    </a:lnTo>
                    <a:lnTo>
                      <a:pt x="16" y="28"/>
                    </a:lnTo>
                    <a:lnTo>
                      <a:pt x="27" y="35"/>
                    </a:lnTo>
                    <a:lnTo>
                      <a:pt x="28" y="34"/>
                    </a:lnTo>
                    <a:lnTo>
                      <a:pt x="30" y="33"/>
                    </a:lnTo>
                    <a:lnTo>
                      <a:pt x="33" y="33"/>
                    </a:lnTo>
                    <a:lnTo>
                      <a:pt x="35" y="33"/>
                    </a:lnTo>
                    <a:lnTo>
                      <a:pt x="38" y="33"/>
                    </a:lnTo>
                    <a:lnTo>
                      <a:pt x="39" y="33"/>
                    </a:lnTo>
                    <a:lnTo>
                      <a:pt x="41" y="33"/>
                    </a:lnTo>
                    <a:lnTo>
                      <a:pt x="44" y="33"/>
                    </a:lnTo>
                    <a:lnTo>
                      <a:pt x="57" y="34"/>
                    </a:lnTo>
                    <a:lnTo>
                      <a:pt x="70" y="35"/>
                    </a:lnTo>
                    <a:lnTo>
                      <a:pt x="83" y="35"/>
                    </a:lnTo>
                    <a:lnTo>
                      <a:pt x="96" y="34"/>
                    </a:lnTo>
                    <a:lnTo>
                      <a:pt x="108" y="32"/>
                    </a:lnTo>
                    <a:lnTo>
                      <a:pt x="120" y="28"/>
                    </a:lnTo>
                    <a:lnTo>
                      <a:pt x="131" y="22"/>
                    </a:lnTo>
                    <a:lnTo>
                      <a:pt x="141" y="15"/>
                    </a:lnTo>
                    <a:lnTo>
                      <a:pt x="143" y="20"/>
                    </a:lnTo>
                    <a:lnTo>
                      <a:pt x="146" y="26"/>
                    </a:lnTo>
                    <a:lnTo>
                      <a:pt x="148" y="31"/>
                    </a:lnTo>
                    <a:lnTo>
                      <a:pt x="151" y="36"/>
                    </a:lnTo>
                    <a:lnTo>
                      <a:pt x="152" y="41"/>
                    </a:lnTo>
                    <a:lnTo>
                      <a:pt x="154" y="47"/>
                    </a:lnTo>
                    <a:lnTo>
                      <a:pt x="155" y="52"/>
                    </a:lnTo>
                    <a:lnTo>
                      <a:pt x="158" y="57"/>
                    </a:lnTo>
                    <a:lnTo>
                      <a:pt x="158" y="60"/>
                    </a:lnTo>
                    <a:lnTo>
                      <a:pt x="153" y="63"/>
                    </a:lnTo>
                    <a:lnTo>
                      <a:pt x="147" y="66"/>
                    </a:lnTo>
                    <a:lnTo>
                      <a:pt x="142" y="68"/>
                    </a:lnTo>
                    <a:lnTo>
                      <a:pt x="136" y="71"/>
                    </a:lnTo>
                    <a:lnTo>
                      <a:pt x="130" y="73"/>
                    </a:lnTo>
                    <a:lnTo>
                      <a:pt x="124" y="74"/>
                    </a:lnTo>
                    <a:lnTo>
                      <a:pt x="118" y="76"/>
                    </a:lnTo>
                    <a:lnTo>
                      <a:pt x="111" y="76"/>
                    </a:lnTo>
                    <a:lnTo>
                      <a:pt x="99" y="77"/>
                    </a:lnTo>
                    <a:lnTo>
                      <a:pt x="87" y="76"/>
                    </a:lnTo>
                    <a:lnTo>
                      <a:pt x="75" y="75"/>
                    </a:lnTo>
                    <a:lnTo>
                      <a:pt x="63" y="74"/>
                    </a:lnTo>
                    <a:lnTo>
                      <a:pt x="51" y="74"/>
                    </a:lnTo>
                    <a:lnTo>
                      <a:pt x="39" y="74"/>
                    </a:lnTo>
                    <a:lnTo>
                      <a:pt x="27" y="75"/>
                    </a:lnTo>
                    <a:lnTo>
                      <a:pt x="16" y="78"/>
                    </a:lnTo>
                    <a:lnTo>
                      <a:pt x="17" y="72"/>
                    </a:lnTo>
                    <a:lnTo>
                      <a:pt x="18" y="67"/>
                    </a:lnTo>
                    <a:lnTo>
                      <a:pt x="19" y="62"/>
                    </a:lnTo>
                    <a:lnTo>
                      <a:pt x="21" y="57"/>
                    </a:lnTo>
                    <a:lnTo>
                      <a:pt x="22" y="51"/>
                    </a:lnTo>
                    <a:lnTo>
                      <a:pt x="23" y="46"/>
                    </a:lnTo>
                    <a:lnTo>
                      <a:pt x="24" y="40"/>
                    </a:lnTo>
                    <a:lnTo>
                      <a:pt x="27" y="35"/>
                    </a:lnTo>
                    <a:lnTo>
                      <a:pt x="16" y="28"/>
                    </a:lnTo>
                    <a:lnTo>
                      <a:pt x="15" y="28"/>
                    </a:lnTo>
                    <a:lnTo>
                      <a:pt x="15" y="29"/>
                    </a:lnTo>
                    <a:lnTo>
                      <a:pt x="13" y="29"/>
                    </a:lnTo>
                    <a:lnTo>
                      <a:pt x="12" y="30"/>
                    </a:lnTo>
                    <a:lnTo>
                      <a:pt x="12" y="31"/>
                    </a:lnTo>
                    <a:lnTo>
                      <a:pt x="11" y="32"/>
                    </a:lnTo>
                    <a:lnTo>
                      <a:pt x="10" y="38"/>
                    </a:lnTo>
                    <a:lnTo>
                      <a:pt x="9" y="45"/>
                    </a:lnTo>
                    <a:lnTo>
                      <a:pt x="6" y="52"/>
                    </a:lnTo>
                    <a:lnTo>
                      <a:pt x="4" y="59"/>
                    </a:lnTo>
                    <a:lnTo>
                      <a:pt x="3" y="66"/>
                    </a:lnTo>
                    <a:lnTo>
                      <a:pt x="1" y="72"/>
                    </a:lnTo>
                    <a:lnTo>
                      <a:pt x="0" y="79"/>
                    </a:lnTo>
                    <a:lnTo>
                      <a:pt x="0" y="87"/>
                    </a:lnTo>
                    <a:lnTo>
                      <a:pt x="0" y="89"/>
                    </a:lnTo>
                    <a:lnTo>
                      <a:pt x="1" y="90"/>
                    </a:lnTo>
                    <a:lnTo>
                      <a:pt x="1" y="91"/>
                    </a:lnTo>
                    <a:lnTo>
                      <a:pt x="3" y="92"/>
                    </a:lnTo>
                    <a:lnTo>
                      <a:pt x="4" y="93"/>
                    </a:lnTo>
                    <a:lnTo>
                      <a:pt x="5" y="93"/>
                    </a:lnTo>
                    <a:lnTo>
                      <a:pt x="6" y="93"/>
                    </a:lnTo>
                    <a:lnTo>
                      <a:pt x="7" y="94"/>
                    </a:lnTo>
                    <a:lnTo>
                      <a:pt x="9" y="93"/>
                    </a:lnTo>
                    <a:lnTo>
                      <a:pt x="13" y="93"/>
                    </a:lnTo>
                    <a:lnTo>
                      <a:pt x="19" y="90"/>
                    </a:lnTo>
                    <a:lnTo>
                      <a:pt x="25" y="88"/>
                    </a:lnTo>
                    <a:lnTo>
                      <a:pt x="30" y="87"/>
                    </a:lnTo>
                    <a:lnTo>
                      <a:pt x="36" y="86"/>
                    </a:lnTo>
                    <a:lnTo>
                      <a:pt x="48" y="86"/>
                    </a:lnTo>
                    <a:lnTo>
                      <a:pt x="62" y="86"/>
                    </a:lnTo>
                    <a:lnTo>
                      <a:pt x="74" y="88"/>
                    </a:lnTo>
                    <a:lnTo>
                      <a:pt x="86" y="89"/>
                    </a:lnTo>
                    <a:lnTo>
                      <a:pt x="99" y="90"/>
                    </a:lnTo>
                    <a:lnTo>
                      <a:pt x="111" y="89"/>
                    </a:lnTo>
                    <a:lnTo>
                      <a:pt x="119" y="88"/>
                    </a:lnTo>
                    <a:lnTo>
                      <a:pt x="126" y="87"/>
                    </a:lnTo>
                    <a:lnTo>
                      <a:pt x="134" y="85"/>
                    </a:lnTo>
                    <a:lnTo>
                      <a:pt x="141" y="82"/>
                    </a:lnTo>
                    <a:lnTo>
                      <a:pt x="148" y="79"/>
                    </a:lnTo>
                    <a:lnTo>
                      <a:pt x="154" y="76"/>
                    </a:lnTo>
                    <a:lnTo>
                      <a:pt x="161" y="73"/>
                    </a:lnTo>
                    <a:lnTo>
                      <a:pt x="167" y="69"/>
                    </a:lnTo>
                    <a:lnTo>
                      <a:pt x="169" y="69"/>
                    </a:lnTo>
                    <a:lnTo>
                      <a:pt x="170" y="69"/>
                    </a:lnTo>
                    <a:lnTo>
                      <a:pt x="170" y="68"/>
                    </a:lnTo>
                    <a:lnTo>
                      <a:pt x="171" y="67"/>
                    </a:lnTo>
                    <a:lnTo>
                      <a:pt x="172" y="67"/>
                    </a:lnTo>
                    <a:lnTo>
                      <a:pt x="173" y="66"/>
                    </a:lnTo>
                    <a:lnTo>
                      <a:pt x="173" y="65"/>
                    </a:lnTo>
                    <a:lnTo>
                      <a:pt x="173" y="64"/>
                    </a:lnTo>
                    <a:lnTo>
                      <a:pt x="173"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0" name="Freeform 100"/>
              <p:cNvSpPr>
                <a:spLocks/>
              </p:cNvSpPr>
              <p:nvPr/>
            </p:nvSpPr>
            <p:spPr bwMode="auto">
              <a:xfrm>
                <a:off x="2172" y="3381"/>
                <a:ext cx="81" cy="48"/>
              </a:xfrm>
              <a:custGeom>
                <a:avLst/>
                <a:gdLst>
                  <a:gd name="T0" fmla="*/ 58 w 81"/>
                  <a:gd name="T1" fmla="*/ 48 h 48"/>
                  <a:gd name="T2" fmla="*/ 52 w 81"/>
                  <a:gd name="T3" fmla="*/ 44 h 48"/>
                  <a:gd name="T4" fmla="*/ 46 w 81"/>
                  <a:gd name="T5" fmla="*/ 41 h 48"/>
                  <a:gd name="T6" fmla="*/ 40 w 81"/>
                  <a:gd name="T7" fmla="*/ 39 h 48"/>
                  <a:gd name="T8" fmla="*/ 34 w 81"/>
                  <a:gd name="T9" fmla="*/ 37 h 48"/>
                  <a:gd name="T10" fmla="*/ 28 w 81"/>
                  <a:gd name="T11" fmla="*/ 36 h 48"/>
                  <a:gd name="T12" fmla="*/ 21 w 81"/>
                  <a:gd name="T13" fmla="*/ 35 h 48"/>
                  <a:gd name="T14" fmla="*/ 14 w 81"/>
                  <a:gd name="T15" fmla="*/ 34 h 48"/>
                  <a:gd name="T16" fmla="*/ 8 w 81"/>
                  <a:gd name="T17" fmla="*/ 34 h 48"/>
                  <a:gd name="T18" fmla="*/ 8 w 81"/>
                  <a:gd name="T19" fmla="*/ 34 h 48"/>
                  <a:gd name="T20" fmla="*/ 8 w 81"/>
                  <a:gd name="T21" fmla="*/ 33 h 48"/>
                  <a:gd name="T22" fmla="*/ 8 w 81"/>
                  <a:gd name="T23" fmla="*/ 33 h 48"/>
                  <a:gd name="T24" fmla="*/ 8 w 81"/>
                  <a:gd name="T25" fmla="*/ 32 h 48"/>
                  <a:gd name="T26" fmla="*/ 8 w 81"/>
                  <a:gd name="T27" fmla="*/ 32 h 48"/>
                  <a:gd name="T28" fmla="*/ 8 w 81"/>
                  <a:gd name="T29" fmla="*/ 31 h 48"/>
                  <a:gd name="T30" fmla="*/ 8 w 81"/>
                  <a:gd name="T31" fmla="*/ 31 h 48"/>
                  <a:gd name="T32" fmla="*/ 8 w 81"/>
                  <a:gd name="T33" fmla="*/ 30 h 48"/>
                  <a:gd name="T34" fmla="*/ 8 w 81"/>
                  <a:gd name="T35" fmla="*/ 29 h 48"/>
                  <a:gd name="T36" fmla="*/ 8 w 81"/>
                  <a:gd name="T37" fmla="*/ 27 h 48"/>
                  <a:gd name="T38" fmla="*/ 8 w 81"/>
                  <a:gd name="T39" fmla="*/ 24 h 48"/>
                  <a:gd name="T40" fmla="*/ 7 w 81"/>
                  <a:gd name="T41" fmla="*/ 22 h 48"/>
                  <a:gd name="T42" fmla="*/ 6 w 81"/>
                  <a:gd name="T43" fmla="*/ 20 h 48"/>
                  <a:gd name="T44" fmla="*/ 3 w 81"/>
                  <a:gd name="T45" fmla="*/ 18 h 48"/>
                  <a:gd name="T46" fmla="*/ 2 w 81"/>
                  <a:gd name="T47" fmla="*/ 16 h 48"/>
                  <a:gd name="T48" fmla="*/ 0 w 81"/>
                  <a:gd name="T49" fmla="*/ 14 h 48"/>
                  <a:gd name="T50" fmla="*/ 2 w 81"/>
                  <a:gd name="T51" fmla="*/ 12 h 48"/>
                  <a:gd name="T52" fmla="*/ 3 w 81"/>
                  <a:gd name="T53" fmla="*/ 11 h 48"/>
                  <a:gd name="T54" fmla="*/ 4 w 81"/>
                  <a:gd name="T55" fmla="*/ 9 h 48"/>
                  <a:gd name="T56" fmla="*/ 6 w 81"/>
                  <a:gd name="T57" fmla="*/ 7 h 48"/>
                  <a:gd name="T58" fmla="*/ 7 w 81"/>
                  <a:gd name="T59" fmla="*/ 5 h 48"/>
                  <a:gd name="T60" fmla="*/ 8 w 81"/>
                  <a:gd name="T61" fmla="*/ 4 h 48"/>
                  <a:gd name="T62" fmla="*/ 8 w 81"/>
                  <a:gd name="T63" fmla="*/ 2 h 48"/>
                  <a:gd name="T64" fmla="*/ 9 w 81"/>
                  <a:gd name="T65" fmla="*/ 0 h 48"/>
                  <a:gd name="T66" fmla="*/ 18 w 81"/>
                  <a:gd name="T67" fmla="*/ 3 h 48"/>
                  <a:gd name="T68" fmla="*/ 27 w 81"/>
                  <a:gd name="T69" fmla="*/ 5 h 48"/>
                  <a:gd name="T70" fmla="*/ 36 w 81"/>
                  <a:gd name="T71" fmla="*/ 8 h 48"/>
                  <a:gd name="T72" fmla="*/ 45 w 81"/>
                  <a:gd name="T73" fmla="*/ 11 h 48"/>
                  <a:gd name="T74" fmla="*/ 54 w 81"/>
                  <a:gd name="T75" fmla="*/ 14 h 48"/>
                  <a:gd name="T76" fmla="*/ 63 w 81"/>
                  <a:gd name="T77" fmla="*/ 17 h 48"/>
                  <a:gd name="T78" fmla="*/ 72 w 81"/>
                  <a:gd name="T79" fmla="*/ 19 h 48"/>
                  <a:gd name="T80" fmla="*/ 81 w 81"/>
                  <a:gd name="T81" fmla="*/ 22 h 48"/>
                  <a:gd name="T82" fmla="*/ 80 w 81"/>
                  <a:gd name="T83" fmla="*/ 26 h 48"/>
                  <a:gd name="T84" fmla="*/ 78 w 81"/>
                  <a:gd name="T85" fmla="*/ 30 h 48"/>
                  <a:gd name="T86" fmla="*/ 75 w 81"/>
                  <a:gd name="T87" fmla="*/ 32 h 48"/>
                  <a:gd name="T88" fmla="*/ 73 w 81"/>
                  <a:gd name="T89" fmla="*/ 36 h 48"/>
                  <a:gd name="T90" fmla="*/ 69 w 81"/>
                  <a:gd name="T91" fmla="*/ 39 h 48"/>
                  <a:gd name="T92" fmla="*/ 66 w 81"/>
                  <a:gd name="T93" fmla="*/ 42 h 48"/>
                  <a:gd name="T94" fmla="*/ 62 w 81"/>
                  <a:gd name="T95" fmla="*/ 45 h 48"/>
                  <a:gd name="T96" fmla="*/ 58 w 81"/>
                  <a:gd name="T97" fmla="*/ 48 h 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
                  <a:gd name="T148" fmla="*/ 0 h 48"/>
                  <a:gd name="T149" fmla="*/ 81 w 81"/>
                  <a:gd name="T150" fmla="*/ 48 h 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 h="48">
                    <a:moveTo>
                      <a:pt x="58" y="48"/>
                    </a:moveTo>
                    <a:lnTo>
                      <a:pt x="52" y="44"/>
                    </a:lnTo>
                    <a:lnTo>
                      <a:pt x="46" y="41"/>
                    </a:lnTo>
                    <a:lnTo>
                      <a:pt x="40" y="39"/>
                    </a:lnTo>
                    <a:lnTo>
                      <a:pt x="34" y="37"/>
                    </a:lnTo>
                    <a:lnTo>
                      <a:pt x="28" y="36"/>
                    </a:lnTo>
                    <a:lnTo>
                      <a:pt x="21" y="35"/>
                    </a:lnTo>
                    <a:lnTo>
                      <a:pt x="14" y="34"/>
                    </a:lnTo>
                    <a:lnTo>
                      <a:pt x="8" y="34"/>
                    </a:lnTo>
                    <a:lnTo>
                      <a:pt x="8" y="33"/>
                    </a:lnTo>
                    <a:lnTo>
                      <a:pt x="8" y="32"/>
                    </a:lnTo>
                    <a:lnTo>
                      <a:pt x="8" y="31"/>
                    </a:lnTo>
                    <a:lnTo>
                      <a:pt x="8" y="30"/>
                    </a:lnTo>
                    <a:lnTo>
                      <a:pt x="8" y="29"/>
                    </a:lnTo>
                    <a:lnTo>
                      <a:pt x="8" y="27"/>
                    </a:lnTo>
                    <a:lnTo>
                      <a:pt x="8" y="24"/>
                    </a:lnTo>
                    <a:lnTo>
                      <a:pt x="7" y="22"/>
                    </a:lnTo>
                    <a:lnTo>
                      <a:pt x="6" y="20"/>
                    </a:lnTo>
                    <a:lnTo>
                      <a:pt x="3" y="18"/>
                    </a:lnTo>
                    <a:lnTo>
                      <a:pt x="2" y="16"/>
                    </a:lnTo>
                    <a:lnTo>
                      <a:pt x="0" y="14"/>
                    </a:lnTo>
                    <a:lnTo>
                      <a:pt x="2" y="12"/>
                    </a:lnTo>
                    <a:lnTo>
                      <a:pt x="3" y="11"/>
                    </a:lnTo>
                    <a:lnTo>
                      <a:pt x="4" y="9"/>
                    </a:lnTo>
                    <a:lnTo>
                      <a:pt x="6" y="7"/>
                    </a:lnTo>
                    <a:lnTo>
                      <a:pt x="7" y="5"/>
                    </a:lnTo>
                    <a:lnTo>
                      <a:pt x="8" y="4"/>
                    </a:lnTo>
                    <a:lnTo>
                      <a:pt x="8" y="2"/>
                    </a:lnTo>
                    <a:lnTo>
                      <a:pt x="9" y="0"/>
                    </a:lnTo>
                    <a:lnTo>
                      <a:pt x="18" y="3"/>
                    </a:lnTo>
                    <a:lnTo>
                      <a:pt x="27" y="5"/>
                    </a:lnTo>
                    <a:lnTo>
                      <a:pt x="36" y="8"/>
                    </a:lnTo>
                    <a:lnTo>
                      <a:pt x="45" y="11"/>
                    </a:lnTo>
                    <a:lnTo>
                      <a:pt x="54" y="14"/>
                    </a:lnTo>
                    <a:lnTo>
                      <a:pt x="63" y="17"/>
                    </a:lnTo>
                    <a:lnTo>
                      <a:pt x="72" y="19"/>
                    </a:lnTo>
                    <a:lnTo>
                      <a:pt x="81" y="22"/>
                    </a:lnTo>
                    <a:lnTo>
                      <a:pt x="80" y="26"/>
                    </a:lnTo>
                    <a:lnTo>
                      <a:pt x="78" y="30"/>
                    </a:lnTo>
                    <a:lnTo>
                      <a:pt x="75" y="32"/>
                    </a:lnTo>
                    <a:lnTo>
                      <a:pt x="73" y="36"/>
                    </a:lnTo>
                    <a:lnTo>
                      <a:pt x="69" y="39"/>
                    </a:lnTo>
                    <a:lnTo>
                      <a:pt x="66" y="42"/>
                    </a:lnTo>
                    <a:lnTo>
                      <a:pt x="62" y="45"/>
                    </a:lnTo>
                    <a:lnTo>
                      <a:pt x="58" y="48"/>
                    </a:lnTo>
                    <a:close/>
                  </a:path>
                </a:pathLst>
              </a:custGeom>
              <a:solidFill>
                <a:srgbClr val="FFE5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1" name="Freeform 101"/>
              <p:cNvSpPr>
                <a:spLocks/>
              </p:cNvSpPr>
              <p:nvPr/>
            </p:nvSpPr>
            <p:spPr bwMode="auto">
              <a:xfrm>
                <a:off x="2161" y="3369"/>
                <a:ext cx="108" cy="70"/>
              </a:xfrm>
              <a:custGeom>
                <a:avLst/>
                <a:gdLst>
                  <a:gd name="T0" fmla="*/ 105 w 108"/>
                  <a:gd name="T1" fmla="*/ 26 h 70"/>
                  <a:gd name="T2" fmla="*/ 104 w 108"/>
                  <a:gd name="T3" fmla="*/ 24 h 70"/>
                  <a:gd name="T4" fmla="*/ 102 w 108"/>
                  <a:gd name="T5" fmla="*/ 23 h 70"/>
                  <a:gd name="T6" fmla="*/ 96 w 108"/>
                  <a:gd name="T7" fmla="*/ 22 h 70"/>
                  <a:gd name="T8" fmla="*/ 97 w 108"/>
                  <a:gd name="T9" fmla="*/ 22 h 70"/>
                  <a:gd name="T10" fmla="*/ 97 w 108"/>
                  <a:gd name="T11" fmla="*/ 22 h 70"/>
                  <a:gd name="T12" fmla="*/ 78 w 108"/>
                  <a:gd name="T13" fmla="*/ 17 h 70"/>
                  <a:gd name="T14" fmla="*/ 51 w 108"/>
                  <a:gd name="T15" fmla="*/ 8 h 70"/>
                  <a:gd name="T16" fmla="*/ 24 w 108"/>
                  <a:gd name="T17" fmla="*/ 1 h 70"/>
                  <a:gd name="T18" fmla="*/ 12 w 108"/>
                  <a:gd name="T19" fmla="*/ 0 h 70"/>
                  <a:gd name="T20" fmla="*/ 9 w 108"/>
                  <a:gd name="T21" fmla="*/ 2 h 70"/>
                  <a:gd name="T22" fmla="*/ 8 w 108"/>
                  <a:gd name="T23" fmla="*/ 5 h 70"/>
                  <a:gd name="T24" fmla="*/ 6 w 108"/>
                  <a:gd name="T25" fmla="*/ 8 h 70"/>
                  <a:gd name="T26" fmla="*/ 6 w 108"/>
                  <a:gd name="T27" fmla="*/ 8 h 70"/>
                  <a:gd name="T28" fmla="*/ 6 w 108"/>
                  <a:gd name="T29" fmla="*/ 8 h 70"/>
                  <a:gd name="T30" fmla="*/ 4 w 108"/>
                  <a:gd name="T31" fmla="*/ 12 h 70"/>
                  <a:gd name="T32" fmla="*/ 2 w 108"/>
                  <a:gd name="T33" fmla="*/ 15 h 70"/>
                  <a:gd name="T34" fmla="*/ 1 w 108"/>
                  <a:gd name="T35" fmla="*/ 18 h 70"/>
                  <a:gd name="T36" fmla="*/ 2 w 108"/>
                  <a:gd name="T37" fmla="*/ 19 h 70"/>
                  <a:gd name="T38" fmla="*/ 2 w 108"/>
                  <a:gd name="T39" fmla="*/ 20 h 70"/>
                  <a:gd name="T40" fmla="*/ 3 w 108"/>
                  <a:gd name="T41" fmla="*/ 20 h 70"/>
                  <a:gd name="T42" fmla="*/ 3 w 108"/>
                  <a:gd name="T43" fmla="*/ 20 h 70"/>
                  <a:gd name="T44" fmla="*/ 3 w 108"/>
                  <a:gd name="T45" fmla="*/ 21 h 70"/>
                  <a:gd name="T46" fmla="*/ 7 w 108"/>
                  <a:gd name="T47" fmla="*/ 22 h 70"/>
                  <a:gd name="T48" fmla="*/ 9 w 108"/>
                  <a:gd name="T49" fmla="*/ 24 h 70"/>
                  <a:gd name="T50" fmla="*/ 13 w 108"/>
                  <a:gd name="T51" fmla="*/ 24 h 70"/>
                  <a:gd name="T52" fmla="*/ 17 w 108"/>
                  <a:gd name="T53" fmla="*/ 19 h 70"/>
                  <a:gd name="T54" fmla="*/ 19 w 108"/>
                  <a:gd name="T55" fmla="*/ 14 h 70"/>
                  <a:gd name="T56" fmla="*/ 38 w 108"/>
                  <a:gd name="T57" fmla="*/ 17 h 70"/>
                  <a:gd name="T58" fmla="*/ 65 w 108"/>
                  <a:gd name="T59" fmla="*/ 26 h 70"/>
                  <a:gd name="T60" fmla="*/ 92 w 108"/>
                  <a:gd name="T61" fmla="*/ 34 h 70"/>
                  <a:gd name="T62" fmla="*/ 86 w 108"/>
                  <a:gd name="T63" fmla="*/ 44 h 70"/>
                  <a:gd name="T64" fmla="*/ 77 w 108"/>
                  <a:gd name="T65" fmla="*/ 54 h 70"/>
                  <a:gd name="T66" fmla="*/ 69 w 108"/>
                  <a:gd name="T67" fmla="*/ 60 h 70"/>
                  <a:gd name="T68" fmla="*/ 72 w 108"/>
                  <a:gd name="T69" fmla="*/ 62 h 70"/>
                  <a:gd name="T70" fmla="*/ 73 w 108"/>
                  <a:gd name="T71" fmla="*/ 64 h 70"/>
                  <a:gd name="T72" fmla="*/ 74 w 108"/>
                  <a:gd name="T73" fmla="*/ 66 h 70"/>
                  <a:gd name="T74" fmla="*/ 77 w 108"/>
                  <a:gd name="T75" fmla="*/ 68 h 70"/>
                  <a:gd name="T76" fmla="*/ 78 w 108"/>
                  <a:gd name="T77" fmla="*/ 70 h 70"/>
                  <a:gd name="T78" fmla="*/ 91 w 108"/>
                  <a:gd name="T79" fmla="*/ 59 h 70"/>
                  <a:gd name="T80" fmla="*/ 102 w 108"/>
                  <a:gd name="T81" fmla="*/ 46 h 70"/>
                  <a:gd name="T82" fmla="*/ 108 w 108"/>
                  <a:gd name="T83" fmla="*/ 32 h 70"/>
                  <a:gd name="T84" fmla="*/ 108 w 108"/>
                  <a:gd name="T85" fmla="*/ 30 h 70"/>
                  <a:gd name="T86" fmla="*/ 108 w 108"/>
                  <a:gd name="T87" fmla="*/ 29 h 7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08"/>
                  <a:gd name="T133" fmla="*/ 0 h 70"/>
                  <a:gd name="T134" fmla="*/ 108 w 108"/>
                  <a:gd name="T135" fmla="*/ 70 h 7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08" h="70">
                    <a:moveTo>
                      <a:pt x="108" y="28"/>
                    </a:moveTo>
                    <a:lnTo>
                      <a:pt x="107" y="26"/>
                    </a:lnTo>
                    <a:lnTo>
                      <a:pt x="105" y="26"/>
                    </a:lnTo>
                    <a:lnTo>
                      <a:pt x="105" y="25"/>
                    </a:lnTo>
                    <a:lnTo>
                      <a:pt x="105" y="24"/>
                    </a:lnTo>
                    <a:lnTo>
                      <a:pt x="104" y="24"/>
                    </a:lnTo>
                    <a:lnTo>
                      <a:pt x="103" y="24"/>
                    </a:lnTo>
                    <a:lnTo>
                      <a:pt x="103" y="23"/>
                    </a:lnTo>
                    <a:lnTo>
                      <a:pt x="102" y="23"/>
                    </a:lnTo>
                    <a:lnTo>
                      <a:pt x="101" y="23"/>
                    </a:lnTo>
                    <a:lnTo>
                      <a:pt x="96" y="22"/>
                    </a:lnTo>
                    <a:lnTo>
                      <a:pt x="97" y="22"/>
                    </a:lnTo>
                    <a:lnTo>
                      <a:pt x="87" y="19"/>
                    </a:lnTo>
                    <a:lnTo>
                      <a:pt x="78" y="17"/>
                    </a:lnTo>
                    <a:lnTo>
                      <a:pt x="69" y="14"/>
                    </a:lnTo>
                    <a:lnTo>
                      <a:pt x="60" y="11"/>
                    </a:lnTo>
                    <a:lnTo>
                      <a:pt x="51" y="8"/>
                    </a:lnTo>
                    <a:lnTo>
                      <a:pt x="42" y="6"/>
                    </a:lnTo>
                    <a:lnTo>
                      <a:pt x="33" y="4"/>
                    </a:lnTo>
                    <a:lnTo>
                      <a:pt x="24" y="1"/>
                    </a:lnTo>
                    <a:lnTo>
                      <a:pt x="14" y="0"/>
                    </a:lnTo>
                    <a:lnTo>
                      <a:pt x="13" y="0"/>
                    </a:lnTo>
                    <a:lnTo>
                      <a:pt x="12" y="0"/>
                    </a:lnTo>
                    <a:lnTo>
                      <a:pt x="11" y="1"/>
                    </a:lnTo>
                    <a:lnTo>
                      <a:pt x="9" y="2"/>
                    </a:lnTo>
                    <a:lnTo>
                      <a:pt x="8" y="3"/>
                    </a:lnTo>
                    <a:lnTo>
                      <a:pt x="8" y="4"/>
                    </a:lnTo>
                    <a:lnTo>
                      <a:pt x="8" y="5"/>
                    </a:lnTo>
                    <a:lnTo>
                      <a:pt x="6" y="8"/>
                    </a:lnTo>
                    <a:lnTo>
                      <a:pt x="4" y="9"/>
                    </a:lnTo>
                    <a:lnTo>
                      <a:pt x="4" y="10"/>
                    </a:lnTo>
                    <a:lnTo>
                      <a:pt x="4" y="12"/>
                    </a:lnTo>
                    <a:lnTo>
                      <a:pt x="3" y="13"/>
                    </a:lnTo>
                    <a:lnTo>
                      <a:pt x="2" y="14"/>
                    </a:lnTo>
                    <a:lnTo>
                      <a:pt x="2" y="15"/>
                    </a:lnTo>
                    <a:lnTo>
                      <a:pt x="1" y="16"/>
                    </a:lnTo>
                    <a:lnTo>
                      <a:pt x="0" y="17"/>
                    </a:lnTo>
                    <a:lnTo>
                      <a:pt x="1" y="18"/>
                    </a:lnTo>
                    <a:lnTo>
                      <a:pt x="2" y="19"/>
                    </a:lnTo>
                    <a:lnTo>
                      <a:pt x="2" y="20"/>
                    </a:lnTo>
                    <a:lnTo>
                      <a:pt x="3" y="20"/>
                    </a:lnTo>
                    <a:lnTo>
                      <a:pt x="3" y="21"/>
                    </a:lnTo>
                    <a:lnTo>
                      <a:pt x="4" y="21"/>
                    </a:lnTo>
                    <a:lnTo>
                      <a:pt x="6" y="22"/>
                    </a:lnTo>
                    <a:lnTo>
                      <a:pt x="7" y="22"/>
                    </a:lnTo>
                    <a:lnTo>
                      <a:pt x="8" y="23"/>
                    </a:lnTo>
                    <a:lnTo>
                      <a:pt x="8" y="24"/>
                    </a:lnTo>
                    <a:lnTo>
                      <a:pt x="9" y="24"/>
                    </a:lnTo>
                    <a:lnTo>
                      <a:pt x="11" y="25"/>
                    </a:lnTo>
                    <a:lnTo>
                      <a:pt x="11" y="26"/>
                    </a:lnTo>
                    <a:lnTo>
                      <a:pt x="13" y="24"/>
                    </a:lnTo>
                    <a:lnTo>
                      <a:pt x="14" y="23"/>
                    </a:lnTo>
                    <a:lnTo>
                      <a:pt x="15" y="21"/>
                    </a:lnTo>
                    <a:lnTo>
                      <a:pt x="17" y="19"/>
                    </a:lnTo>
                    <a:lnTo>
                      <a:pt x="18" y="17"/>
                    </a:lnTo>
                    <a:lnTo>
                      <a:pt x="19" y="16"/>
                    </a:lnTo>
                    <a:lnTo>
                      <a:pt x="19" y="14"/>
                    </a:lnTo>
                    <a:lnTo>
                      <a:pt x="20" y="12"/>
                    </a:lnTo>
                    <a:lnTo>
                      <a:pt x="29" y="15"/>
                    </a:lnTo>
                    <a:lnTo>
                      <a:pt x="38" y="17"/>
                    </a:lnTo>
                    <a:lnTo>
                      <a:pt x="47" y="20"/>
                    </a:lnTo>
                    <a:lnTo>
                      <a:pt x="56" y="23"/>
                    </a:lnTo>
                    <a:lnTo>
                      <a:pt x="65" y="26"/>
                    </a:lnTo>
                    <a:lnTo>
                      <a:pt x="74" y="29"/>
                    </a:lnTo>
                    <a:lnTo>
                      <a:pt x="83" y="31"/>
                    </a:lnTo>
                    <a:lnTo>
                      <a:pt x="92" y="34"/>
                    </a:lnTo>
                    <a:lnTo>
                      <a:pt x="91" y="38"/>
                    </a:lnTo>
                    <a:lnTo>
                      <a:pt x="89" y="42"/>
                    </a:lnTo>
                    <a:lnTo>
                      <a:pt x="86" y="44"/>
                    </a:lnTo>
                    <a:lnTo>
                      <a:pt x="84" y="48"/>
                    </a:lnTo>
                    <a:lnTo>
                      <a:pt x="80" y="51"/>
                    </a:lnTo>
                    <a:lnTo>
                      <a:pt x="77" y="54"/>
                    </a:lnTo>
                    <a:lnTo>
                      <a:pt x="73" y="57"/>
                    </a:lnTo>
                    <a:lnTo>
                      <a:pt x="69" y="60"/>
                    </a:lnTo>
                    <a:lnTo>
                      <a:pt x="71" y="61"/>
                    </a:lnTo>
                    <a:lnTo>
                      <a:pt x="72" y="62"/>
                    </a:lnTo>
                    <a:lnTo>
                      <a:pt x="72" y="63"/>
                    </a:lnTo>
                    <a:lnTo>
                      <a:pt x="73" y="63"/>
                    </a:lnTo>
                    <a:lnTo>
                      <a:pt x="73" y="64"/>
                    </a:lnTo>
                    <a:lnTo>
                      <a:pt x="74" y="64"/>
                    </a:lnTo>
                    <a:lnTo>
                      <a:pt x="74" y="65"/>
                    </a:lnTo>
                    <a:lnTo>
                      <a:pt x="74" y="66"/>
                    </a:lnTo>
                    <a:lnTo>
                      <a:pt x="75" y="67"/>
                    </a:lnTo>
                    <a:lnTo>
                      <a:pt x="77" y="68"/>
                    </a:lnTo>
                    <a:lnTo>
                      <a:pt x="77" y="69"/>
                    </a:lnTo>
                    <a:lnTo>
                      <a:pt x="77" y="70"/>
                    </a:lnTo>
                    <a:lnTo>
                      <a:pt x="78" y="70"/>
                    </a:lnTo>
                    <a:lnTo>
                      <a:pt x="83" y="67"/>
                    </a:lnTo>
                    <a:lnTo>
                      <a:pt x="87" y="63"/>
                    </a:lnTo>
                    <a:lnTo>
                      <a:pt x="91" y="59"/>
                    </a:lnTo>
                    <a:lnTo>
                      <a:pt x="96" y="55"/>
                    </a:lnTo>
                    <a:lnTo>
                      <a:pt x="99" y="51"/>
                    </a:lnTo>
                    <a:lnTo>
                      <a:pt x="102" y="46"/>
                    </a:lnTo>
                    <a:lnTo>
                      <a:pt x="104" y="42"/>
                    </a:lnTo>
                    <a:lnTo>
                      <a:pt x="107" y="37"/>
                    </a:lnTo>
                    <a:lnTo>
                      <a:pt x="108" y="32"/>
                    </a:lnTo>
                    <a:lnTo>
                      <a:pt x="108" y="31"/>
                    </a:lnTo>
                    <a:lnTo>
                      <a:pt x="108" y="30"/>
                    </a:lnTo>
                    <a:lnTo>
                      <a:pt x="108" y="29"/>
                    </a:lnTo>
                    <a:lnTo>
                      <a:pt x="108"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2" name="Freeform 102"/>
              <p:cNvSpPr>
                <a:spLocks/>
              </p:cNvSpPr>
              <p:nvPr/>
            </p:nvSpPr>
            <p:spPr bwMode="auto">
              <a:xfrm>
                <a:off x="2024" y="3416"/>
                <a:ext cx="203" cy="73"/>
              </a:xfrm>
              <a:custGeom>
                <a:avLst/>
                <a:gdLst>
                  <a:gd name="T0" fmla="*/ 196 w 203"/>
                  <a:gd name="T1" fmla="*/ 73 h 73"/>
                  <a:gd name="T2" fmla="*/ 193 w 203"/>
                  <a:gd name="T3" fmla="*/ 73 h 73"/>
                  <a:gd name="T4" fmla="*/ 188 w 203"/>
                  <a:gd name="T5" fmla="*/ 73 h 73"/>
                  <a:gd name="T6" fmla="*/ 182 w 203"/>
                  <a:gd name="T7" fmla="*/ 67 h 73"/>
                  <a:gd name="T8" fmla="*/ 182 w 203"/>
                  <a:gd name="T9" fmla="*/ 48 h 73"/>
                  <a:gd name="T10" fmla="*/ 185 w 203"/>
                  <a:gd name="T11" fmla="*/ 39 h 73"/>
                  <a:gd name="T12" fmla="*/ 175 w 203"/>
                  <a:gd name="T13" fmla="*/ 30 h 73"/>
                  <a:gd name="T14" fmla="*/ 169 w 203"/>
                  <a:gd name="T15" fmla="*/ 27 h 73"/>
                  <a:gd name="T16" fmla="*/ 163 w 203"/>
                  <a:gd name="T17" fmla="*/ 27 h 73"/>
                  <a:gd name="T18" fmla="*/ 143 w 203"/>
                  <a:gd name="T19" fmla="*/ 27 h 73"/>
                  <a:gd name="T20" fmla="*/ 103 w 203"/>
                  <a:gd name="T21" fmla="*/ 26 h 73"/>
                  <a:gd name="T22" fmla="*/ 63 w 203"/>
                  <a:gd name="T23" fmla="*/ 26 h 73"/>
                  <a:gd name="T24" fmla="*/ 43 w 203"/>
                  <a:gd name="T25" fmla="*/ 27 h 73"/>
                  <a:gd name="T26" fmla="*/ 39 w 203"/>
                  <a:gd name="T27" fmla="*/ 28 h 73"/>
                  <a:gd name="T28" fmla="*/ 36 w 203"/>
                  <a:gd name="T29" fmla="*/ 28 h 73"/>
                  <a:gd name="T30" fmla="*/ 28 w 203"/>
                  <a:gd name="T31" fmla="*/ 31 h 73"/>
                  <a:gd name="T32" fmla="*/ 19 w 203"/>
                  <a:gd name="T33" fmla="*/ 42 h 73"/>
                  <a:gd name="T34" fmla="*/ 16 w 203"/>
                  <a:gd name="T35" fmla="*/ 59 h 73"/>
                  <a:gd name="T36" fmla="*/ 16 w 203"/>
                  <a:gd name="T37" fmla="*/ 65 h 73"/>
                  <a:gd name="T38" fmla="*/ 16 w 203"/>
                  <a:gd name="T39" fmla="*/ 65 h 73"/>
                  <a:gd name="T40" fmla="*/ 16 w 203"/>
                  <a:gd name="T41" fmla="*/ 65 h 73"/>
                  <a:gd name="T42" fmla="*/ 16 w 203"/>
                  <a:gd name="T43" fmla="*/ 67 h 73"/>
                  <a:gd name="T44" fmla="*/ 15 w 203"/>
                  <a:gd name="T45" fmla="*/ 70 h 73"/>
                  <a:gd name="T46" fmla="*/ 6 w 203"/>
                  <a:gd name="T47" fmla="*/ 71 h 73"/>
                  <a:gd name="T48" fmla="*/ 1 w 203"/>
                  <a:gd name="T49" fmla="*/ 63 h 73"/>
                  <a:gd name="T50" fmla="*/ 1 w 203"/>
                  <a:gd name="T51" fmla="*/ 48 h 73"/>
                  <a:gd name="T52" fmla="*/ 4 w 203"/>
                  <a:gd name="T53" fmla="*/ 29 h 73"/>
                  <a:gd name="T54" fmla="*/ 8 w 203"/>
                  <a:gd name="T55" fmla="*/ 24 h 73"/>
                  <a:gd name="T56" fmla="*/ 15 w 203"/>
                  <a:gd name="T57" fmla="*/ 18 h 73"/>
                  <a:gd name="T58" fmla="*/ 26 w 203"/>
                  <a:gd name="T59" fmla="*/ 14 h 73"/>
                  <a:gd name="T60" fmla="*/ 38 w 203"/>
                  <a:gd name="T61" fmla="*/ 12 h 73"/>
                  <a:gd name="T62" fmla="*/ 50 w 203"/>
                  <a:gd name="T63" fmla="*/ 12 h 73"/>
                  <a:gd name="T64" fmla="*/ 57 w 203"/>
                  <a:gd name="T65" fmla="*/ 12 h 73"/>
                  <a:gd name="T66" fmla="*/ 60 w 203"/>
                  <a:gd name="T67" fmla="*/ 11 h 73"/>
                  <a:gd name="T68" fmla="*/ 62 w 203"/>
                  <a:gd name="T69" fmla="*/ 10 h 73"/>
                  <a:gd name="T70" fmla="*/ 67 w 203"/>
                  <a:gd name="T71" fmla="*/ 13 h 73"/>
                  <a:gd name="T72" fmla="*/ 72 w 203"/>
                  <a:gd name="T73" fmla="*/ 14 h 73"/>
                  <a:gd name="T74" fmla="*/ 80 w 203"/>
                  <a:gd name="T75" fmla="*/ 14 h 73"/>
                  <a:gd name="T76" fmla="*/ 92 w 203"/>
                  <a:gd name="T77" fmla="*/ 11 h 73"/>
                  <a:gd name="T78" fmla="*/ 101 w 203"/>
                  <a:gd name="T79" fmla="*/ 3 h 73"/>
                  <a:gd name="T80" fmla="*/ 108 w 203"/>
                  <a:gd name="T81" fmla="*/ 7 h 73"/>
                  <a:gd name="T82" fmla="*/ 121 w 203"/>
                  <a:gd name="T83" fmla="*/ 14 h 73"/>
                  <a:gd name="T84" fmla="*/ 138 w 203"/>
                  <a:gd name="T85" fmla="*/ 14 h 73"/>
                  <a:gd name="T86" fmla="*/ 140 w 203"/>
                  <a:gd name="T87" fmla="*/ 13 h 73"/>
                  <a:gd name="T88" fmla="*/ 144 w 203"/>
                  <a:gd name="T89" fmla="*/ 11 h 73"/>
                  <a:gd name="T90" fmla="*/ 146 w 203"/>
                  <a:gd name="T91" fmla="*/ 11 h 73"/>
                  <a:gd name="T92" fmla="*/ 148 w 203"/>
                  <a:gd name="T93" fmla="*/ 11 h 73"/>
                  <a:gd name="T94" fmla="*/ 149 w 203"/>
                  <a:gd name="T95" fmla="*/ 11 h 73"/>
                  <a:gd name="T96" fmla="*/ 162 w 203"/>
                  <a:gd name="T97" fmla="*/ 12 h 73"/>
                  <a:gd name="T98" fmla="*/ 181 w 203"/>
                  <a:gd name="T99" fmla="*/ 13 h 73"/>
                  <a:gd name="T100" fmla="*/ 196 w 203"/>
                  <a:gd name="T101" fmla="*/ 22 h 73"/>
                  <a:gd name="T102" fmla="*/ 199 w 203"/>
                  <a:gd name="T103" fmla="*/ 27 h 73"/>
                  <a:gd name="T104" fmla="*/ 202 w 203"/>
                  <a:gd name="T105" fmla="*/ 31 h 73"/>
                  <a:gd name="T106" fmla="*/ 203 w 203"/>
                  <a:gd name="T107" fmla="*/ 40 h 73"/>
                  <a:gd name="T108" fmla="*/ 203 w 203"/>
                  <a:gd name="T109" fmla="*/ 52 h 73"/>
                  <a:gd name="T110" fmla="*/ 202 w 203"/>
                  <a:gd name="T111" fmla="*/ 64 h 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3"/>
                  <a:gd name="T169" fmla="*/ 0 h 73"/>
                  <a:gd name="T170" fmla="*/ 203 w 203"/>
                  <a:gd name="T171" fmla="*/ 73 h 7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3" h="73">
                    <a:moveTo>
                      <a:pt x="200" y="69"/>
                    </a:moveTo>
                    <a:lnTo>
                      <a:pt x="198" y="73"/>
                    </a:lnTo>
                    <a:lnTo>
                      <a:pt x="196" y="73"/>
                    </a:lnTo>
                    <a:lnTo>
                      <a:pt x="194" y="73"/>
                    </a:lnTo>
                    <a:lnTo>
                      <a:pt x="193" y="73"/>
                    </a:lnTo>
                    <a:lnTo>
                      <a:pt x="191" y="73"/>
                    </a:lnTo>
                    <a:lnTo>
                      <a:pt x="190" y="73"/>
                    </a:lnTo>
                    <a:lnTo>
                      <a:pt x="188" y="73"/>
                    </a:lnTo>
                    <a:lnTo>
                      <a:pt x="187" y="73"/>
                    </a:lnTo>
                    <a:lnTo>
                      <a:pt x="182" y="67"/>
                    </a:lnTo>
                    <a:lnTo>
                      <a:pt x="182" y="63"/>
                    </a:lnTo>
                    <a:lnTo>
                      <a:pt x="182" y="55"/>
                    </a:lnTo>
                    <a:lnTo>
                      <a:pt x="182" y="48"/>
                    </a:lnTo>
                    <a:lnTo>
                      <a:pt x="184" y="44"/>
                    </a:lnTo>
                    <a:lnTo>
                      <a:pt x="185" y="41"/>
                    </a:lnTo>
                    <a:lnTo>
                      <a:pt x="185" y="39"/>
                    </a:lnTo>
                    <a:lnTo>
                      <a:pt x="184" y="37"/>
                    </a:lnTo>
                    <a:lnTo>
                      <a:pt x="181" y="34"/>
                    </a:lnTo>
                    <a:lnTo>
                      <a:pt x="175" y="30"/>
                    </a:lnTo>
                    <a:lnTo>
                      <a:pt x="173" y="29"/>
                    </a:lnTo>
                    <a:lnTo>
                      <a:pt x="172" y="28"/>
                    </a:lnTo>
                    <a:lnTo>
                      <a:pt x="169" y="27"/>
                    </a:lnTo>
                    <a:lnTo>
                      <a:pt x="167" y="27"/>
                    </a:lnTo>
                    <a:lnTo>
                      <a:pt x="166" y="27"/>
                    </a:lnTo>
                    <a:lnTo>
                      <a:pt x="163" y="27"/>
                    </a:lnTo>
                    <a:lnTo>
                      <a:pt x="161" y="27"/>
                    </a:lnTo>
                    <a:lnTo>
                      <a:pt x="157" y="27"/>
                    </a:lnTo>
                    <a:lnTo>
                      <a:pt x="143" y="27"/>
                    </a:lnTo>
                    <a:lnTo>
                      <a:pt x="128" y="27"/>
                    </a:lnTo>
                    <a:lnTo>
                      <a:pt x="115" y="27"/>
                    </a:lnTo>
                    <a:lnTo>
                      <a:pt x="103" y="26"/>
                    </a:lnTo>
                    <a:lnTo>
                      <a:pt x="90" y="26"/>
                    </a:lnTo>
                    <a:lnTo>
                      <a:pt x="78" y="26"/>
                    </a:lnTo>
                    <a:lnTo>
                      <a:pt x="63" y="26"/>
                    </a:lnTo>
                    <a:lnTo>
                      <a:pt x="48" y="27"/>
                    </a:lnTo>
                    <a:lnTo>
                      <a:pt x="44" y="27"/>
                    </a:lnTo>
                    <a:lnTo>
                      <a:pt x="43" y="27"/>
                    </a:lnTo>
                    <a:lnTo>
                      <a:pt x="42" y="27"/>
                    </a:lnTo>
                    <a:lnTo>
                      <a:pt x="41" y="27"/>
                    </a:lnTo>
                    <a:lnTo>
                      <a:pt x="39" y="28"/>
                    </a:lnTo>
                    <a:lnTo>
                      <a:pt x="38" y="28"/>
                    </a:lnTo>
                    <a:lnTo>
                      <a:pt x="37" y="28"/>
                    </a:lnTo>
                    <a:lnTo>
                      <a:pt x="36" y="28"/>
                    </a:lnTo>
                    <a:lnTo>
                      <a:pt x="36" y="29"/>
                    </a:lnTo>
                    <a:lnTo>
                      <a:pt x="34" y="29"/>
                    </a:lnTo>
                    <a:lnTo>
                      <a:pt x="28" y="31"/>
                    </a:lnTo>
                    <a:lnTo>
                      <a:pt x="24" y="34"/>
                    </a:lnTo>
                    <a:lnTo>
                      <a:pt x="21" y="38"/>
                    </a:lnTo>
                    <a:lnTo>
                      <a:pt x="19" y="42"/>
                    </a:lnTo>
                    <a:lnTo>
                      <a:pt x="18" y="47"/>
                    </a:lnTo>
                    <a:lnTo>
                      <a:pt x="18" y="52"/>
                    </a:lnTo>
                    <a:lnTo>
                      <a:pt x="16" y="59"/>
                    </a:lnTo>
                    <a:lnTo>
                      <a:pt x="16" y="65"/>
                    </a:lnTo>
                    <a:lnTo>
                      <a:pt x="16" y="66"/>
                    </a:lnTo>
                    <a:lnTo>
                      <a:pt x="16" y="67"/>
                    </a:lnTo>
                    <a:lnTo>
                      <a:pt x="16" y="68"/>
                    </a:lnTo>
                    <a:lnTo>
                      <a:pt x="15" y="69"/>
                    </a:lnTo>
                    <a:lnTo>
                      <a:pt x="15" y="70"/>
                    </a:lnTo>
                    <a:lnTo>
                      <a:pt x="15" y="71"/>
                    </a:lnTo>
                    <a:lnTo>
                      <a:pt x="15" y="72"/>
                    </a:lnTo>
                    <a:lnTo>
                      <a:pt x="6" y="71"/>
                    </a:lnTo>
                    <a:lnTo>
                      <a:pt x="4" y="70"/>
                    </a:lnTo>
                    <a:lnTo>
                      <a:pt x="2" y="67"/>
                    </a:lnTo>
                    <a:lnTo>
                      <a:pt x="1" y="63"/>
                    </a:lnTo>
                    <a:lnTo>
                      <a:pt x="0" y="59"/>
                    </a:lnTo>
                    <a:lnTo>
                      <a:pt x="0" y="54"/>
                    </a:lnTo>
                    <a:lnTo>
                      <a:pt x="1" y="48"/>
                    </a:lnTo>
                    <a:lnTo>
                      <a:pt x="2" y="42"/>
                    </a:lnTo>
                    <a:lnTo>
                      <a:pt x="3" y="35"/>
                    </a:lnTo>
                    <a:lnTo>
                      <a:pt x="4" y="29"/>
                    </a:lnTo>
                    <a:lnTo>
                      <a:pt x="6" y="28"/>
                    </a:lnTo>
                    <a:lnTo>
                      <a:pt x="7" y="26"/>
                    </a:lnTo>
                    <a:lnTo>
                      <a:pt x="8" y="24"/>
                    </a:lnTo>
                    <a:lnTo>
                      <a:pt x="10" y="22"/>
                    </a:lnTo>
                    <a:lnTo>
                      <a:pt x="13" y="20"/>
                    </a:lnTo>
                    <a:lnTo>
                      <a:pt x="15" y="18"/>
                    </a:lnTo>
                    <a:lnTo>
                      <a:pt x="18" y="17"/>
                    </a:lnTo>
                    <a:lnTo>
                      <a:pt x="21" y="16"/>
                    </a:lnTo>
                    <a:lnTo>
                      <a:pt x="26" y="14"/>
                    </a:lnTo>
                    <a:lnTo>
                      <a:pt x="31" y="13"/>
                    </a:lnTo>
                    <a:lnTo>
                      <a:pt x="34" y="12"/>
                    </a:lnTo>
                    <a:lnTo>
                      <a:pt x="38" y="12"/>
                    </a:lnTo>
                    <a:lnTo>
                      <a:pt x="42" y="12"/>
                    </a:lnTo>
                    <a:lnTo>
                      <a:pt x="45" y="12"/>
                    </a:lnTo>
                    <a:lnTo>
                      <a:pt x="50" y="12"/>
                    </a:lnTo>
                    <a:lnTo>
                      <a:pt x="56" y="12"/>
                    </a:lnTo>
                    <a:lnTo>
                      <a:pt x="57" y="12"/>
                    </a:lnTo>
                    <a:lnTo>
                      <a:pt x="59" y="12"/>
                    </a:lnTo>
                    <a:lnTo>
                      <a:pt x="60" y="12"/>
                    </a:lnTo>
                    <a:lnTo>
                      <a:pt x="60" y="11"/>
                    </a:lnTo>
                    <a:lnTo>
                      <a:pt x="61" y="11"/>
                    </a:lnTo>
                    <a:lnTo>
                      <a:pt x="62" y="10"/>
                    </a:lnTo>
                    <a:lnTo>
                      <a:pt x="63" y="11"/>
                    </a:lnTo>
                    <a:lnTo>
                      <a:pt x="65" y="12"/>
                    </a:lnTo>
                    <a:lnTo>
                      <a:pt x="67" y="13"/>
                    </a:lnTo>
                    <a:lnTo>
                      <a:pt x="68" y="13"/>
                    </a:lnTo>
                    <a:lnTo>
                      <a:pt x="71" y="14"/>
                    </a:lnTo>
                    <a:lnTo>
                      <a:pt x="72" y="14"/>
                    </a:lnTo>
                    <a:lnTo>
                      <a:pt x="74" y="14"/>
                    </a:lnTo>
                    <a:lnTo>
                      <a:pt x="77" y="14"/>
                    </a:lnTo>
                    <a:lnTo>
                      <a:pt x="80" y="14"/>
                    </a:lnTo>
                    <a:lnTo>
                      <a:pt x="84" y="13"/>
                    </a:lnTo>
                    <a:lnTo>
                      <a:pt x="89" y="12"/>
                    </a:lnTo>
                    <a:lnTo>
                      <a:pt x="92" y="11"/>
                    </a:lnTo>
                    <a:lnTo>
                      <a:pt x="95" y="8"/>
                    </a:lnTo>
                    <a:lnTo>
                      <a:pt x="98" y="6"/>
                    </a:lnTo>
                    <a:lnTo>
                      <a:pt x="101" y="3"/>
                    </a:lnTo>
                    <a:lnTo>
                      <a:pt x="102" y="0"/>
                    </a:lnTo>
                    <a:lnTo>
                      <a:pt x="104" y="4"/>
                    </a:lnTo>
                    <a:lnTo>
                      <a:pt x="108" y="7"/>
                    </a:lnTo>
                    <a:lnTo>
                      <a:pt x="111" y="10"/>
                    </a:lnTo>
                    <a:lnTo>
                      <a:pt x="116" y="12"/>
                    </a:lnTo>
                    <a:lnTo>
                      <a:pt x="121" y="14"/>
                    </a:lnTo>
                    <a:lnTo>
                      <a:pt x="126" y="14"/>
                    </a:lnTo>
                    <a:lnTo>
                      <a:pt x="132" y="14"/>
                    </a:lnTo>
                    <a:lnTo>
                      <a:pt x="138" y="14"/>
                    </a:lnTo>
                    <a:lnTo>
                      <a:pt x="138" y="13"/>
                    </a:lnTo>
                    <a:lnTo>
                      <a:pt x="139" y="13"/>
                    </a:lnTo>
                    <a:lnTo>
                      <a:pt x="140" y="13"/>
                    </a:lnTo>
                    <a:lnTo>
                      <a:pt x="141" y="12"/>
                    </a:lnTo>
                    <a:lnTo>
                      <a:pt x="143" y="12"/>
                    </a:lnTo>
                    <a:lnTo>
                      <a:pt x="144" y="11"/>
                    </a:lnTo>
                    <a:lnTo>
                      <a:pt x="145" y="11"/>
                    </a:lnTo>
                    <a:lnTo>
                      <a:pt x="145" y="10"/>
                    </a:lnTo>
                    <a:lnTo>
                      <a:pt x="146" y="11"/>
                    </a:lnTo>
                    <a:lnTo>
                      <a:pt x="148" y="11"/>
                    </a:lnTo>
                    <a:lnTo>
                      <a:pt x="149" y="11"/>
                    </a:lnTo>
                    <a:lnTo>
                      <a:pt x="150" y="11"/>
                    </a:lnTo>
                    <a:lnTo>
                      <a:pt x="156" y="12"/>
                    </a:lnTo>
                    <a:lnTo>
                      <a:pt x="162" y="12"/>
                    </a:lnTo>
                    <a:lnTo>
                      <a:pt x="169" y="12"/>
                    </a:lnTo>
                    <a:lnTo>
                      <a:pt x="175" y="12"/>
                    </a:lnTo>
                    <a:lnTo>
                      <a:pt x="181" y="13"/>
                    </a:lnTo>
                    <a:lnTo>
                      <a:pt x="186" y="15"/>
                    </a:lnTo>
                    <a:lnTo>
                      <a:pt x="191" y="18"/>
                    </a:lnTo>
                    <a:lnTo>
                      <a:pt x="196" y="22"/>
                    </a:lnTo>
                    <a:lnTo>
                      <a:pt x="197" y="23"/>
                    </a:lnTo>
                    <a:lnTo>
                      <a:pt x="198" y="25"/>
                    </a:lnTo>
                    <a:lnTo>
                      <a:pt x="199" y="27"/>
                    </a:lnTo>
                    <a:lnTo>
                      <a:pt x="200" y="29"/>
                    </a:lnTo>
                    <a:lnTo>
                      <a:pt x="202" y="31"/>
                    </a:lnTo>
                    <a:lnTo>
                      <a:pt x="202" y="33"/>
                    </a:lnTo>
                    <a:lnTo>
                      <a:pt x="202" y="35"/>
                    </a:lnTo>
                    <a:lnTo>
                      <a:pt x="203" y="40"/>
                    </a:lnTo>
                    <a:lnTo>
                      <a:pt x="203" y="44"/>
                    </a:lnTo>
                    <a:lnTo>
                      <a:pt x="203" y="48"/>
                    </a:lnTo>
                    <a:lnTo>
                      <a:pt x="203" y="52"/>
                    </a:lnTo>
                    <a:lnTo>
                      <a:pt x="203" y="56"/>
                    </a:lnTo>
                    <a:lnTo>
                      <a:pt x="203" y="60"/>
                    </a:lnTo>
                    <a:lnTo>
                      <a:pt x="202" y="64"/>
                    </a:lnTo>
                    <a:lnTo>
                      <a:pt x="200" y="69"/>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3" name="Freeform 103"/>
              <p:cNvSpPr>
                <a:spLocks/>
              </p:cNvSpPr>
              <p:nvPr/>
            </p:nvSpPr>
            <p:spPr bwMode="auto">
              <a:xfrm>
                <a:off x="2139" y="3396"/>
                <a:ext cx="30" cy="23"/>
              </a:xfrm>
              <a:custGeom>
                <a:avLst/>
                <a:gdLst>
                  <a:gd name="T0" fmla="*/ 2 w 30"/>
                  <a:gd name="T1" fmla="*/ 6 h 23"/>
                  <a:gd name="T2" fmla="*/ 1 w 30"/>
                  <a:gd name="T3" fmla="*/ 8 h 23"/>
                  <a:gd name="T4" fmla="*/ 1 w 30"/>
                  <a:gd name="T5" fmla="*/ 9 h 23"/>
                  <a:gd name="T6" fmla="*/ 0 w 30"/>
                  <a:gd name="T7" fmla="*/ 11 h 23"/>
                  <a:gd name="T8" fmla="*/ 0 w 30"/>
                  <a:gd name="T9" fmla="*/ 12 h 23"/>
                  <a:gd name="T10" fmla="*/ 0 w 30"/>
                  <a:gd name="T11" fmla="*/ 14 h 23"/>
                  <a:gd name="T12" fmla="*/ 1 w 30"/>
                  <a:gd name="T13" fmla="*/ 15 h 23"/>
                  <a:gd name="T14" fmla="*/ 2 w 30"/>
                  <a:gd name="T15" fmla="*/ 16 h 23"/>
                  <a:gd name="T16" fmla="*/ 4 w 30"/>
                  <a:gd name="T17" fmla="*/ 17 h 23"/>
                  <a:gd name="T18" fmla="*/ 6 w 30"/>
                  <a:gd name="T19" fmla="*/ 20 h 23"/>
                  <a:gd name="T20" fmla="*/ 10 w 30"/>
                  <a:gd name="T21" fmla="*/ 21 h 23"/>
                  <a:gd name="T22" fmla="*/ 14 w 30"/>
                  <a:gd name="T23" fmla="*/ 23 h 23"/>
                  <a:gd name="T24" fmla="*/ 18 w 30"/>
                  <a:gd name="T25" fmla="*/ 23 h 23"/>
                  <a:gd name="T26" fmla="*/ 22 w 30"/>
                  <a:gd name="T27" fmla="*/ 23 h 23"/>
                  <a:gd name="T28" fmla="*/ 25 w 30"/>
                  <a:gd name="T29" fmla="*/ 22 h 23"/>
                  <a:gd name="T30" fmla="*/ 28 w 30"/>
                  <a:gd name="T31" fmla="*/ 19 h 23"/>
                  <a:gd name="T32" fmla="*/ 29 w 30"/>
                  <a:gd name="T33" fmla="*/ 16 h 23"/>
                  <a:gd name="T34" fmla="*/ 30 w 30"/>
                  <a:gd name="T35" fmla="*/ 14 h 23"/>
                  <a:gd name="T36" fmla="*/ 29 w 30"/>
                  <a:gd name="T37" fmla="*/ 12 h 23"/>
                  <a:gd name="T38" fmla="*/ 29 w 30"/>
                  <a:gd name="T39" fmla="*/ 10 h 23"/>
                  <a:gd name="T40" fmla="*/ 28 w 30"/>
                  <a:gd name="T41" fmla="*/ 9 h 23"/>
                  <a:gd name="T42" fmla="*/ 25 w 30"/>
                  <a:gd name="T43" fmla="*/ 7 h 23"/>
                  <a:gd name="T44" fmla="*/ 24 w 30"/>
                  <a:gd name="T45" fmla="*/ 6 h 23"/>
                  <a:gd name="T46" fmla="*/ 22 w 30"/>
                  <a:gd name="T47" fmla="*/ 4 h 23"/>
                  <a:gd name="T48" fmla="*/ 20 w 30"/>
                  <a:gd name="T49" fmla="*/ 3 h 23"/>
                  <a:gd name="T50" fmla="*/ 19 w 30"/>
                  <a:gd name="T51" fmla="*/ 3 h 23"/>
                  <a:gd name="T52" fmla="*/ 19 w 30"/>
                  <a:gd name="T53" fmla="*/ 3 h 23"/>
                  <a:gd name="T54" fmla="*/ 19 w 30"/>
                  <a:gd name="T55" fmla="*/ 2 h 23"/>
                  <a:gd name="T56" fmla="*/ 18 w 30"/>
                  <a:gd name="T57" fmla="*/ 2 h 23"/>
                  <a:gd name="T58" fmla="*/ 18 w 30"/>
                  <a:gd name="T59" fmla="*/ 2 h 23"/>
                  <a:gd name="T60" fmla="*/ 18 w 30"/>
                  <a:gd name="T61" fmla="*/ 1 h 23"/>
                  <a:gd name="T62" fmla="*/ 18 w 30"/>
                  <a:gd name="T63" fmla="*/ 1 h 23"/>
                  <a:gd name="T64" fmla="*/ 18 w 30"/>
                  <a:gd name="T65" fmla="*/ 0 h 23"/>
                  <a:gd name="T66" fmla="*/ 16 w 30"/>
                  <a:gd name="T67" fmla="*/ 0 h 23"/>
                  <a:gd name="T68" fmla="*/ 13 w 30"/>
                  <a:gd name="T69" fmla="*/ 0 h 23"/>
                  <a:gd name="T70" fmla="*/ 11 w 30"/>
                  <a:gd name="T71" fmla="*/ 1 h 23"/>
                  <a:gd name="T72" fmla="*/ 10 w 30"/>
                  <a:gd name="T73" fmla="*/ 1 h 23"/>
                  <a:gd name="T74" fmla="*/ 7 w 30"/>
                  <a:gd name="T75" fmla="*/ 2 h 23"/>
                  <a:gd name="T76" fmla="*/ 6 w 30"/>
                  <a:gd name="T77" fmla="*/ 3 h 23"/>
                  <a:gd name="T78" fmla="*/ 5 w 30"/>
                  <a:gd name="T79" fmla="*/ 5 h 23"/>
                  <a:gd name="T80" fmla="*/ 2 w 30"/>
                  <a:gd name="T81" fmla="*/ 6 h 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
                  <a:gd name="T124" fmla="*/ 0 h 23"/>
                  <a:gd name="T125" fmla="*/ 30 w 30"/>
                  <a:gd name="T126" fmla="*/ 23 h 2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 h="23">
                    <a:moveTo>
                      <a:pt x="2" y="6"/>
                    </a:moveTo>
                    <a:lnTo>
                      <a:pt x="1" y="8"/>
                    </a:lnTo>
                    <a:lnTo>
                      <a:pt x="1" y="9"/>
                    </a:lnTo>
                    <a:lnTo>
                      <a:pt x="0" y="11"/>
                    </a:lnTo>
                    <a:lnTo>
                      <a:pt x="0" y="12"/>
                    </a:lnTo>
                    <a:lnTo>
                      <a:pt x="0" y="14"/>
                    </a:lnTo>
                    <a:lnTo>
                      <a:pt x="1" y="15"/>
                    </a:lnTo>
                    <a:lnTo>
                      <a:pt x="2" y="16"/>
                    </a:lnTo>
                    <a:lnTo>
                      <a:pt x="4" y="17"/>
                    </a:lnTo>
                    <a:lnTo>
                      <a:pt x="6" y="20"/>
                    </a:lnTo>
                    <a:lnTo>
                      <a:pt x="10" y="21"/>
                    </a:lnTo>
                    <a:lnTo>
                      <a:pt x="14" y="23"/>
                    </a:lnTo>
                    <a:lnTo>
                      <a:pt x="18" y="23"/>
                    </a:lnTo>
                    <a:lnTo>
                      <a:pt x="22" y="23"/>
                    </a:lnTo>
                    <a:lnTo>
                      <a:pt x="25" y="22"/>
                    </a:lnTo>
                    <a:lnTo>
                      <a:pt x="28" y="19"/>
                    </a:lnTo>
                    <a:lnTo>
                      <a:pt x="29" y="16"/>
                    </a:lnTo>
                    <a:lnTo>
                      <a:pt x="30" y="14"/>
                    </a:lnTo>
                    <a:lnTo>
                      <a:pt x="29" y="12"/>
                    </a:lnTo>
                    <a:lnTo>
                      <a:pt x="29" y="10"/>
                    </a:lnTo>
                    <a:lnTo>
                      <a:pt x="28" y="9"/>
                    </a:lnTo>
                    <a:lnTo>
                      <a:pt x="25" y="7"/>
                    </a:lnTo>
                    <a:lnTo>
                      <a:pt x="24" y="6"/>
                    </a:lnTo>
                    <a:lnTo>
                      <a:pt x="22" y="4"/>
                    </a:lnTo>
                    <a:lnTo>
                      <a:pt x="20" y="3"/>
                    </a:lnTo>
                    <a:lnTo>
                      <a:pt x="19" y="3"/>
                    </a:lnTo>
                    <a:lnTo>
                      <a:pt x="19" y="2"/>
                    </a:lnTo>
                    <a:lnTo>
                      <a:pt x="18" y="2"/>
                    </a:lnTo>
                    <a:lnTo>
                      <a:pt x="18" y="1"/>
                    </a:lnTo>
                    <a:lnTo>
                      <a:pt x="18" y="0"/>
                    </a:lnTo>
                    <a:lnTo>
                      <a:pt x="16" y="0"/>
                    </a:lnTo>
                    <a:lnTo>
                      <a:pt x="13" y="0"/>
                    </a:lnTo>
                    <a:lnTo>
                      <a:pt x="11" y="1"/>
                    </a:lnTo>
                    <a:lnTo>
                      <a:pt x="10" y="1"/>
                    </a:lnTo>
                    <a:lnTo>
                      <a:pt x="7" y="2"/>
                    </a:lnTo>
                    <a:lnTo>
                      <a:pt x="6" y="3"/>
                    </a:lnTo>
                    <a:lnTo>
                      <a:pt x="5" y="5"/>
                    </a:lnTo>
                    <a:lnTo>
                      <a:pt x="2" y="6"/>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4" name="Freeform 104"/>
              <p:cNvSpPr>
                <a:spLocks/>
              </p:cNvSpPr>
              <p:nvPr/>
            </p:nvSpPr>
            <p:spPr bwMode="auto">
              <a:xfrm>
                <a:off x="2123" y="3383"/>
                <a:ext cx="63" cy="50"/>
              </a:xfrm>
              <a:custGeom>
                <a:avLst/>
                <a:gdLst>
                  <a:gd name="T0" fmla="*/ 34 w 63"/>
                  <a:gd name="T1" fmla="*/ 13 h 50"/>
                  <a:gd name="T2" fmla="*/ 34 w 63"/>
                  <a:gd name="T3" fmla="*/ 14 h 50"/>
                  <a:gd name="T4" fmla="*/ 34 w 63"/>
                  <a:gd name="T5" fmla="*/ 15 h 50"/>
                  <a:gd name="T6" fmla="*/ 35 w 63"/>
                  <a:gd name="T7" fmla="*/ 16 h 50"/>
                  <a:gd name="T8" fmla="*/ 36 w 63"/>
                  <a:gd name="T9" fmla="*/ 16 h 50"/>
                  <a:gd name="T10" fmla="*/ 40 w 63"/>
                  <a:gd name="T11" fmla="*/ 19 h 50"/>
                  <a:gd name="T12" fmla="*/ 44 w 63"/>
                  <a:gd name="T13" fmla="*/ 22 h 50"/>
                  <a:gd name="T14" fmla="*/ 45 w 63"/>
                  <a:gd name="T15" fmla="*/ 25 h 50"/>
                  <a:gd name="T16" fmla="*/ 45 w 63"/>
                  <a:gd name="T17" fmla="*/ 29 h 50"/>
                  <a:gd name="T18" fmla="*/ 41 w 63"/>
                  <a:gd name="T19" fmla="*/ 35 h 50"/>
                  <a:gd name="T20" fmla="*/ 34 w 63"/>
                  <a:gd name="T21" fmla="*/ 36 h 50"/>
                  <a:gd name="T22" fmla="*/ 26 w 63"/>
                  <a:gd name="T23" fmla="*/ 34 h 50"/>
                  <a:gd name="T24" fmla="*/ 20 w 63"/>
                  <a:gd name="T25" fmla="*/ 30 h 50"/>
                  <a:gd name="T26" fmla="*/ 17 w 63"/>
                  <a:gd name="T27" fmla="*/ 28 h 50"/>
                  <a:gd name="T28" fmla="*/ 16 w 63"/>
                  <a:gd name="T29" fmla="*/ 25 h 50"/>
                  <a:gd name="T30" fmla="*/ 17 w 63"/>
                  <a:gd name="T31" fmla="*/ 22 h 50"/>
                  <a:gd name="T32" fmla="*/ 18 w 63"/>
                  <a:gd name="T33" fmla="*/ 19 h 50"/>
                  <a:gd name="T34" fmla="*/ 22 w 63"/>
                  <a:gd name="T35" fmla="*/ 16 h 50"/>
                  <a:gd name="T36" fmla="*/ 26 w 63"/>
                  <a:gd name="T37" fmla="*/ 14 h 50"/>
                  <a:gd name="T38" fmla="*/ 29 w 63"/>
                  <a:gd name="T39" fmla="*/ 13 h 50"/>
                  <a:gd name="T40" fmla="*/ 34 w 63"/>
                  <a:gd name="T41" fmla="*/ 13 h 50"/>
                  <a:gd name="T42" fmla="*/ 45 w 63"/>
                  <a:gd name="T43" fmla="*/ 5 h 50"/>
                  <a:gd name="T44" fmla="*/ 45 w 63"/>
                  <a:gd name="T45" fmla="*/ 5 h 50"/>
                  <a:gd name="T46" fmla="*/ 45 w 63"/>
                  <a:gd name="T47" fmla="*/ 4 h 50"/>
                  <a:gd name="T48" fmla="*/ 45 w 63"/>
                  <a:gd name="T49" fmla="*/ 4 h 50"/>
                  <a:gd name="T50" fmla="*/ 44 w 63"/>
                  <a:gd name="T51" fmla="*/ 3 h 50"/>
                  <a:gd name="T52" fmla="*/ 42 w 63"/>
                  <a:gd name="T53" fmla="*/ 2 h 50"/>
                  <a:gd name="T54" fmla="*/ 41 w 63"/>
                  <a:gd name="T55" fmla="*/ 1 h 50"/>
                  <a:gd name="T56" fmla="*/ 39 w 63"/>
                  <a:gd name="T57" fmla="*/ 0 h 50"/>
                  <a:gd name="T58" fmla="*/ 30 w 63"/>
                  <a:gd name="T59" fmla="*/ 0 h 50"/>
                  <a:gd name="T60" fmla="*/ 17 w 63"/>
                  <a:gd name="T61" fmla="*/ 3 h 50"/>
                  <a:gd name="T62" fmla="*/ 6 w 63"/>
                  <a:gd name="T63" fmla="*/ 10 h 50"/>
                  <a:gd name="T64" fmla="*/ 0 w 63"/>
                  <a:gd name="T65" fmla="*/ 21 h 50"/>
                  <a:gd name="T66" fmla="*/ 2 w 63"/>
                  <a:gd name="T67" fmla="*/ 31 h 50"/>
                  <a:gd name="T68" fmla="*/ 9 w 63"/>
                  <a:gd name="T69" fmla="*/ 41 h 50"/>
                  <a:gd name="T70" fmla="*/ 20 w 63"/>
                  <a:gd name="T71" fmla="*/ 48 h 50"/>
                  <a:gd name="T72" fmla="*/ 34 w 63"/>
                  <a:gd name="T73" fmla="*/ 50 h 50"/>
                  <a:gd name="T74" fmla="*/ 46 w 63"/>
                  <a:gd name="T75" fmla="*/ 48 h 50"/>
                  <a:gd name="T76" fmla="*/ 53 w 63"/>
                  <a:gd name="T77" fmla="*/ 44 h 50"/>
                  <a:gd name="T78" fmla="*/ 59 w 63"/>
                  <a:gd name="T79" fmla="*/ 39 h 50"/>
                  <a:gd name="T80" fmla="*/ 62 w 63"/>
                  <a:gd name="T81" fmla="*/ 32 h 50"/>
                  <a:gd name="T82" fmla="*/ 63 w 63"/>
                  <a:gd name="T83" fmla="*/ 26 h 50"/>
                  <a:gd name="T84" fmla="*/ 61 w 63"/>
                  <a:gd name="T85" fmla="*/ 19 h 50"/>
                  <a:gd name="T86" fmla="*/ 56 w 63"/>
                  <a:gd name="T87" fmla="*/ 13 h 50"/>
                  <a:gd name="T88" fmla="*/ 50 w 63"/>
                  <a:gd name="T89" fmla="*/ 7 h 5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3"/>
                  <a:gd name="T136" fmla="*/ 0 h 50"/>
                  <a:gd name="T137" fmla="*/ 63 w 63"/>
                  <a:gd name="T138" fmla="*/ 50 h 5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3" h="50">
                    <a:moveTo>
                      <a:pt x="46" y="5"/>
                    </a:moveTo>
                    <a:lnTo>
                      <a:pt x="34" y="13"/>
                    </a:lnTo>
                    <a:lnTo>
                      <a:pt x="34" y="14"/>
                    </a:lnTo>
                    <a:lnTo>
                      <a:pt x="34" y="15"/>
                    </a:lnTo>
                    <a:lnTo>
                      <a:pt x="35" y="15"/>
                    </a:lnTo>
                    <a:lnTo>
                      <a:pt x="35" y="16"/>
                    </a:lnTo>
                    <a:lnTo>
                      <a:pt x="36" y="16"/>
                    </a:lnTo>
                    <a:lnTo>
                      <a:pt x="38" y="17"/>
                    </a:lnTo>
                    <a:lnTo>
                      <a:pt x="40" y="19"/>
                    </a:lnTo>
                    <a:lnTo>
                      <a:pt x="41" y="20"/>
                    </a:lnTo>
                    <a:lnTo>
                      <a:pt x="44" y="22"/>
                    </a:lnTo>
                    <a:lnTo>
                      <a:pt x="45" y="23"/>
                    </a:lnTo>
                    <a:lnTo>
                      <a:pt x="45" y="25"/>
                    </a:lnTo>
                    <a:lnTo>
                      <a:pt x="46" y="27"/>
                    </a:lnTo>
                    <a:lnTo>
                      <a:pt x="45" y="29"/>
                    </a:lnTo>
                    <a:lnTo>
                      <a:pt x="44" y="32"/>
                    </a:lnTo>
                    <a:lnTo>
                      <a:pt x="41" y="35"/>
                    </a:lnTo>
                    <a:lnTo>
                      <a:pt x="38" y="36"/>
                    </a:lnTo>
                    <a:lnTo>
                      <a:pt x="34" y="36"/>
                    </a:lnTo>
                    <a:lnTo>
                      <a:pt x="30" y="36"/>
                    </a:lnTo>
                    <a:lnTo>
                      <a:pt x="26" y="34"/>
                    </a:lnTo>
                    <a:lnTo>
                      <a:pt x="22" y="33"/>
                    </a:lnTo>
                    <a:lnTo>
                      <a:pt x="20" y="30"/>
                    </a:lnTo>
                    <a:lnTo>
                      <a:pt x="18" y="29"/>
                    </a:lnTo>
                    <a:lnTo>
                      <a:pt x="17" y="28"/>
                    </a:lnTo>
                    <a:lnTo>
                      <a:pt x="16" y="27"/>
                    </a:lnTo>
                    <a:lnTo>
                      <a:pt x="16" y="25"/>
                    </a:lnTo>
                    <a:lnTo>
                      <a:pt x="16" y="24"/>
                    </a:lnTo>
                    <a:lnTo>
                      <a:pt x="17" y="22"/>
                    </a:lnTo>
                    <a:lnTo>
                      <a:pt x="17" y="21"/>
                    </a:lnTo>
                    <a:lnTo>
                      <a:pt x="18" y="19"/>
                    </a:lnTo>
                    <a:lnTo>
                      <a:pt x="21" y="18"/>
                    </a:lnTo>
                    <a:lnTo>
                      <a:pt x="22" y="16"/>
                    </a:lnTo>
                    <a:lnTo>
                      <a:pt x="23" y="15"/>
                    </a:lnTo>
                    <a:lnTo>
                      <a:pt x="26" y="14"/>
                    </a:lnTo>
                    <a:lnTo>
                      <a:pt x="27" y="14"/>
                    </a:lnTo>
                    <a:lnTo>
                      <a:pt x="29" y="13"/>
                    </a:lnTo>
                    <a:lnTo>
                      <a:pt x="32" y="13"/>
                    </a:lnTo>
                    <a:lnTo>
                      <a:pt x="34" y="13"/>
                    </a:lnTo>
                    <a:lnTo>
                      <a:pt x="46" y="5"/>
                    </a:lnTo>
                    <a:lnTo>
                      <a:pt x="45" y="5"/>
                    </a:lnTo>
                    <a:lnTo>
                      <a:pt x="45" y="4"/>
                    </a:lnTo>
                    <a:lnTo>
                      <a:pt x="44" y="3"/>
                    </a:lnTo>
                    <a:lnTo>
                      <a:pt x="42" y="2"/>
                    </a:lnTo>
                    <a:lnTo>
                      <a:pt x="41" y="1"/>
                    </a:lnTo>
                    <a:lnTo>
                      <a:pt x="40" y="1"/>
                    </a:lnTo>
                    <a:lnTo>
                      <a:pt x="39" y="0"/>
                    </a:lnTo>
                    <a:lnTo>
                      <a:pt x="38" y="0"/>
                    </a:lnTo>
                    <a:lnTo>
                      <a:pt x="30" y="0"/>
                    </a:lnTo>
                    <a:lnTo>
                      <a:pt x="23" y="1"/>
                    </a:lnTo>
                    <a:lnTo>
                      <a:pt x="17" y="3"/>
                    </a:lnTo>
                    <a:lnTo>
                      <a:pt x="11" y="6"/>
                    </a:lnTo>
                    <a:lnTo>
                      <a:pt x="6" y="10"/>
                    </a:lnTo>
                    <a:lnTo>
                      <a:pt x="3" y="15"/>
                    </a:lnTo>
                    <a:lnTo>
                      <a:pt x="0" y="21"/>
                    </a:lnTo>
                    <a:lnTo>
                      <a:pt x="0" y="26"/>
                    </a:lnTo>
                    <a:lnTo>
                      <a:pt x="2" y="31"/>
                    </a:lnTo>
                    <a:lnTo>
                      <a:pt x="4" y="36"/>
                    </a:lnTo>
                    <a:lnTo>
                      <a:pt x="9" y="41"/>
                    </a:lnTo>
                    <a:lnTo>
                      <a:pt x="14" y="45"/>
                    </a:lnTo>
                    <a:lnTo>
                      <a:pt x="20" y="48"/>
                    </a:lnTo>
                    <a:lnTo>
                      <a:pt x="27" y="49"/>
                    </a:lnTo>
                    <a:lnTo>
                      <a:pt x="34" y="50"/>
                    </a:lnTo>
                    <a:lnTo>
                      <a:pt x="41" y="49"/>
                    </a:lnTo>
                    <a:lnTo>
                      <a:pt x="46" y="48"/>
                    </a:lnTo>
                    <a:lnTo>
                      <a:pt x="50" y="46"/>
                    </a:lnTo>
                    <a:lnTo>
                      <a:pt x="53" y="44"/>
                    </a:lnTo>
                    <a:lnTo>
                      <a:pt x="56" y="41"/>
                    </a:lnTo>
                    <a:lnTo>
                      <a:pt x="59" y="39"/>
                    </a:lnTo>
                    <a:lnTo>
                      <a:pt x="61" y="35"/>
                    </a:lnTo>
                    <a:lnTo>
                      <a:pt x="62" y="32"/>
                    </a:lnTo>
                    <a:lnTo>
                      <a:pt x="63" y="29"/>
                    </a:lnTo>
                    <a:lnTo>
                      <a:pt x="63" y="26"/>
                    </a:lnTo>
                    <a:lnTo>
                      <a:pt x="62" y="23"/>
                    </a:lnTo>
                    <a:lnTo>
                      <a:pt x="61" y="19"/>
                    </a:lnTo>
                    <a:lnTo>
                      <a:pt x="58" y="16"/>
                    </a:lnTo>
                    <a:lnTo>
                      <a:pt x="56" y="13"/>
                    </a:lnTo>
                    <a:lnTo>
                      <a:pt x="52" y="10"/>
                    </a:lnTo>
                    <a:lnTo>
                      <a:pt x="50" y="7"/>
                    </a:lnTo>
                    <a:lnTo>
                      <a:pt x="4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5" name="Freeform 105"/>
              <p:cNvSpPr>
                <a:spLocks/>
              </p:cNvSpPr>
              <p:nvPr/>
            </p:nvSpPr>
            <p:spPr bwMode="auto">
              <a:xfrm>
                <a:off x="2084" y="3396"/>
                <a:ext cx="26" cy="23"/>
              </a:xfrm>
              <a:custGeom>
                <a:avLst/>
                <a:gdLst>
                  <a:gd name="T0" fmla="*/ 0 w 26"/>
                  <a:gd name="T1" fmla="*/ 5 h 23"/>
                  <a:gd name="T2" fmla="*/ 0 w 26"/>
                  <a:gd name="T3" fmla="*/ 8 h 23"/>
                  <a:gd name="T4" fmla="*/ 0 w 26"/>
                  <a:gd name="T5" fmla="*/ 12 h 23"/>
                  <a:gd name="T6" fmla="*/ 1 w 26"/>
                  <a:gd name="T7" fmla="*/ 15 h 23"/>
                  <a:gd name="T8" fmla="*/ 2 w 26"/>
                  <a:gd name="T9" fmla="*/ 17 h 23"/>
                  <a:gd name="T10" fmla="*/ 5 w 26"/>
                  <a:gd name="T11" fmla="*/ 19 h 23"/>
                  <a:gd name="T12" fmla="*/ 8 w 26"/>
                  <a:gd name="T13" fmla="*/ 21 h 23"/>
                  <a:gd name="T14" fmla="*/ 12 w 26"/>
                  <a:gd name="T15" fmla="*/ 23 h 23"/>
                  <a:gd name="T16" fmla="*/ 15 w 26"/>
                  <a:gd name="T17" fmla="*/ 23 h 23"/>
                  <a:gd name="T18" fmla="*/ 18 w 26"/>
                  <a:gd name="T19" fmla="*/ 23 h 23"/>
                  <a:gd name="T20" fmla="*/ 20 w 26"/>
                  <a:gd name="T21" fmla="*/ 22 h 23"/>
                  <a:gd name="T22" fmla="*/ 23 w 26"/>
                  <a:gd name="T23" fmla="*/ 20 h 23"/>
                  <a:gd name="T24" fmla="*/ 25 w 26"/>
                  <a:gd name="T25" fmla="*/ 19 h 23"/>
                  <a:gd name="T26" fmla="*/ 26 w 26"/>
                  <a:gd name="T27" fmla="*/ 17 h 23"/>
                  <a:gd name="T28" fmla="*/ 26 w 26"/>
                  <a:gd name="T29" fmla="*/ 15 h 23"/>
                  <a:gd name="T30" fmla="*/ 26 w 26"/>
                  <a:gd name="T31" fmla="*/ 13 h 23"/>
                  <a:gd name="T32" fmla="*/ 26 w 26"/>
                  <a:gd name="T33" fmla="*/ 11 h 23"/>
                  <a:gd name="T34" fmla="*/ 26 w 26"/>
                  <a:gd name="T35" fmla="*/ 9 h 23"/>
                  <a:gd name="T36" fmla="*/ 25 w 26"/>
                  <a:gd name="T37" fmla="*/ 8 h 23"/>
                  <a:gd name="T38" fmla="*/ 25 w 26"/>
                  <a:gd name="T39" fmla="*/ 8 h 23"/>
                  <a:gd name="T40" fmla="*/ 24 w 26"/>
                  <a:gd name="T41" fmla="*/ 7 h 23"/>
                  <a:gd name="T42" fmla="*/ 23 w 26"/>
                  <a:gd name="T43" fmla="*/ 6 h 23"/>
                  <a:gd name="T44" fmla="*/ 23 w 26"/>
                  <a:gd name="T45" fmla="*/ 5 h 23"/>
                  <a:gd name="T46" fmla="*/ 21 w 26"/>
                  <a:gd name="T47" fmla="*/ 4 h 23"/>
                  <a:gd name="T48" fmla="*/ 20 w 26"/>
                  <a:gd name="T49" fmla="*/ 3 h 23"/>
                  <a:gd name="T50" fmla="*/ 20 w 26"/>
                  <a:gd name="T51" fmla="*/ 3 h 23"/>
                  <a:gd name="T52" fmla="*/ 19 w 26"/>
                  <a:gd name="T53" fmla="*/ 3 h 23"/>
                  <a:gd name="T54" fmla="*/ 19 w 26"/>
                  <a:gd name="T55" fmla="*/ 3 h 23"/>
                  <a:gd name="T56" fmla="*/ 19 w 26"/>
                  <a:gd name="T57" fmla="*/ 2 h 23"/>
                  <a:gd name="T58" fmla="*/ 18 w 26"/>
                  <a:gd name="T59" fmla="*/ 2 h 23"/>
                  <a:gd name="T60" fmla="*/ 18 w 26"/>
                  <a:gd name="T61" fmla="*/ 1 h 23"/>
                  <a:gd name="T62" fmla="*/ 18 w 26"/>
                  <a:gd name="T63" fmla="*/ 1 h 23"/>
                  <a:gd name="T64" fmla="*/ 18 w 26"/>
                  <a:gd name="T65" fmla="*/ 1 h 23"/>
                  <a:gd name="T66" fmla="*/ 15 w 26"/>
                  <a:gd name="T67" fmla="*/ 0 h 23"/>
                  <a:gd name="T68" fmla="*/ 12 w 26"/>
                  <a:gd name="T69" fmla="*/ 0 h 23"/>
                  <a:gd name="T70" fmla="*/ 9 w 26"/>
                  <a:gd name="T71" fmla="*/ 0 h 23"/>
                  <a:gd name="T72" fmla="*/ 7 w 26"/>
                  <a:gd name="T73" fmla="*/ 1 h 23"/>
                  <a:gd name="T74" fmla="*/ 5 w 26"/>
                  <a:gd name="T75" fmla="*/ 1 h 23"/>
                  <a:gd name="T76" fmla="*/ 3 w 26"/>
                  <a:gd name="T77" fmla="*/ 2 h 23"/>
                  <a:gd name="T78" fmla="*/ 1 w 26"/>
                  <a:gd name="T79" fmla="*/ 3 h 23"/>
                  <a:gd name="T80" fmla="*/ 0 w 26"/>
                  <a:gd name="T81" fmla="*/ 5 h 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
                  <a:gd name="T124" fmla="*/ 0 h 23"/>
                  <a:gd name="T125" fmla="*/ 26 w 26"/>
                  <a:gd name="T126" fmla="*/ 23 h 2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 h="23">
                    <a:moveTo>
                      <a:pt x="0" y="5"/>
                    </a:moveTo>
                    <a:lnTo>
                      <a:pt x="0" y="8"/>
                    </a:lnTo>
                    <a:lnTo>
                      <a:pt x="0" y="12"/>
                    </a:lnTo>
                    <a:lnTo>
                      <a:pt x="1" y="15"/>
                    </a:lnTo>
                    <a:lnTo>
                      <a:pt x="2" y="17"/>
                    </a:lnTo>
                    <a:lnTo>
                      <a:pt x="5" y="19"/>
                    </a:lnTo>
                    <a:lnTo>
                      <a:pt x="8" y="21"/>
                    </a:lnTo>
                    <a:lnTo>
                      <a:pt x="12" y="23"/>
                    </a:lnTo>
                    <a:lnTo>
                      <a:pt x="15" y="23"/>
                    </a:lnTo>
                    <a:lnTo>
                      <a:pt x="18" y="23"/>
                    </a:lnTo>
                    <a:lnTo>
                      <a:pt x="20" y="22"/>
                    </a:lnTo>
                    <a:lnTo>
                      <a:pt x="23" y="20"/>
                    </a:lnTo>
                    <a:lnTo>
                      <a:pt x="25" y="19"/>
                    </a:lnTo>
                    <a:lnTo>
                      <a:pt x="26" y="17"/>
                    </a:lnTo>
                    <a:lnTo>
                      <a:pt x="26" y="15"/>
                    </a:lnTo>
                    <a:lnTo>
                      <a:pt x="26" y="13"/>
                    </a:lnTo>
                    <a:lnTo>
                      <a:pt x="26" y="11"/>
                    </a:lnTo>
                    <a:lnTo>
                      <a:pt x="26" y="9"/>
                    </a:lnTo>
                    <a:lnTo>
                      <a:pt x="25" y="8"/>
                    </a:lnTo>
                    <a:lnTo>
                      <a:pt x="24" y="7"/>
                    </a:lnTo>
                    <a:lnTo>
                      <a:pt x="23" y="6"/>
                    </a:lnTo>
                    <a:lnTo>
                      <a:pt x="23" y="5"/>
                    </a:lnTo>
                    <a:lnTo>
                      <a:pt x="21" y="4"/>
                    </a:lnTo>
                    <a:lnTo>
                      <a:pt x="20" y="3"/>
                    </a:lnTo>
                    <a:lnTo>
                      <a:pt x="19" y="3"/>
                    </a:lnTo>
                    <a:lnTo>
                      <a:pt x="19" y="2"/>
                    </a:lnTo>
                    <a:lnTo>
                      <a:pt x="18" y="2"/>
                    </a:lnTo>
                    <a:lnTo>
                      <a:pt x="18" y="1"/>
                    </a:lnTo>
                    <a:lnTo>
                      <a:pt x="15" y="0"/>
                    </a:lnTo>
                    <a:lnTo>
                      <a:pt x="12" y="0"/>
                    </a:lnTo>
                    <a:lnTo>
                      <a:pt x="9" y="0"/>
                    </a:lnTo>
                    <a:lnTo>
                      <a:pt x="7" y="1"/>
                    </a:lnTo>
                    <a:lnTo>
                      <a:pt x="5" y="1"/>
                    </a:lnTo>
                    <a:lnTo>
                      <a:pt x="3" y="2"/>
                    </a:lnTo>
                    <a:lnTo>
                      <a:pt x="1" y="3"/>
                    </a:lnTo>
                    <a:lnTo>
                      <a:pt x="0" y="5"/>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6" name="Freeform 106"/>
              <p:cNvSpPr>
                <a:spLocks/>
              </p:cNvSpPr>
              <p:nvPr/>
            </p:nvSpPr>
            <p:spPr bwMode="auto">
              <a:xfrm>
                <a:off x="2067" y="3383"/>
                <a:ext cx="60" cy="50"/>
              </a:xfrm>
              <a:custGeom>
                <a:avLst/>
                <a:gdLst>
                  <a:gd name="T0" fmla="*/ 60 w 60"/>
                  <a:gd name="T1" fmla="*/ 22 h 50"/>
                  <a:gd name="T2" fmla="*/ 58 w 60"/>
                  <a:gd name="T3" fmla="*/ 17 h 50"/>
                  <a:gd name="T4" fmla="*/ 54 w 60"/>
                  <a:gd name="T5" fmla="*/ 11 h 50"/>
                  <a:gd name="T6" fmla="*/ 49 w 60"/>
                  <a:gd name="T7" fmla="*/ 7 h 50"/>
                  <a:gd name="T8" fmla="*/ 35 w 60"/>
                  <a:gd name="T9" fmla="*/ 14 h 50"/>
                  <a:gd name="T10" fmla="*/ 35 w 60"/>
                  <a:gd name="T11" fmla="*/ 14 h 50"/>
                  <a:gd name="T12" fmla="*/ 36 w 60"/>
                  <a:gd name="T13" fmla="*/ 15 h 50"/>
                  <a:gd name="T14" fmla="*/ 36 w 60"/>
                  <a:gd name="T15" fmla="*/ 16 h 50"/>
                  <a:gd name="T16" fmla="*/ 37 w 60"/>
                  <a:gd name="T17" fmla="*/ 16 h 50"/>
                  <a:gd name="T18" fmla="*/ 40 w 60"/>
                  <a:gd name="T19" fmla="*/ 18 h 50"/>
                  <a:gd name="T20" fmla="*/ 41 w 60"/>
                  <a:gd name="T21" fmla="*/ 20 h 50"/>
                  <a:gd name="T22" fmla="*/ 42 w 60"/>
                  <a:gd name="T23" fmla="*/ 21 h 50"/>
                  <a:gd name="T24" fmla="*/ 43 w 60"/>
                  <a:gd name="T25" fmla="*/ 24 h 50"/>
                  <a:gd name="T26" fmla="*/ 43 w 60"/>
                  <a:gd name="T27" fmla="*/ 28 h 50"/>
                  <a:gd name="T28" fmla="*/ 42 w 60"/>
                  <a:gd name="T29" fmla="*/ 32 h 50"/>
                  <a:gd name="T30" fmla="*/ 37 w 60"/>
                  <a:gd name="T31" fmla="*/ 35 h 50"/>
                  <a:gd name="T32" fmla="*/ 32 w 60"/>
                  <a:gd name="T33" fmla="*/ 36 h 50"/>
                  <a:gd name="T34" fmla="*/ 25 w 60"/>
                  <a:gd name="T35" fmla="*/ 34 h 50"/>
                  <a:gd name="T36" fmla="*/ 19 w 60"/>
                  <a:gd name="T37" fmla="*/ 30 h 50"/>
                  <a:gd name="T38" fmla="*/ 17 w 60"/>
                  <a:gd name="T39" fmla="*/ 25 h 50"/>
                  <a:gd name="T40" fmla="*/ 17 w 60"/>
                  <a:gd name="T41" fmla="*/ 18 h 50"/>
                  <a:gd name="T42" fmla="*/ 20 w 60"/>
                  <a:gd name="T43" fmla="*/ 15 h 50"/>
                  <a:gd name="T44" fmla="*/ 24 w 60"/>
                  <a:gd name="T45" fmla="*/ 14 h 50"/>
                  <a:gd name="T46" fmla="*/ 29 w 60"/>
                  <a:gd name="T47" fmla="*/ 13 h 50"/>
                  <a:gd name="T48" fmla="*/ 35 w 60"/>
                  <a:gd name="T49" fmla="*/ 14 h 50"/>
                  <a:gd name="T50" fmla="*/ 47 w 60"/>
                  <a:gd name="T51" fmla="*/ 5 h 50"/>
                  <a:gd name="T52" fmla="*/ 46 w 60"/>
                  <a:gd name="T53" fmla="*/ 5 h 50"/>
                  <a:gd name="T54" fmla="*/ 46 w 60"/>
                  <a:gd name="T55" fmla="*/ 5 h 50"/>
                  <a:gd name="T56" fmla="*/ 44 w 60"/>
                  <a:gd name="T57" fmla="*/ 4 h 50"/>
                  <a:gd name="T58" fmla="*/ 44 w 60"/>
                  <a:gd name="T59" fmla="*/ 4 h 50"/>
                  <a:gd name="T60" fmla="*/ 43 w 60"/>
                  <a:gd name="T61" fmla="*/ 2 h 50"/>
                  <a:gd name="T62" fmla="*/ 42 w 60"/>
                  <a:gd name="T63" fmla="*/ 1 h 50"/>
                  <a:gd name="T64" fmla="*/ 40 w 60"/>
                  <a:gd name="T65" fmla="*/ 1 h 50"/>
                  <a:gd name="T66" fmla="*/ 34 w 60"/>
                  <a:gd name="T67" fmla="*/ 0 h 50"/>
                  <a:gd name="T68" fmla="*/ 22 w 60"/>
                  <a:gd name="T69" fmla="*/ 0 h 50"/>
                  <a:gd name="T70" fmla="*/ 11 w 60"/>
                  <a:gd name="T71" fmla="*/ 3 h 50"/>
                  <a:gd name="T72" fmla="*/ 4 w 60"/>
                  <a:gd name="T73" fmla="*/ 10 h 50"/>
                  <a:gd name="T74" fmla="*/ 0 w 60"/>
                  <a:gd name="T75" fmla="*/ 21 h 50"/>
                  <a:gd name="T76" fmla="*/ 2 w 60"/>
                  <a:gd name="T77" fmla="*/ 32 h 50"/>
                  <a:gd name="T78" fmla="*/ 11 w 60"/>
                  <a:gd name="T79" fmla="*/ 42 h 50"/>
                  <a:gd name="T80" fmla="*/ 23 w 60"/>
                  <a:gd name="T81" fmla="*/ 49 h 50"/>
                  <a:gd name="T82" fmla="*/ 36 w 60"/>
                  <a:gd name="T83" fmla="*/ 49 h 50"/>
                  <a:gd name="T84" fmla="*/ 48 w 60"/>
                  <a:gd name="T85" fmla="*/ 46 h 50"/>
                  <a:gd name="T86" fmla="*/ 56 w 60"/>
                  <a:gd name="T87" fmla="*/ 39 h 50"/>
                  <a:gd name="T88" fmla="*/ 60 w 60"/>
                  <a:gd name="T89" fmla="*/ 29 h 5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0"/>
                  <a:gd name="T136" fmla="*/ 0 h 50"/>
                  <a:gd name="T137" fmla="*/ 60 w 60"/>
                  <a:gd name="T138" fmla="*/ 50 h 5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0" h="50">
                    <a:moveTo>
                      <a:pt x="60" y="25"/>
                    </a:moveTo>
                    <a:lnTo>
                      <a:pt x="60" y="22"/>
                    </a:lnTo>
                    <a:lnTo>
                      <a:pt x="59" y="19"/>
                    </a:lnTo>
                    <a:lnTo>
                      <a:pt x="58" y="17"/>
                    </a:lnTo>
                    <a:lnTo>
                      <a:pt x="56" y="14"/>
                    </a:lnTo>
                    <a:lnTo>
                      <a:pt x="54" y="11"/>
                    </a:lnTo>
                    <a:lnTo>
                      <a:pt x="53" y="9"/>
                    </a:lnTo>
                    <a:lnTo>
                      <a:pt x="49" y="7"/>
                    </a:lnTo>
                    <a:lnTo>
                      <a:pt x="47" y="5"/>
                    </a:lnTo>
                    <a:lnTo>
                      <a:pt x="35" y="14"/>
                    </a:lnTo>
                    <a:lnTo>
                      <a:pt x="35" y="15"/>
                    </a:lnTo>
                    <a:lnTo>
                      <a:pt x="36" y="15"/>
                    </a:lnTo>
                    <a:lnTo>
                      <a:pt x="36" y="16"/>
                    </a:lnTo>
                    <a:lnTo>
                      <a:pt x="37" y="16"/>
                    </a:lnTo>
                    <a:lnTo>
                      <a:pt x="38" y="17"/>
                    </a:lnTo>
                    <a:lnTo>
                      <a:pt x="40" y="18"/>
                    </a:lnTo>
                    <a:lnTo>
                      <a:pt x="40" y="19"/>
                    </a:lnTo>
                    <a:lnTo>
                      <a:pt x="41" y="20"/>
                    </a:lnTo>
                    <a:lnTo>
                      <a:pt x="42" y="21"/>
                    </a:lnTo>
                    <a:lnTo>
                      <a:pt x="43" y="22"/>
                    </a:lnTo>
                    <a:lnTo>
                      <a:pt x="43" y="24"/>
                    </a:lnTo>
                    <a:lnTo>
                      <a:pt x="43" y="26"/>
                    </a:lnTo>
                    <a:lnTo>
                      <a:pt x="43" y="28"/>
                    </a:lnTo>
                    <a:lnTo>
                      <a:pt x="43" y="30"/>
                    </a:lnTo>
                    <a:lnTo>
                      <a:pt x="42" y="32"/>
                    </a:lnTo>
                    <a:lnTo>
                      <a:pt x="40" y="33"/>
                    </a:lnTo>
                    <a:lnTo>
                      <a:pt x="37" y="35"/>
                    </a:lnTo>
                    <a:lnTo>
                      <a:pt x="35" y="36"/>
                    </a:lnTo>
                    <a:lnTo>
                      <a:pt x="32" y="36"/>
                    </a:lnTo>
                    <a:lnTo>
                      <a:pt x="29" y="36"/>
                    </a:lnTo>
                    <a:lnTo>
                      <a:pt x="25" y="34"/>
                    </a:lnTo>
                    <a:lnTo>
                      <a:pt x="22" y="32"/>
                    </a:lnTo>
                    <a:lnTo>
                      <a:pt x="19" y="30"/>
                    </a:lnTo>
                    <a:lnTo>
                      <a:pt x="18" y="28"/>
                    </a:lnTo>
                    <a:lnTo>
                      <a:pt x="17" y="25"/>
                    </a:lnTo>
                    <a:lnTo>
                      <a:pt x="17" y="21"/>
                    </a:lnTo>
                    <a:lnTo>
                      <a:pt x="17" y="18"/>
                    </a:lnTo>
                    <a:lnTo>
                      <a:pt x="18" y="16"/>
                    </a:lnTo>
                    <a:lnTo>
                      <a:pt x="20" y="15"/>
                    </a:lnTo>
                    <a:lnTo>
                      <a:pt x="22" y="14"/>
                    </a:lnTo>
                    <a:lnTo>
                      <a:pt x="24" y="14"/>
                    </a:lnTo>
                    <a:lnTo>
                      <a:pt x="26" y="13"/>
                    </a:lnTo>
                    <a:lnTo>
                      <a:pt x="29" y="13"/>
                    </a:lnTo>
                    <a:lnTo>
                      <a:pt x="32" y="13"/>
                    </a:lnTo>
                    <a:lnTo>
                      <a:pt x="35" y="14"/>
                    </a:lnTo>
                    <a:lnTo>
                      <a:pt x="47" y="5"/>
                    </a:lnTo>
                    <a:lnTo>
                      <a:pt x="46" y="5"/>
                    </a:lnTo>
                    <a:lnTo>
                      <a:pt x="44" y="4"/>
                    </a:lnTo>
                    <a:lnTo>
                      <a:pt x="43" y="3"/>
                    </a:lnTo>
                    <a:lnTo>
                      <a:pt x="43" y="2"/>
                    </a:lnTo>
                    <a:lnTo>
                      <a:pt x="42" y="2"/>
                    </a:lnTo>
                    <a:lnTo>
                      <a:pt x="42" y="1"/>
                    </a:lnTo>
                    <a:lnTo>
                      <a:pt x="41" y="1"/>
                    </a:lnTo>
                    <a:lnTo>
                      <a:pt x="40" y="1"/>
                    </a:lnTo>
                    <a:lnTo>
                      <a:pt x="38" y="0"/>
                    </a:lnTo>
                    <a:lnTo>
                      <a:pt x="34" y="0"/>
                    </a:lnTo>
                    <a:lnTo>
                      <a:pt x="28" y="0"/>
                    </a:lnTo>
                    <a:lnTo>
                      <a:pt x="22" y="0"/>
                    </a:lnTo>
                    <a:lnTo>
                      <a:pt x="16" y="1"/>
                    </a:lnTo>
                    <a:lnTo>
                      <a:pt x="11" y="3"/>
                    </a:lnTo>
                    <a:lnTo>
                      <a:pt x="7" y="6"/>
                    </a:lnTo>
                    <a:lnTo>
                      <a:pt x="4" y="10"/>
                    </a:lnTo>
                    <a:lnTo>
                      <a:pt x="1" y="14"/>
                    </a:lnTo>
                    <a:lnTo>
                      <a:pt x="0" y="21"/>
                    </a:lnTo>
                    <a:lnTo>
                      <a:pt x="1" y="27"/>
                    </a:lnTo>
                    <a:lnTo>
                      <a:pt x="2" y="32"/>
                    </a:lnTo>
                    <a:lnTo>
                      <a:pt x="6" y="38"/>
                    </a:lnTo>
                    <a:lnTo>
                      <a:pt x="11" y="42"/>
                    </a:lnTo>
                    <a:lnTo>
                      <a:pt x="17" y="46"/>
                    </a:lnTo>
                    <a:lnTo>
                      <a:pt x="23" y="49"/>
                    </a:lnTo>
                    <a:lnTo>
                      <a:pt x="30" y="50"/>
                    </a:lnTo>
                    <a:lnTo>
                      <a:pt x="36" y="49"/>
                    </a:lnTo>
                    <a:lnTo>
                      <a:pt x="42" y="48"/>
                    </a:lnTo>
                    <a:lnTo>
                      <a:pt x="48" y="46"/>
                    </a:lnTo>
                    <a:lnTo>
                      <a:pt x="53" y="42"/>
                    </a:lnTo>
                    <a:lnTo>
                      <a:pt x="56" y="39"/>
                    </a:lnTo>
                    <a:lnTo>
                      <a:pt x="59" y="34"/>
                    </a:lnTo>
                    <a:lnTo>
                      <a:pt x="60" y="29"/>
                    </a:lnTo>
                    <a:lnTo>
                      <a:pt x="60"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7" name="Freeform 107"/>
              <p:cNvSpPr>
                <a:spLocks/>
              </p:cNvSpPr>
              <p:nvPr/>
            </p:nvSpPr>
            <p:spPr bwMode="auto">
              <a:xfrm>
                <a:off x="1976" y="3466"/>
                <a:ext cx="295" cy="100"/>
              </a:xfrm>
              <a:custGeom>
                <a:avLst/>
                <a:gdLst>
                  <a:gd name="T0" fmla="*/ 288 w 295"/>
                  <a:gd name="T1" fmla="*/ 19 h 100"/>
                  <a:gd name="T2" fmla="*/ 278 w 295"/>
                  <a:gd name="T3" fmla="*/ 11 h 100"/>
                  <a:gd name="T4" fmla="*/ 266 w 295"/>
                  <a:gd name="T5" fmla="*/ 5 h 100"/>
                  <a:gd name="T6" fmla="*/ 266 w 295"/>
                  <a:gd name="T7" fmla="*/ 6 h 100"/>
                  <a:gd name="T8" fmla="*/ 266 w 295"/>
                  <a:gd name="T9" fmla="*/ 8 h 100"/>
                  <a:gd name="T10" fmla="*/ 266 w 295"/>
                  <a:gd name="T11" fmla="*/ 10 h 100"/>
                  <a:gd name="T12" fmla="*/ 265 w 295"/>
                  <a:gd name="T13" fmla="*/ 13 h 100"/>
                  <a:gd name="T14" fmla="*/ 265 w 295"/>
                  <a:gd name="T15" fmla="*/ 16 h 100"/>
                  <a:gd name="T16" fmla="*/ 266 w 295"/>
                  <a:gd name="T17" fmla="*/ 18 h 100"/>
                  <a:gd name="T18" fmla="*/ 270 w 295"/>
                  <a:gd name="T19" fmla="*/ 21 h 100"/>
                  <a:gd name="T20" fmla="*/ 274 w 295"/>
                  <a:gd name="T21" fmla="*/ 23 h 100"/>
                  <a:gd name="T22" fmla="*/ 281 w 295"/>
                  <a:gd name="T23" fmla="*/ 42 h 100"/>
                  <a:gd name="T24" fmla="*/ 277 w 295"/>
                  <a:gd name="T25" fmla="*/ 60 h 100"/>
                  <a:gd name="T26" fmla="*/ 265 w 295"/>
                  <a:gd name="T27" fmla="*/ 75 h 100"/>
                  <a:gd name="T28" fmla="*/ 248 w 295"/>
                  <a:gd name="T29" fmla="*/ 81 h 100"/>
                  <a:gd name="T30" fmla="*/ 232 w 295"/>
                  <a:gd name="T31" fmla="*/ 85 h 100"/>
                  <a:gd name="T32" fmla="*/ 181 w 295"/>
                  <a:gd name="T33" fmla="*/ 86 h 100"/>
                  <a:gd name="T34" fmla="*/ 115 w 295"/>
                  <a:gd name="T35" fmla="*/ 85 h 100"/>
                  <a:gd name="T36" fmla="*/ 50 w 295"/>
                  <a:gd name="T37" fmla="*/ 79 h 100"/>
                  <a:gd name="T38" fmla="*/ 39 w 295"/>
                  <a:gd name="T39" fmla="*/ 76 h 100"/>
                  <a:gd name="T40" fmla="*/ 30 w 295"/>
                  <a:gd name="T41" fmla="*/ 70 h 100"/>
                  <a:gd name="T42" fmla="*/ 20 w 295"/>
                  <a:gd name="T43" fmla="*/ 61 h 100"/>
                  <a:gd name="T44" fmla="*/ 15 w 295"/>
                  <a:gd name="T45" fmla="*/ 48 h 100"/>
                  <a:gd name="T46" fmla="*/ 15 w 295"/>
                  <a:gd name="T47" fmla="*/ 34 h 100"/>
                  <a:gd name="T48" fmla="*/ 19 w 295"/>
                  <a:gd name="T49" fmla="*/ 24 h 100"/>
                  <a:gd name="T50" fmla="*/ 26 w 295"/>
                  <a:gd name="T51" fmla="*/ 17 h 100"/>
                  <a:gd name="T52" fmla="*/ 34 w 295"/>
                  <a:gd name="T53" fmla="*/ 13 h 100"/>
                  <a:gd name="T54" fmla="*/ 34 w 295"/>
                  <a:gd name="T55" fmla="*/ 13 h 100"/>
                  <a:gd name="T56" fmla="*/ 33 w 295"/>
                  <a:gd name="T57" fmla="*/ 12 h 100"/>
                  <a:gd name="T58" fmla="*/ 33 w 295"/>
                  <a:gd name="T59" fmla="*/ 11 h 100"/>
                  <a:gd name="T60" fmla="*/ 33 w 295"/>
                  <a:gd name="T61" fmla="*/ 8 h 100"/>
                  <a:gd name="T62" fmla="*/ 33 w 295"/>
                  <a:gd name="T63" fmla="*/ 6 h 100"/>
                  <a:gd name="T64" fmla="*/ 33 w 295"/>
                  <a:gd name="T65" fmla="*/ 4 h 100"/>
                  <a:gd name="T66" fmla="*/ 33 w 295"/>
                  <a:gd name="T67" fmla="*/ 2 h 100"/>
                  <a:gd name="T68" fmla="*/ 33 w 295"/>
                  <a:gd name="T69" fmla="*/ 0 h 100"/>
                  <a:gd name="T70" fmla="*/ 26 w 295"/>
                  <a:gd name="T71" fmla="*/ 3 h 100"/>
                  <a:gd name="T72" fmla="*/ 18 w 295"/>
                  <a:gd name="T73" fmla="*/ 7 h 100"/>
                  <a:gd name="T74" fmla="*/ 10 w 295"/>
                  <a:gd name="T75" fmla="*/ 13 h 100"/>
                  <a:gd name="T76" fmla="*/ 3 w 295"/>
                  <a:gd name="T77" fmla="*/ 24 h 100"/>
                  <a:gd name="T78" fmla="*/ 0 w 295"/>
                  <a:gd name="T79" fmla="*/ 38 h 100"/>
                  <a:gd name="T80" fmla="*/ 1 w 295"/>
                  <a:gd name="T81" fmla="*/ 50 h 100"/>
                  <a:gd name="T82" fmla="*/ 4 w 295"/>
                  <a:gd name="T83" fmla="*/ 62 h 100"/>
                  <a:gd name="T84" fmla="*/ 12 w 295"/>
                  <a:gd name="T85" fmla="*/ 72 h 100"/>
                  <a:gd name="T86" fmla="*/ 30 w 295"/>
                  <a:gd name="T87" fmla="*/ 85 h 100"/>
                  <a:gd name="T88" fmla="*/ 66 w 295"/>
                  <a:gd name="T89" fmla="*/ 95 h 100"/>
                  <a:gd name="T90" fmla="*/ 113 w 295"/>
                  <a:gd name="T91" fmla="*/ 98 h 100"/>
                  <a:gd name="T92" fmla="*/ 165 w 295"/>
                  <a:gd name="T93" fmla="*/ 99 h 100"/>
                  <a:gd name="T94" fmla="*/ 215 w 295"/>
                  <a:gd name="T95" fmla="*/ 100 h 100"/>
                  <a:gd name="T96" fmla="*/ 244 w 295"/>
                  <a:gd name="T97" fmla="*/ 96 h 100"/>
                  <a:gd name="T98" fmla="*/ 269 w 295"/>
                  <a:gd name="T99" fmla="*/ 86 h 100"/>
                  <a:gd name="T100" fmla="*/ 288 w 295"/>
                  <a:gd name="T101" fmla="*/ 70 h 100"/>
                  <a:gd name="T102" fmla="*/ 295 w 295"/>
                  <a:gd name="T103" fmla="*/ 49 h 100"/>
                  <a:gd name="T104" fmla="*/ 292 w 295"/>
                  <a:gd name="T105" fmla="*/ 27 h 1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95"/>
                  <a:gd name="T160" fmla="*/ 0 h 100"/>
                  <a:gd name="T161" fmla="*/ 295 w 295"/>
                  <a:gd name="T162" fmla="*/ 100 h 1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95" h="100">
                    <a:moveTo>
                      <a:pt x="292" y="27"/>
                    </a:moveTo>
                    <a:lnTo>
                      <a:pt x="290" y="23"/>
                    </a:lnTo>
                    <a:lnTo>
                      <a:pt x="288" y="19"/>
                    </a:lnTo>
                    <a:lnTo>
                      <a:pt x="286" y="16"/>
                    </a:lnTo>
                    <a:lnTo>
                      <a:pt x="282" y="13"/>
                    </a:lnTo>
                    <a:lnTo>
                      <a:pt x="278" y="11"/>
                    </a:lnTo>
                    <a:lnTo>
                      <a:pt x="275" y="8"/>
                    </a:lnTo>
                    <a:lnTo>
                      <a:pt x="271" y="6"/>
                    </a:lnTo>
                    <a:lnTo>
                      <a:pt x="266" y="5"/>
                    </a:lnTo>
                    <a:lnTo>
                      <a:pt x="266" y="6"/>
                    </a:lnTo>
                    <a:lnTo>
                      <a:pt x="266" y="7"/>
                    </a:lnTo>
                    <a:lnTo>
                      <a:pt x="266" y="8"/>
                    </a:lnTo>
                    <a:lnTo>
                      <a:pt x="266" y="9"/>
                    </a:lnTo>
                    <a:lnTo>
                      <a:pt x="266" y="10"/>
                    </a:lnTo>
                    <a:lnTo>
                      <a:pt x="266" y="11"/>
                    </a:lnTo>
                    <a:lnTo>
                      <a:pt x="265" y="12"/>
                    </a:lnTo>
                    <a:lnTo>
                      <a:pt x="265" y="13"/>
                    </a:lnTo>
                    <a:lnTo>
                      <a:pt x="265" y="14"/>
                    </a:lnTo>
                    <a:lnTo>
                      <a:pt x="265" y="15"/>
                    </a:lnTo>
                    <a:lnTo>
                      <a:pt x="265" y="16"/>
                    </a:lnTo>
                    <a:lnTo>
                      <a:pt x="264" y="17"/>
                    </a:lnTo>
                    <a:lnTo>
                      <a:pt x="265" y="18"/>
                    </a:lnTo>
                    <a:lnTo>
                      <a:pt x="266" y="18"/>
                    </a:lnTo>
                    <a:lnTo>
                      <a:pt x="268" y="19"/>
                    </a:lnTo>
                    <a:lnTo>
                      <a:pt x="269" y="20"/>
                    </a:lnTo>
                    <a:lnTo>
                      <a:pt x="270" y="21"/>
                    </a:lnTo>
                    <a:lnTo>
                      <a:pt x="271" y="21"/>
                    </a:lnTo>
                    <a:lnTo>
                      <a:pt x="272" y="22"/>
                    </a:lnTo>
                    <a:lnTo>
                      <a:pt x="274" y="23"/>
                    </a:lnTo>
                    <a:lnTo>
                      <a:pt x="277" y="29"/>
                    </a:lnTo>
                    <a:lnTo>
                      <a:pt x="280" y="35"/>
                    </a:lnTo>
                    <a:lnTo>
                      <a:pt x="281" y="42"/>
                    </a:lnTo>
                    <a:lnTo>
                      <a:pt x="281" y="47"/>
                    </a:lnTo>
                    <a:lnTo>
                      <a:pt x="280" y="54"/>
                    </a:lnTo>
                    <a:lnTo>
                      <a:pt x="277" y="60"/>
                    </a:lnTo>
                    <a:lnTo>
                      <a:pt x="274" y="66"/>
                    </a:lnTo>
                    <a:lnTo>
                      <a:pt x="269" y="71"/>
                    </a:lnTo>
                    <a:lnTo>
                      <a:pt x="265" y="75"/>
                    </a:lnTo>
                    <a:lnTo>
                      <a:pt x="259" y="78"/>
                    </a:lnTo>
                    <a:lnTo>
                      <a:pt x="254" y="80"/>
                    </a:lnTo>
                    <a:lnTo>
                      <a:pt x="248" y="81"/>
                    </a:lnTo>
                    <a:lnTo>
                      <a:pt x="242" y="83"/>
                    </a:lnTo>
                    <a:lnTo>
                      <a:pt x="238" y="84"/>
                    </a:lnTo>
                    <a:lnTo>
                      <a:pt x="232" y="85"/>
                    </a:lnTo>
                    <a:lnTo>
                      <a:pt x="226" y="86"/>
                    </a:lnTo>
                    <a:lnTo>
                      <a:pt x="203" y="86"/>
                    </a:lnTo>
                    <a:lnTo>
                      <a:pt x="181" y="86"/>
                    </a:lnTo>
                    <a:lnTo>
                      <a:pt x="159" y="86"/>
                    </a:lnTo>
                    <a:lnTo>
                      <a:pt x="138" y="86"/>
                    </a:lnTo>
                    <a:lnTo>
                      <a:pt x="115" y="85"/>
                    </a:lnTo>
                    <a:lnTo>
                      <a:pt x="93" y="84"/>
                    </a:lnTo>
                    <a:lnTo>
                      <a:pt x="72" y="82"/>
                    </a:lnTo>
                    <a:lnTo>
                      <a:pt x="50" y="79"/>
                    </a:lnTo>
                    <a:lnTo>
                      <a:pt x="46" y="79"/>
                    </a:lnTo>
                    <a:lnTo>
                      <a:pt x="43" y="77"/>
                    </a:lnTo>
                    <a:lnTo>
                      <a:pt x="39" y="76"/>
                    </a:lnTo>
                    <a:lnTo>
                      <a:pt x="36" y="74"/>
                    </a:lnTo>
                    <a:lnTo>
                      <a:pt x="32" y="72"/>
                    </a:lnTo>
                    <a:lnTo>
                      <a:pt x="30" y="70"/>
                    </a:lnTo>
                    <a:lnTo>
                      <a:pt x="26" y="67"/>
                    </a:lnTo>
                    <a:lnTo>
                      <a:pt x="24" y="65"/>
                    </a:lnTo>
                    <a:lnTo>
                      <a:pt x="20" y="61"/>
                    </a:lnTo>
                    <a:lnTo>
                      <a:pt x="18" y="57"/>
                    </a:lnTo>
                    <a:lnTo>
                      <a:pt x="16" y="52"/>
                    </a:lnTo>
                    <a:lnTo>
                      <a:pt x="15" y="48"/>
                    </a:lnTo>
                    <a:lnTo>
                      <a:pt x="14" y="44"/>
                    </a:lnTo>
                    <a:lnTo>
                      <a:pt x="14" y="39"/>
                    </a:lnTo>
                    <a:lnTo>
                      <a:pt x="15" y="34"/>
                    </a:lnTo>
                    <a:lnTo>
                      <a:pt x="16" y="30"/>
                    </a:lnTo>
                    <a:lnTo>
                      <a:pt x="18" y="26"/>
                    </a:lnTo>
                    <a:lnTo>
                      <a:pt x="19" y="24"/>
                    </a:lnTo>
                    <a:lnTo>
                      <a:pt x="21" y="21"/>
                    </a:lnTo>
                    <a:lnTo>
                      <a:pt x="24" y="19"/>
                    </a:lnTo>
                    <a:lnTo>
                      <a:pt x="26" y="17"/>
                    </a:lnTo>
                    <a:lnTo>
                      <a:pt x="28" y="15"/>
                    </a:lnTo>
                    <a:lnTo>
                      <a:pt x="31" y="14"/>
                    </a:lnTo>
                    <a:lnTo>
                      <a:pt x="34" y="13"/>
                    </a:lnTo>
                    <a:lnTo>
                      <a:pt x="33" y="13"/>
                    </a:lnTo>
                    <a:lnTo>
                      <a:pt x="33" y="12"/>
                    </a:lnTo>
                    <a:lnTo>
                      <a:pt x="33" y="11"/>
                    </a:lnTo>
                    <a:lnTo>
                      <a:pt x="33" y="10"/>
                    </a:lnTo>
                    <a:lnTo>
                      <a:pt x="33" y="9"/>
                    </a:lnTo>
                    <a:lnTo>
                      <a:pt x="33" y="8"/>
                    </a:lnTo>
                    <a:lnTo>
                      <a:pt x="33" y="7"/>
                    </a:lnTo>
                    <a:lnTo>
                      <a:pt x="33" y="6"/>
                    </a:lnTo>
                    <a:lnTo>
                      <a:pt x="33" y="5"/>
                    </a:lnTo>
                    <a:lnTo>
                      <a:pt x="33" y="4"/>
                    </a:lnTo>
                    <a:lnTo>
                      <a:pt x="33" y="3"/>
                    </a:lnTo>
                    <a:lnTo>
                      <a:pt x="33" y="2"/>
                    </a:lnTo>
                    <a:lnTo>
                      <a:pt x="33" y="1"/>
                    </a:lnTo>
                    <a:lnTo>
                      <a:pt x="33" y="0"/>
                    </a:lnTo>
                    <a:lnTo>
                      <a:pt x="31" y="1"/>
                    </a:lnTo>
                    <a:lnTo>
                      <a:pt x="28" y="2"/>
                    </a:lnTo>
                    <a:lnTo>
                      <a:pt x="26" y="3"/>
                    </a:lnTo>
                    <a:lnTo>
                      <a:pt x="22" y="4"/>
                    </a:lnTo>
                    <a:lnTo>
                      <a:pt x="20" y="5"/>
                    </a:lnTo>
                    <a:lnTo>
                      <a:pt x="18" y="7"/>
                    </a:lnTo>
                    <a:lnTo>
                      <a:pt x="16" y="8"/>
                    </a:lnTo>
                    <a:lnTo>
                      <a:pt x="14" y="10"/>
                    </a:lnTo>
                    <a:lnTo>
                      <a:pt x="10" y="13"/>
                    </a:lnTo>
                    <a:lnTo>
                      <a:pt x="8" y="16"/>
                    </a:lnTo>
                    <a:lnTo>
                      <a:pt x="6" y="20"/>
                    </a:lnTo>
                    <a:lnTo>
                      <a:pt x="3" y="24"/>
                    </a:lnTo>
                    <a:lnTo>
                      <a:pt x="2" y="29"/>
                    </a:lnTo>
                    <a:lnTo>
                      <a:pt x="1" y="33"/>
                    </a:lnTo>
                    <a:lnTo>
                      <a:pt x="0" y="38"/>
                    </a:lnTo>
                    <a:lnTo>
                      <a:pt x="1" y="42"/>
                    </a:lnTo>
                    <a:lnTo>
                      <a:pt x="1" y="47"/>
                    </a:lnTo>
                    <a:lnTo>
                      <a:pt x="1" y="50"/>
                    </a:lnTo>
                    <a:lnTo>
                      <a:pt x="2" y="54"/>
                    </a:lnTo>
                    <a:lnTo>
                      <a:pt x="3" y="58"/>
                    </a:lnTo>
                    <a:lnTo>
                      <a:pt x="4" y="62"/>
                    </a:lnTo>
                    <a:lnTo>
                      <a:pt x="7" y="66"/>
                    </a:lnTo>
                    <a:lnTo>
                      <a:pt x="9" y="69"/>
                    </a:lnTo>
                    <a:lnTo>
                      <a:pt x="12" y="72"/>
                    </a:lnTo>
                    <a:lnTo>
                      <a:pt x="18" y="78"/>
                    </a:lnTo>
                    <a:lnTo>
                      <a:pt x="24" y="81"/>
                    </a:lnTo>
                    <a:lnTo>
                      <a:pt x="30" y="85"/>
                    </a:lnTo>
                    <a:lnTo>
                      <a:pt x="37" y="88"/>
                    </a:lnTo>
                    <a:lnTo>
                      <a:pt x="51" y="92"/>
                    </a:lnTo>
                    <a:lnTo>
                      <a:pt x="66" y="95"/>
                    </a:lnTo>
                    <a:lnTo>
                      <a:pt x="81" y="96"/>
                    </a:lnTo>
                    <a:lnTo>
                      <a:pt x="97" y="97"/>
                    </a:lnTo>
                    <a:lnTo>
                      <a:pt x="113" y="98"/>
                    </a:lnTo>
                    <a:lnTo>
                      <a:pt x="127" y="99"/>
                    </a:lnTo>
                    <a:lnTo>
                      <a:pt x="146" y="98"/>
                    </a:lnTo>
                    <a:lnTo>
                      <a:pt x="165" y="99"/>
                    </a:lnTo>
                    <a:lnTo>
                      <a:pt x="186" y="100"/>
                    </a:lnTo>
                    <a:lnTo>
                      <a:pt x="205" y="100"/>
                    </a:lnTo>
                    <a:lnTo>
                      <a:pt x="215" y="100"/>
                    </a:lnTo>
                    <a:lnTo>
                      <a:pt x="224" y="99"/>
                    </a:lnTo>
                    <a:lnTo>
                      <a:pt x="234" y="98"/>
                    </a:lnTo>
                    <a:lnTo>
                      <a:pt x="244" y="96"/>
                    </a:lnTo>
                    <a:lnTo>
                      <a:pt x="252" y="94"/>
                    </a:lnTo>
                    <a:lnTo>
                      <a:pt x="260" y="90"/>
                    </a:lnTo>
                    <a:lnTo>
                      <a:pt x="269" y="86"/>
                    </a:lnTo>
                    <a:lnTo>
                      <a:pt x="277" y="81"/>
                    </a:lnTo>
                    <a:lnTo>
                      <a:pt x="283" y="77"/>
                    </a:lnTo>
                    <a:lnTo>
                      <a:pt x="288" y="70"/>
                    </a:lnTo>
                    <a:lnTo>
                      <a:pt x="292" y="64"/>
                    </a:lnTo>
                    <a:lnTo>
                      <a:pt x="294" y="56"/>
                    </a:lnTo>
                    <a:lnTo>
                      <a:pt x="295" y="49"/>
                    </a:lnTo>
                    <a:lnTo>
                      <a:pt x="295" y="42"/>
                    </a:lnTo>
                    <a:lnTo>
                      <a:pt x="294" y="34"/>
                    </a:lnTo>
                    <a:lnTo>
                      <a:pt x="292"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8" name="Freeform 108"/>
              <p:cNvSpPr>
                <a:spLocks/>
              </p:cNvSpPr>
              <p:nvPr/>
            </p:nvSpPr>
            <p:spPr bwMode="auto">
              <a:xfrm>
                <a:off x="2009" y="3415"/>
                <a:ext cx="233" cy="86"/>
              </a:xfrm>
              <a:custGeom>
                <a:avLst/>
                <a:gdLst>
                  <a:gd name="T0" fmla="*/ 0 w 233"/>
                  <a:gd name="T1" fmla="*/ 61 h 86"/>
                  <a:gd name="T2" fmla="*/ 1 w 233"/>
                  <a:gd name="T3" fmla="*/ 64 h 86"/>
                  <a:gd name="T4" fmla="*/ 1 w 233"/>
                  <a:gd name="T5" fmla="*/ 66 h 86"/>
                  <a:gd name="T6" fmla="*/ 4 w 233"/>
                  <a:gd name="T7" fmla="*/ 73 h 86"/>
                  <a:gd name="T8" fmla="*/ 13 w 233"/>
                  <a:gd name="T9" fmla="*/ 84 h 86"/>
                  <a:gd name="T10" fmla="*/ 17 w 233"/>
                  <a:gd name="T11" fmla="*/ 85 h 86"/>
                  <a:gd name="T12" fmla="*/ 37 w 233"/>
                  <a:gd name="T13" fmla="*/ 82 h 86"/>
                  <a:gd name="T14" fmla="*/ 45 w 233"/>
                  <a:gd name="T15" fmla="*/ 77 h 86"/>
                  <a:gd name="T16" fmla="*/ 46 w 233"/>
                  <a:gd name="T17" fmla="*/ 71 h 86"/>
                  <a:gd name="T18" fmla="*/ 47 w 233"/>
                  <a:gd name="T19" fmla="*/ 55 h 86"/>
                  <a:gd name="T20" fmla="*/ 78 w 233"/>
                  <a:gd name="T21" fmla="*/ 39 h 86"/>
                  <a:gd name="T22" fmla="*/ 170 w 233"/>
                  <a:gd name="T23" fmla="*/ 39 h 86"/>
                  <a:gd name="T24" fmla="*/ 181 w 233"/>
                  <a:gd name="T25" fmla="*/ 40 h 86"/>
                  <a:gd name="T26" fmla="*/ 185 w 233"/>
                  <a:gd name="T27" fmla="*/ 60 h 86"/>
                  <a:gd name="T28" fmla="*/ 185 w 233"/>
                  <a:gd name="T29" fmla="*/ 72 h 86"/>
                  <a:gd name="T30" fmla="*/ 191 w 233"/>
                  <a:gd name="T31" fmla="*/ 81 h 86"/>
                  <a:gd name="T32" fmla="*/ 219 w 233"/>
                  <a:gd name="T33" fmla="*/ 85 h 86"/>
                  <a:gd name="T34" fmla="*/ 223 w 233"/>
                  <a:gd name="T35" fmla="*/ 83 h 86"/>
                  <a:gd name="T36" fmla="*/ 229 w 233"/>
                  <a:gd name="T37" fmla="*/ 74 h 86"/>
                  <a:gd name="T38" fmla="*/ 231 w 233"/>
                  <a:gd name="T39" fmla="*/ 70 h 86"/>
                  <a:gd name="T40" fmla="*/ 232 w 233"/>
                  <a:gd name="T41" fmla="*/ 65 h 86"/>
                  <a:gd name="T42" fmla="*/ 233 w 233"/>
                  <a:gd name="T43" fmla="*/ 59 h 86"/>
                  <a:gd name="T44" fmla="*/ 233 w 233"/>
                  <a:gd name="T45" fmla="*/ 53 h 86"/>
                  <a:gd name="T46" fmla="*/ 231 w 233"/>
                  <a:gd name="T47" fmla="*/ 30 h 86"/>
                  <a:gd name="T48" fmla="*/ 230 w 233"/>
                  <a:gd name="T49" fmla="*/ 25 h 86"/>
                  <a:gd name="T50" fmla="*/ 226 w 233"/>
                  <a:gd name="T51" fmla="*/ 20 h 86"/>
                  <a:gd name="T52" fmla="*/ 223 w 233"/>
                  <a:gd name="T53" fmla="*/ 15 h 86"/>
                  <a:gd name="T54" fmla="*/ 197 w 233"/>
                  <a:gd name="T55" fmla="*/ 3 h 86"/>
                  <a:gd name="T56" fmla="*/ 169 w 233"/>
                  <a:gd name="T57" fmla="*/ 5 h 86"/>
                  <a:gd name="T58" fmla="*/ 161 w 233"/>
                  <a:gd name="T59" fmla="*/ 12 h 86"/>
                  <a:gd name="T60" fmla="*/ 171 w 233"/>
                  <a:gd name="T61" fmla="*/ 13 h 86"/>
                  <a:gd name="T62" fmla="*/ 211 w 233"/>
                  <a:gd name="T63" fmla="*/ 23 h 86"/>
                  <a:gd name="T64" fmla="*/ 217 w 233"/>
                  <a:gd name="T65" fmla="*/ 34 h 86"/>
                  <a:gd name="T66" fmla="*/ 218 w 233"/>
                  <a:gd name="T67" fmla="*/ 61 h 86"/>
                  <a:gd name="T68" fmla="*/ 205 w 233"/>
                  <a:gd name="T69" fmla="*/ 74 h 86"/>
                  <a:gd name="T70" fmla="*/ 197 w 233"/>
                  <a:gd name="T71" fmla="*/ 64 h 86"/>
                  <a:gd name="T72" fmla="*/ 195 w 233"/>
                  <a:gd name="T73" fmla="*/ 36 h 86"/>
                  <a:gd name="T74" fmla="*/ 178 w 233"/>
                  <a:gd name="T75" fmla="*/ 28 h 86"/>
                  <a:gd name="T76" fmla="*/ 105 w 233"/>
                  <a:gd name="T77" fmla="*/ 27 h 86"/>
                  <a:gd name="T78" fmla="*/ 56 w 233"/>
                  <a:gd name="T79" fmla="*/ 28 h 86"/>
                  <a:gd name="T80" fmla="*/ 43 w 233"/>
                  <a:gd name="T81" fmla="*/ 32 h 86"/>
                  <a:gd name="T82" fmla="*/ 31 w 233"/>
                  <a:gd name="T83" fmla="*/ 66 h 86"/>
                  <a:gd name="T84" fmla="*/ 31 w 233"/>
                  <a:gd name="T85" fmla="*/ 66 h 86"/>
                  <a:gd name="T86" fmla="*/ 30 w 233"/>
                  <a:gd name="T87" fmla="*/ 71 h 86"/>
                  <a:gd name="T88" fmla="*/ 15 w 233"/>
                  <a:gd name="T89" fmla="*/ 60 h 86"/>
                  <a:gd name="T90" fmla="*/ 22 w 233"/>
                  <a:gd name="T91" fmla="*/ 27 h 86"/>
                  <a:gd name="T92" fmla="*/ 41 w 233"/>
                  <a:gd name="T93" fmla="*/ 15 h 86"/>
                  <a:gd name="T94" fmla="*/ 71 w 233"/>
                  <a:gd name="T95" fmla="*/ 13 h 86"/>
                  <a:gd name="T96" fmla="*/ 76 w 233"/>
                  <a:gd name="T97" fmla="*/ 12 h 86"/>
                  <a:gd name="T98" fmla="*/ 69 w 233"/>
                  <a:gd name="T99" fmla="*/ 4 h 86"/>
                  <a:gd name="T100" fmla="*/ 42 w 233"/>
                  <a:gd name="T101" fmla="*/ 3 h 86"/>
                  <a:gd name="T102" fmla="*/ 13 w 233"/>
                  <a:gd name="T103" fmla="*/ 15 h 86"/>
                  <a:gd name="T104" fmla="*/ 3 w 233"/>
                  <a:gd name="T105" fmla="*/ 38 h 86"/>
                  <a:gd name="T106" fmla="*/ 0 w 233"/>
                  <a:gd name="T107" fmla="*/ 52 h 8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3"/>
                  <a:gd name="T163" fmla="*/ 0 h 86"/>
                  <a:gd name="T164" fmla="*/ 233 w 233"/>
                  <a:gd name="T165" fmla="*/ 86 h 8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3" h="86">
                    <a:moveTo>
                      <a:pt x="0" y="56"/>
                    </a:moveTo>
                    <a:lnTo>
                      <a:pt x="0" y="57"/>
                    </a:lnTo>
                    <a:lnTo>
                      <a:pt x="0" y="58"/>
                    </a:lnTo>
                    <a:lnTo>
                      <a:pt x="0" y="59"/>
                    </a:lnTo>
                    <a:lnTo>
                      <a:pt x="0" y="60"/>
                    </a:lnTo>
                    <a:lnTo>
                      <a:pt x="0" y="61"/>
                    </a:lnTo>
                    <a:lnTo>
                      <a:pt x="0" y="62"/>
                    </a:lnTo>
                    <a:lnTo>
                      <a:pt x="0" y="63"/>
                    </a:lnTo>
                    <a:lnTo>
                      <a:pt x="0" y="64"/>
                    </a:lnTo>
                    <a:lnTo>
                      <a:pt x="1" y="64"/>
                    </a:lnTo>
                    <a:lnTo>
                      <a:pt x="1" y="65"/>
                    </a:lnTo>
                    <a:lnTo>
                      <a:pt x="1" y="66"/>
                    </a:lnTo>
                    <a:lnTo>
                      <a:pt x="1" y="67"/>
                    </a:lnTo>
                    <a:lnTo>
                      <a:pt x="3" y="69"/>
                    </a:lnTo>
                    <a:lnTo>
                      <a:pt x="3" y="71"/>
                    </a:lnTo>
                    <a:lnTo>
                      <a:pt x="4" y="73"/>
                    </a:lnTo>
                    <a:lnTo>
                      <a:pt x="5" y="75"/>
                    </a:lnTo>
                    <a:lnTo>
                      <a:pt x="6" y="76"/>
                    </a:lnTo>
                    <a:lnTo>
                      <a:pt x="7" y="78"/>
                    </a:lnTo>
                    <a:lnTo>
                      <a:pt x="9" y="80"/>
                    </a:lnTo>
                    <a:lnTo>
                      <a:pt x="10" y="81"/>
                    </a:lnTo>
                    <a:lnTo>
                      <a:pt x="12" y="83"/>
                    </a:lnTo>
                    <a:lnTo>
                      <a:pt x="13" y="84"/>
                    </a:lnTo>
                    <a:lnTo>
                      <a:pt x="15" y="84"/>
                    </a:lnTo>
                    <a:lnTo>
                      <a:pt x="15" y="85"/>
                    </a:lnTo>
                    <a:lnTo>
                      <a:pt x="16" y="85"/>
                    </a:lnTo>
                    <a:lnTo>
                      <a:pt x="17" y="85"/>
                    </a:lnTo>
                    <a:lnTo>
                      <a:pt x="19" y="85"/>
                    </a:lnTo>
                    <a:lnTo>
                      <a:pt x="22" y="85"/>
                    </a:lnTo>
                    <a:lnTo>
                      <a:pt x="24" y="85"/>
                    </a:lnTo>
                    <a:lnTo>
                      <a:pt x="28" y="85"/>
                    </a:lnTo>
                    <a:lnTo>
                      <a:pt x="31" y="84"/>
                    </a:lnTo>
                    <a:lnTo>
                      <a:pt x="34" y="83"/>
                    </a:lnTo>
                    <a:lnTo>
                      <a:pt x="37" y="82"/>
                    </a:lnTo>
                    <a:lnTo>
                      <a:pt x="40" y="81"/>
                    </a:lnTo>
                    <a:lnTo>
                      <a:pt x="42" y="80"/>
                    </a:lnTo>
                    <a:lnTo>
                      <a:pt x="42" y="79"/>
                    </a:lnTo>
                    <a:lnTo>
                      <a:pt x="43" y="79"/>
                    </a:lnTo>
                    <a:lnTo>
                      <a:pt x="43" y="78"/>
                    </a:lnTo>
                    <a:lnTo>
                      <a:pt x="45" y="77"/>
                    </a:lnTo>
                    <a:lnTo>
                      <a:pt x="45" y="76"/>
                    </a:lnTo>
                    <a:lnTo>
                      <a:pt x="45" y="75"/>
                    </a:lnTo>
                    <a:lnTo>
                      <a:pt x="45" y="74"/>
                    </a:lnTo>
                    <a:lnTo>
                      <a:pt x="46" y="73"/>
                    </a:lnTo>
                    <a:lnTo>
                      <a:pt x="46" y="72"/>
                    </a:lnTo>
                    <a:lnTo>
                      <a:pt x="46" y="71"/>
                    </a:lnTo>
                    <a:lnTo>
                      <a:pt x="47" y="70"/>
                    </a:lnTo>
                    <a:lnTo>
                      <a:pt x="47" y="68"/>
                    </a:lnTo>
                    <a:lnTo>
                      <a:pt x="47" y="67"/>
                    </a:lnTo>
                    <a:lnTo>
                      <a:pt x="47" y="66"/>
                    </a:lnTo>
                    <a:lnTo>
                      <a:pt x="47" y="63"/>
                    </a:lnTo>
                    <a:lnTo>
                      <a:pt x="47" y="59"/>
                    </a:lnTo>
                    <a:lnTo>
                      <a:pt x="47" y="55"/>
                    </a:lnTo>
                    <a:lnTo>
                      <a:pt x="47" y="52"/>
                    </a:lnTo>
                    <a:lnTo>
                      <a:pt x="48" y="49"/>
                    </a:lnTo>
                    <a:lnTo>
                      <a:pt x="51" y="46"/>
                    </a:lnTo>
                    <a:lnTo>
                      <a:pt x="56" y="44"/>
                    </a:lnTo>
                    <a:lnTo>
                      <a:pt x="60" y="41"/>
                    </a:lnTo>
                    <a:lnTo>
                      <a:pt x="64" y="39"/>
                    </a:lnTo>
                    <a:lnTo>
                      <a:pt x="78" y="39"/>
                    </a:lnTo>
                    <a:lnTo>
                      <a:pt x="92" y="39"/>
                    </a:lnTo>
                    <a:lnTo>
                      <a:pt x="105" y="39"/>
                    </a:lnTo>
                    <a:lnTo>
                      <a:pt x="117" y="39"/>
                    </a:lnTo>
                    <a:lnTo>
                      <a:pt x="129" y="39"/>
                    </a:lnTo>
                    <a:lnTo>
                      <a:pt x="141" y="39"/>
                    </a:lnTo>
                    <a:lnTo>
                      <a:pt x="154" y="39"/>
                    </a:lnTo>
                    <a:lnTo>
                      <a:pt x="170" y="39"/>
                    </a:lnTo>
                    <a:lnTo>
                      <a:pt x="172" y="39"/>
                    </a:lnTo>
                    <a:lnTo>
                      <a:pt x="173" y="39"/>
                    </a:lnTo>
                    <a:lnTo>
                      <a:pt x="175" y="39"/>
                    </a:lnTo>
                    <a:lnTo>
                      <a:pt x="176" y="39"/>
                    </a:lnTo>
                    <a:lnTo>
                      <a:pt x="177" y="39"/>
                    </a:lnTo>
                    <a:lnTo>
                      <a:pt x="178" y="39"/>
                    </a:lnTo>
                    <a:lnTo>
                      <a:pt x="181" y="40"/>
                    </a:lnTo>
                    <a:lnTo>
                      <a:pt x="182" y="41"/>
                    </a:lnTo>
                    <a:lnTo>
                      <a:pt x="184" y="45"/>
                    </a:lnTo>
                    <a:lnTo>
                      <a:pt x="184" y="49"/>
                    </a:lnTo>
                    <a:lnTo>
                      <a:pt x="185" y="52"/>
                    </a:lnTo>
                    <a:lnTo>
                      <a:pt x="185" y="55"/>
                    </a:lnTo>
                    <a:lnTo>
                      <a:pt x="185" y="57"/>
                    </a:lnTo>
                    <a:lnTo>
                      <a:pt x="185" y="60"/>
                    </a:lnTo>
                    <a:lnTo>
                      <a:pt x="185" y="64"/>
                    </a:lnTo>
                    <a:lnTo>
                      <a:pt x="185" y="68"/>
                    </a:lnTo>
                    <a:lnTo>
                      <a:pt x="185" y="71"/>
                    </a:lnTo>
                    <a:lnTo>
                      <a:pt x="185" y="72"/>
                    </a:lnTo>
                    <a:lnTo>
                      <a:pt x="185" y="73"/>
                    </a:lnTo>
                    <a:lnTo>
                      <a:pt x="187" y="74"/>
                    </a:lnTo>
                    <a:lnTo>
                      <a:pt x="188" y="76"/>
                    </a:lnTo>
                    <a:lnTo>
                      <a:pt x="189" y="79"/>
                    </a:lnTo>
                    <a:lnTo>
                      <a:pt x="191" y="81"/>
                    </a:lnTo>
                    <a:lnTo>
                      <a:pt x="195" y="83"/>
                    </a:lnTo>
                    <a:lnTo>
                      <a:pt x="200" y="85"/>
                    </a:lnTo>
                    <a:lnTo>
                      <a:pt x="205" y="85"/>
                    </a:lnTo>
                    <a:lnTo>
                      <a:pt x="209" y="86"/>
                    </a:lnTo>
                    <a:lnTo>
                      <a:pt x="213" y="86"/>
                    </a:lnTo>
                    <a:lnTo>
                      <a:pt x="217" y="85"/>
                    </a:lnTo>
                    <a:lnTo>
                      <a:pt x="219" y="85"/>
                    </a:lnTo>
                    <a:lnTo>
                      <a:pt x="220" y="85"/>
                    </a:lnTo>
                    <a:lnTo>
                      <a:pt x="221" y="84"/>
                    </a:lnTo>
                    <a:lnTo>
                      <a:pt x="223" y="83"/>
                    </a:lnTo>
                    <a:lnTo>
                      <a:pt x="224" y="83"/>
                    </a:lnTo>
                    <a:lnTo>
                      <a:pt x="225" y="80"/>
                    </a:lnTo>
                    <a:lnTo>
                      <a:pt x="226" y="79"/>
                    </a:lnTo>
                    <a:lnTo>
                      <a:pt x="227" y="78"/>
                    </a:lnTo>
                    <a:lnTo>
                      <a:pt x="227" y="77"/>
                    </a:lnTo>
                    <a:lnTo>
                      <a:pt x="229" y="76"/>
                    </a:lnTo>
                    <a:lnTo>
                      <a:pt x="229" y="74"/>
                    </a:lnTo>
                    <a:lnTo>
                      <a:pt x="230" y="73"/>
                    </a:lnTo>
                    <a:lnTo>
                      <a:pt x="230" y="72"/>
                    </a:lnTo>
                    <a:lnTo>
                      <a:pt x="230" y="71"/>
                    </a:lnTo>
                    <a:lnTo>
                      <a:pt x="231" y="70"/>
                    </a:lnTo>
                    <a:lnTo>
                      <a:pt x="231" y="69"/>
                    </a:lnTo>
                    <a:lnTo>
                      <a:pt x="231" y="68"/>
                    </a:lnTo>
                    <a:lnTo>
                      <a:pt x="232" y="67"/>
                    </a:lnTo>
                    <a:lnTo>
                      <a:pt x="232" y="66"/>
                    </a:lnTo>
                    <a:lnTo>
                      <a:pt x="232" y="65"/>
                    </a:lnTo>
                    <a:lnTo>
                      <a:pt x="232" y="64"/>
                    </a:lnTo>
                    <a:lnTo>
                      <a:pt x="232" y="63"/>
                    </a:lnTo>
                    <a:lnTo>
                      <a:pt x="233" y="62"/>
                    </a:lnTo>
                    <a:lnTo>
                      <a:pt x="233" y="61"/>
                    </a:lnTo>
                    <a:lnTo>
                      <a:pt x="233" y="60"/>
                    </a:lnTo>
                    <a:lnTo>
                      <a:pt x="233" y="59"/>
                    </a:lnTo>
                    <a:lnTo>
                      <a:pt x="233" y="58"/>
                    </a:lnTo>
                    <a:lnTo>
                      <a:pt x="233" y="57"/>
                    </a:lnTo>
                    <a:lnTo>
                      <a:pt x="233" y="56"/>
                    </a:lnTo>
                    <a:lnTo>
                      <a:pt x="233" y="53"/>
                    </a:lnTo>
                    <a:lnTo>
                      <a:pt x="233" y="50"/>
                    </a:lnTo>
                    <a:lnTo>
                      <a:pt x="233" y="47"/>
                    </a:lnTo>
                    <a:lnTo>
                      <a:pt x="232" y="43"/>
                    </a:lnTo>
                    <a:lnTo>
                      <a:pt x="232" y="40"/>
                    </a:lnTo>
                    <a:lnTo>
                      <a:pt x="232" y="37"/>
                    </a:lnTo>
                    <a:lnTo>
                      <a:pt x="231" y="33"/>
                    </a:lnTo>
                    <a:lnTo>
                      <a:pt x="231" y="30"/>
                    </a:lnTo>
                    <a:lnTo>
                      <a:pt x="231" y="29"/>
                    </a:lnTo>
                    <a:lnTo>
                      <a:pt x="231" y="28"/>
                    </a:lnTo>
                    <a:lnTo>
                      <a:pt x="230" y="27"/>
                    </a:lnTo>
                    <a:lnTo>
                      <a:pt x="230" y="26"/>
                    </a:lnTo>
                    <a:lnTo>
                      <a:pt x="230" y="25"/>
                    </a:lnTo>
                    <a:lnTo>
                      <a:pt x="230" y="24"/>
                    </a:lnTo>
                    <a:lnTo>
                      <a:pt x="229" y="24"/>
                    </a:lnTo>
                    <a:lnTo>
                      <a:pt x="229" y="23"/>
                    </a:lnTo>
                    <a:lnTo>
                      <a:pt x="229" y="22"/>
                    </a:lnTo>
                    <a:lnTo>
                      <a:pt x="227" y="21"/>
                    </a:lnTo>
                    <a:lnTo>
                      <a:pt x="226" y="20"/>
                    </a:lnTo>
                    <a:lnTo>
                      <a:pt x="226" y="19"/>
                    </a:lnTo>
                    <a:lnTo>
                      <a:pt x="226" y="18"/>
                    </a:lnTo>
                    <a:lnTo>
                      <a:pt x="225" y="18"/>
                    </a:lnTo>
                    <a:lnTo>
                      <a:pt x="225" y="17"/>
                    </a:lnTo>
                    <a:lnTo>
                      <a:pt x="224" y="17"/>
                    </a:lnTo>
                    <a:lnTo>
                      <a:pt x="224" y="16"/>
                    </a:lnTo>
                    <a:lnTo>
                      <a:pt x="223" y="15"/>
                    </a:lnTo>
                    <a:lnTo>
                      <a:pt x="221" y="14"/>
                    </a:lnTo>
                    <a:lnTo>
                      <a:pt x="215" y="10"/>
                    </a:lnTo>
                    <a:lnTo>
                      <a:pt x="209" y="7"/>
                    </a:lnTo>
                    <a:lnTo>
                      <a:pt x="203" y="5"/>
                    </a:lnTo>
                    <a:lnTo>
                      <a:pt x="197" y="3"/>
                    </a:lnTo>
                    <a:lnTo>
                      <a:pt x="191" y="2"/>
                    </a:lnTo>
                    <a:lnTo>
                      <a:pt x="184" y="1"/>
                    </a:lnTo>
                    <a:lnTo>
                      <a:pt x="177" y="0"/>
                    </a:lnTo>
                    <a:lnTo>
                      <a:pt x="171" y="0"/>
                    </a:lnTo>
                    <a:lnTo>
                      <a:pt x="170" y="2"/>
                    </a:lnTo>
                    <a:lnTo>
                      <a:pt x="170" y="3"/>
                    </a:lnTo>
                    <a:lnTo>
                      <a:pt x="169" y="5"/>
                    </a:lnTo>
                    <a:lnTo>
                      <a:pt x="167" y="6"/>
                    </a:lnTo>
                    <a:lnTo>
                      <a:pt x="165" y="8"/>
                    </a:lnTo>
                    <a:lnTo>
                      <a:pt x="164" y="9"/>
                    </a:lnTo>
                    <a:lnTo>
                      <a:pt x="163" y="10"/>
                    </a:lnTo>
                    <a:lnTo>
                      <a:pt x="160" y="11"/>
                    </a:lnTo>
                    <a:lnTo>
                      <a:pt x="161" y="12"/>
                    </a:lnTo>
                    <a:lnTo>
                      <a:pt x="163" y="12"/>
                    </a:lnTo>
                    <a:lnTo>
                      <a:pt x="164" y="12"/>
                    </a:lnTo>
                    <a:lnTo>
                      <a:pt x="165" y="12"/>
                    </a:lnTo>
                    <a:lnTo>
                      <a:pt x="171" y="13"/>
                    </a:lnTo>
                    <a:lnTo>
                      <a:pt x="177" y="13"/>
                    </a:lnTo>
                    <a:lnTo>
                      <a:pt x="184" y="13"/>
                    </a:lnTo>
                    <a:lnTo>
                      <a:pt x="190" y="13"/>
                    </a:lnTo>
                    <a:lnTo>
                      <a:pt x="196" y="14"/>
                    </a:lnTo>
                    <a:lnTo>
                      <a:pt x="201" y="16"/>
                    </a:lnTo>
                    <a:lnTo>
                      <a:pt x="206" y="19"/>
                    </a:lnTo>
                    <a:lnTo>
                      <a:pt x="211" y="23"/>
                    </a:lnTo>
                    <a:lnTo>
                      <a:pt x="212" y="24"/>
                    </a:lnTo>
                    <a:lnTo>
                      <a:pt x="213" y="26"/>
                    </a:lnTo>
                    <a:lnTo>
                      <a:pt x="214" y="28"/>
                    </a:lnTo>
                    <a:lnTo>
                      <a:pt x="215" y="30"/>
                    </a:lnTo>
                    <a:lnTo>
                      <a:pt x="217" y="32"/>
                    </a:lnTo>
                    <a:lnTo>
                      <a:pt x="217" y="34"/>
                    </a:lnTo>
                    <a:lnTo>
                      <a:pt x="217" y="36"/>
                    </a:lnTo>
                    <a:lnTo>
                      <a:pt x="218" y="41"/>
                    </a:lnTo>
                    <a:lnTo>
                      <a:pt x="218" y="45"/>
                    </a:lnTo>
                    <a:lnTo>
                      <a:pt x="218" y="49"/>
                    </a:lnTo>
                    <a:lnTo>
                      <a:pt x="218" y="53"/>
                    </a:lnTo>
                    <a:lnTo>
                      <a:pt x="218" y="57"/>
                    </a:lnTo>
                    <a:lnTo>
                      <a:pt x="218" y="61"/>
                    </a:lnTo>
                    <a:lnTo>
                      <a:pt x="217" y="65"/>
                    </a:lnTo>
                    <a:lnTo>
                      <a:pt x="215" y="70"/>
                    </a:lnTo>
                    <a:lnTo>
                      <a:pt x="213" y="74"/>
                    </a:lnTo>
                    <a:lnTo>
                      <a:pt x="206" y="74"/>
                    </a:lnTo>
                    <a:lnTo>
                      <a:pt x="205" y="74"/>
                    </a:lnTo>
                    <a:lnTo>
                      <a:pt x="203" y="74"/>
                    </a:lnTo>
                    <a:lnTo>
                      <a:pt x="202" y="74"/>
                    </a:lnTo>
                    <a:lnTo>
                      <a:pt x="197" y="68"/>
                    </a:lnTo>
                    <a:lnTo>
                      <a:pt x="197" y="64"/>
                    </a:lnTo>
                    <a:lnTo>
                      <a:pt x="197" y="59"/>
                    </a:lnTo>
                    <a:lnTo>
                      <a:pt x="197" y="54"/>
                    </a:lnTo>
                    <a:lnTo>
                      <a:pt x="199" y="50"/>
                    </a:lnTo>
                    <a:lnTo>
                      <a:pt x="200" y="47"/>
                    </a:lnTo>
                    <a:lnTo>
                      <a:pt x="200" y="43"/>
                    </a:lnTo>
                    <a:lnTo>
                      <a:pt x="199" y="40"/>
                    </a:lnTo>
                    <a:lnTo>
                      <a:pt x="195" y="36"/>
                    </a:lnTo>
                    <a:lnTo>
                      <a:pt x="190" y="31"/>
                    </a:lnTo>
                    <a:lnTo>
                      <a:pt x="188" y="30"/>
                    </a:lnTo>
                    <a:lnTo>
                      <a:pt x="187" y="29"/>
                    </a:lnTo>
                    <a:lnTo>
                      <a:pt x="184" y="28"/>
                    </a:lnTo>
                    <a:lnTo>
                      <a:pt x="182" y="28"/>
                    </a:lnTo>
                    <a:lnTo>
                      <a:pt x="181" y="28"/>
                    </a:lnTo>
                    <a:lnTo>
                      <a:pt x="178" y="28"/>
                    </a:lnTo>
                    <a:lnTo>
                      <a:pt x="176" y="28"/>
                    </a:lnTo>
                    <a:lnTo>
                      <a:pt x="172" y="28"/>
                    </a:lnTo>
                    <a:lnTo>
                      <a:pt x="158" y="28"/>
                    </a:lnTo>
                    <a:lnTo>
                      <a:pt x="143" y="28"/>
                    </a:lnTo>
                    <a:lnTo>
                      <a:pt x="130" y="28"/>
                    </a:lnTo>
                    <a:lnTo>
                      <a:pt x="118" y="27"/>
                    </a:lnTo>
                    <a:lnTo>
                      <a:pt x="105" y="27"/>
                    </a:lnTo>
                    <a:lnTo>
                      <a:pt x="93" y="27"/>
                    </a:lnTo>
                    <a:lnTo>
                      <a:pt x="78" y="27"/>
                    </a:lnTo>
                    <a:lnTo>
                      <a:pt x="63" y="28"/>
                    </a:lnTo>
                    <a:lnTo>
                      <a:pt x="59" y="28"/>
                    </a:lnTo>
                    <a:lnTo>
                      <a:pt x="58" y="28"/>
                    </a:lnTo>
                    <a:lnTo>
                      <a:pt x="57" y="28"/>
                    </a:lnTo>
                    <a:lnTo>
                      <a:pt x="56" y="28"/>
                    </a:lnTo>
                    <a:lnTo>
                      <a:pt x="54" y="29"/>
                    </a:lnTo>
                    <a:lnTo>
                      <a:pt x="53" y="29"/>
                    </a:lnTo>
                    <a:lnTo>
                      <a:pt x="52" y="29"/>
                    </a:lnTo>
                    <a:lnTo>
                      <a:pt x="51" y="29"/>
                    </a:lnTo>
                    <a:lnTo>
                      <a:pt x="51" y="30"/>
                    </a:lnTo>
                    <a:lnTo>
                      <a:pt x="49" y="30"/>
                    </a:lnTo>
                    <a:lnTo>
                      <a:pt x="43" y="32"/>
                    </a:lnTo>
                    <a:lnTo>
                      <a:pt x="39" y="35"/>
                    </a:lnTo>
                    <a:lnTo>
                      <a:pt x="36" y="39"/>
                    </a:lnTo>
                    <a:lnTo>
                      <a:pt x="34" y="43"/>
                    </a:lnTo>
                    <a:lnTo>
                      <a:pt x="33" y="48"/>
                    </a:lnTo>
                    <a:lnTo>
                      <a:pt x="33" y="53"/>
                    </a:lnTo>
                    <a:lnTo>
                      <a:pt x="31" y="60"/>
                    </a:lnTo>
                    <a:lnTo>
                      <a:pt x="31" y="66"/>
                    </a:lnTo>
                    <a:lnTo>
                      <a:pt x="31" y="67"/>
                    </a:lnTo>
                    <a:lnTo>
                      <a:pt x="31" y="68"/>
                    </a:lnTo>
                    <a:lnTo>
                      <a:pt x="31" y="69"/>
                    </a:lnTo>
                    <a:lnTo>
                      <a:pt x="30" y="70"/>
                    </a:lnTo>
                    <a:lnTo>
                      <a:pt x="30" y="71"/>
                    </a:lnTo>
                    <a:lnTo>
                      <a:pt x="30" y="72"/>
                    </a:lnTo>
                    <a:lnTo>
                      <a:pt x="30" y="73"/>
                    </a:lnTo>
                    <a:lnTo>
                      <a:pt x="21" y="72"/>
                    </a:lnTo>
                    <a:lnTo>
                      <a:pt x="19" y="71"/>
                    </a:lnTo>
                    <a:lnTo>
                      <a:pt x="17" y="68"/>
                    </a:lnTo>
                    <a:lnTo>
                      <a:pt x="16" y="64"/>
                    </a:lnTo>
                    <a:lnTo>
                      <a:pt x="15" y="60"/>
                    </a:lnTo>
                    <a:lnTo>
                      <a:pt x="15" y="55"/>
                    </a:lnTo>
                    <a:lnTo>
                      <a:pt x="16" y="49"/>
                    </a:lnTo>
                    <a:lnTo>
                      <a:pt x="17" y="43"/>
                    </a:lnTo>
                    <a:lnTo>
                      <a:pt x="18" y="36"/>
                    </a:lnTo>
                    <a:lnTo>
                      <a:pt x="19" y="30"/>
                    </a:lnTo>
                    <a:lnTo>
                      <a:pt x="21" y="29"/>
                    </a:lnTo>
                    <a:lnTo>
                      <a:pt x="22" y="27"/>
                    </a:lnTo>
                    <a:lnTo>
                      <a:pt x="23" y="25"/>
                    </a:lnTo>
                    <a:lnTo>
                      <a:pt x="25" y="23"/>
                    </a:lnTo>
                    <a:lnTo>
                      <a:pt x="28" y="21"/>
                    </a:lnTo>
                    <a:lnTo>
                      <a:pt x="30" y="19"/>
                    </a:lnTo>
                    <a:lnTo>
                      <a:pt x="33" y="18"/>
                    </a:lnTo>
                    <a:lnTo>
                      <a:pt x="36" y="17"/>
                    </a:lnTo>
                    <a:lnTo>
                      <a:pt x="41" y="15"/>
                    </a:lnTo>
                    <a:lnTo>
                      <a:pt x="46" y="14"/>
                    </a:lnTo>
                    <a:lnTo>
                      <a:pt x="49" y="13"/>
                    </a:lnTo>
                    <a:lnTo>
                      <a:pt x="53" y="13"/>
                    </a:lnTo>
                    <a:lnTo>
                      <a:pt x="57" y="13"/>
                    </a:lnTo>
                    <a:lnTo>
                      <a:pt x="60" y="13"/>
                    </a:lnTo>
                    <a:lnTo>
                      <a:pt x="65" y="13"/>
                    </a:lnTo>
                    <a:lnTo>
                      <a:pt x="71" y="13"/>
                    </a:lnTo>
                    <a:lnTo>
                      <a:pt x="72" y="13"/>
                    </a:lnTo>
                    <a:lnTo>
                      <a:pt x="74" y="13"/>
                    </a:lnTo>
                    <a:lnTo>
                      <a:pt x="75" y="13"/>
                    </a:lnTo>
                    <a:lnTo>
                      <a:pt x="75" y="12"/>
                    </a:lnTo>
                    <a:lnTo>
                      <a:pt x="76" y="12"/>
                    </a:lnTo>
                    <a:lnTo>
                      <a:pt x="77" y="11"/>
                    </a:lnTo>
                    <a:lnTo>
                      <a:pt x="75" y="10"/>
                    </a:lnTo>
                    <a:lnTo>
                      <a:pt x="74" y="9"/>
                    </a:lnTo>
                    <a:lnTo>
                      <a:pt x="72" y="8"/>
                    </a:lnTo>
                    <a:lnTo>
                      <a:pt x="71" y="7"/>
                    </a:lnTo>
                    <a:lnTo>
                      <a:pt x="70" y="5"/>
                    </a:lnTo>
                    <a:lnTo>
                      <a:pt x="69" y="4"/>
                    </a:lnTo>
                    <a:lnTo>
                      <a:pt x="68" y="2"/>
                    </a:lnTo>
                    <a:lnTo>
                      <a:pt x="66" y="1"/>
                    </a:lnTo>
                    <a:lnTo>
                      <a:pt x="60" y="1"/>
                    </a:lnTo>
                    <a:lnTo>
                      <a:pt x="56" y="1"/>
                    </a:lnTo>
                    <a:lnTo>
                      <a:pt x="51" y="2"/>
                    </a:lnTo>
                    <a:lnTo>
                      <a:pt x="46" y="2"/>
                    </a:lnTo>
                    <a:lnTo>
                      <a:pt x="42" y="3"/>
                    </a:lnTo>
                    <a:lnTo>
                      <a:pt x="37" y="4"/>
                    </a:lnTo>
                    <a:lnTo>
                      <a:pt x="33" y="5"/>
                    </a:lnTo>
                    <a:lnTo>
                      <a:pt x="28" y="7"/>
                    </a:lnTo>
                    <a:lnTo>
                      <a:pt x="24" y="9"/>
                    </a:lnTo>
                    <a:lnTo>
                      <a:pt x="21" y="11"/>
                    </a:lnTo>
                    <a:lnTo>
                      <a:pt x="17" y="13"/>
                    </a:lnTo>
                    <a:lnTo>
                      <a:pt x="13" y="15"/>
                    </a:lnTo>
                    <a:lnTo>
                      <a:pt x="11" y="18"/>
                    </a:lnTo>
                    <a:lnTo>
                      <a:pt x="9" y="21"/>
                    </a:lnTo>
                    <a:lnTo>
                      <a:pt x="6" y="25"/>
                    </a:lnTo>
                    <a:lnTo>
                      <a:pt x="5" y="29"/>
                    </a:lnTo>
                    <a:lnTo>
                      <a:pt x="4" y="32"/>
                    </a:lnTo>
                    <a:lnTo>
                      <a:pt x="3" y="35"/>
                    </a:lnTo>
                    <a:lnTo>
                      <a:pt x="3" y="38"/>
                    </a:lnTo>
                    <a:lnTo>
                      <a:pt x="1" y="41"/>
                    </a:lnTo>
                    <a:lnTo>
                      <a:pt x="1" y="44"/>
                    </a:lnTo>
                    <a:lnTo>
                      <a:pt x="0" y="46"/>
                    </a:lnTo>
                    <a:lnTo>
                      <a:pt x="0" y="49"/>
                    </a:lnTo>
                    <a:lnTo>
                      <a:pt x="0" y="51"/>
                    </a:lnTo>
                    <a:lnTo>
                      <a:pt x="0" y="52"/>
                    </a:lnTo>
                    <a:lnTo>
                      <a:pt x="0" y="53"/>
                    </a:lnTo>
                    <a:lnTo>
                      <a:pt x="0" y="54"/>
                    </a:lnTo>
                    <a:lnTo>
                      <a:pt x="0" y="55"/>
                    </a:lnTo>
                    <a:lnTo>
                      <a:pt x="0"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79" name="Freeform 109"/>
              <p:cNvSpPr>
                <a:spLocks/>
              </p:cNvSpPr>
              <p:nvPr/>
            </p:nvSpPr>
            <p:spPr bwMode="auto">
              <a:xfrm>
                <a:off x="1990" y="3454"/>
                <a:ext cx="267" cy="98"/>
              </a:xfrm>
              <a:custGeom>
                <a:avLst/>
                <a:gdLst>
                  <a:gd name="T0" fmla="*/ 245 w 267"/>
                  <a:gd name="T1" fmla="*/ 90 h 98"/>
                  <a:gd name="T2" fmla="*/ 228 w 267"/>
                  <a:gd name="T3" fmla="*/ 95 h 98"/>
                  <a:gd name="T4" fmla="*/ 212 w 267"/>
                  <a:gd name="T5" fmla="*/ 98 h 98"/>
                  <a:gd name="T6" fmla="*/ 145 w 267"/>
                  <a:gd name="T7" fmla="*/ 98 h 98"/>
                  <a:gd name="T8" fmla="*/ 79 w 267"/>
                  <a:gd name="T9" fmla="*/ 96 h 98"/>
                  <a:gd name="T10" fmla="*/ 32 w 267"/>
                  <a:gd name="T11" fmla="*/ 91 h 98"/>
                  <a:gd name="T12" fmla="*/ 22 w 267"/>
                  <a:gd name="T13" fmla="*/ 86 h 98"/>
                  <a:gd name="T14" fmla="*/ 12 w 267"/>
                  <a:gd name="T15" fmla="*/ 79 h 98"/>
                  <a:gd name="T16" fmla="*/ 4 w 267"/>
                  <a:gd name="T17" fmla="*/ 69 h 98"/>
                  <a:gd name="T18" fmla="*/ 0 w 267"/>
                  <a:gd name="T19" fmla="*/ 56 h 98"/>
                  <a:gd name="T20" fmla="*/ 2 w 267"/>
                  <a:gd name="T21" fmla="*/ 42 h 98"/>
                  <a:gd name="T22" fmla="*/ 7 w 267"/>
                  <a:gd name="T23" fmla="*/ 33 h 98"/>
                  <a:gd name="T24" fmla="*/ 14 w 267"/>
                  <a:gd name="T25" fmla="*/ 27 h 98"/>
                  <a:gd name="T26" fmla="*/ 20 w 267"/>
                  <a:gd name="T27" fmla="*/ 25 h 98"/>
                  <a:gd name="T28" fmla="*/ 20 w 267"/>
                  <a:gd name="T29" fmla="*/ 27 h 98"/>
                  <a:gd name="T30" fmla="*/ 20 w 267"/>
                  <a:gd name="T31" fmla="*/ 28 h 98"/>
                  <a:gd name="T32" fmla="*/ 22 w 267"/>
                  <a:gd name="T33" fmla="*/ 32 h 98"/>
                  <a:gd name="T34" fmla="*/ 25 w 267"/>
                  <a:gd name="T35" fmla="*/ 37 h 98"/>
                  <a:gd name="T36" fmla="*/ 29 w 267"/>
                  <a:gd name="T37" fmla="*/ 42 h 98"/>
                  <a:gd name="T38" fmla="*/ 32 w 267"/>
                  <a:gd name="T39" fmla="*/ 45 h 98"/>
                  <a:gd name="T40" fmla="*/ 34 w 267"/>
                  <a:gd name="T41" fmla="*/ 46 h 98"/>
                  <a:gd name="T42" fmla="*/ 36 w 267"/>
                  <a:gd name="T43" fmla="*/ 46 h 98"/>
                  <a:gd name="T44" fmla="*/ 43 w 267"/>
                  <a:gd name="T45" fmla="*/ 46 h 98"/>
                  <a:gd name="T46" fmla="*/ 53 w 267"/>
                  <a:gd name="T47" fmla="*/ 44 h 98"/>
                  <a:gd name="T48" fmla="*/ 61 w 267"/>
                  <a:gd name="T49" fmla="*/ 41 h 98"/>
                  <a:gd name="T50" fmla="*/ 62 w 267"/>
                  <a:gd name="T51" fmla="*/ 39 h 98"/>
                  <a:gd name="T52" fmla="*/ 64 w 267"/>
                  <a:gd name="T53" fmla="*/ 37 h 98"/>
                  <a:gd name="T54" fmla="*/ 64 w 267"/>
                  <a:gd name="T55" fmla="*/ 35 h 98"/>
                  <a:gd name="T56" fmla="*/ 65 w 267"/>
                  <a:gd name="T57" fmla="*/ 32 h 98"/>
                  <a:gd name="T58" fmla="*/ 66 w 267"/>
                  <a:gd name="T59" fmla="*/ 28 h 98"/>
                  <a:gd name="T60" fmla="*/ 66 w 267"/>
                  <a:gd name="T61" fmla="*/ 20 h 98"/>
                  <a:gd name="T62" fmla="*/ 67 w 267"/>
                  <a:gd name="T63" fmla="*/ 10 h 98"/>
                  <a:gd name="T64" fmla="*/ 79 w 267"/>
                  <a:gd name="T65" fmla="*/ 2 h 98"/>
                  <a:gd name="T66" fmla="*/ 111 w 267"/>
                  <a:gd name="T67" fmla="*/ 0 h 98"/>
                  <a:gd name="T68" fmla="*/ 148 w 267"/>
                  <a:gd name="T69" fmla="*/ 0 h 98"/>
                  <a:gd name="T70" fmla="*/ 189 w 267"/>
                  <a:gd name="T71" fmla="*/ 0 h 98"/>
                  <a:gd name="T72" fmla="*/ 194 w 267"/>
                  <a:gd name="T73" fmla="*/ 0 h 98"/>
                  <a:gd name="T74" fmla="*/ 197 w 267"/>
                  <a:gd name="T75" fmla="*/ 0 h 98"/>
                  <a:gd name="T76" fmla="*/ 203 w 267"/>
                  <a:gd name="T77" fmla="*/ 6 h 98"/>
                  <a:gd name="T78" fmla="*/ 204 w 267"/>
                  <a:gd name="T79" fmla="*/ 16 h 98"/>
                  <a:gd name="T80" fmla="*/ 204 w 267"/>
                  <a:gd name="T81" fmla="*/ 25 h 98"/>
                  <a:gd name="T82" fmla="*/ 204 w 267"/>
                  <a:gd name="T83" fmla="*/ 32 h 98"/>
                  <a:gd name="T84" fmla="*/ 204 w 267"/>
                  <a:gd name="T85" fmla="*/ 33 h 98"/>
                  <a:gd name="T86" fmla="*/ 206 w 267"/>
                  <a:gd name="T87" fmla="*/ 35 h 98"/>
                  <a:gd name="T88" fmla="*/ 208 w 267"/>
                  <a:gd name="T89" fmla="*/ 40 h 98"/>
                  <a:gd name="T90" fmla="*/ 219 w 267"/>
                  <a:gd name="T91" fmla="*/ 46 h 98"/>
                  <a:gd name="T92" fmla="*/ 232 w 267"/>
                  <a:gd name="T93" fmla="*/ 47 h 98"/>
                  <a:gd name="T94" fmla="*/ 239 w 267"/>
                  <a:gd name="T95" fmla="*/ 46 h 98"/>
                  <a:gd name="T96" fmla="*/ 240 w 267"/>
                  <a:gd name="T97" fmla="*/ 45 h 98"/>
                  <a:gd name="T98" fmla="*/ 242 w 267"/>
                  <a:gd name="T99" fmla="*/ 44 h 98"/>
                  <a:gd name="T100" fmla="*/ 245 w 267"/>
                  <a:gd name="T101" fmla="*/ 40 h 98"/>
                  <a:gd name="T102" fmla="*/ 248 w 267"/>
                  <a:gd name="T103" fmla="*/ 37 h 98"/>
                  <a:gd name="T104" fmla="*/ 249 w 267"/>
                  <a:gd name="T105" fmla="*/ 33 h 98"/>
                  <a:gd name="T106" fmla="*/ 250 w 267"/>
                  <a:gd name="T107" fmla="*/ 31 h 98"/>
                  <a:gd name="T108" fmla="*/ 250 w 267"/>
                  <a:gd name="T109" fmla="*/ 30 h 98"/>
                  <a:gd name="T110" fmla="*/ 250 w 267"/>
                  <a:gd name="T111" fmla="*/ 29 h 98"/>
                  <a:gd name="T112" fmla="*/ 254 w 267"/>
                  <a:gd name="T113" fmla="*/ 31 h 98"/>
                  <a:gd name="T114" fmla="*/ 257 w 267"/>
                  <a:gd name="T115" fmla="*/ 33 h 98"/>
                  <a:gd name="T116" fmla="*/ 263 w 267"/>
                  <a:gd name="T117" fmla="*/ 41 h 98"/>
                  <a:gd name="T118" fmla="*/ 267 w 267"/>
                  <a:gd name="T119" fmla="*/ 59 h 98"/>
                  <a:gd name="T120" fmla="*/ 260 w 267"/>
                  <a:gd name="T121" fmla="*/ 78 h 9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7"/>
                  <a:gd name="T184" fmla="*/ 0 h 98"/>
                  <a:gd name="T185" fmla="*/ 267 w 267"/>
                  <a:gd name="T186" fmla="*/ 98 h 9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7" h="98">
                    <a:moveTo>
                      <a:pt x="255" y="83"/>
                    </a:moveTo>
                    <a:lnTo>
                      <a:pt x="251" y="87"/>
                    </a:lnTo>
                    <a:lnTo>
                      <a:pt x="245" y="90"/>
                    </a:lnTo>
                    <a:lnTo>
                      <a:pt x="240" y="92"/>
                    </a:lnTo>
                    <a:lnTo>
                      <a:pt x="234" y="93"/>
                    </a:lnTo>
                    <a:lnTo>
                      <a:pt x="228" y="95"/>
                    </a:lnTo>
                    <a:lnTo>
                      <a:pt x="224" y="96"/>
                    </a:lnTo>
                    <a:lnTo>
                      <a:pt x="218" y="97"/>
                    </a:lnTo>
                    <a:lnTo>
                      <a:pt x="212" y="98"/>
                    </a:lnTo>
                    <a:lnTo>
                      <a:pt x="189" y="98"/>
                    </a:lnTo>
                    <a:lnTo>
                      <a:pt x="167" y="98"/>
                    </a:lnTo>
                    <a:lnTo>
                      <a:pt x="145" y="98"/>
                    </a:lnTo>
                    <a:lnTo>
                      <a:pt x="124" y="98"/>
                    </a:lnTo>
                    <a:lnTo>
                      <a:pt x="101" y="97"/>
                    </a:lnTo>
                    <a:lnTo>
                      <a:pt x="79" y="96"/>
                    </a:lnTo>
                    <a:lnTo>
                      <a:pt x="58" y="94"/>
                    </a:lnTo>
                    <a:lnTo>
                      <a:pt x="36" y="91"/>
                    </a:lnTo>
                    <a:lnTo>
                      <a:pt x="32" y="91"/>
                    </a:lnTo>
                    <a:lnTo>
                      <a:pt x="29" y="89"/>
                    </a:lnTo>
                    <a:lnTo>
                      <a:pt x="25" y="88"/>
                    </a:lnTo>
                    <a:lnTo>
                      <a:pt x="22" y="86"/>
                    </a:lnTo>
                    <a:lnTo>
                      <a:pt x="18" y="84"/>
                    </a:lnTo>
                    <a:lnTo>
                      <a:pt x="16" y="82"/>
                    </a:lnTo>
                    <a:lnTo>
                      <a:pt x="12" y="79"/>
                    </a:lnTo>
                    <a:lnTo>
                      <a:pt x="10" y="77"/>
                    </a:lnTo>
                    <a:lnTo>
                      <a:pt x="6" y="73"/>
                    </a:lnTo>
                    <a:lnTo>
                      <a:pt x="4" y="69"/>
                    </a:lnTo>
                    <a:lnTo>
                      <a:pt x="2" y="64"/>
                    </a:lnTo>
                    <a:lnTo>
                      <a:pt x="1" y="60"/>
                    </a:lnTo>
                    <a:lnTo>
                      <a:pt x="0" y="56"/>
                    </a:lnTo>
                    <a:lnTo>
                      <a:pt x="0" y="51"/>
                    </a:lnTo>
                    <a:lnTo>
                      <a:pt x="1" y="46"/>
                    </a:lnTo>
                    <a:lnTo>
                      <a:pt x="2" y="42"/>
                    </a:lnTo>
                    <a:lnTo>
                      <a:pt x="4" y="38"/>
                    </a:lnTo>
                    <a:lnTo>
                      <a:pt x="5" y="36"/>
                    </a:lnTo>
                    <a:lnTo>
                      <a:pt x="7" y="33"/>
                    </a:lnTo>
                    <a:lnTo>
                      <a:pt x="10" y="31"/>
                    </a:lnTo>
                    <a:lnTo>
                      <a:pt x="12" y="29"/>
                    </a:lnTo>
                    <a:lnTo>
                      <a:pt x="14" y="27"/>
                    </a:lnTo>
                    <a:lnTo>
                      <a:pt x="17" y="26"/>
                    </a:lnTo>
                    <a:lnTo>
                      <a:pt x="20" y="25"/>
                    </a:lnTo>
                    <a:lnTo>
                      <a:pt x="20" y="26"/>
                    </a:lnTo>
                    <a:lnTo>
                      <a:pt x="20" y="27"/>
                    </a:lnTo>
                    <a:lnTo>
                      <a:pt x="20" y="28"/>
                    </a:lnTo>
                    <a:lnTo>
                      <a:pt x="22" y="30"/>
                    </a:lnTo>
                    <a:lnTo>
                      <a:pt x="22" y="32"/>
                    </a:lnTo>
                    <a:lnTo>
                      <a:pt x="23" y="34"/>
                    </a:lnTo>
                    <a:lnTo>
                      <a:pt x="24" y="36"/>
                    </a:lnTo>
                    <a:lnTo>
                      <a:pt x="25" y="37"/>
                    </a:lnTo>
                    <a:lnTo>
                      <a:pt x="26" y="39"/>
                    </a:lnTo>
                    <a:lnTo>
                      <a:pt x="28" y="41"/>
                    </a:lnTo>
                    <a:lnTo>
                      <a:pt x="29" y="42"/>
                    </a:lnTo>
                    <a:lnTo>
                      <a:pt x="31" y="44"/>
                    </a:lnTo>
                    <a:lnTo>
                      <a:pt x="32" y="45"/>
                    </a:lnTo>
                    <a:lnTo>
                      <a:pt x="34" y="45"/>
                    </a:lnTo>
                    <a:lnTo>
                      <a:pt x="34" y="46"/>
                    </a:lnTo>
                    <a:lnTo>
                      <a:pt x="35" y="46"/>
                    </a:lnTo>
                    <a:lnTo>
                      <a:pt x="36" y="46"/>
                    </a:lnTo>
                    <a:lnTo>
                      <a:pt x="38" y="46"/>
                    </a:lnTo>
                    <a:lnTo>
                      <a:pt x="41" y="46"/>
                    </a:lnTo>
                    <a:lnTo>
                      <a:pt x="43" y="46"/>
                    </a:lnTo>
                    <a:lnTo>
                      <a:pt x="47" y="46"/>
                    </a:lnTo>
                    <a:lnTo>
                      <a:pt x="50" y="45"/>
                    </a:lnTo>
                    <a:lnTo>
                      <a:pt x="53" y="44"/>
                    </a:lnTo>
                    <a:lnTo>
                      <a:pt x="56" y="43"/>
                    </a:lnTo>
                    <a:lnTo>
                      <a:pt x="59" y="42"/>
                    </a:lnTo>
                    <a:lnTo>
                      <a:pt x="61" y="41"/>
                    </a:lnTo>
                    <a:lnTo>
                      <a:pt x="61" y="40"/>
                    </a:lnTo>
                    <a:lnTo>
                      <a:pt x="62" y="40"/>
                    </a:lnTo>
                    <a:lnTo>
                      <a:pt x="62" y="39"/>
                    </a:lnTo>
                    <a:lnTo>
                      <a:pt x="64" y="38"/>
                    </a:lnTo>
                    <a:lnTo>
                      <a:pt x="64" y="37"/>
                    </a:lnTo>
                    <a:lnTo>
                      <a:pt x="64" y="36"/>
                    </a:lnTo>
                    <a:lnTo>
                      <a:pt x="64" y="35"/>
                    </a:lnTo>
                    <a:lnTo>
                      <a:pt x="65" y="34"/>
                    </a:lnTo>
                    <a:lnTo>
                      <a:pt x="65" y="33"/>
                    </a:lnTo>
                    <a:lnTo>
                      <a:pt x="65" y="32"/>
                    </a:lnTo>
                    <a:lnTo>
                      <a:pt x="66" y="31"/>
                    </a:lnTo>
                    <a:lnTo>
                      <a:pt x="66" y="29"/>
                    </a:lnTo>
                    <a:lnTo>
                      <a:pt x="66" y="28"/>
                    </a:lnTo>
                    <a:lnTo>
                      <a:pt x="66" y="27"/>
                    </a:lnTo>
                    <a:lnTo>
                      <a:pt x="66" y="24"/>
                    </a:lnTo>
                    <a:lnTo>
                      <a:pt x="66" y="20"/>
                    </a:lnTo>
                    <a:lnTo>
                      <a:pt x="66" y="16"/>
                    </a:lnTo>
                    <a:lnTo>
                      <a:pt x="66" y="13"/>
                    </a:lnTo>
                    <a:lnTo>
                      <a:pt x="67" y="10"/>
                    </a:lnTo>
                    <a:lnTo>
                      <a:pt x="70" y="7"/>
                    </a:lnTo>
                    <a:lnTo>
                      <a:pt x="75" y="5"/>
                    </a:lnTo>
                    <a:lnTo>
                      <a:pt x="79" y="2"/>
                    </a:lnTo>
                    <a:lnTo>
                      <a:pt x="83" y="0"/>
                    </a:lnTo>
                    <a:lnTo>
                      <a:pt x="97" y="0"/>
                    </a:lnTo>
                    <a:lnTo>
                      <a:pt x="111" y="0"/>
                    </a:lnTo>
                    <a:lnTo>
                      <a:pt x="124" y="0"/>
                    </a:lnTo>
                    <a:lnTo>
                      <a:pt x="136" y="0"/>
                    </a:lnTo>
                    <a:lnTo>
                      <a:pt x="148" y="0"/>
                    </a:lnTo>
                    <a:lnTo>
                      <a:pt x="160" y="0"/>
                    </a:lnTo>
                    <a:lnTo>
                      <a:pt x="173" y="0"/>
                    </a:lnTo>
                    <a:lnTo>
                      <a:pt x="189" y="0"/>
                    </a:lnTo>
                    <a:lnTo>
                      <a:pt x="191" y="0"/>
                    </a:lnTo>
                    <a:lnTo>
                      <a:pt x="192" y="0"/>
                    </a:lnTo>
                    <a:lnTo>
                      <a:pt x="194" y="0"/>
                    </a:lnTo>
                    <a:lnTo>
                      <a:pt x="195" y="0"/>
                    </a:lnTo>
                    <a:lnTo>
                      <a:pt x="196" y="0"/>
                    </a:lnTo>
                    <a:lnTo>
                      <a:pt x="197" y="0"/>
                    </a:lnTo>
                    <a:lnTo>
                      <a:pt x="200" y="1"/>
                    </a:lnTo>
                    <a:lnTo>
                      <a:pt x="201" y="2"/>
                    </a:lnTo>
                    <a:lnTo>
                      <a:pt x="203" y="6"/>
                    </a:lnTo>
                    <a:lnTo>
                      <a:pt x="203" y="10"/>
                    </a:lnTo>
                    <a:lnTo>
                      <a:pt x="204" y="13"/>
                    </a:lnTo>
                    <a:lnTo>
                      <a:pt x="204" y="16"/>
                    </a:lnTo>
                    <a:lnTo>
                      <a:pt x="204" y="18"/>
                    </a:lnTo>
                    <a:lnTo>
                      <a:pt x="204" y="21"/>
                    </a:lnTo>
                    <a:lnTo>
                      <a:pt x="204" y="25"/>
                    </a:lnTo>
                    <a:lnTo>
                      <a:pt x="204" y="29"/>
                    </a:lnTo>
                    <a:lnTo>
                      <a:pt x="204" y="32"/>
                    </a:lnTo>
                    <a:lnTo>
                      <a:pt x="204" y="33"/>
                    </a:lnTo>
                    <a:lnTo>
                      <a:pt x="204" y="34"/>
                    </a:lnTo>
                    <a:lnTo>
                      <a:pt x="206" y="35"/>
                    </a:lnTo>
                    <a:lnTo>
                      <a:pt x="207" y="37"/>
                    </a:lnTo>
                    <a:lnTo>
                      <a:pt x="208" y="40"/>
                    </a:lnTo>
                    <a:lnTo>
                      <a:pt x="210" y="42"/>
                    </a:lnTo>
                    <a:lnTo>
                      <a:pt x="214" y="44"/>
                    </a:lnTo>
                    <a:lnTo>
                      <a:pt x="219" y="46"/>
                    </a:lnTo>
                    <a:lnTo>
                      <a:pt x="224" y="46"/>
                    </a:lnTo>
                    <a:lnTo>
                      <a:pt x="228" y="47"/>
                    </a:lnTo>
                    <a:lnTo>
                      <a:pt x="232" y="47"/>
                    </a:lnTo>
                    <a:lnTo>
                      <a:pt x="236" y="46"/>
                    </a:lnTo>
                    <a:lnTo>
                      <a:pt x="238" y="46"/>
                    </a:lnTo>
                    <a:lnTo>
                      <a:pt x="239" y="46"/>
                    </a:lnTo>
                    <a:lnTo>
                      <a:pt x="240" y="45"/>
                    </a:lnTo>
                    <a:lnTo>
                      <a:pt x="242" y="44"/>
                    </a:lnTo>
                    <a:lnTo>
                      <a:pt x="243" y="44"/>
                    </a:lnTo>
                    <a:lnTo>
                      <a:pt x="244" y="41"/>
                    </a:lnTo>
                    <a:lnTo>
                      <a:pt x="245" y="40"/>
                    </a:lnTo>
                    <a:lnTo>
                      <a:pt x="246" y="39"/>
                    </a:lnTo>
                    <a:lnTo>
                      <a:pt x="246" y="38"/>
                    </a:lnTo>
                    <a:lnTo>
                      <a:pt x="248" y="37"/>
                    </a:lnTo>
                    <a:lnTo>
                      <a:pt x="248" y="35"/>
                    </a:lnTo>
                    <a:lnTo>
                      <a:pt x="249" y="34"/>
                    </a:lnTo>
                    <a:lnTo>
                      <a:pt x="249" y="33"/>
                    </a:lnTo>
                    <a:lnTo>
                      <a:pt x="249" y="32"/>
                    </a:lnTo>
                    <a:lnTo>
                      <a:pt x="250" y="31"/>
                    </a:lnTo>
                    <a:lnTo>
                      <a:pt x="250" y="30"/>
                    </a:lnTo>
                    <a:lnTo>
                      <a:pt x="250" y="29"/>
                    </a:lnTo>
                    <a:lnTo>
                      <a:pt x="251" y="30"/>
                    </a:lnTo>
                    <a:lnTo>
                      <a:pt x="252" y="30"/>
                    </a:lnTo>
                    <a:lnTo>
                      <a:pt x="254" y="31"/>
                    </a:lnTo>
                    <a:lnTo>
                      <a:pt x="255" y="32"/>
                    </a:lnTo>
                    <a:lnTo>
                      <a:pt x="256" y="33"/>
                    </a:lnTo>
                    <a:lnTo>
                      <a:pt x="257" y="33"/>
                    </a:lnTo>
                    <a:lnTo>
                      <a:pt x="258" y="34"/>
                    </a:lnTo>
                    <a:lnTo>
                      <a:pt x="260" y="35"/>
                    </a:lnTo>
                    <a:lnTo>
                      <a:pt x="263" y="41"/>
                    </a:lnTo>
                    <a:lnTo>
                      <a:pt x="266" y="47"/>
                    </a:lnTo>
                    <a:lnTo>
                      <a:pt x="267" y="54"/>
                    </a:lnTo>
                    <a:lnTo>
                      <a:pt x="267" y="59"/>
                    </a:lnTo>
                    <a:lnTo>
                      <a:pt x="266" y="66"/>
                    </a:lnTo>
                    <a:lnTo>
                      <a:pt x="263" y="72"/>
                    </a:lnTo>
                    <a:lnTo>
                      <a:pt x="260" y="78"/>
                    </a:lnTo>
                    <a:lnTo>
                      <a:pt x="255" y="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0" name="Freeform 110"/>
              <p:cNvSpPr>
                <a:spLocks/>
              </p:cNvSpPr>
              <p:nvPr/>
            </p:nvSpPr>
            <p:spPr bwMode="auto">
              <a:xfrm>
                <a:off x="2055" y="3305"/>
                <a:ext cx="46" cy="21"/>
              </a:xfrm>
              <a:custGeom>
                <a:avLst/>
                <a:gdLst>
                  <a:gd name="T0" fmla="*/ 7 w 46"/>
                  <a:gd name="T1" fmla="*/ 0 h 21"/>
                  <a:gd name="T2" fmla="*/ 5 w 46"/>
                  <a:gd name="T3" fmla="*/ 1 h 21"/>
                  <a:gd name="T4" fmla="*/ 2 w 46"/>
                  <a:gd name="T5" fmla="*/ 2 h 21"/>
                  <a:gd name="T6" fmla="*/ 1 w 46"/>
                  <a:gd name="T7" fmla="*/ 3 h 21"/>
                  <a:gd name="T8" fmla="*/ 0 w 46"/>
                  <a:gd name="T9" fmla="*/ 4 h 21"/>
                  <a:gd name="T10" fmla="*/ 0 w 46"/>
                  <a:gd name="T11" fmla="*/ 4 h 21"/>
                  <a:gd name="T12" fmla="*/ 0 w 46"/>
                  <a:gd name="T13" fmla="*/ 6 h 21"/>
                  <a:gd name="T14" fmla="*/ 0 w 46"/>
                  <a:gd name="T15" fmla="*/ 7 h 21"/>
                  <a:gd name="T16" fmla="*/ 1 w 46"/>
                  <a:gd name="T17" fmla="*/ 9 h 21"/>
                  <a:gd name="T18" fmla="*/ 5 w 46"/>
                  <a:gd name="T19" fmla="*/ 12 h 21"/>
                  <a:gd name="T20" fmla="*/ 10 w 46"/>
                  <a:gd name="T21" fmla="*/ 16 h 21"/>
                  <a:gd name="T22" fmla="*/ 14 w 46"/>
                  <a:gd name="T23" fmla="*/ 18 h 21"/>
                  <a:gd name="T24" fmla="*/ 20 w 46"/>
                  <a:gd name="T25" fmla="*/ 20 h 21"/>
                  <a:gd name="T26" fmla="*/ 26 w 46"/>
                  <a:gd name="T27" fmla="*/ 21 h 21"/>
                  <a:gd name="T28" fmla="*/ 32 w 46"/>
                  <a:gd name="T29" fmla="*/ 21 h 21"/>
                  <a:gd name="T30" fmla="*/ 38 w 46"/>
                  <a:gd name="T31" fmla="*/ 21 h 21"/>
                  <a:gd name="T32" fmla="*/ 44 w 46"/>
                  <a:gd name="T33" fmla="*/ 20 h 21"/>
                  <a:gd name="T34" fmla="*/ 44 w 46"/>
                  <a:gd name="T35" fmla="*/ 20 h 21"/>
                  <a:gd name="T36" fmla="*/ 46 w 46"/>
                  <a:gd name="T37" fmla="*/ 19 h 21"/>
                  <a:gd name="T38" fmla="*/ 46 w 46"/>
                  <a:gd name="T39" fmla="*/ 18 h 21"/>
                  <a:gd name="T40" fmla="*/ 46 w 46"/>
                  <a:gd name="T41" fmla="*/ 17 h 21"/>
                  <a:gd name="T42" fmla="*/ 46 w 46"/>
                  <a:gd name="T43" fmla="*/ 16 h 21"/>
                  <a:gd name="T44" fmla="*/ 46 w 46"/>
                  <a:gd name="T45" fmla="*/ 15 h 21"/>
                  <a:gd name="T46" fmla="*/ 46 w 46"/>
                  <a:gd name="T47" fmla="*/ 14 h 21"/>
                  <a:gd name="T48" fmla="*/ 44 w 46"/>
                  <a:gd name="T49" fmla="*/ 13 h 21"/>
                  <a:gd name="T50" fmla="*/ 44 w 46"/>
                  <a:gd name="T51" fmla="*/ 13 h 21"/>
                  <a:gd name="T52" fmla="*/ 43 w 46"/>
                  <a:gd name="T53" fmla="*/ 12 h 21"/>
                  <a:gd name="T54" fmla="*/ 43 w 46"/>
                  <a:gd name="T55" fmla="*/ 12 h 21"/>
                  <a:gd name="T56" fmla="*/ 43 w 46"/>
                  <a:gd name="T57" fmla="*/ 12 h 21"/>
                  <a:gd name="T58" fmla="*/ 43 w 46"/>
                  <a:gd name="T59" fmla="*/ 11 h 21"/>
                  <a:gd name="T60" fmla="*/ 42 w 46"/>
                  <a:gd name="T61" fmla="*/ 11 h 21"/>
                  <a:gd name="T62" fmla="*/ 42 w 46"/>
                  <a:gd name="T63" fmla="*/ 10 h 21"/>
                  <a:gd name="T64" fmla="*/ 42 w 46"/>
                  <a:gd name="T65" fmla="*/ 10 h 21"/>
                  <a:gd name="T66" fmla="*/ 42 w 46"/>
                  <a:gd name="T67" fmla="*/ 10 h 21"/>
                  <a:gd name="T68" fmla="*/ 42 w 46"/>
                  <a:gd name="T69" fmla="*/ 9 h 21"/>
                  <a:gd name="T70" fmla="*/ 38 w 46"/>
                  <a:gd name="T71" fmla="*/ 7 h 21"/>
                  <a:gd name="T72" fmla="*/ 35 w 46"/>
                  <a:gd name="T73" fmla="*/ 5 h 21"/>
                  <a:gd name="T74" fmla="*/ 30 w 46"/>
                  <a:gd name="T75" fmla="*/ 4 h 21"/>
                  <a:gd name="T76" fmla="*/ 25 w 46"/>
                  <a:gd name="T77" fmla="*/ 2 h 21"/>
                  <a:gd name="T78" fmla="*/ 22 w 46"/>
                  <a:gd name="T79" fmla="*/ 1 h 21"/>
                  <a:gd name="T80" fmla="*/ 17 w 46"/>
                  <a:gd name="T81" fmla="*/ 0 h 21"/>
                  <a:gd name="T82" fmla="*/ 12 w 46"/>
                  <a:gd name="T83" fmla="*/ 0 h 21"/>
                  <a:gd name="T84" fmla="*/ 7 w 46"/>
                  <a:gd name="T85" fmla="*/ 0 h 2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6"/>
                  <a:gd name="T130" fmla="*/ 0 h 21"/>
                  <a:gd name="T131" fmla="*/ 46 w 46"/>
                  <a:gd name="T132" fmla="*/ 21 h 2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6" h="21">
                    <a:moveTo>
                      <a:pt x="7" y="0"/>
                    </a:moveTo>
                    <a:lnTo>
                      <a:pt x="5" y="1"/>
                    </a:lnTo>
                    <a:lnTo>
                      <a:pt x="2" y="2"/>
                    </a:lnTo>
                    <a:lnTo>
                      <a:pt x="1" y="3"/>
                    </a:lnTo>
                    <a:lnTo>
                      <a:pt x="0" y="4"/>
                    </a:lnTo>
                    <a:lnTo>
                      <a:pt x="0" y="6"/>
                    </a:lnTo>
                    <a:lnTo>
                      <a:pt x="0" y="7"/>
                    </a:lnTo>
                    <a:lnTo>
                      <a:pt x="1" y="9"/>
                    </a:lnTo>
                    <a:lnTo>
                      <a:pt x="5" y="12"/>
                    </a:lnTo>
                    <a:lnTo>
                      <a:pt x="10" y="16"/>
                    </a:lnTo>
                    <a:lnTo>
                      <a:pt x="14" y="18"/>
                    </a:lnTo>
                    <a:lnTo>
                      <a:pt x="20" y="20"/>
                    </a:lnTo>
                    <a:lnTo>
                      <a:pt x="26" y="21"/>
                    </a:lnTo>
                    <a:lnTo>
                      <a:pt x="32" y="21"/>
                    </a:lnTo>
                    <a:lnTo>
                      <a:pt x="38" y="21"/>
                    </a:lnTo>
                    <a:lnTo>
                      <a:pt x="44" y="20"/>
                    </a:lnTo>
                    <a:lnTo>
                      <a:pt x="46" y="19"/>
                    </a:lnTo>
                    <a:lnTo>
                      <a:pt x="46" y="18"/>
                    </a:lnTo>
                    <a:lnTo>
                      <a:pt x="46" y="17"/>
                    </a:lnTo>
                    <a:lnTo>
                      <a:pt x="46" y="16"/>
                    </a:lnTo>
                    <a:lnTo>
                      <a:pt x="46" y="15"/>
                    </a:lnTo>
                    <a:lnTo>
                      <a:pt x="46" y="14"/>
                    </a:lnTo>
                    <a:lnTo>
                      <a:pt x="44" y="13"/>
                    </a:lnTo>
                    <a:lnTo>
                      <a:pt x="43" y="12"/>
                    </a:lnTo>
                    <a:lnTo>
                      <a:pt x="43" y="11"/>
                    </a:lnTo>
                    <a:lnTo>
                      <a:pt x="42" y="11"/>
                    </a:lnTo>
                    <a:lnTo>
                      <a:pt x="42" y="10"/>
                    </a:lnTo>
                    <a:lnTo>
                      <a:pt x="42" y="9"/>
                    </a:lnTo>
                    <a:lnTo>
                      <a:pt x="38" y="7"/>
                    </a:lnTo>
                    <a:lnTo>
                      <a:pt x="35" y="5"/>
                    </a:lnTo>
                    <a:lnTo>
                      <a:pt x="30" y="4"/>
                    </a:lnTo>
                    <a:lnTo>
                      <a:pt x="25" y="2"/>
                    </a:lnTo>
                    <a:lnTo>
                      <a:pt x="22" y="1"/>
                    </a:lnTo>
                    <a:lnTo>
                      <a:pt x="17" y="0"/>
                    </a:lnTo>
                    <a:lnTo>
                      <a:pt x="12" y="0"/>
                    </a:lnTo>
                    <a:lnTo>
                      <a:pt x="7"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1" name="Freeform 111"/>
              <p:cNvSpPr>
                <a:spLocks/>
              </p:cNvSpPr>
              <p:nvPr/>
            </p:nvSpPr>
            <p:spPr bwMode="auto">
              <a:xfrm>
                <a:off x="2039" y="3292"/>
                <a:ext cx="77" cy="47"/>
              </a:xfrm>
              <a:custGeom>
                <a:avLst/>
                <a:gdLst>
                  <a:gd name="T0" fmla="*/ 72 w 77"/>
                  <a:gd name="T1" fmla="*/ 19 h 47"/>
                  <a:gd name="T2" fmla="*/ 71 w 77"/>
                  <a:gd name="T3" fmla="*/ 18 h 47"/>
                  <a:gd name="T4" fmla="*/ 71 w 77"/>
                  <a:gd name="T5" fmla="*/ 18 h 47"/>
                  <a:gd name="T6" fmla="*/ 71 w 77"/>
                  <a:gd name="T7" fmla="*/ 18 h 47"/>
                  <a:gd name="T8" fmla="*/ 59 w 77"/>
                  <a:gd name="T9" fmla="*/ 25 h 47"/>
                  <a:gd name="T10" fmla="*/ 60 w 77"/>
                  <a:gd name="T11" fmla="*/ 26 h 47"/>
                  <a:gd name="T12" fmla="*/ 62 w 77"/>
                  <a:gd name="T13" fmla="*/ 28 h 47"/>
                  <a:gd name="T14" fmla="*/ 62 w 77"/>
                  <a:gd name="T15" fmla="*/ 30 h 47"/>
                  <a:gd name="T16" fmla="*/ 62 w 77"/>
                  <a:gd name="T17" fmla="*/ 32 h 47"/>
                  <a:gd name="T18" fmla="*/ 60 w 77"/>
                  <a:gd name="T19" fmla="*/ 33 h 47"/>
                  <a:gd name="T20" fmla="*/ 48 w 77"/>
                  <a:gd name="T21" fmla="*/ 34 h 47"/>
                  <a:gd name="T22" fmla="*/ 36 w 77"/>
                  <a:gd name="T23" fmla="*/ 33 h 47"/>
                  <a:gd name="T24" fmla="*/ 26 w 77"/>
                  <a:gd name="T25" fmla="*/ 29 h 47"/>
                  <a:gd name="T26" fmla="*/ 17 w 77"/>
                  <a:gd name="T27" fmla="*/ 22 h 47"/>
                  <a:gd name="T28" fmla="*/ 16 w 77"/>
                  <a:gd name="T29" fmla="*/ 19 h 47"/>
                  <a:gd name="T30" fmla="*/ 16 w 77"/>
                  <a:gd name="T31" fmla="*/ 17 h 47"/>
                  <a:gd name="T32" fmla="*/ 18 w 77"/>
                  <a:gd name="T33" fmla="*/ 15 h 47"/>
                  <a:gd name="T34" fmla="*/ 23 w 77"/>
                  <a:gd name="T35" fmla="*/ 13 h 47"/>
                  <a:gd name="T36" fmla="*/ 33 w 77"/>
                  <a:gd name="T37" fmla="*/ 13 h 47"/>
                  <a:gd name="T38" fmla="*/ 41 w 77"/>
                  <a:gd name="T39" fmla="*/ 15 h 47"/>
                  <a:gd name="T40" fmla="*/ 51 w 77"/>
                  <a:gd name="T41" fmla="*/ 18 h 47"/>
                  <a:gd name="T42" fmla="*/ 58 w 77"/>
                  <a:gd name="T43" fmla="*/ 22 h 47"/>
                  <a:gd name="T44" fmla="*/ 58 w 77"/>
                  <a:gd name="T45" fmla="*/ 23 h 47"/>
                  <a:gd name="T46" fmla="*/ 58 w 77"/>
                  <a:gd name="T47" fmla="*/ 24 h 47"/>
                  <a:gd name="T48" fmla="*/ 59 w 77"/>
                  <a:gd name="T49" fmla="*/ 25 h 47"/>
                  <a:gd name="T50" fmla="*/ 59 w 77"/>
                  <a:gd name="T51" fmla="*/ 25 h 47"/>
                  <a:gd name="T52" fmla="*/ 71 w 77"/>
                  <a:gd name="T53" fmla="*/ 17 h 47"/>
                  <a:gd name="T54" fmla="*/ 70 w 77"/>
                  <a:gd name="T55" fmla="*/ 16 h 47"/>
                  <a:gd name="T56" fmla="*/ 70 w 77"/>
                  <a:gd name="T57" fmla="*/ 15 h 47"/>
                  <a:gd name="T58" fmla="*/ 69 w 77"/>
                  <a:gd name="T59" fmla="*/ 14 h 47"/>
                  <a:gd name="T60" fmla="*/ 63 w 77"/>
                  <a:gd name="T61" fmla="*/ 10 h 47"/>
                  <a:gd name="T62" fmla="*/ 52 w 77"/>
                  <a:gd name="T63" fmla="*/ 5 h 47"/>
                  <a:gd name="T64" fmla="*/ 40 w 77"/>
                  <a:gd name="T65" fmla="*/ 2 h 47"/>
                  <a:gd name="T66" fmla="*/ 28 w 77"/>
                  <a:gd name="T67" fmla="*/ 0 h 47"/>
                  <a:gd name="T68" fmla="*/ 17 w 77"/>
                  <a:gd name="T69" fmla="*/ 1 h 47"/>
                  <a:gd name="T70" fmla="*/ 10 w 77"/>
                  <a:gd name="T71" fmla="*/ 4 h 47"/>
                  <a:gd name="T72" fmla="*/ 5 w 77"/>
                  <a:gd name="T73" fmla="*/ 9 h 47"/>
                  <a:gd name="T74" fmla="*/ 1 w 77"/>
                  <a:gd name="T75" fmla="*/ 15 h 47"/>
                  <a:gd name="T76" fmla="*/ 0 w 77"/>
                  <a:gd name="T77" fmla="*/ 20 h 47"/>
                  <a:gd name="T78" fmla="*/ 1 w 77"/>
                  <a:gd name="T79" fmla="*/ 24 h 47"/>
                  <a:gd name="T80" fmla="*/ 3 w 77"/>
                  <a:gd name="T81" fmla="*/ 28 h 47"/>
                  <a:gd name="T82" fmla="*/ 6 w 77"/>
                  <a:gd name="T83" fmla="*/ 32 h 47"/>
                  <a:gd name="T84" fmla="*/ 15 w 77"/>
                  <a:gd name="T85" fmla="*/ 37 h 47"/>
                  <a:gd name="T86" fmla="*/ 28 w 77"/>
                  <a:gd name="T87" fmla="*/ 44 h 47"/>
                  <a:gd name="T88" fmla="*/ 44 w 77"/>
                  <a:gd name="T89" fmla="*/ 47 h 47"/>
                  <a:gd name="T90" fmla="*/ 59 w 77"/>
                  <a:gd name="T91" fmla="*/ 46 h 47"/>
                  <a:gd name="T92" fmla="*/ 70 w 77"/>
                  <a:gd name="T93" fmla="*/ 43 h 47"/>
                  <a:gd name="T94" fmla="*/ 71 w 77"/>
                  <a:gd name="T95" fmla="*/ 43 h 47"/>
                  <a:gd name="T96" fmla="*/ 72 w 77"/>
                  <a:gd name="T97" fmla="*/ 42 h 47"/>
                  <a:gd name="T98" fmla="*/ 74 w 77"/>
                  <a:gd name="T99" fmla="*/ 41 h 47"/>
                  <a:gd name="T100" fmla="*/ 74 w 77"/>
                  <a:gd name="T101" fmla="*/ 40 h 47"/>
                  <a:gd name="T102" fmla="*/ 76 w 77"/>
                  <a:gd name="T103" fmla="*/ 35 h 47"/>
                  <a:gd name="T104" fmla="*/ 77 w 77"/>
                  <a:gd name="T105" fmla="*/ 30 h 47"/>
                  <a:gd name="T106" fmla="*/ 76 w 77"/>
                  <a:gd name="T107" fmla="*/ 25 h 47"/>
                  <a:gd name="T108" fmla="*/ 74 w 77"/>
                  <a:gd name="T109" fmla="*/ 21 h 4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7"/>
                  <a:gd name="T166" fmla="*/ 0 h 47"/>
                  <a:gd name="T167" fmla="*/ 77 w 77"/>
                  <a:gd name="T168" fmla="*/ 47 h 4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7" h="47">
                    <a:moveTo>
                      <a:pt x="72" y="19"/>
                    </a:moveTo>
                    <a:lnTo>
                      <a:pt x="72" y="19"/>
                    </a:lnTo>
                    <a:lnTo>
                      <a:pt x="71" y="18"/>
                    </a:lnTo>
                    <a:lnTo>
                      <a:pt x="59" y="25"/>
                    </a:lnTo>
                    <a:lnTo>
                      <a:pt x="60" y="26"/>
                    </a:lnTo>
                    <a:lnTo>
                      <a:pt x="62" y="27"/>
                    </a:lnTo>
                    <a:lnTo>
                      <a:pt x="62" y="28"/>
                    </a:lnTo>
                    <a:lnTo>
                      <a:pt x="62" y="29"/>
                    </a:lnTo>
                    <a:lnTo>
                      <a:pt x="62" y="30"/>
                    </a:lnTo>
                    <a:lnTo>
                      <a:pt x="62" y="31"/>
                    </a:lnTo>
                    <a:lnTo>
                      <a:pt x="62" y="32"/>
                    </a:lnTo>
                    <a:lnTo>
                      <a:pt x="60" y="33"/>
                    </a:lnTo>
                    <a:lnTo>
                      <a:pt x="54" y="34"/>
                    </a:lnTo>
                    <a:lnTo>
                      <a:pt x="48" y="34"/>
                    </a:lnTo>
                    <a:lnTo>
                      <a:pt x="42" y="34"/>
                    </a:lnTo>
                    <a:lnTo>
                      <a:pt x="36" y="33"/>
                    </a:lnTo>
                    <a:lnTo>
                      <a:pt x="30" y="31"/>
                    </a:lnTo>
                    <a:lnTo>
                      <a:pt x="26" y="29"/>
                    </a:lnTo>
                    <a:lnTo>
                      <a:pt x="21" y="25"/>
                    </a:lnTo>
                    <a:lnTo>
                      <a:pt x="17" y="22"/>
                    </a:lnTo>
                    <a:lnTo>
                      <a:pt x="16" y="20"/>
                    </a:lnTo>
                    <a:lnTo>
                      <a:pt x="16" y="19"/>
                    </a:lnTo>
                    <a:lnTo>
                      <a:pt x="16" y="17"/>
                    </a:lnTo>
                    <a:lnTo>
                      <a:pt x="17" y="16"/>
                    </a:lnTo>
                    <a:lnTo>
                      <a:pt x="18" y="15"/>
                    </a:lnTo>
                    <a:lnTo>
                      <a:pt x="21" y="14"/>
                    </a:lnTo>
                    <a:lnTo>
                      <a:pt x="23" y="13"/>
                    </a:lnTo>
                    <a:lnTo>
                      <a:pt x="28" y="13"/>
                    </a:lnTo>
                    <a:lnTo>
                      <a:pt x="33" y="13"/>
                    </a:lnTo>
                    <a:lnTo>
                      <a:pt x="38" y="14"/>
                    </a:lnTo>
                    <a:lnTo>
                      <a:pt x="41" y="15"/>
                    </a:lnTo>
                    <a:lnTo>
                      <a:pt x="46" y="17"/>
                    </a:lnTo>
                    <a:lnTo>
                      <a:pt x="51" y="18"/>
                    </a:lnTo>
                    <a:lnTo>
                      <a:pt x="54" y="20"/>
                    </a:lnTo>
                    <a:lnTo>
                      <a:pt x="58" y="22"/>
                    </a:lnTo>
                    <a:lnTo>
                      <a:pt x="58" y="23"/>
                    </a:lnTo>
                    <a:lnTo>
                      <a:pt x="58" y="24"/>
                    </a:lnTo>
                    <a:lnTo>
                      <a:pt x="59" y="24"/>
                    </a:lnTo>
                    <a:lnTo>
                      <a:pt x="59" y="25"/>
                    </a:lnTo>
                    <a:lnTo>
                      <a:pt x="71" y="18"/>
                    </a:lnTo>
                    <a:lnTo>
                      <a:pt x="71" y="17"/>
                    </a:lnTo>
                    <a:lnTo>
                      <a:pt x="70" y="17"/>
                    </a:lnTo>
                    <a:lnTo>
                      <a:pt x="70" y="16"/>
                    </a:lnTo>
                    <a:lnTo>
                      <a:pt x="70" y="15"/>
                    </a:lnTo>
                    <a:lnTo>
                      <a:pt x="69" y="15"/>
                    </a:lnTo>
                    <a:lnTo>
                      <a:pt x="69" y="14"/>
                    </a:lnTo>
                    <a:lnTo>
                      <a:pt x="68" y="14"/>
                    </a:lnTo>
                    <a:lnTo>
                      <a:pt x="63" y="10"/>
                    </a:lnTo>
                    <a:lnTo>
                      <a:pt x="58" y="8"/>
                    </a:lnTo>
                    <a:lnTo>
                      <a:pt x="52" y="5"/>
                    </a:lnTo>
                    <a:lnTo>
                      <a:pt x="46" y="3"/>
                    </a:lnTo>
                    <a:lnTo>
                      <a:pt x="40" y="2"/>
                    </a:lnTo>
                    <a:lnTo>
                      <a:pt x="34" y="1"/>
                    </a:lnTo>
                    <a:lnTo>
                      <a:pt x="28" y="0"/>
                    </a:lnTo>
                    <a:lnTo>
                      <a:pt x="22" y="1"/>
                    </a:lnTo>
                    <a:lnTo>
                      <a:pt x="17" y="1"/>
                    </a:lnTo>
                    <a:lnTo>
                      <a:pt x="13" y="3"/>
                    </a:lnTo>
                    <a:lnTo>
                      <a:pt x="10" y="4"/>
                    </a:lnTo>
                    <a:lnTo>
                      <a:pt x="7" y="6"/>
                    </a:lnTo>
                    <a:lnTo>
                      <a:pt x="5" y="9"/>
                    </a:lnTo>
                    <a:lnTo>
                      <a:pt x="3" y="12"/>
                    </a:lnTo>
                    <a:lnTo>
                      <a:pt x="1" y="15"/>
                    </a:lnTo>
                    <a:lnTo>
                      <a:pt x="0" y="17"/>
                    </a:lnTo>
                    <a:lnTo>
                      <a:pt x="0" y="20"/>
                    </a:lnTo>
                    <a:lnTo>
                      <a:pt x="0" y="22"/>
                    </a:lnTo>
                    <a:lnTo>
                      <a:pt x="1" y="24"/>
                    </a:lnTo>
                    <a:lnTo>
                      <a:pt x="1" y="26"/>
                    </a:lnTo>
                    <a:lnTo>
                      <a:pt x="3" y="28"/>
                    </a:lnTo>
                    <a:lnTo>
                      <a:pt x="5" y="30"/>
                    </a:lnTo>
                    <a:lnTo>
                      <a:pt x="6" y="32"/>
                    </a:lnTo>
                    <a:lnTo>
                      <a:pt x="9" y="33"/>
                    </a:lnTo>
                    <a:lnTo>
                      <a:pt x="15" y="37"/>
                    </a:lnTo>
                    <a:lnTo>
                      <a:pt x="21" y="41"/>
                    </a:lnTo>
                    <a:lnTo>
                      <a:pt x="28" y="44"/>
                    </a:lnTo>
                    <a:lnTo>
                      <a:pt x="36" y="46"/>
                    </a:lnTo>
                    <a:lnTo>
                      <a:pt x="44" y="47"/>
                    </a:lnTo>
                    <a:lnTo>
                      <a:pt x="51" y="47"/>
                    </a:lnTo>
                    <a:lnTo>
                      <a:pt x="59" y="46"/>
                    </a:lnTo>
                    <a:lnTo>
                      <a:pt x="66" y="45"/>
                    </a:lnTo>
                    <a:lnTo>
                      <a:pt x="70" y="43"/>
                    </a:lnTo>
                    <a:lnTo>
                      <a:pt x="71" y="43"/>
                    </a:lnTo>
                    <a:lnTo>
                      <a:pt x="72" y="42"/>
                    </a:lnTo>
                    <a:lnTo>
                      <a:pt x="74" y="41"/>
                    </a:lnTo>
                    <a:lnTo>
                      <a:pt x="74" y="40"/>
                    </a:lnTo>
                    <a:lnTo>
                      <a:pt x="75" y="37"/>
                    </a:lnTo>
                    <a:lnTo>
                      <a:pt x="76" y="35"/>
                    </a:lnTo>
                    <a:lnTo>
                      <a:pt x="76" y="33"/>
                    </a:lnTo>
                    <a:lnTo>
                      <a:pt x="77" y="30"/>
                    </a:lnTo>
                    <a:lnTo>
                      <a:pt x="76" y="28"/>
                    </a:lnTo>
                    <a:lnTo>
                      <a:pt x="76" y="25"/>
                    </a:lnTo>
                    <a:lnTo>
                      <a:pt x="75" y="23"/>
                    </a:lnTo>
                    <a:lnTo>
                      <a:pt x="74" y="21"/>
                    </a:lnTo>
                    <a:lnTo>
                      <a:pt x="72"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2" name="Freeform 112"/>
              <p:cNvSpPr>
                <a:spLocks/>
              </p:cNvSpPr>
              <p:nvPr/>
            </p:nvSpPr>
            <p:spPr bwMode="auto">
              <a:xfrm>
                <a:off x="1989" y="3370"/>
                <a:ext cx="32" cy="34"/>
              </a:xfrm>
              <a:custGeom>
                <a:avLst/>
                <a:gdLst>
                  <a:gd name="T0" fmla="*/ 0 w 32"/>
                  <a:gd name="T1" fmla="*/ 27 h 34"/>
                  <a:gd name="T2" fmla="*/ 0 w 32"/>
                  <a:gd name="T3" fmla="*/ 29 h 34"/>
                  <a:gd name="T4" fmla="*/ 0 w 32"/>
                  <a:gd name="T5" fmla="*/ 31 h 34"/>
                  <a:gd name="T6" fmla="*/ 1 w 32"/>
                  <a:gd name="T7" fmla="*/ 32 h 34"/>
                  <a:gd name="T8" fmla="*/ 2 w 32"/>
                  <a:gd name="T9" fmla="*/ 33 h 34"/>
                  <a:gd name="T10" fmla="*/ 3 w 32"/>
                  <a:gd name="T11" fmla="*/ 34 h 34"/>
                  <a:gd name="T12" fmla="*/ 6 w 32"/>
                  <a:gd name="T13" fmla="*/ 34 h 34"/>
                  <a:gd name="T14" fmla="*/ 7 w 32"/>
                  <a:gd name="T15" fmla="*/ 34 h 34"/>
                  <a:gd name="T16" fmla="*/ 9 w 32"/>
                  <a:gd name="T17" fmla="*/ 34 h 34"/>
                  <a:gd name="T18" fmla="*/ 14 w 32"/>
                  <a:gd name="T19" fmla="*/ 32 h 34"/>
                  <a:gd name="T20" fmla="*/ 19 w 32"/>
                  <a:gd name="T21" fmla="*/ 29 h 34"/>
                  <a:gd name="T22" fmla="*/ 23 w 32"/>
                  <a:gd name="T23" fmla="*/ 25 h 34"/>
                  <a:gd name="T24" fmla="*/ 26 w 32"/>
                  <a:gd name="T25" fmla="*/ 20 h 34"/>
                  <a:gd name="T26" fmla="*/ 29 w 32"/>
                  <a:gd name="T27" fmla="*/ 16 h 34"/>
                  <a:gd name="T28" fmla="*/ 31 w 32"/>
                  <a:gd name="T29" fmla="*/ 11 h 34"/>
                  <a:gd name="T30" fmla="*/ 32 w 32"/>
                  <a:gd name="T31" fmla="*/ 6 h 34"/>
                  <a:gd name="T32" fmla="*/ 32 w 32"/>
                  <a:gd name="T33" fmla="*/ 2 h 34"/>
                  <a:gd name="T34" fmla="*/ 32 w 32"/>
                  <a:gd name="T35" fmla="*/ 1 h 34"/>
                  <a:gd name="T36" fmla="*/ 31 w 32"/>
                  <a:gd name="T37" fmla="*/ 1 h 34"/>
                  <a:gd name="T38" fmla="*/ 29 w 32"/>
                  <a:gd name="T39" fmla="*/ 0 h 34"/>
                  <a:gd name="T40" fmla="*/ 29 w 32"/>
                  <a:gd name="T41" fmla="*/ 0 h 34"/>
                  <a:gd name="T42" fmla="*/ 27 w 32"/>
                  <a:gd name="T43" fmla="*/ 0 h 34"/>
                  <a:gd name="T44" fmla="*/ 26 w 32"/>
                  <a:gd name="T45" fmla="*/ 0 h 34"/>
                  <a:gd name="T46" fmla="*/ 25 w 32"/>
                  <a:gd name="T47" fmla="*/ 0 h 34"/>
                  <a:gd name="T48" fmla="*/ 24 w 32"/>
                  <a:gd name="T49" fmla="*/ 0 h 34"/>
                  <a:gd name="T50" fmla="*/ 23 w 32"/>
                  <a:gd name="T51" fmla="*/ 1 h 34"/>
                  <a:gd name="T52" fmla="*/ 23 w 32"/>
                  <a:gd name="T53" fmla="*/ 1 h 34"/>
                  <a:gd name="T54" fmla="*/ 21 w 32"/>
                  <a:gd name="T55" fmla="*/ 1 h 34"/>
                  <a:gd name="T56" fmla="*/ 21 w 32"/>
                  <a:gd name="T57" fmla="*/ 1 h 34"/>
                  <a:gd name="T58" fmla="*/ 21 w 32"/>
                  <a:gd name="T59" fmla="*/ 1 h 34"/>
                  <a:gd name="T60" fmla="*/ 20 w 32"/>
                  <a:gd name="T61" fmla="*/ 1 h 34"/>
                  <a:gd name="T62" fmla="*/ 20 w 32"/>
                  <a:gd name="T63" fmla="*/ 1 h 34"/>
                  <a:gd name="T64" fmla="*/ 19 w 32"/>
                  <a:gd name="T65" fmla="*/ 1 h 34"/>
                  <a:gd name="T66" fmla="*/ 19 w 32"/>
                  <a:gd name="T67" fmla="*/ 1 h 34"/>
                  <a:gd name="T68" fmla="*/ 19 w 32"/>
                  <a:gd name="T69" fmla="*/ 1 h 34"/>
                  <a:gd name="T70" fmla="*/ 15 w 32"/>
                  <a:gd name="T71" fmla="*/ 4 h 34"/>
                  <a:gd name="T72" fmla="*/ 12 w 32"/>
                  <a:gd name="T73" fmla="*/ 7 h 34"/>
                  <a:gd name="T74" fmla="*/ 8 w 32"/>
                  <a:gd name="T75" fmla="*/ 9 h 34"/>
                  <a:gd name="T76" fmla="*/ 6 w 32"/>
                  <a:gd name="T77" fmla="*/ 12 h 34"/>
                  <a:gd name="T78" fmla="*/ 3 w 32"/>
                  <a:gd name="T79" fmla="*/ 15 h 34"/>
                  <a:gd name="T80" fmla="*/ 1 w 32"/>
                  <a:gd name="T81" fmla="*/ 19 h 34"/>
                  <a:gd name="T82" fmla="*/ 0 w 32"/>
                  <a:gd name="T83" fmla="*/ 23 h 34"/>
                  <a:gd name="T84" fmla="*/ 0 w 32"/>
                  <a:gd name="T85" fmla="*/ 27 h 3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
                  <a:gd name="T130" fmla="*/ 0 h 34"/>
                  <a:gd name="T131" fmla="*/ 32 w 32"/>
                  <a:gd name="T132" fmla="*/ 34 h 3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 h="34">
                    <a:moveTo>
                      <a:pt x="0" y="27"/>
                    </a:moveTo>
                    <a:lnTo>
                      <a:pt x="0" y="29"/>
                    </a:lnTo>
                    <a:lnTo>
                      <a:pt x="0" y="31"/>
                    </a:lnTo>
                    <a:lnTo>
                      <a:pt x="1" y="32"/>
                    </a:lnTo>
                    <a:lnTo>
                      <a:pt x="2" y="33"/>
                    </a:lnTo>
                    <a:lnTo>
                      <a:pt x="3" y="34"/>
                    </a:lnTo>
                    <a:lnTo>
                      <a:pt x="6" y="34"/>
                    </a:lnTo>
                    <a:lnTo>
                      <a:pt x="7" y="34"/>
                    </a:lnTo>
                    <a:lnTo>
                      <a:pt x="9" y="34"/>
                    </a:lnTo>
                    <a:lnTo>
                      <a:pt x="14" y="32"/>
                    </a:lnTo>
                    <a:lnTo>
                      <a:pt x="19" y="29"/>
                    </a:lnTo>
                    <a:lnTo>
                      <a:pt x="23" y="25"/>
                    </a:lnTo>
                    <a:lnTo>
                      <a:pt x="26" y="20"/>
                    </a:lnTo>
                    <a:lnTo>
                      <a:pt x="29" y="16"/>
                    </a:lnTo>
                    <a:lnTo>
                      <a:pt x="31" y="11"/>
                    </a:lnTo>
                    <a:lnTo>
                      <a:pt x="32" y="6"/>
                    </a:lnTo>
                    <a:lnTo>
                      <a:pt x="32" y="2"/>
                    </a:lnTo>
                    <a:lnTo>
                      <a:pt x="32" y="1"/>
                    </a:lnTo>
                    <a:lnTo>
                      <a:pt x="31" y="1"/>
                    </a:lnTo>
                    <a:lnTo>
                      <a:pt x="29" y="0"/>
                    </a:lnTo>
                    <a:lnTo>
                      <a:pt x="27" y="0"/>
                    </a:lnTo>
                    <a:lnTo>
                      <a:pt x="26" y="0"/>
                    </a:lnTo>
                    <a:lnTo>
                      <a:pt x="25" y="0"/>
                    </a:lnTo>
                    <a:lnTo>
                      <a:pt x="24" y="0"/>
                    </a:lnTo>
                    <a:lnTo>
                      <a:pt x="23" y="1"/>
                    </a:lnTo>
                    <a:lnTo>
                      <a:pt x="21" y="1"/>
                    </a:lnTo>
                    <a:lnTo>
                      <a:pt x="20" y="1"/>
                    </a:lnTo>
                    <a:lnTo>
                      <a:pt x="19" y="1"/>
                    </a:lnTo>
                    <a:lnTo>
                      <a:pt x="15" y="4"/>
                    </a:lnTo>
                    <a:lnTo>
                      <a:pt x="12" y="7"/>
                    </a:lnTo>
                    <a:lnTo>
                      <a:pt x="8" y="9"/>
                    </a:lnTo>
                    <a:lnTo>
                      <a:pt x="6" y="12"/>
                    </a:lnTo>
                    <a:lnTo>
                      <a:pt x="3" y="15"/>
                    </a:lnTo>
                    <a:lnTo>
                      <a:pt x="1" y="19"/>
                    </a:lnTo>
                    <a:lnTo>
                      <a:pt x="0" y="23"/>
                    </a:lnTo>
                    <a:lnTo>
                      <a:pt x="0" y="27"/>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3" name="Freeform 113"/>
              <p:cNvSpPr>
                <a:spLocks/>
              </p:cNvSpPr>
              <p:nvPr/>
            </p:nvSpPr>
            <p:spPr bwMode="auto">
              <a:xfrm>
                <a:off x="1973" y="3358"/>
                <a:ext cx="63" cy="58"/>
              </a:xfrm>
              <a:custGeom>
                <a:avLst/>
                <a:gdLst>
                  <a:gd name="T0" fmla="*/ 34 w 63"/>
                  <a:gd name="T1" fmla="*/ 1 h 58"/>
                  <a:gd name="T2" fmla="*/ 33 w 63"/>
                  <a:gd name="T3" fmla="*/ 1 h 58"/>
                  <a:gd name="T4" fmla="*/ 33 w 63"/>
                  <a:gd name="T5" fmla="*/ 2 h 58"/>
                  <a:gd name="T6" fmla="*/ 31 w 63"/>
                  <a:gd name="T7" fmla="*/ 2 h 58"/>
                  <a:gd name="T8" fmla="*/ 39 w 63"/>
                  <a:gd name="T9" fmla="*/ 13 h 58"/>
                  <a:gd name="T10" fmla="*/ 40 w 63"/>
                  <a:gd name="T11" fmla="*/ 12 h 58"/>
                  <a:gd name="T12" fmla="*/ 42 w 63"/>
                  <a:gd name="T13" fmla="*/ 12 h 58"/>
                  <a:gd name="T14" fmla="*/ 45 w 63"/>
                  <a:gd name="T15" fmla="*/ 12 h 58"/>
                  <a:gd name="T16" fmla="*/ 47 w 63"/>
                  <a:gd name="T17" fmla="*/ 13 h 58"/>
                  <a:gd name="T18" fmla="*/ 48 w 63"/>
                  <a:gd name="T19" fmla="*/ 14 h 58"/>
                  <a:gd name="T20" fmla="*/ 47 w 63"/>
                  <a:gd name="T21" fmla="*/ 23 h 58"/>
                  <a:gd name="T22" fmla="*/ 42 w 63"/>
                  <a:gd name="T23" fmla="*/ 32 h 58"/>
                  <a:gd name="T24" fmla="*/ 35 w 63"/>
                  <a:gd name="T25" fmla="*/ 41 h 58"/>
                  <a:gd name="T26" fmla="*/ 25 w 63"/>
                  <a:gd name="T27" fmla="*/ 46 h 58"/>
                  <a:gd name="T28" fmla="*/ 22 w 63"/>
                  <a:gd name="T29" fmla="*/ 46 h 58"/>
                  <a:gd name="T30" fmla="*/ 18 w 63"/>
                  <a:gd name="T31" fmla="*/ 45 h 58"/>
                  <a:gd name="T32" fmla="*/ 16 w 63"/>
                  <a:gd name="T33" fmla="*/ 43 h 58"/>
                  <a:gd name="T34" fmla="*/ 16 w 63"/>
                  <a:gd name="T35" fmla="*/ 39 h 58"/>
                  <a:gd name="T36" fmla="*/ 17 w 63"/>
                  <a:gd name="T37" fmla="*/ 31 h 58"/>
                  <a:gd name="T38" fmla="*/ 22 w 63"/>
                  <a:gd name="T39" fmla="*/ 24 h 58"/>
                  <a:gd name="T40" fmla="*/ 28 w 63"/>
                  <a:gd name="T41" fmla="*/ 19 h 58"/>
                  <a:gd name="T42" fmla="*/ 35 w 63"/>
                  <a:gd name="T43" fmla="*/ 13 h 58"/>
                  <a:gd name="T44" fmla="*/ 35 w 63"/>
                  <a:gd name="T45" fmla="*/ 13 h 58"/>
                  <a:gd name="T46" fmla="*/ 36 w 63"/>
                  <a:gd name="T47" fmla="*/ 13 h 58"/>
                  <a:gd name="T48" fmla="*/ 37 w 63"/>
                  <a:gd name="T49" fmla="*/ 13 h 58"/>
                  <a:gd name="T50" fmla="*/ 39 w 63"/>
                  <a:gd name="T51" fmla="*/ 13 h 58"/>
                  <a:gd name="T52" fmla="*/ 30 w 63"/>
                  <a:gd name="T53" fmla="*/ 2 h 58"/>
                  <a:gd name="T54" fmla="*/ 29 w 63"/>
                  <a:gd name="T55" fmla="*/ 2 h 58"/>
                  <a:gd name="T56" fmla="*/ 28 w 63"/>
                  <a:gd name="T57" fmla="*/ 2 h 58"/>
                  <a:gd name="T58" fmla="*/ 27 w 63"/>
                  <a:gd name="T59" fmla="*/ 3 h 58"/>
                  <a:gd name="T60" fmla="*/ 21 w 63"/>
                  <a:gd name="T61" fmla="*/ 7 h 58"/>
                  <a:gd name="T62" fmla="*/ 12 w 63"/>
                  <a:gd name="T63" fmla="*/ 14 h 58"/>
                  <a:gd name="T64" fmla="*/ 5 w 63"/>
                  <a:gd name="T65" fmla="*/ 22 h 58"/>
                  <a:gd name="T66" fmla="*/ 1 w 63"/>
                  <a:gd name="T67" fmla="*/ 32 h 58"/>
                  <a:gd name="T68" fmla="*/ 0 w 63"/>
                  <a:gd name="T69" fmla="*/ 41 h 58"/>
                  <a:gd name="T70" fmla="*/ 3 w 63"/>
                  <a:gd name="T71" fmla="*/ 47 h 58"/>
                  <a:gd name="T72" fmla="*/ 6 w 63"/>
                  <a:gd name="T73" fmla="*/ 53 h 58"/>
                  <a:gd name="T74" fmla="*/ 12 w 63"/>
                  <a:gd name="T75" fmla="*/ 56 h 58"/>
                  <a:gd name="T76" fmla="*/ 19 w 63"/>
                  <a:gd name="T77" fmla="*/ 58 h 58"/>
                  <a:gd name="T78" fmla="*/ 24 w 63"/>
                  <a:gd name="T79" fmla="*/ 58 h 58"/>
                  <a:gd name="T80" fmla="*/ 30 w 63"/>
                  <a:gd name="T81" fmla="*/ 57 h 58"/>
                  <a:gd name="T82" fmla="*/ 35 w 63"/>
                  <a:gd name="T83" fmla="*/ 55 h 58"/>
                  <a:gd name="T84" fmla="*/ 43 w 63"/>
                  <a:gd name="T85" fmla="*/ 51 h 58"/>
                  <a:gd name="T86" fmla="*/ 53 w 63"/>
                  <a:gd name="T87" fmla="*/ 41 h 58"/>
                  <a:gd name="T88" fmla="*/ 60 w 63"/>
                  <a:gd name="T89" fmla="*/ 29 h 58"/>
                  <a:gd name="T90" fmla="*/ 63 w 63"/>
                  <a:gd name="T91" fmla="*/ 18 h 58"/>
                  <a:gd name="T92" fmla="*/ 61 w 63"/>
                  <a:gd name="T93" fmla="*/ 8 h 58"/>
                  <a:gd name="T94" fmla="*/ 61 w 63"/>
                  <a:gd name="T95" fmla="*/ 7 h 58"/>
                  <a:gd name="T96" fmla="*/ 60 w 63"/>
                  <a:gd name="T97" fmla="*/ 6 h 58"/>
                  <a:gd name="T98" fmla="*/ 60 w 63"/>
                  <a:gd name="T99" fmla="*/ 5 h 58"/>
                  <a:gd name="T100" fmla="*/ 59 w 63"/>
                  <a:gd name="T101" fmla="*/ 4 h 58"/>
                  <a:gd name="T102" fmla="*/ 53 w 63"/>
                  <a:gd name="T103" fmla="*/ 2 h 58"/>
                  <a:gd name="T104" fmla="*/ 48 w 63"/>
                  <a:gd name="T105" fmla="*/ 0 h 58"/>
                  <a:gd name="T106" fmla="*/ 42 w 63"/>
                  <a:gd name="T107" fmla="*/ 0 h 58"/>
                  <a:gd name="T108" fmla="*/ 36 w 63"/>
                  <a:gd name="T109" fmla="*/ 0 h 5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3"/>
                  <a:gd name="T166" fmla="*/ 0 h 58"/>
                  <a:gd name="T167" fmla="*/ 63 w 63"/>
                  <a:gd name="T168" fmla="*/ 58 h 5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3" h="58">
                    <a:moveTo>
                      <a:pt x="34" y="1"/>
                    </a:moveTo>
                    <a:lnTo>
                      <a:pt x="34" y="1"/>
                    </a:lnTo>
                    <a:lnTo>
                      <a:pt x="33" y="1"/>
                    </a:lnTo>
                    <a:lnTo>
                      <a:pt x="33" y="2"/>
                    </a:lnTo>
                    <a:lnTo>
                      <a:pt x="31" y="2"/>
                    </a:lnTo>
                    <a:lnTo>
                      <a:pt x="39" y="13"/>
                    </a:lnTo>
                    <a:lnTo>
                      <a:pt x="40" y="12"/>
                    </a:lnTo>
                    <a:lnTo>
                      <a:pt x="41" y="12"/>
                    </a:lnTo>
                    <a:lnTo>
                      <a:pt x="42" y="12"/>
                    </a:lnTo>
                    <a:lnTo>
                      <a:pt x="43" y="12"/>
                    </a:lnTo>
                    <a:lnTo>
                      <a:pt x="45" y="12"/>
                    </a:lnTo>
                    <a:lnTo>
                      <a:pt x="47" y="13"/>
                    </a:lnTo>
                    <a:lnTo>
                      <a:pt x="48" y="13"/>
                    </a:lnTo>
                    <a:lnTo>
                      <a:pt x="48" y="14"/>
                    </a:lnTo>
                    <a:lnTo>
                      <a:pt x="48" y="18"/>
                    </a:lnTo>
                    <a:lnTo>
                      <a:pt x="47" y="23"/>
                    </a:lnTo>
                    <a:lnTo>
                      <a:pt x="45" y="28"/>
                    </a:lnTo>
                    <a:lnTo>
                      <a:pt x="42" y="32"/>
                    </a:lnTo>
                    <a:lnTo>
                      <a:pt x="39" y="37"/>
                    </a:lnTo>
                    <a:lnTo>
                      <a:pt x="35" y="41"/>
                    </a:lnTo>
                    <a:lnTo>
                      <a:pt x="30" y="44"/>
                    </a:lnTo>
                    <a:lnTo>
                      <a:pt x="25" y="46"/>
                    </a:lnTo>
                    <a:lnTo>
                      <a:pt x="23" y="46"/>
                    </a:lnTo>
                    <a:lnTo>
                      <a:pt x="22" y="46"/>
                    </a:lnTo>
                    <a:lnTo>
                      <a:pt x="19" y="46"/>
                    </a:lnTo>
                    <a:lnTo>
                      <a:pt x="18" y="45"/>
                    </a:lnTo>
                    <a:lnTo>
                      <a:pt x="17" y="44"/>
                    </a:lnTo>
                    <a:lnTo>
                      <a:pt x="16" y="43"/>
                    </a:lnTo>
                    <a:lnTo>
                      <a:pt x="16" y="41"/>
                    </a:lnTo>
                    <a:lnTo>
                      <a:pt x="16" y="39"/>
                    </a:lnTo>
                    <a:lnTo>
                      <a:pt x="16" y="35"/>
                    </a:lnTo>
                    <a:lnTo>
                      <a:pt x="17" y="31"/>
                    </a:lnTo>
                    <a:lnTo>
                      <a:pt x="19" y="27"/>
                    </a:lnTo>
                    <a:lnTo>
                      <a:pt x="22" y="24"/>
                    </a:lnTo>
                    <a:lnTo>
                      <a:pt x="24" y="21"/>
                    </a:lnTo>
                    <a:lnTo>
                      <a:pt x="28" y="19"/>
                    </a:lnTo>
                    <a:lnTo>
                      <a:pt x="31" y="16"/>
                    </a:lnTo>
                    <a:lnTo>
                      <a:pt x="35" y="13"/>
                    </a:lnTo>
                    <a:lnTo>
                      <a:pt x="36" y="13"/>
                    </a:lnTo>
                    <a:lnTo>
                      <a:pt x="37" y="13"/>
                    </a:lnTo>
                    <a:lnTo>
                      <a:pt x="39" y="13"/>
                    </a:lnTo>
                    <a:lnTo>
                      <a:pt x="31" y="2"/>
                    </a:lnTo>
                    <a:lnTo>
                      <a:pt x="30" y="2"/>
                    </a:lnTo>
                    <a:lnTo>
                      <a:pt x="29" y="2"/>
                    </a:lnTo>
                    <a:lnTo>
                      <a:pt x="28" y="2"/>
                    </a:lnTo>
                    <a:lnTo>
                      <a:pt x="27" y="3"/>
                    </a:lnTo>
                    <a:lnTo>
                      <a:pt x="25" y="3"/>
                    </a:lnTo>
                    <a:lnTo>
                      <a:pt x="21" y="7"/>
                    </a:lnTo>
                    <a:lnTo>
                      <a:pt x="16" y="10"/>
                    </a:lnTo>
                    <a:lnTo>
                      <a:pt x="12" y="14"/>
                    </a:lnTo>
                    <a:lnTo>
                      <a:pt x="9" y="19"/>
                    </a:lnTo>
                    <a:lnTo>
                      <a:pt x="5" y="22"/>
                    </a:lnTo>
                    <a:lnTo>
                      <a:pt x="3" y="27"/>
                    </a:lnTo>
                    <a:lnTo>
                      <a:pt x="1" y="32"/>
                    </a:lnTo>
                    <a:lnTo>
                      <a:pt x="0" y="37"/>
                    </a:lnTo>
                    <a:lnTo>
                      <a:pt x="0" y="41"/>
                    </a:lnTo>
                    <a:lnTo>
                      <a:pt x="1" y="44"/>
                    </a:lnTo>
                    <a:lnTo>
                      <a:pt x="3" y="47"/>
                    </a:lnTo>
                    <a:lnTo>
                      <a:pt x="4" y="50"/>
                    </a:lnTo>
                    <a:lnTo>
                      <a:pt x="6" y="53"/>
                    </a:lnTo>
                    <a:lnTo>
                      <a:pt x="10" y="54"/>
                    </a:lnTo>
                    <a:lnTo>
                      <a:pt x="12" y="56"/>
                    </a:lnTo>
                    <a:lnTo>
                      <a:pt x="16" y="57"/>
                    </a:lnTo>
                    <a:lnTo>
                      <a:pt x="19" y="58"/>
                    </a:lnTo>
                    <a:lnTo>
                      <a:pt x="22" y="58"/>
                    </a:lnTo>
                    <a:lnTo>
                      <a:pt x="24" y="58"/>
                    </a:lnTo>
                    <a:lnTo>
                      <a:pt x="27" y="58"/>
                    </a:lnTo>
                    <a:lnTo>
                      <a:pt x="30" y="57"/>
                    </a:lnTo>
                    <a:lnTo>
                      <a:pt x="33" y="56"/>
                    </a:lnTo>
                    <a:lnTo>
                      <a:pt x="35" y="55"/>
                    </a:lnTo>
                    <a:lnTo>
                      <a:pt x="37" y="54"/>
                    </a:lnTo>
                    <a:lnTo>
                      <a:pt x="43" y="51"/>
                    </a:lnTo>
                    <a:lnTo>
                      <a:pt x="48" y="46"/>
                    </a:lnTo>
                    <a:lnTo>
                      <a:pt x="53" y="41"/>
                    </a:lnTo>
                    <a:lnTo>
                      <a:pt x="58" y="35"/>
                    </a:lnTo>
                    <a:lnTo>
                      <a:pt x="60" y="29"/>
                    </a:lnTo>
                    <a:lnTo>
                      <a:pt x="63" y="23"/>
                    </a:lnTo>
                    <a:lnTo>
                      <a:pt x="63" y="18"/>
                    </a:lnTo>
                    <a:lnTo>
                      <a:pt x="63" y="11"/>
                    </a:lnTo>
                    <a:lnTo>
                      <a:pt x="61" y="8"/>
                    </a:lnTo>
                    <a:lnTo>
                      <a:pt x="61" y="7"/>
                    </a:lnTo>
                    <a:lnTo>
                      <a:pt x="61" y="6"/>
                    </a:lnTo>
                    <a:lnTo>
                      <a:pt x="60" y="6"/>
                    </a:lnTo>
                    <a:lnTo>
                      <a:pt x="60" y="5"/>
                    </a:lnTo>
                    <a:lnTo>
                      <a:pt x="59" y="5"/>
                    </a:lnTo>
                    <a:lnTo>
                      <a:pt x="59" y="4"/>
                    </a:lnTo>
                    <a:lnTo>
                      <a:pt x="55" y="3"/>
                    </a:lnTo>
                    <a:lnTo>
                      <a:pt x="53" y="2"/>
                    </a:lnTo>
                    <a:lnTo>
                      <a:pt x="51" y="1"/>
                    </a:lnTo>
                    <a:lnTo>
                      <a:pt x="48" y="0"/>
                    </a:lnTo>
                    <a:lnTo>
                      <a:pt x="45" y="0"/>
                    </a:lnTo>
                    <a:lnTo>
                      <a:pt x="42" y="0"/>
                    </a:lnTo>
                    <a:lnTo>
                      <a:pt x="39" y="0"/>
                    </a:lnTo>
                    <a:lnTo>
                      <a:pt x="36" y="0"/>
                    </a:lnTo>
                    <a:lnTo>
                      <a:pt x="3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4" name="Freeform 114"/>
              <p:cNvSpPr>
                <a:spLocks/>
              </p:cNvSpPr>
              <p:nvPr/>
            </p:nvSpPr>
            <p:spPr bwMode="auto">
              <a:xfrm>
                <a:off x="1990" y="3344"/>
                <a:ext cx="37" cy="32"/>
              </a:xfrm>
              <a:custGeom>
                <a:avLst/>
                <a:gdLst>
                  <a:gd name="T0" fmla="*/ 14 w 37"/>
                  <a:gd name="T1" fmla="*/ 5 h 32"/>
                  <a:gd name="T2" fmla="*/ 14 w 37"/>
                  <a:gd name="T3" fmla="*/ 6 h 32"/>
                  <a:gd name="T4" fmla="*/ 14 w 37"/>
                  <a:gd name="T5" fmla="*/ 6 h 32"/>
                  <a:gd name="T6" fmla="*/ 13 w 37"/>
                  <a:gd name="T7" fmla="*/ 6 h 32"/>
                  <a:gd name="T8" fmla="*/ 13 w 37"/>
                  <a:gd name="T9" fmla="*/ 6 h 32"/>
                  <a:gd name="T10" fmla="*/ 13 w 37"/>
                  <a:gd name="T11" fmla="*/ 6 h 32"/>
                  <a:gd name="T12" fmla="*/ 13 w 37"/>
                  <a:gd name="T13" fmla="*/ 6 h 32"/>
                  <a:gd name="T14" fmla="*/ 12 w 37"/>
                  <a:gd name="T15" fmla="*/ 6 h 32"/>
                  <a:gd name="T16" fmla="*/ 12 w 37"/>
                  <a:gd name="T17" fmla="*/ 6 h 32"/>
                  <a:gd name="T18" fmla="*/ 10 w 37"/>
                  <a:gd name="T19" fmla="*/ 8 h 32"/>
                  <a:gd name="T20" fmla="*/ 8 w 37"/>
                  <a:gd name="T21" fmla="*/ 9 h 32"/>
                  <a:gd name="T22" fmla="*/ 6 w 37"/>
                  <a:gd name="T23" fmla="*/ 11 h 32"/>
                  <a:gd name="T24" fmla="*/ 5 w 37"/>
                  <a:gd name="T25" fmla="*/ 12 h 32"/>
                  <a:gd name="T26" fmla="*/ 2 w 37"/>
                  <a:gd name="T27" fmla="*/ 14 h 32"/>
                  <a:gd name="T28" fmla="*/ 1 w 37"/>
                  <a:gd name="T29" fmla="*/ 15 h 32"/>
                  <a:gd name="T30" fmla="*/ 0 w 37"/>
                  <a:gd name="T31" fmla="*/ 17 h 32"/>
                  <a:gd name="T32" fmla="*/ 0 w 37"/>
                  <a:gd name="T33" fmla="*/ 19 h 32"/>
                  <a:gd name="T34" fmla="*/ 0 w 37"/>
                  <a:gd name="T35" fmla="*/ 21 h 32"/>
                  <a:gd name="T36" fmla="*/ 0 w 37"/>
                  <a:gd name="T37" fmla="*/ 23 h 32"/>
                  <a:gd name="T38" fmla="*/ 0 w 37"/>
                  <a:gd name="T39" fmla="*/ 24 h 32"/>
                  <a:gd name="T40" fmla="*/ 0 w 37"/>
                  <a:gd name="T41" fmla="*/ 26 h 32"/>
                  <a:gd name="T42" fmla="*/ 1 w 37"/>
                  <a:gd name="T43" fmla="*/ 27 h 32"/>
                  <a:gd name="T44" fmla="*/ 1 w 37"/>
                  <a:gd name="T45" fmla="*/ 29 h 32"/>
                  <a:gd name="T46" fmla="*/ 2 w 37"/>
                  <a:gd name="T47" fmla="*/ 31 h 32"/>
                  <a:gd name="T48" fmla="*/ 4 w 37"/>
                  <a:gd name="T49" fmla="*/ 32 h 32"/>
                  <a:gd name="T50" fmla="*/ 10 w 37"/>
                  <a:gd name="T51" fmla="*/ 32 h 32"/>
                  <a:gd name="T52" fmla="*/ 16 w 37"/>
                  <a:gd name="T53" fmla="*/ 31 h 32"/>
                  <a:gd name="T54" fmla="*/ 20 w 37"/>
                  <a:gd name="T55" fmla="*/ 29 h 32"/>
                  <a:gd name="T56" fmla="*/ 24 w 37"/>
                  <a:gd name="T57" fmla="*/ 26 h 32"/>
                  <a:gd name="T58" fmla="*/ 29 w 37"/>
                  <a:gd name="T59" fmla="*/ 23 h 32"/>
                  <a:gd name="T60" fmla="*/ 31 w 37"/>
                  <a:gd name="T61" fmla="*/ 19 h 32"/>
                  <a:gd name="T62" fmla="*/ 35 w 37"/>
                  <a:gd name="T63" fmla="*/ 14 h 32"/>
                  <a:gd name="T64" fmla="*/ 37 w 37"/>
                  <a:gd name="T65" fmla="*/ 10 h 32"/>
                  <a:gd name="T66" fmla="*/ 37 w 37"/>
                  <a:gd name="T67" fmla="*/ 8 h 32"/>
                  <a:gd name="T68" fmla="*/ 37 w 37"/>
                  <a:gd name="T69" fmla="*/ 7 h 32"/>
                  <a:gd name="T70" fmla="*/ 37 w 37"/>
                  <a:gd name="T71" fmla="*/ 6 h 32"/>
                  <a:gd name="T72" fmla="*/ 36 w 37"/>
                  <a:gd name="T73" fmla="*/ 4 h 32"/>
                  <a:gd name="T74" fmla="*/ 36 w 37"/>
                  <a:gd name="T75" fmla="*/ 3 h 32"/>
                  <a:gd name="T76" fmla="*/ 35 w 37"/>
                  <a:gd name="T77" fmla="*/ 2 h 32"/>
                  <a:gd name="T78" fmla="*/ 32 w 37"/>
                  <a:gd name="T79" fmla="*/ 1 h 32"/>
                  <a:gd name="T80" fmla="*/ 31 w 37"/>
                  <a:gd name="T81" fmla="*/ 1 h 32"/>
                  <a:gd name="T82" fmla="*/ 29 w 37"/>
                  <a:gd name="T83" fmla="*/ 0 h 32"/>
                  <a:gd name="T84" fmla="*/ 26 w 37"/>
                  <a:gd name="T85" fmla="*/ 0 h 32"/>
                  <a:gd name="T86" fmla="*/ 24 w 37"/>
                  <a:gd name="T87" fmla="*/ 1 h 32"/>
                  <a:gd name="T88" fmla="*/ 23 w 37"/>
                  <a:gd name="T89" fmla="*/ 1 h 32"/>
                  <a:gd name="T90" fmla="*/ 20 w 37"/>
                  <a:gd name="T91" fmla="*/ 2 h 32"/>
                  <a:gd name="T92" fmla="*/ 18 w 37"/>
                  <a:gd name="T93" fmla="*/ 3 h 32"/>
                  <a:gd name="T94" fmla="*/ 17 w 37"/>
                  <a:gd name="T95" fmla="*/ 4 h 32"/>
                  <a:gd name="T96" fmla="*/ 14 w 37"/>
                  <a:gd name="T97" fmla="*/ 5 h 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
                  <a:gd name="T148" fmla="*/ 0 h 32"/>
                  <a:gd name="T149" fmla="*/ 37 w 37"/>
                  <a:gd name="T150" fmla="*/ 32 h 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 h="32">
                    <a:moveTo>
                      <a:pt x="14" y="5"/>
                    </a:moveTo>
                    <a:lnTo>
                      <a:pt x="14" y="6"/>
                    </a:lnTo>
                    <a:lnTo>
                      <a:pt x="13" y="6"/>
                    </a:lnTo>
                    <a:lnTo>
                      <a:pt x="12" y="6"/>
                    </a:lnTo>
                    <a:lnTo>
                      <a:pt x="10" y="8"/>
                    </a:lnTo>
                    <a:lnTo>
                      <a:pt x="8" y="9"/>
                    </a:lnTo>
                    <a:lnTo>
                      <a:pt x="6" y="11"/>
                    </a:lnTo>
                    <a:lnTo>
                      <a:pt x="5" y="12"/>
                    </a:lnTo>
                    <a:lnTo>
                      <a:pt x="2" y="14"/>
                    </a:lnTo>
                    <a:lnTo>
                      <a:pt x="1" y="15"/>
                    </a:lnTo>
                    <a:lnTo>
                      <a:pt x="0" y="17"/>
                    </a:lnTo>
                    <a:lnTo>
                      <a:pt x="0" y="19"/>
                    </a:lnTo>
                    <a:lnTo>
                      <a:pt x="0" y="21"/>
                    </a:lnTo>
                    <a:lnTo>
                      <a:pt x="0" y="23"/>
                    </a:lnTo>
                    <a:lnTo>
                      <a:pt x="0" y="24"/>
                    </a:lnTo>
                    <a:lnTo>
                      <a:pt x="0" y="26"/>
                    </a:lnTo>
                    <a:lnTo>
                      <a:pt x="1" y="27"/>
                    </a:lnTo>
                    <a:lnTo>
                      <a:pt x="1" y="29"/>
                    </a:lnTo>
                    <a:lnTo>
                      <a:pt x="2" y="31"/>
                    </a:lnTo>
                    <a:lnTo>
                      <a:pt x="4" y="32"/>
                    </a:lnTo>
                    <a:lnTo>
                      <a:pt x="10" y="32"/>
                    </a:lnTo>
                    <a:lnTo>
                      <a:pt x="16" y="31"/>
                    </a:lnTo>
                    <a:lnTo>
                      <a:pt x="20" y="29"/>
                    </a:lnTo>
                    <a:lnTo>
                      <a:pt x="24" y="26"/>
                    </a:lnTo>
                    <a:lnTo>
                      <a:pt x="29" y="23"/>
                    </a:lnTo>
                    <a:lnTo>
                      <a:pt x="31" y="19"/>
                    </a:lnTo>
                    <a:lnTo>
                      <a:pt x="35" y="14"/>
                    </a:lnTo>
                    <a:lnTo>
                      <a:pt x="37" y="10"/>
                    </a:lnTo>
                    <a:lnTo>
                      <a:pt x="37" y="8"/>
                    </a:lnTo>
                    <a:lnTo>
                      <a:pt x="37" y="7"/>
                    </a:lnTo>
                    <a:lnTo>
                      <a:pt x="37" y="6"/>
                    </a:lnTo>
                    <a:lnTo>
                      <a:pt x="36" y="4"/>
                    </a:lnTo>
                    <a:lnTo>
                      <a:pt x="36" y="3"/>
                    </a:lnTo>
                    <a:lnTo>
                      <a:pt x="35" y="2"/>
                    </a:lnTo>
                    <a:lnTo>
                      <a:pt x="32" y="1"/>
                    </a:lnTo>
                    <a:lnTo>
                      <a:pt x="31" y="1"/>
                    </a:lnTo>
                    <a:lnTo>
                      <a:pt x="29" y="0"/>
                    </a:lnTo>
                    <a:lnTo>
                      <a:pt x="26" y="0"/>
                    </a:lnTo>
                    <a:lnTo>
                      <a:pt x="24" y="1"/>
                    </a:lnTo>
                    <a:lnTo>
                      <a:pt x="23" y="1"/>
                    </a:lnTo>
                    <a:lnTo>
                      <a:pt x="20" y="2"/>
                    </a:lnTo>
                    <a:lnTo>
                      <a:pt x="18" y="3"/>
                    </a:lnTo>
                    <a:lnTo>
                      <a:pt x="17" y="4"/>
                    </a:lnTo>
                    <a:lnTo>
                      <a:pt x="14" y="5"/>
                    </a:lnTo>
                    <a:close/>
                  </a:path>
                </a:pathLst>
              </a:custGeom>
              <a:solidFill>
                <a:srgbClr val="B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85" name="Freeform 115"/>
              <p:cNvSpPr>
                <a:spLocks/>
              </p:cNvSpPr>
              <p:nvPr/>
            </p:nvSpPr>
            <p:spPr bwMode="auto">
              <a:xfrm>
                <a:off x="1974" y="3333"/>
                <a:ext cx="69" cy="55"/>
              </a:xfrm>
              <a:custGeom>
                <a:avLst/>
                <a:gdLst>
                  <a:gd name="T0" fmla="*/ 48 w 69"/>
                  <a:gd name="T1" fmla="*/ 12 h 55"/>
                  <a:gd name="T2" fmla="*/ 52 w 69"/>
                  <a:gd name="T3" fmla="*/ 15 h 55"/>
                  <a:gd name="T4" fmla="*/ 53 w 69"/>
                  <a:gd name="T5" fmla="*/ 19 h 55"/>
                  <a:gd name="T6" fmla="*/ 47 w 69"/>
                  <a:gd name="T7" fmla="*/ 30 h 55"/>
                  <a:gd name="T8" fmla="*/ 36 w 69"/>
                  <a:gd name="T9" fmla="*/ 40 h 55"/>
                  <a:gd name="T10" fmla="*/ 20 w 69"/>
                  <a:gd name="T11" fmla="*/ 43 h 55"/>
                  <a:gd name="T12" fmla="*/ 17 w 69"/>
                  <a:gd name="T13" fmla="*/ 38 h 55"/>
                  <a:gd name="T14" fmla="*/ 16 w 69"/>
                  <a:gd name="T15" fmla="*/ 34 h 55"/>
                  <a:gd name="T16" fmla="*/ 16 w 69"/>
                  <a:gd name="T17" fmla="*/ 28 h 55"/>
                  <a:gd name="T18" fmla="*/ 21 w 69"/>
                  <a:gd name="T19" fmla="*/ 23 h 55"/>
                  <a:gd name="T20" fmla="*/ 26 w 69"/>
                  <a:gd name="T21" fmla="*/ 19 h 55"/>
                  <a:gd name="T22" fmla="*/ 29 w 69"/>
                  <a:gd name="T23" fmla="*/ 17 h 55"/>
                  <a:gd name="T24" fmla="*/ 29 w 69"/>
                  <a:gd name="T25" fmla="*/ 17 h 55"/>
                  <a:gd name="T26" fmla="*/ 30 w 69"/>
                  <a:gd name="T27" fmla="*/ 16 h 55"/>
                  <a:gd name="T28" fmla="*/ 36 w 69"/>
                  <a:gd name="T29" fmla="*/ 13 h 55"/>
                  <a:gd name="T30" fmla="*/ 42 w 69"/>
                  <a:gd name="T31" fmla="*/ 11 h 55"/>
                  <a:gd name="T32" fmla="*/ 53 w 69"/>
                  <a:gd name="T33" fmla="*/ 1 h 55"/>
                  <a:gd name="T34" fmla="*/ 41 w 69"/>
                  <a:gd name="T35" fmla="*/ 0 h 55"/>
                  <a:gd name="T36" fmla="*/ 29 w 69"/>
                  <a:gd name="T37" fmla="*/ 3 h 55"/>
                  <a:gd name="T38" fmla="*/ 22 w 69"/>
                  <a:gd name="T39" fmla="*/ 7 h 55"/>
                  <a:gd name="T40" fmla="*/ 21 w 69"/>
                  <a:gd name="T41" fmla="*/ 7 h 55"/>
                  <a:gd name="T42" fmla="*/ 21 w 69"/>
                  <a:gd name="T43" fmla="*/ 8 h 55"/>
                  <a:gd name="T44" fmla="*/ 9 w 69"/>
                  <a:gd name="T45" fmla="*/ 15 h 55"/>
                  <a:gd name="T46" fmla="*/ 0 w 69"/>
                  <a:gd name="T47" fmla="*/ 33 h 55"/>
                  <a:gd name="T48" fmla="*/ 9 w 69"/>
                  <a:gd name="T49" fmla="*/ 49 h 55"/>
                  <a:gd name="T50" fmla="*/ 10 w 69"/>
                  <a:gd name="T51" fmla="*/ 51 h 55"/>
                  <a:gd name="T52" fmla="*/ 11 w 69"/>
                  <a:gd name="T53" fmla="*/ 52 h 55"/>
                  <a:gd name="T54" fmla="*/ 14 w 69"/>
                  <a:gd name="T55" fmla="*/ 53 h 55"/>
                  <a:gd name="T56" fmla="*/ 17 w 69"/>
                  <a:gd name="T57" fmla="*/ 55 h 55"/>
                  <a:gd name="T58" fmla="*/ 22 w 69"/>
                  <a:gd name="T59" fmla="*/ 55 h 55"/>
                  <a:gd name="T60" fmla="*/ 24 w 69"/>
                  <a:gd name="T61" fmla="*/ 55 h 55"/>
                  <a:gd name="T62" fmla="*/ 28 w 69"/>
                  <a:gd name="T63" fmla="*/ 54 h 55"/>
                  <a:gd name="T64" fmla="*/ 30 w 69"/>
                  <a:gd name="T65" fmla="*/ 54 h 55"/>
                  <a:gd name="T66" fmla="*/ 36 w 69"/>
                  <a:gd name="T67" fmla="*/ 53 h 55"/>
                  <a:gd name="T68" fmla="*/ 41 w 69"/>
                  <a:gd name="T69" fmla="*/ 52 h 55"/>
                  <a:gd name="T70" fmla="*/ 45 w 69"/>
                  <a:gd name="T71" fmla="*/ 49 h 55"/>
                  <a:gd name="T72" fmla="*/ 50 w 69"/>
                  <a:gd name="T73" fmla="*/ 47 h 55"/>
                  <a:gd name="T74" fmla="*/ 53 w 69"/>
                  <a:gd name="T75" fmla="*/ 44 h 55"/>
                  <a:gd name="T76" fmla="*/ 58 w 69"/>
                  <a:gd name="T77" fmla="*/ 40 h 55"/>
                  <a:gd name="T78" fmla="*/ 63 w 69"/>
                  <a:gd name="T79" fmla="*/ 33 h 55"/>
                  <a:gd name="T80" fmla="*/ 66 w 69"/>
                  <a:gd name="T81" fmla="*/ 26 h 55"/>
                  <a:gd name="T82" fmla="*/ 68 w 69"/>
                  <a:gd name="T83" fmla="*/ 15 h 55"/>
                  <a:gd name="T84" fmla="*/ 62 w 69"/>
                  <a:gd name="T85" fmla="*/ 6 h 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9"/>
                  <a:gd name="T130" fmla="*/ 0 h 55"/>
                  <a:gd name="T131" fmla="*/ 69 w 69"/>
                  <a:gd name="T132" fmla="*/ 55 h 5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9" h="55">
                    <a:moveTo>
                      <a:pt x="53" y="1"/>
                    </a:moveTo>
                    <a:lnTo>
                      <a:pt x="47" y="12"/>
                    </a:lnTo>
                    <a:lnTo>
                      <a:pt x="48" y="12"/>
                    </a:lnTo>
                    <a:lnTo>
                      <a:pt x="51" y="13"/>
                    </a:lnTo>
                    <a:lnTo>
                      <a:pt x="52" y="14"/>
                    </a:lnTo>
                    <a:lnTo>
                      <a:pt x="52" y="15"/>
                    </a:lnTo>
                    <a:lnTo>
                      <a:pt x="53" y="17"/>
                    </a:lnTo>
                    <a:lnTo>
                      <a:pt x="53" y="18"/>
                    </a:lnTo>
                    <a:lnTo>
                      <a:pt x="53" y="19"/>
                    </a:lnTo>
                    <a:lnTo>
                      <a:pt x="53" y="21"/>
                    </a:lnTo>
                    <a:lnTo>
                      <a:pt x="51" y="25"/>
                    </a:lnTo>
                    <a:lnTo>
                      <a:pt x="47" y="30"/>
                    </a:lnTo>
                    <a:lnTo>
                      <a:pt x="45" y="34"/>
                    </a:lnTo>
                    <a:lnTo>
                      <a:pt x="40" y="37"/>
                    </a:lnTo>
                    <a:lnTo>
                      <a:pt x="36" y="40"/>
                    </a:lnTo>
                    <a:lnTo>
                      <a:pt x="32" y="42"/>
                    </a:lnTo>
                    <a:lnTo>
                      <a:pt x="26" y="43"/>
                    </a:lnTo>
                    <a:lnTo>
                      <a:pt x="20" y="43"/>
                    </a:lnTo>
                    <a:lnTo>
                      <a:pt x="18" y="42"/>
                    </a:lnTo>
                    <a:lnTo>
                      <a:pt x="17" y="40"/>
                    </a:lnTo>
                    <a:lnTo>
                      <a:pt x="17" y="38"/>
                    </a:lnTo>
                    <a:lnTo>
                      <a:pt x="16" y="37"/>
                    </a:lnTo>
                    <a:lnTo>
                      <a:pt x="16" y="35"/>
                    </a:lnTo>
                    <a:lnTo>
                      <a:pt x="16" y="34"/>
                    </a:lnTo>
                    <a:lnTo>
                      <a:pt x="16" y="32"/>
                    </a:lnTo>
                    <a:lnTo>
                      <a:pt x="16" y="30"/>
                    </a:lnTo>
                    <a:lnTo>
                      <a:pt x="16" y="28"/>
                    </a:lnTo>
                    <a:lnTo>
                      <a:pt x="17" y="26"/>
                    </a:lnTo>
                    <a:lnTo>
                      <a:pt x="18" y="25"/>
                    </a:lnTo>
                    <a:lnTo>
                      <a:pt x="21" y="23"/>
                    </a:lnTo>
                    <a:lnTo>
                      <a:pt x="22" y="22"/>
                    </a:lnTo>
                    <a:lnTo>
                      <a:pt x="24" y="20"/>
                    </a:lnTo>
                    <a:lnTo>
                      <a:pt x="26" y="19"/>
                    </a:lnTo>
                    <a:lnTo>
                      <a:pt x="28" y="17"/>
                    </a:lnTo>
                    <a:lnTo>
                      <a:pt x="29" y="17"/>
                    </a:lnTo>
                    <a:lnTo>
                      <a:pt x="30" y="17"/>
                    </a:lnTo>
                    <a:lnTo>
                      <a:pt x="30" y="16"/>
                    </a:lnTo>
                    <a:lnTo>
                      <a:pt x="33" y="15"/>
                    </a:lnTo>
                    <a:lnTo>
                      <a:pt x="34" y="14"/>
                    </a:lnTo>
                    <a:lnTo>
                      <a:pt x="36" y="13"/>
                    </a:lnTo>
                    <a:lnTo>
                      <a:pt x="39" y="12"/>
                    </a:lnTo>
                    <a:lnTo>
                      <a:pt x="40" y="12"/>
                    </a:lnTo>
                    <a:lnTo>
                      <a:pt x="42" y="11"/>
                    </a:lnTo>
                    <a:lnTo>
                      <a:pt x="45" y="11"/>
                    </a:lnTo>
                    <a:lnTo>
                      <a:pt x="47" y="12"/>
                    </a:lnTo>
                    <a:lnTo>
                      <a:pt x="53" y="1"/>
                    </a:lnTo>
                    <a:lnTo>
                      <a:pt x="50" y="0"/>
                    </a:lnTo>
                    <a:lnTo>
                      <a:pt x="45" y="0"/>
                    </a:lnTo>
                    <a:lnTo>
                      <a:pt x="41" y="0"/>
                    </a:lnTo>
                    <a:lnTo>
                      <a:pt x="36" y="1"/>
                    </a:lnTo>
                    <a:lnTo>
                      <a:pt x="33" y="2"/>
                    </a:lnTo>
                    <a:lnTo>
                      <a:pt x="29" y="3"/>
                    </a:lnTo>
                    <a:lnTo>
                      <a:pt x="26" y="5"/>
                    </a:lnTo>
                    <a:lnTo>
                      <a:pt x="22" y="7"/>
                    </a:lnTo>
                    <a:lnTo>
                      <a:pt x="21" y="7"/>
                    </a:lnTo>
                    <a:lnTo>
                      <a:pt x="21" y="8"/>
                    </a:lnTo>
                    <a:lnTo>
                      <a:pt x="14" y="11"/>
                    </a:lnTo>
                    <a:lnTo>
                      <a:pt x="9" y="15"/>
                    </a:lnTo>
                    <a:lnTo>
                      <a:pt x="4" y="21"/>
                    </a:lnTo>
                    <a:lnTo>
                      <a:pt x="2" y="27"/>
                    </a:lnTo>
                    <a:lnTo>
                      <a:pt x="0" y="33"/>
                    </a:lnTo>
                    <a:lnTo>
                      <a:pt x="2" y="39"/>
                    </a:lnTo>
                    <a:lnTo>
                      <a:pt x="4" y="44"/>
                    </a:lnTo>
                    <a:lnTo>
                      <a:pt x="9" y="49"/>
                    </a:lnTo>
                    <a:lnTo>
                      <a:pt x="9" y="50"/>
                    </a:lnTo>
                    <a:lnTo>
                      <a:pt x="10" y="51"/>
                    </a:lnTo>
                    <a:lnTo>
                      <a:pt x="11" y="51"/>
                    </a:lnTo>
                    <a:lnTo>
                      <a:pt x="11" y="52"/>
                    </a:lnTo>
                    <a:lnTo>
                      <a:pt x="12" y="52"/>
                    </a:lnTo>
                    <a:lnTo>
                      <a:pt x="14" y="53"/>
                    </a:lnTo>
                    <a:lnTo>
                      <a:pt x="15" y="54"/>
                    </a:lnTo>
                    <a:lnTo>
                      <a:pt x="16" y="54"/>
                    </a:lnTo>
                    <a:lnTo>
                      <a:pt x="17" y="55"/>
                    </a:lnTo>
                    <a:lnTo>
                      <a:pt x="18" y="55"/>
                    </a:lnTo>
                    <a:lnTo>
                      <a:pt x="20" y="55"/>
                    </a:lnTo>
                    <a:lnTo>
                      <a:pt x="22" y="55"/>
                    </a:lnTo>
                    <a:lnTo>
                      <a:pt x="23" y="55"/>
                    </a:lnTo>
                    <a:lnTo>
                      <a:pt x="24" y="55"/>
                    </a:lnTo>
                    <a:lnTo>
                      <a:pt x="26" y="55"/>
                    </a:lnTo>
                    <a:lnTo>
                      <a:pt x="27" y="54"/>
                    </a:lnTo>
                    <a:lnTo>
                      <a:pt x="28" y="54"/>
                    </a:lnTo>
                    <a:lnTo>
                      <a:pt x="29" y="54"/>
                    </a:lnTo>
                    <a:lnTo>
                      <a:pt x="30" y="54"/>
                    </a:lnTo>
                    <a:lnTo>
                      <a:pt x="33" y="54"/>
                    </a:lnTo>
                    <a:lnTo>
                      <a:pt x="34" y="53"/>
                    </a:lnTo>
                    <a:lnTo>
                      <a:pt x="36" y="53"/>
                    </a:lnTo>
                    <a:lnTo>
                      <a:pt x="38" y="53"/>
                    </a:lnTo>
                    <a:lnTo>
                      <a:pt x="39" y="52"/>
                    </a:lnTo>
                    <a:lnTo>
                      <a:pt x="41" y="52"/>
                    </a:lnTo>
                    <a:lnTo>
                      <a:pt x="42" y="51"/>
                    </a:lnTo>
                    <a:lnTo>
                      <a:pt x="44" y="50"/>
                    </a:lnTo>
                    <a:lnTo>
                      <a:pt x="45" y="49"/>
                    </a:lnTo>
                    <a:lnTo>
                      <a:pt x="46" y="49"/>
                    </a:lnTo>
                    <a:lnTo>
                      <a:pt x="48" y="48"/>
                    </a:lnTo>
                    <a:lnTo>
                      <a:pt x="50" y="47"/>
                    </a:lnTo>
                    <a:lnTo>
                      <a:pt x="51" y="46"/>
                    </a:lnTo>
                    <a:lnTo>
                      <a:pt x="52" y="45"/>
                    </a:lnTo>
                    <a:lnTo>
                      <a:pt x="53" y="44"/>
                    </a:lnTo>
                    <a:lnTo>
                      <a:pt x="56" y="42"/>
                    </a:lnTo>
                    <a:lnTo>
                      <a:pt x="58" y="40"/>
                    </a:lnTo>
                    <a:lnTo>
                      <a:pt x="59" y="38"/>
                    </a:lnTo>
                    <a:lnTo>
                      <a:pt x="60" y="36"/>
                    </a:lnTo>
                    <a:lnTo>
                      <a:pt x="63" y="33"/>
                    </a:lnTo>
                    <a:lnTo>
                      <a:pt x="64" y="31"/>
                    </a:lnTo>
                    <a:lnTo>
                      <a:pt x="65" y="28"/>
                    </a:lnTo>
                    <a:lnTo>
                      <a:pt x="66" y="26"/>
                    </a:lnTo>
                    <a:lnTo>
                      <a:pt x="68" y="22"/>
                    </a:lnTo>
                    <a:lnTo>
                      <a:pt x="69" y="18"/>
                    </a:lnTo>
                    <a:lnTo>
                      <a:pt x="68" y="15"/>
                    </a:lnTo>
                    <a:lnTo>
                      <a:pt x="66" y="11"/>
                    </a:lnTo>
                    <a:lnTo>
                      <a:pt x="65" y="9"/>
                    </a:lnTo>
                    <a:lnTo>
                      <a:pt x="62" y="6"/>
                    </a:lnTo>
                    <a:lnTo>
                      <a:pt x="58" y="3"/>
                    </a:lnTo>
                    <a:lnTo>
                      <a:pt x="5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38923" name="Freeform 137"/>
            <p:cNvSpPr>
              <a:spLocks noEditPoints="1"/>
            </p:cNvSpPr>
            <p:nvPr/>
          </p:nvSpPr>
          <p:spPr bwMode="auto">
            <a:xfrm rot="-479821">
              <a:off x="4689475" y="2003425"/>
              <a:ext cx="368300" cy="1298575"/>
            </a:xfrm>
            <a:custGeom>
              <a:avLst/>
              <a:gdLst>
                <a:gd name="T0" fmla="*/ 0 w 1700"/>
                <a:gd name="T1" fmla="*/ 0 h 5862"/>
                <a:gd name="T2" fmla="*/ 0 w 1700"/>
                <a:gd name="T3" fmla="*/ 0 h 5862"/>
                <a:gd name="T4" fmla="*/ 0 w 1700"/>
                <a:gd name="T5" fmla="*/ 0 h 5862"/>
                <a:gd name="T6" fmla="*/ 0 w 1700"/>
                <a:gd name="T7" fmla="*/ 0 h 5862"/>
                <a:gd name="T8" fmla="*/ 0 w 1700"/>
                <a:gd name="T9" fmla="*/ 0 h 5862"/>
                <a:gd name="T10" fmla="*/ 0 w 1700"/>
                <a:gd name="T11" fmla="*/ 0 h 5862"/>
                <a:gd name="T12" fmla="*/ 0 w 1700"/>
                <a:gd name="T13" fmla="*/ 0 h 5862"/>
                <a:gd name="T14" fmla="*/ 0 w 1700"/>
                <a:gd name="T15" fmla="*/ 0 h 5862"/>
                <a:gd name="T16" fmla="*/ 0 w 1700"/>
                <a:gd name="T17" fmla="*/ 0 h 5862"/>
                <a:gd name="T18" fmla="*/ 0 w 1700"/>
                <a:gd name="T19" fmla="*/ 0 h 5862"/>
                <a:gd name="T20" fmla="*/ 0 w 1700"/>
                <a:gd name="T21" fmla="*/ 0 h 58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00"/>
                <a:gd name="T34" fmla="*/ 0 h 5862"/>
                <a:gd name="T35" fmla="*/ 1700 w 1700"/>
                <a:gd name="T36" fmla="*/ 5862 h 58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00" h="5862">
                  <a:moveTo>
                    <a:pt x="208" y="313"/>
                  </a:moveTo>
                  <a:lnTo>
                    <a:pt x="1696" y="5816"/>
                  </a:lnTo>
                  <a:cubicBezTo>
                    <a:pt x="1700" y="5834"/>
                    <a:pt x="1690" y="5852"/>
                    <a:pt x="1672" y="5857"/>
                  </a:cubicBezTo>
                  <a:cubicBezTo>
                    <a:pt x="1654" y="5862"/>
                    <a:pt x="1636" y="5851"/>
                    <a:pt x="1631" y="5834"/>
                  </a:cubicBezTo>
                  <a:lnTo>
                    <a:pt x="143" y="330"/>
                  </a:lnTo>
                  <a:cubicBezTo>
                    <a:pt x="138" y="313"/>
                    <a:pt x="149" y="294"/>
                    <a:pt x="167" y="289"/>
                  </a:cubicBezTo>
                  <a:cubicBezTo>
                    <a:pt x="185" y="285"/>
                    <a:pt x="203" y="295"/>
                    <a:pt x="208" y="313"/>
                  </a:cubicBezTo>
                  <a:close/>
                  <a:moveTo>
                    <a:pt x="0" y="438"/>
                  </a:moveTo>
                  <a:lnTo>
                    <a:pt x="88" y="0"/>
                  </a:lnTo>
                  <a:lnTo>
                    <a:pt x="386" y="334"/>
                  </a:lnTo>
                  <a:lnTo>
                    <a:pt x="0" y="438"/>
                  </a:lnTo>
                  <a:close/>
                </a:path>
              </a:pathLst>
            </a:custGeom>
            <a:solidFill>
              <a:srgbClr val="0000FF"/>
            </a:solidFill>
            <a:ln w="1588">
              <a:solidFill>
                <a:srgbClr val="0000FF"/>
              </a:solidFill>
              <a:bevel/>
              <a:headEnd/>
              <a:tailEnd/>
            </a:ln>
          </p:spPr>
          <p:txBody>
            <a:bodyPr/>
            <a:lstStyle/>
            <a:p>
              <a:endParaRPr lang="ja-JP" altLang="en-US"/>
            </a:p>
          </p:txBody>
        </p:sp>
        <p:sp>
          <p:nvSpPr>
            <p:cNvPr id="38924" name="Freeform 139"/>
            <p:cNvSpPr>
              <a:spLocks noEditPoints="1"/>
            </p:cNvSpPr>
            <p:nvPr/>
          </p:nvSpPr>
          <p:spPr bwMode="auto">
            <a:xfrm>
              <a:off x="1979613" y="2016125"/>
              <a:ext cx="3125788" cy="1284287"/>
            </a:xfrm>
            <a:custGeom>
              <a:avLst/>
              <a:gdLst>
                <a:gd name="T0" fmla="*/ 0 w 14363"/>
                <a:gd name="T1" fmla="*/ 0 h 5808"/>
                <a:gd name="T2" fmla="*/ 0 w 14363"/>
                <a:gd name="T3" fmla="*/ 0 h 5808"/>
                <a:gd name="T4" fmla="*/ 0 w 14363"/>
                <a:gd name="T5" fmla="*/ 0 h 5808"/>
                <a:gd name="T6" fmla="*/ 0 w 14363"/>
                <a:gd name="T7" fmla="*/ 0 h 5808"/>
                <a:gd name="T8" fmla="*/ 0 w 14363"/>
                <a:gd name="T9" fmla="*/ 0 h 5808"/>
                <a:gd name="T10" fmla="*/ 0 w 14363"/>
                <a:gd name="T11" fmla="*/ 0 h 5808"/>
                <a:gd name="T12" fmla="*/ 0 w 14363"/>
                <a:gd name="T13" fmla="*/ 0 h 5808"/>
                <a:gd name="T14" fmla="*/ 0 w 14363"/>
                <a:gd name="T15" fmla="*/ 0 h 5808"/>
                <a:gd name="T16" fmla="*/ 0 w 14363"/>
                <a:gd name="T17" fmla="*/ 0 h 5808"/>
                <a:gd name="T18" fmla="*/ 0 w 14363"/>
                <a:gd name="T19" fmla="*/ 0 h 5808"/>
                <a:gd name="T20" fmla="*/ 0 w 14363"/>
                <a:gd name="T21" fmla="*/ 0 h 58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363"/>
                <a:gd name="T34" fmla="*/ 0 h 5808"/>
                <a:gd name="T35" fmla="*/ 14363 w 14363"/>
                <a:gd name="T36" fmla="*/ 5808 h 58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363" h="5808">
                  <a:moveTo>
                    <a:pt x="322" y="130"/>
                  </a:moveTo>
                  <a:lnTo>
                    <a:pt x="14337" y="5739"/>
                  </a:lnTo>
                  <a:cubicBezTo>
                    <a:pt x="14354" y="5746"/>
                    <a:pt x="14363" y="5765"/>
                    <a:pt x="14356" y="5783"/>
                  </a:cubicBezTo>
                  <a:cubicBezTo>
                    <a:pt x="14349" y="5800"/>
                    <a:pt x="14330" y="5808"/>
                    <a:pt x="14312" y="5801"/>
                  </a:cubicBezTo>
                  <a:lnTo>
                    <a:pt x="297" y="192"/>
                  </a:lnTo>
                  <a:cubicBezTo>
                    <a:pt x="280" y="185"/>
                    <a:pt x="271" y="165"/>
                    <a:pt x="278" y="148"/>
                  </a:cubicBezTo>
                  <a:cubicBezTo>
                    <a:pt x="285" y="131"/>
                    <a:pt x="305" y="123"/>
                    <a:pt x="322" y="130"/>
                  </a:cubicBezTo>
                  <a:close/>
                  <a:moveTo>
                    <a:pt x="297" y="371"/>
                  </a:moveTo>
                  <a:lnTo>
                    <a:pt x="0" y="37"/>
                  </a:lnTo>
                  <a:lnTo>
                    <a:pt x="445" y="0"/>
                  </a:lnTo>
                  <a:lnTo>
                    <a:pt x="297" y="371"/>
                  </a:lnTo>
                  <a:close/>
                </a:path>
              </a:pathLst>
            </a:custGeom>
            <a:solidFill>
              <a:srgbClr val="0000FF"/>
            </a:solidFill>
            <a:ln w="1588">
              <a:solidFill>
                <a:srgbClr val="0000FF"/>
              </a:solidFill>
              <a:bevel/>
              <a:headEnd/>
              <a:tailEnd/>
            </a:ln>
          </p:spPr>
          <p:txBody>
            <a:bodyPr/>
            <a:lstStyle/>
            <a:p>
              <a:endParaRPr lang="ja-JP" altLang="en-US"/>
            </a:p>
          </p:txBody>
        </p:sp>
        <p:sp>
          <p:nvSpPr>
            <p:cNvPr id="38925" name="Freeform 140"/>
            <p:cNvSpPr>
              <a:spLocks noEditPoints="1"/>
            </p:cNvSpPr>
            <p:nvPr/>
          </p:nvSpPr>
          <p:spPr bwMode="auto">
            <a:xfrm>
              <a:off x="2600325" y="3921125"/>
              <a:ext cx="857250" cy="1135062"/>
            </a:xfrm>
            <a:custGeom>
              <a:avLst/>
              <a:gdLst>
                <a:gd name="T0" fmla="*/ 2147483646 w 390"/>
                <a:gd name="T1" fmla="*/ 0 h 400"/>
                <a:gd name="T2" fmla="*/ 2147483646 w 390"/>
                <a:gd name="T3" fmla="*/ 2147483646 h 400"/>
                <a:gd name="T4" fmla="*/ 2147483646 w 390"/>
                <a:gd name="T5" fmla="*/ 2147483646 h 400"/>
                <a:gd name="T6" fmla="*/ 0 w 390"/>
                <a:gd name="T7" fmla="*/ 2147483646 h 400"/>
                <a:gd name="T8" fmla="*/ 2147483646 w 390"/>
                <a:gd name="T9" fmla="*/ 0 h 400"/>
                <a:gd name="T10" fmla="*/ 2147483646 w 390"/>
                <a:gd name="T11" fmla="*/ 2147483646 h 400"/>
                <a:gd name="T12" fmla="*/ 2147483646 w 390"/>
                <a:gd name="T13" fmla="*/ 2147483646 h 400"/>
                <a:gd name="T14" fmla="*/ 2147483646 w 390"/>
                <a:gd name="T15" fmla="*/ 2147483646 h 400"/>
                <a:gd name="T16" fmla="*/ 2147483646 w 390"/>
                <a:gd name="T17" fmla="*/ 2147483646 h 4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0"/>
                <a:gd name="T28" fmla="*/ 0 h 400"/>
                <a:gd name="T29" fmla="*/ 390 w 390"/>
                <a:gd name="T30" fmla="*/ 400 h 4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0" h="400">
                  <a:moveTo>
                    <a:pt x="28" y="0"/>
                  </a:moveTo>
                  <a:lnTo>
                    <a:pt x="353" y="339"/>
                  </a:lnTo>
                  <a:lnTo>
                    <a:pt x="325" y="354"/>
                  </a:lnTo>
                  <a:lnTo>
                    <a:pt x="0" y="16"/>
                  </a:lnTo>
                  <a:lnTo>
                    <a:pt x="28" y="0"/>
                  </a:lnTo>
                  <a:close/>
                  <a:moveTo>
                    <a:pt x="370" y="313"/>
                  </a:moveTo>
                  <a:lnTo>
                    <a:pt x="390" y="400"/>
                  </a:lnTo>
                  <a:lnTo>
                    <a:pt x="286" y="359"/>
                  </a:lnTo>
                  <a:lnTo>
                    <a:pt x="370" y="313"/>
                  </a:lnTo>
                  <a:close/>
                </a:path>
              </a:pathLst>
            </a:custGeom>
            <a:solidFill>
              <a:srgbClr val="FF0000"/>
            </a:solidFill>
            <a:ln w="1588">
              <a:solidFill>
                <a:srgbClr val="FF0000"/>
              </a:solidFill>
              <a:bevel/>
              <a:headEnd/>
              <a:tailEnd/>
            </a:ln>
          </p:spPr>
          <p:txBody>
            <a:bodyPr/>
            <a:lstStyle/>
            <a:p>
              <a:endParaRPr lang="ja-JP" altLang="en-US"/>
            </a:p>
          </p:txBody>
        </p:sp>
        <p:sp>
          <p:nvSpPr>
            <p:cNvPr id="38926" name="Freeform 141"/>
            <p:cNvSpPr>
              <a:spLocks noEditPoints="1"/>
            </p:cNvSpPr>
            <p:nvPr/>
          </p:nvSpPr>
          <p:spPr bwMode="auto">
            <a:xfrm>
              <a:off x="4100513" y="3890963"/>
              <a:ext cx="866775" cy="1236662"/>
            </a:xfrm>
            <a:custGeom>
              <a:avLst/>
              <a:gdLst>
                <a:gd name="T0" fmla="*/ 2147483646 w 394"/>
                <a:gd name="T1" fmla="*/ 2147483646 h 436"/>
                <a:gd name="T2" fmla="*/ 2147483646 w 394"/>
                <a:gd name="T3" fmla="*/ 2147483646 h 436"/>
                <a:gd name="T4" fmla="*/ 0 w 394"/>
                <a:gd name="T5" fmla="*/ 2147483646 h 436"/>
                <a:gd name="T6" fmla="*/ 2147483646 w 394"/>
                <a:gd name="T7" fmla="*/ 2147483646 h 436"/>
                <a:gd name="T8" fmla="*/ 2147483646 w 394"/>
                <a:gd name="T9" fmla="*/ 2147483646 h 436"/>
                <a:gd name="T10" fmla="*/ 2147483646 w 394"/>
                <a:gd name="T11" fmla="*/ 2147483646 h 436"/>
                <a:gd name="T12" fmla="*/ 2147483646 w 394"/>
                <a:gd name="T13" fmla="*/ 0 h 436"/>
                <a:gd name="T14" fmla="*/ 2147483646 w 394"/>
                <a:gd name="T15" fmla="*/ 2147483646 h 436"/>
                <a:gd name="T16" fmla="*/ 2147483646 w 394"/>
                <a:gd name="T17" fmla="*/ 2147483646 h 4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4"/>
                <a:gd name="T28" fmla="*/ 0 h 436"/>
                <a:gd name="T29" fmla="*/ 394 w 394"/>
                <a:gd name="T30" fmla="*/ 436 h 4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4" h="436">
                  <a:moveTo>
                    <a:pt x="360" y="62"/>
                  </a:moveTo>
                  <a:lnTo>
                    <a:pt x="28" y="436"/>
                  </a:lnTo>
                  <a:lnTo>
                    <a:pt x="0" y="421"/>
                  </a:lnTo>
                  <a:lnTo>
                    <a:pt x="331" y="47"/>
                  </a:lnTo>
                  <a:lnTo>
                    <a:pt x="360" y="62"/>
                  </a:lnTo>
                  <a:close/>
                  <a:moveTo>
                    <a:pt x="293" y="43"/>
                  </a:moveTo>
                  <a:lnTo>
                    <a:pt x="394" y="0"/>
                  </a:lnTo>
                  <a:lnTo>
                    <a:pt x="379" y="88"/>
                  </a:lnTo>
                  <a:lnTo>
                    <a:pt x="293" y="43"/>
                  </a:lnTo>
                  <a:close/>
                </a:path>
              </a:pathLst>
            </a:custGeom>
            <a:solidFill>
              <a:srgbClr val="0000FF"/>
            </a:solidFill>
            <a:ln w="1588">
              <a:solidFill>
                <a:srgbClr val="0000FF"/>
              </a:solidFill>
              <a:bevel/>
              <a:headEnd/>
              <a:tailEnd/>
            </a:ln>
          </p:spPr>
          <p:txBody>
            <a:bodyPr/>
            <a:lstStyle/>
            <a:p>
              <a:endParaRPr lang="ja-JP" altLang="en-US"/>
            </a:p>
          </p:txBody>
        </p:sp>
        <p:grpSp>
          <p:nvGrpSpPr>
            <p:cNvPr id="38927" name="Group 144"/>
            <p:cNvGrpSpPr>
              <a:grpSpLocks/>
            </p:cNvGrpSpPr>
            <p:nvPr/>
          </p:nvGrpSpPr>
          <p:grpSpPr bwMode="auto">
            <a:xfrm>
              <a:off x="2600325" y="5065713"/>
              <a:ext cx="2073275" cy="633412"/>
              <a:chOff x="2341" y="3908"/>
              <a:chExt cx="974" cy="181"/>
            </a:xfrm>
          </p:grpSpPr>
          <p:sp>
            <p:nvSpPr>
              <p:cNvPr id="39066" name="Oval 142"/>
              <p:cNvSpPr>
                <a:spLocks noChangeArrowheads="1"/>
              </p:cNvSpPr>
              <p:nvPr/>
            </p:nvSpPr>
            <p:spPr bwMode="auto">
              <a:xfrm>
                <a:off x="2341" y="3908"/>
                <a:ext cx="974" cy="181"/>
              </a:xfrm>
              <a:prstGeom prst="ellipse">
                <a:avLst/>
              </a:prstGeom>
              <a:solidFill>
                <a:srgbClr val="BBE0E3"/>
              </a:solidFill>
              <a:ln w="0">
                <a:solidFill>
                  <a:srgbClr val="000000"/>
                </a:solidFill>
                <a:round/>
                <a:headEnd/>
                <a:tailEnd/>
              </a:ln>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sp>
            <p:nvSpPr>
              <p:cNvPr id="39067" name="Oval 143"/>
              <p:cNvSpPr>
                <a:spLocks noChangeArrowheads="1"/>
              </p:cNvSpPr>
              <p:nvPr/>
            </p:nvSpPr>
            <p:spPr bwMode="auto">
              <a:xfrm>
                <a:off x="2341" y="3908"/>
                <a:ext cx="974" cy="181"/>
              </a:xfrm>
              <a:prstGeom prst="ellipse">
                <a:avLst/>
              </a:prstGeom>
              <a:noFill/>
              <a:ln w="793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grpSp>
        <p:sp>
          <p:nvSpPr>
            <p:cNvPr id="38928" name="Rectangle 162"/>
            <p:cNvSpPr>
              <a:spLocks noChangeArrowheads="1"/>
            </p:cNvSpPr>
            <p:nvPr/>
          </p:nvSpPr>
          <p:spPr bwMode="auto">
            <a:xfrm>
              <a:off x="1862138" y="4410075"/>
              <a:ext cx="571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000000"/>
                  </a:solidFill>
                  <a:latin typeface="HGP創英角ｺﾞｼｯｸUB" panose="020B0900000000000000" pitchFamily="50" charset="-128"/>
                  <a:ea typeface="HGP創英角ｺﾞｼｯｸUB" panose="020B0900000000000000" pitchFamily="50" charset="-128"/>
                  <a:cs typeface="Osaka"/>
                </a:rPr>
                <a:t>発注</a:t>
              </a:r>
              <a:endParaRPr lang="ja-JP" altLang="en-US" sz="4800">
                <a:solidFill>
                  <a:srgbClr val="000000"/>
                </a:solidFill>
                <a:latin typeface="Times" panose="02020603050405020304" pitchFamily="18" charset="0"/>
                <a:ea typeface="HGP創英角ｺﾞｼｯｸUB" panose="020B0900000000000000" pitchFamily="50" charset="-128"/>
                <a:cs typeface="Osaka"/>
              </a:endParaRPr>
            </a:p>
          </p:txBody>
        </p:sp>
        <p:sp>
          <p:nvSpPr>
            <p:cNvPr id="38929" name="Rectangle 163"/>
            <p:cNvSpPr>
              <a:spLocks noChangeArrowheads="1"/>
            </p:cNvSpPr>
            <p:nvPr/>
          </p:nvSpPr>
          <p:spPr bwMode="auto">
            <a:xfrm>
              <a:off x="4676775" y="439737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000000"/>
                  </a:solidFill>
                  <a:latin typeface="HGP創英角ｺﾞｼｯｸUB" panose="020B0900000000000000" pitchFamily="50" charset="-128"/>
                  <a:ea typeface="HGP創英角ｺﾞｼｯｸUB" panose="020B0900000000000000" pitchFamily="50" charset="-128"/>
                  <a:cs typeface="Osaka"/>
                </a:rPr>
                <a:t>納品</a:t>
              </a:r>
              <a:endParaRPr lang="ja-JP" altLang="en-US" sz="2400">
                <a:solidFill>
                  <a:srgbClr val="000000"/>
                </a:solidFill>
                <a:latin typeface="Times" panose="02020603050405020304" pitchFamily="18" charset="0"/>
                <a:ea typeface="HGP創英角ｺﾞｼｯｸUB" panose="020B0900000000000000" pitchFamily="50" charset="-128"/>
                <a:cs typeface="Osaka"/>
              </a:endParaRPr>
            </a:p>
          </p:txBody>
        </p:sp>
        <p:sp>
          <p:nvSpPr>
            <p:cNvPr id="38930" name="Rectangle 166"/>
            <p:cNvSpPr>
              <a:spLocks noChangeArrowheads="1"/>
            </p:cNvSpPr>
            <p:nvPr/>
          </p:nvSpPr>
          <p:spPr bwMode="auto">
            <a:xfrm>
              <a:off x="4284663" y="227012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0070C0"/>
                  </a:solidFill>
                  <a:latin typeface="HGP創英角ｺﾞｼｯｸUB" panose="020B0900000000000000" pitchFamily="50" charset="-128"/>
                  <a:ea typeface="HGP創英角ｺﾞｼｯｸUB" panose="020B0900000000000000" pitchFamily="50" charset="-128"/>
                  <a:cs typeface="Osaka"/>
                </a:rPr>
                <a:t>納品</a:t>
              </a:r>
              <a:endParaRPr lang="ja-JP" altLang="en-US" sz="4800">
                <a:solidFill>
                  <a:srgbClr val="0070C0"/>
                </a:solidFill>
                <a:latin typeface="Times" panose="02020603050405020304" pitchFamily="18" charset="0"/>
                <a:ea typeface="HGP創英角ｺﾞｼｯｸUB" panose="020B0900000000000000" pitchFamily="50" charset="-128"/>
                <a:cs typeface="Osaka"/>
              </a:endParaRPr>
            </a:p>
          </p:txBody>
        </p:sp>
        <p:grpSp>
          <p:nvGrpSpPr>
            <p:cNvPr id="38931" name="Group 251"/>
            <p:cNvGrpSpPr>
              <a:grpSpLocks/>
            </p:cNvGrpSpPr>
            <p:nvPr/>
          </p:nvGrpSpPr>
          <p:grpSpPr bwMode="auto">
            <a:xfrm>
              <a:off x="5022850" y="3386138"/>
              <a:ext cx="542925" cy="542925"/>
              <a:chOff x="3433" y="3310"/>
              <a:chExt cx="289" cy="216"/>
            </a:xfrm>
          </p:grpSpPr>
          <p:sp>
            <p:nvSpPr>
              <p:cNvPr id="38982" name="Freeform 167"/>
              <p:cNvSpPr>
                <a:spLocks/>
              </p:cNvSpPr>
              <p:nvPr/>
            </p:nvSpPr>
            <p:spPr bwMode="auto">
              <a:xfrm>
                <a:off x="3433" y="3343"/>
                <a:ext cx="249" cy="183"/>
              </a:xfrm>
              <a:custGeom>
                <a:avLst/>
                <a:gdLst>
                  <a:gd name="T0" fmla="*/ 31 w 249"/>
                  <a:gd name="T1" fmla="*/ 16 h 183"/>
                  <a:gd name="T2" fmla="*/ 39 w 249"/>
                  <a:gd name="T3" fmla="*/ 11 h 183"/>
                  <a:gd name="T4" fmla="*/ 48 w 249"/>
                  <a:gd name="T5" fmla="*/ 6 h 183"/>
                  <a:gd name="T6" fmla="*/ 57 w 249"/>
                  <a:gd name="T7" fmla="*/ 3 h 183"/>
                  <a:gd name="T8" fmla="*/ 67 w 249"/>
                  <a:gd name="T9" fmla="*/ 1 h 183"/>
                  <a:gd name="T10" fmla="*/ 80 w 249"/>
                  <a:gd name="T11" fmla="*/ 0 h 183"/>
                  <a:gd name="T12" fmla="*/ 101 w 249"/>
                  <a:gd name="T13" fmla="*/ 1 h 183"/>
                  <a:gd name="T14" fmla="*/ 121 w 249"/>
                  <a:gd name="T15" fmla="*/ 3 h 183"/>
                  <a:gd name="T16" fmla="*/ 140 w 249"/>
                  <a:gd name="T17" fmla="*/ 8 h 183"/>
                  <a:gd name="T18" fmla="*/ 158 w 249"/>
                  <a:gd name="T19" fmla="*/ 13 h 183"/>
                  <a:gd name="T20" fmla="*/ 176 w 249"/>
                  <a:gd name="T21" fmla="*/ 21 h 183"/>
                  <a:gd name="T22" fmla="*/ 193 w 249"/>
                  <a:gd name="T23" fmla="*/ 30 h 183"/>
                  <a:gd name="T24" fmla="*/ 208 w 249"/>
                  <a:gd name="T25" fmla="*/ 41 h 183"/>
                  <a:gd name="T26" fmla="*/ 221 w 249"/>
                  <a:gd name="T27" fmla="*/ 54 h 183"/>
                  <a:gd name="T28" fmla="*/ 232 w 249"/>
                  <a:gd name="T29" fmla="*/ 68 h 183"/>
                  <a:gd name="T30" fmla="*/ 241 w 249"/>
                  <a:gd name="T31" fmla="*/ 82 h 183"/>
                  <a:gd name="T32" fmla="*/ 247 w 249"/>
                  <a:gd name="T33" fmla="*/ 97 h 183"/>
                  <a:gd name="T34" fmla="*/ 249 w 249"/>
                  <a:gd name="T35" fmla="*/ 113 h 183"/>
                  <a:gd name="T36" fmla="*/ 247 w 249"/>
                  <a:gd name="T37" fmla="*/ 129 h 183"/>
                  <a:gd name="T38" fmla="*/ 240 w 249"/>
                  <a:gd name="T39" fmla="*/ 144 h 183"/>
                  <a:gd name="T40" fmla="*/ 230 w 249"/>
                  <a:gd name="T41" fmla="*/ 157 h 183"/>
                  <a:gd name="T42" fmla="*/ 217 w 249"/>
                  <a:gd name="T43" fmla="*/ 167 h 183"/>
                  <a:gd name="T44" fmla="*/ 206 w 249"/>
                  <a:gd name="T45" fmla="*/ 173 h 183"/>
                  <a:gd name="T46" fmla="*/ 194 w 249"/>
                  <a:gd name="T47" fmla="*/ 178 h 183"/>
                  <a:gd name="T48" fmla="*/ 182 w 249"/>
                  <a:gd name="T49" fmla="*/ 181 h 183"/>
                  <a:gd name="T50" fmla="*/ 169 w 249"/>
                  <a:gd name="T51" fmla="*/ 183 h 183"/>
                  <a:gd name="T52" fmla="*/ 157 w 249"/>
                  <a:gd name="T53" fmla="*/ 183 h 183"/>
                  <a:gd name="T54" fmla="*/ 144 w 249"/>
                  <a:gd name="T55" fmla="*/ 183 h 183"/>
                  <a:gd name="T56" fmla="*/ 131 w 249"/>
                  <a:gd name="T57" fmla="*/ 181 h 183"/>
                  <a:gd name="T58" fmla="*/ 118 w 249"/>
                  <a:gd name="T59" fmla="*/ 179 h 183"/>
                  <a:gd name="T60" fmla="*/ 105 w 249"/>
                  <a:gd name="T61" fmla="*/ 175 h 183"/>
                  <a:gd name="T62" fmla="*/ 94 w 249"/>
                  <a:gd name="T63" fmla="*/ 171 h 183"/>
                  <a:gd name="T64" fmla="*/ 78 w 249"/>
                  <a:gd name="T65" fmla="*/ 165 h 183"/>
                  <a:gd name="T66" fmla="*/ 62 w 249"/>
                  <a:gd name="T67" fmla="*/ 157 h 183"/>
                  <a:gd name="T68" fmla="*/ 46 w 249"/>
                  <a:gd name="T69" fmla="*/ 146 h 183"/>
                  <a:gd name="T70" fmla="*/ 32 w 249"/>
                  <a:gd name="T71" fmla="*/ 135 h 183"/>
                  <a:gd name="T72" fmla="*/ 21 w 249"/>
                  <a:gd name="T73" fmla="*/ 122 h 183"/>
                  <a:gd name="T74" fmla="*/ 10 w 249"/>
                  <a:gd name="T75" fmla="*/ 106 h 183"/>
                  <a:gd name="T76" fmla="*/ 1 w 249"/>
                  <a:gd name="T77" fmla="*/ 83 h 183"/>
                  <a:gd name="T78" fmla="*/ 1 w 249"/>
                  <a:gd name="T79" fmla="*/ 58 h 183"/>
                  <a:gd name="T80" fmla="*/ 6 w 249"/>
                  <a:gd name="T81" fmla="*/ 41 h 183"/>
                  <a:gd name="T82" fmla="*/ 14 w 249"/>
                  <a:gd name="T83" fmla="*/ 30 h 183"/>
                  <a:gd name="T84" fmla="*/ 25 w 249"/>
                  <a:gd name="T85" fmla="*/ 20 h 1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3"/>
                  <a:gd name="T131" fmla="*/ 249 w 249"/>
                  <a:gd name="T132" fmla="*/ 183 h 18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3">
                    <a:moveTo>
                      <a:pt x="25" y="20"/>
                    </a:moveTo>
                    <a:lnTo>
                      <a:pt x="28" y="18"/>
                    </a:lnTo>
                    <a:lnTo>
                      <a:pt x="31" y="16"/>
                    </a:lnTo>
                    <a:lnTo>
                      <a:pt x="33" y="14"/>
                    </a:lnTo>
                    <a:lnTo>
                      <a:pt x="36" y="12"/>
                    </a:lnTo>
                    <a:lnTo>
                      <a:pt x="39" y="11"/>
                    </a:lnTo>
                    <a:lnTo>
                      <a:pt x="42" y="9"/>
                    </a:lnTo>
                    <a:lnTo>
                      <a:pt x="45" y="8"/>
                    </a:lnTo>
                    <a:lnTo>
                      <a:pt x="48" y="6"/>
                    </a:lnTo>
                    <a:lnTo>
                      <a:pt x="51" y="5"/>
                    </a:lnTo>
                    <a:lnTo>
                      <a:pt x="54" y="4"/>
                    </a:lnTo>
                    <a:lnTo>
                      <a:pt x="57" y="3"/>
                    </a:lnTo>
                    <a:lnTo>
                      <a:pt x="60" y="2"/>
                    </a:lnTo>
                    <a:lnTo>
                      <a:pt x="63" y="1"/>
                    </a:lnTo>
                    <a:lnTo>
                      <a:pt x="67" y="1"/>
                    </a:lnTo>
                    <a:lnTo>
                      <a:pt x="70" y="0"/>
                    </a:lnTo>
                    <a:lnTo>
                      <a:pt x="74" y="0"/>
                    </a:lnTo>
                    <a:lnTo>
                      <a:pt x="80" y="0"/>
                    </a:lnTo>
                    <a:lnTo>
                      <a:pt x="87" y="0"/>
                    </a:lnTo>
                    <a:lnTo>
                      <a:pt x="94" y="0"/>
                    </a:lnTo>
                    <a:lnTo>
                      <a:pt x="101" y="1"/>
                    </a:lnTo>
                    <a:lnTo>
                      <a:pt x="107" y="1"/>
                    </a:lnTo>
                    <a:lnTo>
                      <a:pt x="114" y="2"/>
                    </a:lnTo>
                    <a:lnTo>
                      <a:pt x="121" y="3"/>
                    </a:lnTo>
                    <a:lnTo>
                      <a:pt x="127" y="5"/>
                    </a:lnTo>
                    <a:lnTo>
                      <a:pt x="134" y="6"/>
                    </a:lnTo>
                    <a:lnTo>
                      <a:pt x="140" y="8"/>
                    </a:lnTo>
                    <a:lnTo>
                      <a:pt x="146" y="9"/>
                    </a:lnTo>
                    <a:lnTo>
                      <a:pt x="152" y="11"/>
                    </a:lnTo>
                    <a:lnTo>
                      <a:pt x="158" y="13"/>
                    </a:lnTo>
                    <a:lnTo>
                      <a:pt x="165" y="16"/>
                    </a:lnTo>
                    <a:lnTo>
                      <a:pt x="170" y="18"/>
                    </a:lnTo>
                    <a:lnTo>
                      <a:pt x="176" y="21"/>
                    </a:lnTo>
                    <a:lnTo>
                      <a:pt x="182" y="24"/>
                    </a:lnTo>
                    <a:lnTo>
                      <a:pt x="188" y="27"/>
                    </a:lnTo>
                    <a:lnTo>
                      <a:pt x="193" y="30"/>
                    </a:lnTo>
                    <a:lnTo>
                      <a:pt x="198" y="34"/>
                    </a:lnTo>
                    <a:lnTo>
                      <a:pt x="203" y="37"/>
                    </a:lnTo>
                    <a:lnTo>
                      <a:pt x="208" y="41"/>
                    </a:lnTo>
                    <a:lnTo>
                      <a:pt x="212" y="45"/>
                    </a:lnTo>
                    <a:lnTo>
                      <a:pt x="216" y="50"/>
                    </a:lnTo>
                    <a:lnTo>
                      <a:pt x="221" y="54"/>
                    </a:lnTo>
                    <a:lnTo>
                      <a:pt x="225" y="58"/>
                    </a:lnTo>
                    <a:lnTo>
                      <a:pt x="228" y="63"/>
                    </a:lnTo>
                    <a:lnTo>
                      <a:pt x="232" y="68"/>
                    </a:lnTo>
                    <a:lnTo>
                      <a:pt x="235" y="72"/>
                    </a:lnTo>
                    <a:lnTo>
                      <a:pt x="238" y="77"/>
                    </a:lnTo>
                    <a:lnTo>
                      <a:pt x="241" y="82"/>
                    </a:lnTo>
                    <a:lnTo>
                      <a:pt x="244" y="86"/>
                    </a:lnTo>
                    <a:lnTo>
                      <a:pt x="246" y="92"/>
                    </a:lnTo>
                    <a:lnTo>
                      <a:pt x="247" y="97"/>
                    </a:lnTo>
                    <a:lnTo>
                      <a:pt x="248" y="102"/>
                    </a:lnTo>
                    <a:lnTo>
                      <a:pt x="249" y="108"/>
                    </a:lnTo>
                    <a:lnTo>
                      <a:pt x="249" y="113"/>
                    </a:lnTo>
                    <a:lnTo>
                      <a:pt x="249" y="118"/>
                    </a:lnTo>
                    <a:lnTo>
                      <a:pt x="248" y="124"/>
                    </a:lnTo>
                    <a:lnTo>
                      <a:pt x="247" y="129"/>
                    </a:lnTo>
                    <a:lnTo>
                      <a:pt x="245" y="134"/>
                    </a:lnTo>
                    <a:lnTo>
                      <a:pt x="243" y="139"/>
                    </a:lnTo>
                    <a:lnTo>
                      <a:pt x="240" y="144"/>
                    </a:lnTo>
                    <a:lnTo>
                      <a:pt x="237" y="149"/>
                    </a:lnTo>
                    <a:lnTo>
                      <a:pt x="234" y="153"/>
                    </a:lnTo>
                    <a:lnTo>
                      <a:pt x="230" y="157"/>
                    </a:lnTo>
                    <a:lnTo>
                      <a:pt x="225" y="161"/>
                    </a:lnTo>
                    <a:lnTo>
                      <a:pt x="220" y="165"/>
                    </a:lnTo>
                    <a:lnTo>
                      <a:pt x="217" y="167"/>
                    </a:lnTo>
                    <a:lnTo>
                      <a:pt x="213" y="170"/>
                    </a:lnTo>
                    <a:lnTo>
                      <a:pt x="210" y="172"/>
                    </a:lnTo>
                    <a:lnTo>
                      <a:pt x="206" y="173"/>
                    </a:lnTo>
                    <a:lnTo>
                      <a:pt x="202" y="175"/>
                    </a:lnTo>
                    <a:lnTo>
                      <a:pt x="198" y="176"/>
                    </a:lnTo>
                    <a:lnTo>
                      <a:pt x="194" y="178"/>
                    </a:lnTo>
                    <a:lnTo>
                      <a:pt x="190" y="179"/>
                    </a:lnTo>
                    <a:lnTo>
                      <a:pt x="186" y="180"/>
                    </a:lnTo>
                    <a:lnTo>
                      <a:pt x="182" y="181"/>
                    </a:lnTo>
                    <a:lnTo>
                      <a:pt x="178" y="182"/>
                    </a:lnTo>
                    <a:lnTo>
                      <a:pt x="174" y="182"/>
                    </a:lnTo>
                    <a:lnTo>
                      <a:pt x="169" y="183"/>
                    </a:lnTo>
                    <a:lnTo>
                      <a:pt x="165" y="183"/>
                    </a:lnTo>
                    <a:lnTo>
                      <a:pt x="161" y="183"/>
                    </a:lnTo>
                    <a:lnTo>
                      <a:pt x="157" y="183"/>
                    </a:lnTo>
                    <a:lnTo>
                      <a:pt x="152" y="183"/>
                    </a:lnTo>
                    <a:lnTo>
                      <a:pt x="148" y="183"/>
                    </a:lnTo>
                    <a:lnTo>
                      <a:pt x="144" y="183"/>
                    </a:lnTo>
                    <a:lnTo>
                      <a:pt x="139" y="182"/>
                    </a:lnTo>
                    <a:lnTo>
                      <a:pt x="135" y="182"/>
                    </a:lnTo>
                    <a:lnTo>
                      <a:pt x="131" y="181"/>
                    </a:lnTo>
                    <a:lnTo>
                      <a:pt x="126" y="180"/>
                    </a:lnTo>
                    <a:lnTo>
                      <a:pt x="122" y="180"/>
                    </a:lnTo>
                    <a:lnTo>
                      <a:pt x="118" y="179"/>
                    </a:lnTo>
                    <a:lnTo>
                      <a:pt x="114" y="178"/>
                    </a:lnTo>
                    <a:lnTo>
                      <a:pt x="110" y="177"/>
                    </a:lnTo>
                    <a:lnTo>
                      <a:pt x="105" y="175"/>
                    </a:lnTo>
                    <a:lnTo>
                      <a:pt x="102" y="174"/>
                    </a:lnTo>
                    <a:lnTo>
                      <a:pt x="97" y="173"/>
                    </a:lnTo>
                    <a:lnTo>
                      <a:pt x="94" y="171"/>
                    </a:lnTo>
                    <a:lnTo>
                      <a:pt x="90" y="170"/>
                    </a:lnTo>
                    <a:lnTo>
                      <a:pt x="84" y="168"/>
                    </a:lnTo>
                    <a:lnTo>
                      <a:pt x="78" y="165"/>
                    </a:lnTo>
                    <a:lnTo>
                      <a:pt x="73" y="163"/>
                    </a:lnTo>
                    <a:lnTo>
                      <a:pt x="67" y="160"/>
                    </a:lnTo>
                    <a:lnTo>
                      <a:pt x="62" y="157"/>
                    </a:lnTo>
                    <a:lnTo>
                      <a:pt x="56" y="153"/>
                    </a:lnTo>
                    <a:lnTo>
                      <a:pt x="51" y="150"/>
                    </a:lnTo>
                    <a:lnTo>
                      <a:pt x="46" y="146"/>
                    </a:lnTo>
                    <a:lnTo>
                      <a:pt x="42" y="143"/>
                    </a:lnTo>
                    <a:lnTo>
                      <a:pt x="37" y="139"/>
                    </a:lnTo>
                    <a:lnTo>
                      <a:pt x="32" y="135"/>
                    </a:lnTo>
                    <a:lnTo>
                      <a:pt x="28" y="131"/>
                    </a:lnTo>
                    <a:lnTo>
                      <a:pt x="25" y="126"/>
                    </a:lnTo>
                    <a:lnTo>
                      <a:pt x="21" y="122"/>
                    </a:lnTo>
                    <a:lnTo>
                      <a:pt x="18" y="118"/>
                    </a:lnTo>
                    <a:lnTo>
                      <a:pt x="15" y="113"/>
                    </a:lnTo>
                    <a:lnTo>
                      <a:pt x="10" y="106"/>
                    </a:lnTo>
                    <a:lnTo>
                      <a:pt x="6" y="98"/>
                    </a:lnTo>
                    <a:lnTo>
                      <a:pt x="3" y="91"/>
                    </a:lnTo>
                    <a:lnTo>
                      <a:pt x="1" y="83"/>
                    </a:lnTo>
                    <a:lnTo>
                      <a:pt x="0" y="74"/>
                    </a:lnTo>
                    <a:lnTo>
                      <a:pt x="0" y="66"/>
                    </a:lnTo>
                    <a:lnTo>
                      <a:pt x="1" y="58"/>
                    </a:lnTo>
                    <a:lnTo>
                      <a:pt x="3" y="50"/>
                    </a:lnTo>
                    <a:lnTo>
                      <a:pt x="5" y="45"/>
                    </a:lnTo>
                    <a:lnTo>
                      <a:pt x="6" y="41"/>
                    </a:lnTo>
                    <a:lnTo>
                      <a:pt x="9" y="37"/>
                    </a:lnTo>
                    <a:lnTo>
                      <a:pt x="11" y="33"/>
                    </a:lnTo>
                    <a:lnTo>
                      <a:pt x="14" y="30"/>
                    </a:lnTo>
                    <a:lnTo>
                      <a:pt x="17" y="26"/>
                    </a:lnTo>
                    <a:lnTo>
                      <a:pt x="21" y="23"/>
                    </a:lnTo>
                    <a:lnTo>
                      <a:pt x="25"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3" name="Freeform 168"/>
              <p:cNvSpPr>
                <a:spLocks/>
              </p:cNvSpPr>
              <p:nvPr/>
            </p:nvSpPr>
            <p:spPr bwMode="auto">
              <a:xfrm>
                <a:off x="3436" y="3345"/>
                <a:ext cx="242" cy="179"/>
              </a:xfrm>
              <a:custGeom>
                <a:avLst/>
                <a:gdLst>
                  <a:gd name="T0" fmla="*/ 53 w 242"/>
                  <a:gd name="T1" fmla="*/ 5 h 179"/>
                  <a:gd name="T2" fmla="*/ 63 w 242"/>
                  <a:gd name="T3" fmla="*/ 2 h 179"/>
                  <a:gd name="T4" fmla="*/ 74 w 242"/>
                  <a:gd name="T5" fmla="*/ 1 h 179"/>
                  <a:gd name="T6" fmla="*/ 84 w 242"/>
                  <a:gd name="T7" fmla="*/ 0 h 179"/>
                  <a:gd name="T8" fmla="*/ 95 w 242"/>
                  <a:gd name="T9" fmla="*/ 1 h 179"/>
                  <a:gd name="T10" fmla="*/ 105 w 242"/>
                  <a:gd name="T11" fmla="*/ 2 h 179"/>
                  <a:gd name="T12" fmla="*/ 116 w 242"/>
                  <a:gd name="T13" fmla="*/ 4 h 179"/>
                  <a:gd name="T14" fmla="*/ 126 w 242"/>
                  <a:gd name="T15" fmla="*/ 6 h 179"/>
                  <a:gd name="T16" fmla="*/ 136 w 242"/>
                  <a:gd name="T17" fmla="*/ 9 h 179"/>
                  <a:gd name="T18" fmla="*/ 147 w 242"/>
                  <a:gd name="T19" fmla="*/ 11 h 179"/>
                  <a:gd name="T20" fmla="*/ 157 w 242"/>
                  <a:gd name="T21" fmla="*/ 14 h 179"/>
                  <a:gd name="T22" fmla="*/ 162 w 242"/>
                  <a:gd name="T23" fmla="*/ 17 h 179"/>
                  <a:gd name="T24" fmla="*/ 167 w 242"/>
                  <a:gd name="T25" fmla="*/ 18 h 179"/>
                  <a:gd name="T26" fmla="*/ 175 w 242"/>
                  <a:gd name="T27" fmla="*/ 23 h 179"/>
                  <a:gd name="T28" fmla="*/ 189 w 242"/>
                  <a:gd name="T29" fmla="*/ 31 h 179"/>
                  <a:gd name="T30" fmla="*/ 202 w 242"/>
                  <a:gd name="T31" fmla="*/ 41 h 179"/>
                  <a:gd name="T32" fmla="*/ 214 w 242"/>
                  <a:gd name="T33" fmla="*/ 52 h 179"/>
                  <a:gd name="T34" fmla="*/ 224 w 242"/>
                  <a:gd name="T35" fmla="*/ 64 h 179"/>
                  <a:gd name="T36" fmla="*/ 233 w 242"/>
                  <a:gd name="T37" fmla="*/ 75 h 179"/>
                  <a:gd name="T38" fmla="*/ 242 w 242"/>
                  <a:gd name="T39" fmla="*/ 105 h 179"/>
                  <a:gd name="T40" fmla="*/ 237 w 242"/>
                  <a:gd name="T41" fmla="*/ 136 h 179"/>
                  <a:gd name="T42" fmla="*/ 222 w 242"/>
                  <a:gd name="T43" fmla="*/ 156 h 179"/>
                  <a:gd name="T44" fmla="*/ 215 w 242"/>
                  <a:gd name="T45" fmla="*/ 161 h 179"/>
                  <a:gd name="T46" fmla="*/ 208 w 242"/>
                  <a:gd name="T47" fmla="*/ 165 h 179"/>
                  <a:gd name="T48" fmla="*/ 200 w 242"/>
                  <a:gd name="T49" fmla="*/ 169 h 179"/>
                  <a:gd name="T50" fmla="*/ 192 w 242"/>
                  <a:gd name="T51" fmla="*/ 172 h 179"/>
                  <a:gd name="T52" fmla="*/ 184 w 242"/>
                  <a:gd name="T53" fmla="*/ 176 h 179"/>
                  <a:gd name="T54" fmla="*/ 171 w 242"/>
                  <a:gd name="T55" fmla="*/ 178 h 179"/>
                  <a:gd name="T56" fmla="*/ 159 w 242"/>
                  <a:gd name="T57" fmla="*/ 179 h 179"/>
                  <a:gd name="T58" fmla="*/ 147 w 242"/>
                  <a:gd name="T59" fmla="*/ 179 h 179"/>
                  <a:gd name="T60" fmla="*/ 135 w 242"/>
                  <a:gd name="T61" fmla="*/ 178 h 179"/>
                  <a:gd name="T62" fmla="*/ 123 w 242"/>
                  <a:gd name="T63" fmla="*/ 176 h 179"/>
                  <a:gd name="T64" fmla="*/ 112 w 242"/>
                  <a:gd name="T65" fmla="*/ 173 h 179"/>
                  <a:gd name="T66" fmla="*/ 100 w 242"/>
                  <a:gd name="T67" fmla="*/ 170 h 179"/>
                  <a:gd name="T68" fmla="*/ 89 w 242"/>
                  <a:gd name="T69" fmla="*/ 166 h 179"/>
                  <a:gd name="T70" fmla="*/ 78 w 242"/>
                  <a:gd name="T71" fmla="*/ 161 h 179"/>
                  <a:gd name="T72" fmla="*/ 68 w 242"/>
                  <a:gd name="T73" fmla="*/ 156 h 179"/>
                  <a:gd name="T74" fmla="*/ 57 w 242"/>
                  <a:gd name="T75" fmla="*/ 150 h 179"/>
                  <a:gd name="T76" fmla="*/ 46 w 242"/>
                  <a:gd name="T77" fmla="*/ 143 h 179"/>
                  <a:gd name="T78" fmla="*/ 36 w 242"/>
                  <a:gd name="T79" fmla="*/ 135 h 179"/>
                  <a:gd name="T80" fmla="*/ 27 w 242"/>
                  <a:gd name="T81" fmla="*/ 126 h 179"/>
                  <a:gd name="T82" fmla="*/ 20 w 242"/>
                  <a:gd name="T83" fmla="*/ 117 h 179"/>
                  <a:gd name="T84" fmla="*/ 13 w 242"/>
                  <a:gd name="T85" fmla="*/ 107 h 179"/>
                  <a:gd name="T86" fmla="*/ 2 w 242"/>
                  <a:gd name="T87" fmla="*/ 81 h 179"/>
                  <a:gd name="T88" fmla="*/ 2 w 242"/>
                  <a:gd name="T89" fmla="*/ 53 h 179"/>
                  <a:gd name="T90" fmla="*/ 11 w 242"/>
                  <a:gd name="T91" fmla="*/ 33 h 179"/>
                  <a:gd name="T92" fmla="*/ 16 w 242"/>
                  <a:gd name="T93" fmla="*/ 27 h 179"/>
                  <a:gd name="T94" fmla="*/ 23 w 242"/>
                  <a:gd name="T95" fmla="*/ 21 h 179"/>
                  <a:gd name="T96" fmla="*/ 30 w 242"/>
                  <a:gd name="T97" fmla="*/ 16 h 179"/>
                  <a:gd name="T98" fmla="*/ 38 w 242"/>
                  <a:gd name="T99" fmla="*/ 12 h 179"/>
                  <a:gd name="T100" fmla="*/ 46 w 242"/>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2"/>
                  <a:gd name="T154" fmla="*/ 0 h 179"/>
                  <a:gd name="T155" fmla="*/ 242 w 242"/>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2" h="179">
                    <a:moveTo>
                      <a:pt x="46" y="7"/>
                    </a:moveTo>
                    <a:lnTo>
                      <a:pt x="49" y="6"/>
                    </a:lnTo>
                    <a:lnTo>
                      <a:pt x="53" y="5"/>
                    </a:lnTo>
                    <a:lnTo>
                      <a:pt x="56" y="4"/>
                    </a:lnTo>
                    <a:lnTo>
                      <a:pt x="60" y="3"/>
                    </a:lnTo>
                    <a:lnTo>
                      <a:pt x="63" y="2"/>
                    </a:lnTo>
                    <a:lnTo>
                      <a:pt x="67" y="2"/>
                    </a:lnTo>
                    <a:lnTo>
                      <a:pt x="70" y="1"/>
                    </a:lnTo>
                    <a:lnTo>
                      <a:pt x="74" y="1"/>
                    </a:lnTo>
                    <a:lnTo>
                      <a:pt x="77" y="1"/>
                    </a:lnTo>
                    <a:lnTo>
                      <a:pt x="81" y="0"/>
                    </a:lnTo>
                    <a:lnTo>
                      <a:pt x="84" y="0"/>
                    </a:lnTo>
                    <a:lnTo>
                      <a:pt x="88" y="0"/>
                    </a:lnTo>
                    <a:lnTo>
                      <a:pt x="91" y="1"/>
                    </a:lnTo>
                    <a:lnTo>
                      <a:pt x="95" y="1"/>
                    </a:lnTo>
                    <a:lnTo>
                      <a:pt x="98" y="1"/>
                    </a:lnTo>
                    <a:lnTo>
                      <a:pt x="102" y="1"/>
                    </a:lnTo>
                    <a:lnTo>
                      <a:pt x="105" y="2"/>
                    </a:lnTo>
                    <a:lnTo>
                      <a:pt x="109" y="2"/>
                    </a:lnTo>
                    <a:lnTo>
                      <a:pt x="112" y="3"/>
                    </a:lnTo>
                    <a:lnTo>
                      <a:pt x="116" y="4"/>
                    </a:lnTo>
                    <a:lnTo>
                      <a:pt x="119" y="4"/>
                    </a:lnTo>
                    <a:lnTo>
                      <a:pt x="123" y="5"/>
                    </a:lnTo>
                    <a:lnTo>
                      <a:pt x="126" y="6"/>
                    </a:lnTo>
                    <a:lnTo>
                      <a:pt x="130" y="7"/>
                    </a:lnTo>
                    <a:lnTo>
                      <a:pt x="133" y="8"/>
                    </a:lnTo>
                    <a:lnTo>
                      <a:pt x="136" y="9"/>
                    </a:lnTo>
                    <a:lnTo>
                      <a:pt x="140" y="10"/>
                    </a:lnTo>
                    <a:lnTo>
                      <a:pt x="143" y="10"/>
                    </a:lnTo>
                    <a:lnTo>
                      <a:pt x="147" y="11"/>
                    </a:lnTo>
                    <a:lnTo>
                      <a:pt x="150" y="12"/>
                    </a:lnTo>
                    <a:lnTo>
                      <a:pt x="153" y="13"/>
                    </a:lnTo>
                    <a:lnTo>
                      <a:pt x="157" y="14"/>
                    </a:lnTo>
                    <a:lnTo>
                      <a:pt x="158" y="15"/>
                    </a:lnTo>
                    <a:lnTo>
                      <a:pt x="160" y="16"/>
                    </a:lnTo>
                    <a:lnTo>
                      <a:pt x="162" y="17"/>
                    </a:lnTo>
                    <a:lnTo>
                      <a:pt x="163" y="17"/>
                    </a:lnTo>
                    <a:lnTo>
                      <a:pt x="165" y="18"/>
                    </a:lnTo>
                    <a:lnTo>
                      <a:pt x="167" y="18"/>
                    </a:lnTo>
                    <a:lnTo>
                      <a:pt x="169" y="19"/>
                    </a:lnTo>
                    <a:lnTo>
                      <a:pt x="170" y="20"/>
                    </a:lnTo>
                    <a:lnTo>
                      <a:pt x="175" y="23"/>
                    </a:lnTo>
                    <a:lnTo>
                      <a:pt x="180" y="25"/>
                    </a:lnTo>
                    <a:lnTo>
                      <a:pt x="185" y="28"/>
                    </a:lnTo>
                    <a:lnTo>
                      <a:pt x="189" y="31"/>
                    </a:lnTo>
                    <a:lnTo>
                      <a:pt x="194" y="34"/>
                    </a:lnTo>
                    <a:lnTo>
                      <a:pt x="198" y="38"/>
                    </a:lnTo>
                    <a:lnTo>
                      <a:pt x="202" y="41"/>
                    </a:lnTo>
                    <a:lnTo>
                      <a:pt x="206" y="45"/>
                    </a:lnTo>
                    <a:lnTo>
                      <a:pt x="210" y="48"/>
                    </a:lnTo>
                    <a:lnTo>
                      <a:pt x="214" y="52"/>
                    </a:lnTo>
                    <a:lnTo>
                      <a:pt x="217" y="56"/>
                    </a:lnTo>
                    <a:lnTo>
                      <a:pt x="221" y="60"/>
                    </a:lnTo>
                    <a:lnTo>
                      <a:pt x="224" y="64"/>
                    </a:lnTo>
                    <a:lnTo>
                      <a:pt x="227" y="68"/>
                    </a:lnTo>
                    <a:lnTo>
                      <a:pt x="230" y="71"/>
                    </a:lnTo>
                    <a:lnTo>
                      <a:pt x="233" y="75"/>
                    </a:lnTo>
                    <a:lnTo>
                      <a:pt x="237" y="85"/>
                    </a:lnTo>
                    <a:lnTo>
                      <a:pt x="240" y="95"/>
                    </a:lnTo>
                    <a:lnTo>
                      <a:pt x="242" y="105"/>
                    </a:lnTo>
                    <a:lnTo>
                      <a:pt x="242" y="116"/>
                    </a:lnTo>
                    <a:lnTo>
                      <a:pt x="240" y="126"/>
                    </a:lnTo>
                    <a:lnTo>
                      <a:pt x="237" y="136"/>
                    </a:lnTo>
                    <a:lnTo>
                      <a:pt x="232" y="145"/>
                    </a:lnTo>
                    <a:lnTo>
                      <a:pt x="224" y="154"/>
                    </a:lnTo>
                    <a:lnTo>
                      <a:pt x="222" y="156"/>
                    </a:lnTo>
                    <a:lnTo>
                      <a:pt x="220" y="157"/>
                    </a:lnTo>
                    <a:lnTo>
                      <a:pt x="218" y="159"/>
                    </a:lnTo>
                    <a:lnTo>
                      <a:pt x="215" y="161"/>
                    </a:lnTo>
                    <a:lnTo>
                      <a:pt x="213" y="162"/>
                    </a:lnTo>
                    <a:lnTo>
                      <a:pt x="210" y="164"/>
                    </a:lnTo>
                    <a:lnTo>
                      <a:pt x="208" y="165"/>
                    </a:lnTo>
                    <a:lnTo>
                      <a:pt x="205" y="166"/>
                    </a:lnTo>
                    <a:lnTo>
                      <a:pt x="203" y="168"/>
                    </a:lnTo>
                    <a:lnTo>
                      <a:pt x="200" y="169"/>
                    </a:lnTo>
                    <a:lnTo>
                      <a:pt x="197" y="170"/>
                    </a:lnTo>
                    <a:lnTo>
                      <a:pt x="195" y="171"/>
                    </a:lnTo>
                    <a:lnTo>
                      <a:pt x="192" y="172"/>
                    </a:lnTo>
                    <a:lnTo>
                      <a:pt x="189" y="173"/>
                    </a:lnTo>
                    <a:lnTo>
                      <a:pt x="186" y="174"/>
                    </a:lnTo>
                    <a:lnTo>
                      <a:pt x="184" y="176"/>
                    </a:lnTo>
                    <a:lnTo>
                      <a:pt x="180" y="176"/>
                    </a:lnTo>
                    <a:lnTo>
                      <a:pt x="175" y="177"/>
                    </a:lnTo>
                    <a:lnTo>
                      <a:pt x="171" y="178"/>
                    </a:lnTo>
                    <a:lnTo>
                      <a:pt x="167" y="178"/>
                    </a:lnTo>
                    <a:lnTo>
                      <a:pt x="163" y="179"/>
                    </a:lnTo>
                    <a:lnTo>
                      <a:pt x="159" y="179"/>
                    </a:lnTo>
                    <a:lnTo>
                      <a:pt x="155" y="179"/>
                    </a:lnTo>
                    <a:lnTo>
                      <a:pt x="151" y="179"/>
                    </a:lnTo>
                    <a:lnTo>
                      <a:pt x="147" y="179"/>
                    </a:lnTo>
                    <a:lnTo>
                      <a:pt x="143" y="179"/>
                    </a:lnTo>
                    <a:lnTo>
                      <a:pt x="139" y="178"/>
                    </a:lnTo>
                    <a:lnTo>
                      <a:pt x="135" y="178"/>
                    </a:lnTo>
                    <a:lnTo>
                      <a:pt x="131" y="177"/>
                    </a:lnTo>
                    <a:lnTo>
                      <a:pt x="127" y="177"/>
                    </a:lnTo>
                    <a:lnTo>
                      <a:pt x="123" y="176"/>
                    </a:lnTo>
                    <a:lnTo>
                      <a:pt x="119" y="175"/>
                    </a:lnTo>
                    <a:lnTo>
                      <a:pt x="115" y="174"/>
                    </a:lnTo>
                    <a:lnTo>
                      <a:pt x="112" y="173"/>
                    </a:lnTo>
                    <a:lnTo>
                      <a:pt x="108" y="172"/>
                    </a:lnTo>
                    <a:lnTo>
                      <a:pt x="104" y="171"/>
                    </a:lnTo>
                    <a:lnTo>
                      <a:pt x="100" y="170"/>
                    </a:lnTo>
                    <a:lnTo>
                      <a:pt x="96" y="169"/>
                    </a:lnTo>
                    <a:lnTo>
                      <a:pt x="93" y="167"/>
                    </a:lnTo>
                    <a:lnTo>
                      <a:pt x="89" y="166"/>
                    </a:lnTo>
                    <a:lnTo>
                      <a:pt x="85" y="164"/>
                    </a:lnTo>
                    <a:lnTo>
                      <a:pt x="82" y="163"/>
                    </a:lnTo>
                    <a:lnTo>
                      <a:pt x="78" y="161"/>
                    </a:lnTo>
                    <a:lnTo>
                      <a:pt x="75" y="160"/>
                    </a:lnTo>
                    <a:lnTo>
                      <a:pt x="71" y="158"/>
                    </a:lnTo>
                    <a:lnTo>
                      <a:pt x="68" y="156"/>
                    </a:lnTo>
                    <a:lnTo>
                      <a:pt x="64" y="155"/>
                    </a:lnTo>
                    <a:lnTo>
                      <a:pt x="61" y="153"/>
                    </a:lnTo>
                    <a:lnTo>
                      <a:pt x="57" y="150"/>
                    </a:lnTo>
                    <a:lnTo>
                      <a:pt x="53" y="148"/>
                    </a:lnTo>
                    <a:lnTo>
                      <a:pt x="50" y="146"/>
                    </a:lnTo>
                    <a:lnTo>
                      <a:pt x="46" y="143"/>
                    </a:lnTo>
                    <a:lnTo>
                      <a:pt x="43" y="140"/>
                    </a:lnTo>
                    <a:lnTo>
                      <a:pt x="39" y="137"/>
                    </a:lnTo>
                    <a:lnTo>
                      <a:pt x="36" y="135"/>
                    </a:lnTo>
                    <a:lnTo>
                      <a:pt x="33" y="132"/>
                    </a:lnTo>
                    <a:lnTo>
                      <a:pt x="30" y="129"/>
                    </a:lnTo>
                    <a:lnTo>
                      <a:pt x="27" y="126"/>
                    </a:lnTo>
                    <a:lnTo>
                      <a:pt x="25" y="123"/>
                    </a:lnTo>
                    <a:lnTo>
                      <a:pt x="22" y="120"/>
                    </a:lnTo>
                    <a:lnTo>
                      <a:pt x="20" y="117"/>
                    </a:lnTo>
                    <a:lnTo>
                      <a:pt x="17" y="113"/>
                    </a:lnTo>
                    <a:lnTo>
                      <a:pt x="15" y="110"/>
                    </a:lnTo>
                    <a:lnTo>
                      <a:pt x="13" y="107"/>
                    </a:lnTo>
                    <a:lnTo>
                      <a:pt x="8" y="99"/>
                    </a:lnTo>
                    <a:lnTo>
                      <a:pt x="4" y="90"/>
                    </a:lnTo>
                    <a:lnTo>
                      <a:pt x="2" y="81"/>
                    </a:lnTo>
                    <a:lnTo>
                      <a:pt x="0" y="72"/>
                    </a:lnTo>
                    <a:lnTo>
                      <a:pt x="1" y="62"/>
                    </a:lnTo>
                    <a:lnTo>
                      <a:pt x="2" y="53"/>
                    </a:lnTo>
                    <a:lnTo>
                      <a:pt x="5" y="44"/>
                    </a:lnTo>
                    <a:lnTo>
                      <a:pt x="9" y="36"/>
                    </a:lnTo>
                    <a:lnTo>
                      <a:pt x="11" y="33"/>
                    </a:lnTo>
                    <a:lnTo>
                      <a:pt x="13" y="31"/>
                    </a:lnTo>
                    <a:lnTo>
                      <a:pt x="14" y="29"/>
                    </a:lnTo>
                    <a:lnTo>
                      <a:pt x="16" y="27"/>
                    </a:lnTo>
                    <a:lnTo>
                      <a:pt x="18" y="25"/>
                    </a:lnTo>
                    <a:lnTo>
                      <a:pt x="21" y="23"/>
                    </a:lnTo>
                    <a:lnTo>
                      <a:pt x="23" y="21"/>
                    </a:lnTo>
                    <a:lnTo>
                      <a:pt x="25" y="20"/>
                    </a:lnTo>
                    <a:lnTo>
                      <a:pt x="28" y="18"/>
                    </a:lnTo>
                    <a:lnTo>
                      <a:pt x="30" y="16"/>
                    </a:lnTo>
                    <a:lnTo>
                      <a:pt x="32" y="15"/>
                    </a:lnTo>
                    <a:lnTo>
                      <a:pt x="35" y="13"/>
                    </a:lnTo>
                    <a:lnTo>
                      <a:pt x="38" y="12"/>
                    </a:lnTo>
                    <a:lnTo>
                      <a:pt x="40" y="10"/>
                    </a:lnTo>
                    <a:lnTo>
                      <a:pt x="43" y="9"/>
                    </a:lnTo>
                    <a:lnTo>
                      <a:pt x="46"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4" name="Freeform 169"/>
              <p:cNvSpPr>
                <a:spLocks/>
              </p:cNvSpPr>
              <p:nvPr/>
            </p:nvSpPr>
            <p:spPr bwMode="auto">
              <a:xfrm>
                <a:off x="3446" y="3382"/>
                <a:ext cx="12" cy="42"/>
              </a:xfrm>
              <a:custGeom>
                <a:avLst/>
                <a:gdLst>
                  <a:gd name="T0" fmla="*/ 11 w 12"/>
                  <a:gd name="T1" fmla="*/ 0 h 42"/>
                  <a:gd name="T2" fmla="*/ 12 w 12"/>
                  <a:gd name="T3" fmla="*/ 0 h 42"/>
                  <a:gd name="T4" fmla="*/ 11 w 12"/>
                  <a:gd name="T5" fmla="*/ 1 h 42"/>
                  <a:gd name="T6" fmla="*/ 10 w 12"/>
                  <a:gd name="T7" fmla="*/ 3 h 42"/>
                  <a:gd name="T8" fmla="*/ 9 w 12"/>
                  <a:gd name="T9" fmla="*/ 4 h 42"/>
                  <a:gd name="T10" fmla="*/ 8 w 12"/>
                  <a:gd name="T11" fmla="*/ 6 h 42"/>
                  <a:gd name="T12" fmla="*/ 6 w 12"/>
                  <a:gd name="T13" fmla="*/ 10 h 42"/>
                  <a:gd name="T14" fmla="*/ 4 w 12"/>
                  <a:gd name="T15" fmla="*/ 14 h 42"/>
                  <a:gd name="T16" fmla="*/ 3 w 12"/>
                  <a:gd name="T17" fmla="*/ 19 h 42"/>
                  <a:gd name="T18" fmla="*/ 2 w 12"/>
                  <a:gd name="T19" fmla="*/ 23 h 42"/>
                  <a:gd name="T20" fmla="*/ 1 w 12"/>
                  <a:gd name="T21" fmla="*/ 28 h 42"/>
                  <a:gd name="T22" fmla="*/ 1 w 12"/>
                  <a:gd name="T23" fmla="*/ 33 h 42"/>
                  <a:gd name="T24" fmla="*/ 1 w 12"/>
                  <a:gd name="T25" fmla="*/ 37 h 42"/>
                  <a:gd name="T26" fmla="*/ 2 w 12"/>
                  <a:gd name="T27" fmla="*/ 42 h 42"/>
                  <a:gd name="T28" fmla="*/ 0 w 12"/>
                  <a:gd name="T29" fmla="*/ 36 h 42"/>
                  <a:gd name="T30" fmla="*/ 0 w 12"/>
                  <a:gd name="T31" fmla="*/ 29 h 42"/>
                  <a:gd name="T32" fmla="*/ 1 w 12"/>
                  <a:gd name="T33" fmla="*/ 22 h 42"/>
                  <a:gd name="T34" fmla="*/ 2 w 12"/>
                  <a:gd name="T35" fmla="*/ 15 h 42"/>
                  <a:gd name="T36" fmla="*/ 3 w 12"/>
                  <a:gd name="T37" fmla="*/ 13 h 42"/>
                  <a:gd name="T38" fmla="*/ 4 w 12"/>
                  <a:gd name="T39" fmla="*/ 11 h 42"/>
                  <a:gd name="T40" fmla="*/ 5 w 12"/>
                  <a:gd name="T41" fmla="*/ 9 h 42"/>
                  <a:gd name="T42" fmla="*/ 6 w 12"/>
                  <a:gd name="T43" fmla="*/ 8 h 42"/>
                  <a:gd name="T44" fmla="*/ 7 w 12"/>
                  <a:gd name="T45" fmla="*/ 6 h 42"/>
                  <a:gd name="T46" fmla="*/ 8 w 12"/>
                  <a:gd name="T47" fmla="*/ 4 h 42"/>
                  <a:gd name="T48" fmla="*/ 9 w 12"/>
                  <a:gd name="T49" fmla="*/ 2 h 42"/>
                  <a:gd name="T50" fmla="*/ 11 w 12"/>
                  <a:gd name="T51" fmla="*/ 0 h 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
                  <a:gd name="T79" fmla="*/ 0 h 42"/>
                  <a:gd name="T80" fmla="*/ 12 w 12"/>
                  <a:gd name="T81" fmla="*/ 42 h 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 h="42">
                    <a:moveTo>
                      <a:pt x="11" y="0"/>
                    </a:moveTo>
                    <a:lnTo>
                      <a:pt x="12" y="0"/>
                    </a:lnTo>
                    <a:lnTo>
                      <a:pt x="11" y="1"/>
                    </a:lnTo>
                    <a:lnTo>
                      <a:pt x="10" y="3"/>
                    </a:lnTo>
                    <a:lnTo>
                      <a:pt x="9" y="4"/>
                    </a:lnTo>
                    <a:lnTo>
                      <a:pt x="8" y="6"/>
                    </a:lnTo>
                    <a:lnTo>
                      <a:pt x="6" y="10"/>
                    </a:lnTo>
                    <a:lnTo>
                      <a:pt x="4" y="14"/>
                    </a:lnTo>
                    <a:lnTo>
                      <a:pt x="3" y="19"/>
                    </a:lnTo>
                    <a:lnTo>
                      <a:pt x="2" y="23"/>
                    </a:lnTo>
                    <a:lnTo>
                      <a:pt x="1" y="28"/>
                    </a:lnTo>
                    <a:lnTo>
                      <a:pt x="1" y="33"/>
                    </a:lnTo>
                    <a:lnTo>
                      <a:pt x="1" y="37"/>
                    </a:lnTo>
                    <a:lnTo>
                      <a:pt x="2" y="42"/>
                    </a:lnTo>
                    <a:lnTo>
                      <a:pt x="0" y="36"/>
                    </a:lnTo>
                    <a:lnTo>
                      <a:pt x="0" y="29"/>
                    </a:lnTo>
                    <a:lnTo>
                      <a:pt x="1" y="22"/>
                    </a:lnTo>
                    <a:lnTo>
                      <a:pt x="2" y="15"/>
                    </a:lnTo>
                    <a:lnTo>
                      <a:pt x="3" y="13"/>
                    </a:lnTo>
                    <a:lnTo>
                      <a:pt x="4" y="11"/>
                    </a:lnTo>
                    <a:lnTo>
                      <a:pt x="5" y="9"/>
                    </a:lnTo>
                    <a:lnTo>
                      <a:pt x="6" y="8"/>
                    </a:lnTo>
                    <a:lnTo>
                      <a:pt x="7" y="6"/>
                    </a:lnTo>
                    <a:lnTo>
                      <a:pt x="8" y="4"/>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5" name="Freeform 170"/>
              <p:cNvSpPr>
                <a:spLocks/>
              </p:cNvSpPr>
              <p:nvPr/>
            </p:nvSpPr>
            <p:spPr bwMode="auto">
              <a:xfrm>
                <a:off x="3453" y="3348"/>
                <a:ext cx="104" cy="28"/>
              </a:xfrm>
              <a:custGeom>
                <a:avLst/>
                <a:gdLst>
                  <a:gd name="T0" fmla="*/ 30 w 104"/>
                  <a:gd name="T1" fmla="*/ 6 h 28"/>
                  <a:gd name="T2" fmla="*/ 38 w 104"/>
                  <a:gd name="T3" fmla="*/ 3 h 28"/>
                  <a:gd name="T4" fmla="*/ 47 w 104"/>
                  <a:gd name="T5" fmla="*/ 1 h 28"/>
                  <a:gd name="T6" fmla="*/ 57 w 104"/>
                  <a:gd name="T7" fmla="*/ 0 h 28"/>
                  <a:gd name="T8" fmla="*/ 66 w 104"/>
                  <a:gd name="T9" fmla="*/ 0 h 28"/>
                  <a:gd name="T10" fmla="*/ 76 w 104"/>
                  <a:gd name="T11" fmla="*/ 0 h 28"/>
                  <a:gd name="T12" fmla="*/ 86 w 104"/>
                  <a:gd name="T13" fmla="*/ 1 h 28"/>
                  <a:gd name="T14" fmla="*/ 95 w 104"/>
                  <a:gd name="T15" fmla="*/ 2 h 28"/>
                  <a:gd name="T16" fmla="*/ 100 w 104"/>
                  <a:gd name="T17" fmla="*/ 3 h 28"/>
                  <a:gd name="T18" fmla="*/ 103 w 104"/>
                  <a:gd name="T19" fmla="*/ 4 h 28"/>
                  <a:gd name="T20" fmla="*/ 103 w 104"/>
                  <a:gd name="T21" fmla="*/ 5 h 28"/>
                  <a:gd name="T22" fmla="*/ 102 w 104"/>
                  <a:gd name="T23" fmla="*/ 5 h 28"/>
                  <a:gd name="T24" fmla="*/ 98 w 104"/>
                  <a:gd name="T25" fmla="*/ 4 h 28"/>
                  <a:gd name="T26" fmla="*/ 91 w 104"/>
                  <a:gd name="T27" fmla="*/ 3 h 28"/>
                  <a:gd name="T28" fmla="*/ 84 w 104"/>
                  <a:gd name="T29" fmla="*/ 2 h 28"/>
                  <a:gd name="T30" fmla="*/ 77 w 104"/>
                  <a:gd name="T31" fmla="*/ 2 h 28"/>
                  <a:gd name="T32" fmla="*/ 70 w 104"/>
                  <a:gd name="T33" fmla="*/ 2 h 28"/>
                  <a:gd name="T34" fmla="*/ 63 w 104"/>
                  <a:gd name="T35" fmla="*/ 2 h 28"/>
                  <a:gd name="T36" fmla="*/ 56 w 104"/>
                  <a:gd name="T37" fmla="*/ 3 h 28"/>
                  <a:gd name="T38" fmla="*/ 50 w 104"/>
                  <a:gd name="T39" fmla="*/ 3 h 28"/>
                  <a:gd name="T40" fmla="*/ 45 w 104"/>
                  <a:gd name="T41" fmla="*/ 4 h 28"/>
                  <a:gd name="T42" fmla="*/ 40 w 104"/>
                  <a:gd name="T43" fmla="*/ 4 h 28"/>
                  <a:gd name="T44" fmla="*/ 36 w 104"/>
                  <a:gd name="T45" fmla="*/ 6 h 28"/>
                  <a:gd name="T46" fmla="*/ 32 w 104"/>
                  <a:gd name="T47" fmla="*/ 7 h 28"/>
                  <a:gd name="T48" fmla="*/ 28 w 104"/>
                  <a:gd name="T49" fmla="*/ 8 h 28"/>
                  <a:gd name="T50" fmla="*/ 24 w 104"/>
                  <a:gd name="T51" fmla="*/ 11 h 28"/>
                  <a:gd name="T52" fmla="*/ 20 w 104"/>
                  <a:gd name="T53" fmla="*/ 13 h 28"/>
                  <a:gd name="T54" fmla="*/ 16 w 104"/>
                  <a:gd name="T55" fmla="*/ 15 h 28"/>
                  <a:gd name="T56" fmla="*/ 12 w 104"/>
                  <a:gd name="T57" fmla="*/ 17 h 28"/>
                  <a:gd name="T58" fmla="*/ 8 w 104"/>
                  <a:gd name="T59" fmla="*/ 20 h 28"/>
                  <a:gd name="T60" fmla="*/ 5 w 104"/>
                  <a:gd name="T61" fmla="*/ 23 h 28"/>
                  <a:gd name="T62" fmla="*/ 2 w 104"/>
                  <a:gd name="T63" fmla="*/ 26 h 28"/>
                  <a:gd name="T64" fmla="*/ 2 w 104"/>
                  <a:gd name="T65" fmla="*/ 24 h 28"/>
                  <a:gd name="T66" fmla="*/ 8 w 104"/>
                  <a:gd name="T67" fmla="*/ 19 h 28"/>
                  <a:gd name="T68" fmla="*/ 14 w 104"/>
                  <a:gd name="T69" fmla="*/ 14 h 28"/>
                  <a:gd name="T70" fmla="*/ 22 w 104"/>
                  <a:gd name="T71" fmla="*/ 10 h 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4"/>
                  <a:gd name="T109" fmla="*/ 0 h 28"/>
                  <a:gd name="T110" fmla="*/ 104 w 104"/>
                  <a:gd name="T111" fmla="*/ 28 h 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4" h="28">
                    <a:moveTo>
                      <a:pt x="25" y="8"/>
                    </a:moveTo>
                    <a:lnTo>
                      <a:pt x="30" y="6"/>
                    </a:lnTo>
                    <a:lnTo>
                      <a:pt x="34" y="5"/>
                    </a:lnTo>
                    <a:lnTo>
                      <a:pt x="38" y="3"/>
                    </a:lnTo>
                    <a:lnTo>
                      <a:pt x="43" y="2"/>
                    </a:lnTo>
                    <a:lnTo>
                      <a:pt x="47" y="1"/>
                    </a:lnTo>
                    <a:lnTo>
                      <a:pt x="52" y="1"/>
                    </a:lnTo>
                    <a:lnTo>
                      <a:pt x="57" y="0"/>
                    </a:lnTo>
                    <a:lnTo>
                      <a:pt x="62" y="0"/>
                    </a:lnTo>
                    <a:lnTo>
                      <a:pt x="66" y="0"/>
                    </a:lnTo>
                    <a:lnTo>
                      <a:pt x="71" y="0"/>
                    </a:lnTo>
                    <a:lnTo>
                      <a:pt x="76" y="0"/>
                    </a:lnTo>
                    <a:lnTo>
                      <a:pt x="81" y="0"/>
                    </a:lnTo>
                    <a:lnTo>
                      <a:pt x="86" y="1"/>
                    </a:lnTo>
                    <a:lnTo>
                      <a:pt x="90" y="1"/>
                    </a:lnTo>
                    <a:lnTo>
                      <a:pt x="95" y="2"/>
                    </a:lnTo>
                    <a:lnTo>
                      <a:pt x="99" y="3"/>
                    </a:lnTo>
                    <a:lnTo>
                      <a:pt x="100" y="3"/>
                    </a:lnTo>
                    <a:lnTo>
                      <a:pt x="102" y="3"/>
                    </a:lnTo>
                    <a:lnTo>
                      <a:pt x="103" y="4"/>
                    </a:lnTo>
                    <a:lnTo>
                      <a:pt x="104" y="4"/>
                    </a:lnTo>
                    <a:lnTo>
                      <a:pt x="103" y="5"/>
                    </a:lnTo>
                    <a:lnTo>
                      <a:pt x="102" y="5"/>
                    </a:lnTo>
                    <a:lnTo>
                      <a:pt x="101" y="5"/>
                    </a:lnTo>
                    <a:lnTo>
                      <a:pt x="98" y="4"/>
                    </a:lnTo>
                    <a:lnTo>
                      <a:pt x="95" y="3"/>
                    </a:lnTo>
                    <a:lnTo>
                      <a:pt x="91" y="3"/>
                    </a:lnTo>
                    <a:lnTo>
                      <a:pt x="88" y="2"/>
                    </a:lnTo>
                    <a:lnTo>
                      <a:pt x="84" y="2"/>
                    </a:lnTo>
                    <a:lnTo>
                      <a:pt x="81" y="2"/>
                    </a:lnTo>
                    <a:lnTo>
                      <a:pt x="77" y="2"/>
                    </a:lnTo>
                    <a:lnTo>
                      <a:pt x="74" y="2"/>
                    </a:lnTo>
                    <a:lnTo>
                      <a:pt x="70" y="2"/>
                    </a:lnTo>
                    <a:lnTo>
                      <a:pt x="67" y="2"/>
                    </a:lnTo>
                    <a:lnTo>
                      <a:pt x="63" y="2"/>
                    </a:lnTo>
                    <a:lnTo>
                      <a:pt x="60" y="2"/>
                    </a:lnTo>
                    <a:lnTo>
                      <a:pt x="56" y="3"/>
                    </a:lnTo>
                    <a:lnTo>
                      <a:pt x="53" y="3"/>
                    </a:lnTo>
                    <a:lnTo>
                      <a:pt x="50" y="3"/>
                    </a:lnTo>
                    <a:lnTo>
                      <a:pt x="47" y="3"/>
                    </a:lnTo>
                    <a:lnTo>
                      <a:pt x="45" y="4"/>
                    </a:lnTo>
                    <a:lnTo>
                      <a:pt x="43" y="4"/>
                    </a:lnTo>
                    <a:lnTo>
                      <a:pt x="40" y="4"/>
                    </a:lnTo>
                    <a:lnTo>
                      <a:pt x="38" y="5"/>
                    </a:lnTo>
                    <a:lnTo>
                      <a:pt x="36" y="6"/>
                    </a:lnTo>
                    <a:lnTo>
                      <a:pt x="34" y="6"/>
                    </a:lnTo>
                    <a:lnTo>
                      <a:pt x="32" y="7"/>
                    </a:lnTo>
                    <a:lnTo>
                      <a:pt x="30" y="7"/>
                    </a:lnTo>
                    <a:lnTo>
                      <a:pt x="28" y="8"/>
                    </a:lnTo>
                    <a:lnTo>
                      <a:pt x="26" y="9"/>
                    </a:lnTo>
                    <a:lnTo>
                      <a:pt x="24" y="11"/>
                    </a:lnTo>
                    <a:lnTo>
                      <a:pt x="22" y="12"/>
                    </a:lnTo>
                    <a:lnTo>
                      <a:pt x="20" y="13"/>
                    </a:lnTo>
                    <a:lnTo>
                      <a:pt x="18" y="14"/>
                    </a:lnTo>
                    <a:lnTo>
                      <a:pt x="16" y="15"/>
                    </a:lnTo>
                    <a:lnTo>
                      <a:pt x="14" y="16"/>
                    </a:lnTo>
                    <a:lnTo>
                      <a:pt x="12" y="17"/>
                    </a:lnTo>
                    <a:lnTo>
                      <a:pt x="10" y="19"/>
                    </a:lnTo>
                    <a:lnTo>
                      <a:pt x="8" y="20"/>
                    </a:lnTo>
                    <a:lnTo>
                      <a:pt x="7" y="22"/>
                    </a:lnTo>
                    <a:lnTo>
                      <a:pt x="5" y="23"/>
                    </a:lnTo>
                    <a:lnTo>
                      <a:pt x="3" y="25"/>
                    </a:lnTo>
                    <a:lnTo>
                      <a:pt x="2" y="26"/>
                    </a:lnTo>
                    <a:lnTo>
                      <a:pt x="0" y="28"/>
                    </a:lnTo>
                    <a:lnTo>
                      <a:pt x="2" y="24"/>
                    </a:lnTo>
                    <a:lnTo>
                      <a:pt x="5" y="21"/>
                    </a:lnTo>
                    <a:lnTo>
                      <a:pt x="8" y="19"/>
                    </a:lnTo>
                    <a:lnTo>
                      <a:pt x="11" y="16"/>
                    </a:lnTo>
                    <a:lnTo>
                      <a:pt x="14" y="14"/>
                    </a:lnTo>
                    <a:lnTo>
                      <a:pt x="18" y="12"/>
                    </a:lnTo>
                    <a:lnTo>
                      <a:pt x="22" y="10"/>
                    </a:lnTo>
                    <a:lnTo>
                      <a:pt x="25"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6" name="Freeform 171"/>
              <p:cNvSpPr>
                <a:spLocks/>
              </p:cNvSpPr>
              <p:nvPr/>
            </p:nvSpPr>
            <p:spPr bwMode="auto">
              <a:xfrm>
                <a:off x="3460" y="3387"/>
                <a:ext cx="11" cy="36"/>
              </a:xfrm>
              <a:custGeom>
                <a:avLst/>
                <a:gdLst>
                  <a:gd name="T0" fmla="*/ 10 w 11"/>
                  <a:gd name="T1" fmla="*/ 0 h 36"/>
                  <a:gd name="T2" fmla="*/ 11 w 11"/>
                  <a:gd name="T3" fmla="*/ 0 h 36"/>
                  <a:gd name="T4" fmla="*/ 10 w 11"/>
                  <a:gd name="T5" fmla="*/ 2 h 36"/>
                  <a:gd name="T6" fmla="*/ 9 w 11"/>
                  <a:gd name="T7" fmla="*/ 4 h 36"/>
                  <a:gd name="T8" fmla="*/ 8 w 11"/>
                  <a:gd name="T9" fmla="*/ 5 h 36"/>
                  <a:gd name="T10" fmla="*/ 7 w 11"/>
                  <a:gd name="T11" fmla="*/ 7 h 36"/>
                  <a:gd name="T12" fmla="*/ 5 w 11"/>
                  <a:gd name="T13" fmla="*/ 11 h 36"/>
                  <a:gd name="T14" fmla="*/ 4 w 11"/>
                  <a:gd name="T15" fmla="*/ 14 h 36"/>
                  <a:gd name="T16" fmla="*/ 3 w 11"/>
                  <a:gd name="T17" fmla="*/ 18 h 36"/>
                  <a:gd name="T18" fmla="*/ 2 w 11"/>
                  <a:gd name="T19" fmla="*/ 21 h 36"/>
                  <a:gd name="T20" fmla="*/ 2 w 11"/>
                  <a:gd name="T21" fmla="*/ 25 h 36"/>
                  <a:gd name="T22" fmla="*/ 1 w 11"/>
                  <a:gd name="T23" fmla="*/ 29 h 36"/>
                  <a:gd name="T24" fmla="*/ 2 w 11"/>
                  <a:gd name="T25" fmla="*/ 33 h 36"/>
                  <a:gd name="T26" fmla="*/ 3 w 11"/>
                  <a:gd name="T27" fmla="*/ 36 h 36"/>
                  <a:gd name="T28" fmla="*/ 2 w 11"/>
                  <a:gd name="T29" fmla="*/ 35 h 36"/>
                  <a:gd name="T30" fmla="*/ 1 w 11"/>
                  <a:gd name="T31" fmla="*/ 34 h 36"/>
                  <a:gd name="T32" fmla="*/ 1 w 11"/>
                  <a:gd name="T33" fmla="*/ 33 h 36"/>
                  <a:gd name="T34" fmla="*/ 0 w 11"/>
                  <a:gd name="T35" fmla="*/ 32 h 36"/>
                  <a:gd name="T36" fmla="*/ 0 w 11"/>
                  <a:gd name="T37" fmla="*/ 27 h 36"/>
                  <a:gd name="T38" fmla="*/ 1 w 11"/>
                  <a:gd name="T39" fmla="*/ 23 h 36"/>
                  <a:gd name="T40" fmla="*/ 1 w 11"/>
                  <a:gd name="T41" fmla="*/ 19 h 36"/>
                  <a:gd name="T42" fmla="*/ 2 w 11"/>
                  <a:gd name="T43" fmla="*/ 15 h 36"/>
                  <a:gd name="T44" fmla="*/ 4 w 11"/>
                  <a:gd name="T45" fmla="*/ 11 h 36"/>
                  <a:gd name="T46" fmla="*/ 5 w 11"/>
                  <a:gd name="T47" fmla="*/ 7 h 36"/>
                  <a:gd name="T48" fmla="*/ 8 w 11"/>
                  <a:gd name="T49" fmla="*/ 3 h 36"/>
                  <a:gd name="T50" fmla="*/ 10 w 11"/>
                  <a:gd name="T51" fmla="*/ 0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6"/>
                  <a:gd name="T80" fmla="*/ 11 w 11"/>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6">
                    <a:moveTo>
                      <a:pt x="10" y="0"/>
                    </a:moveTo>
                    <a:lnTo>
                      <a:pt x="11" y="0"/>
                    </a:lnTo>
                    <a:lnTo>
                      <a:pt x="10" y="2"/>
                    </a:lnTo>
                    <a:lnTo>
                      <a:pt x="9" y="4"/>
                    </a:lnTo>
                    <a:lnTo>
                      <a:pt x="8" y="5"/>
                    </a:lnTo>
                    <a:lnTo>
                      <a:pt x="7" y="7"/>
                    </a:lnTo>
                    <a:lnTo>
                      <a:pt x="5" y="11"/>
                    </a:lnTo>
                    <a:lnTo>
                      <a:pt x="4" y="14"/>
                    </a:lnTo>
                    <a:lnTo>
                      <a:pt x="3" y="18"/>
                    </a:lnTo>
                    <a:lnTo>
                      <a:pt x="2" y="21"/>
                    </a:lnTo>
                    <a:lnTo>
                      <a:pt x="2" y="25"/>
                    </a:lnTo>
                    <a:lnTo>
                      <a:pt x="1" y="29"/>
                    </a:lnTo>
                    <a:lnTo>
                      <a:pt x="2" y="33"/>
                    </a:lnTo>
                    <a:lnTo>
                      <a:pt x="3" y="36"/>
                    </a:lnTo>
                    <a:lnTo>
                      <a:pt x="2" y="35"/>
                    </a:lnTo>
                    <a:lnTo>
                      <a:pt x="1" y="34"/>
                    </a:lnTo>
                    <a:lnTo>
                      <a:pt x="1" y="33"/>
                    </a:lnTo>
                    <a:lnTo>
                      <a:pt x="0" y="32"/>
                    </a:lnTo>
                    <a:lnTo>
                      <a:pt x="0" y="27"/>
                    </a:lnTo>
                    <a:lnTo>
                      <a:pt x="1" y="23"/>
                    </a:lnTo>
                    <a:lnTo>
                      <a:pt x="1" y="19"/>
                    </a:lnTo>
                    <a:lnTo>
                      <a:pt x="2" y="15"/>
                    </a:lnTo>
                    <a:lnTo>
                      <a:pt x="4" y="11"/>
                    </a:lnTo>
                    <a:lnTo>
                      <a:pt x="5" y="7"/>
                    </a:lnTo>
                    <a:lnTo>
                      <a:pt x="8" y="3"/>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7" name="Freeform 172"/>
              <p:cNvSpPr>
                <a:spLocks/>
              </p:cNvSpPr>
              <p:nvPr/>
            </p:nvSpPr>
            <p:spPr bwMode="auto">
              <a:xfrm>
                <a:off x="3475" y="3394"/>
                <a:ext cx="11" cy="29"/>
              </a:xfrm>
              <a:custGeom>
                <a:avLst/>
                <a:gdLst>
                  <a:gd name="T0" fmla="*/ 9 w 11"/>
                  <a:gd name="T1" fmla="*/ 0 h 29"/>
                  <a:gd name="T2" fmla="*/ 9 w 11"/>
                  <a:gd name="T3" fmla="*/ 0 h 29"/>
                  <a:gd name="T4" fmla="*/ 10 w 11"/>
                  <a:gd name="T5" fmla="*/ 0 h 29"/>
                  <a:gd name="T6" fmla="*/ 10 w 11"/>
                  <a:gd name="T7" fmla="*/ 0 h 29"/>
                  <a:gd name="T8" fmla="*/ 11 w 11"/>
                  <a:gd name="T9" fmla="*/ 0 h 29"/>
                  <a:gd name="T10" fmla="*/ 10 w 11"/>
                  <a:gd name="T11" fmla="*/ 1 h 29"/>
                  <a:gd name="T12" fmla="*/ 8 w 11"/>
                  <a:gd name="T13" fmla="*/ 3 h 29"/>
                  <a:gd name="T14" fmla="*/ 7 w 11"/>
                  <a:gd name="T15" fmla="*/ 4 h 29"/>
                  <a:gd name="T16" fmla="*/ 6 w 11"/>
                  <a:gd name="T17" fmla="*/ 6 h 29"/>
                  <a:gd name="T18" fmla="*/ 5 w 11"/>
                  <a:gd name="T19" fmla="*/ 9 h 29"/>
                  <a:gd name="T20" fmla="*/ 3 w 11"/>
                  <a:gd name="T21" fmla="*/ 11 h 29"/>
                  <a:gd name="T22" fmla="*/ 2 w 11"/>
                  <a:gd name="T23" fmla="*/ 14 h 29"/>
                  <a:gd name="T24" fmla="*/ 2 w 11"/>
                  <a:gd name="T25" fmla="*/ 17 h 29"/>
                  <a:gd name="T26" fmla="*/ 1 w 11"/>
                  <a:gd name="T27" fmla="*/ 20 h 29"/>
                  <a:gd name="T28" fmla="*/ 1 w 11"/>
                  <a:gd name="T29" fmla="*/ 23 h 29"/>
                  <a:gd name="T30" fmla="*/ 1 w 11"/>
                  <a:gd name="T31" fmla="*/ 26 h 29"/>
                  <a:gd name="T32" fmla="*/ 2 w 11"/>
                  <a:gd name="T33" fmla="*/ 29 h 29"/>
                  <a:gd name="T34" fmla="*/ 1 w 11"/>
                  <a:gd name="T35" fmla="*/ 25 h 29"/>
                  <a:gd name="T36" fmla="*/ 0 w 11"/>
                  <a:gd name="T37" fmla="*/ 22 h 29"/>
                  <a:gd name="T38" fmla="*/ 0 w 11"/>
                  <a:gd name="T39" fmla="*/ 18 h 29"/>
                  <a:gd name="T40" fmla="*/ 1 w 11"/>
                  <a:gd name="T41" fmla="*/ 15 h 29"/>
                  <a:gd name="T42" fmla="*/ 1 w 11"/>
                  <a:gd name="T43" fmla="*/ 11 h 29"/>
                  <a:gd name="T44" fmla="*/ 3 w 11"/>
                  <a:gd name="T45" fmla="*/ 8 h 29"/>
                  <a:gd name="T46" fmla="*/ 5 w 11"/>
                  <a:gd name="T47" fmla="*/ 5 h 29"/>
                  <a:gd name="T48" fmla="*/ 7 w 11"/>
                  <a:gd name="T49" fmla="*/ 1 h 29"/>
                  <a:gd name="T50" fmla="*/ 9 w 11"/>
                  <a:gd name="T51" fmla="*/ 0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29"/>
                  <a:gd name="T80" fmla="*/ 11 w 11"/>
                  <a:gd name="T81" fmla="*/ 29 h 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29">
                    <a:moveTo>
                      <a:pt x="9" y="0"/>
                    </a:moveTo>
                    <a:lnTo>
                      <a:pt x="9" y="0"/>
                    </a:lnTo>
                    <a:lnTo>
                      <a:pt x="10" y="0"/>
                    </a:lnTo>
                    <a:lnTo>
                      <a:pt x="11" y="0"/>
                    </a:lnTo>
                    <a:lnTo>
                      <a:pt x="10" y="1"/>
                    </a:lnTo>
                    <a:lnTo>
                      <a:pt x="8" y="3"/>
                    </a:lnTo>
                    <a:lnTo>
                      <a:pt x="7" y="4"/>
                    </a:lnTo>
                    <a:lnTo>
                      <a:pt x="6" y="6"/>
                    </a:lnTo>
                    <a:lnTo>
                      <a:pt x="5" y="9"/>
                    </a:lnTo>
                    <a:lnTo>
                      <a:pt x="3" y="11"/>
                    </a:lnTo>
                    <a:lnTo>
                      <a:pt x="2" y="14"/>
                    </a:lnTo>
                    <a:lnTo>
                      <a:pt x="2" y="17"/>
                    </a:lnTo>
                    <a:lnTo>
                      <a:pt x="1" y="20"/>
                    </a:lnTo>
                    <a:lnTo>
                      <a:pt x="1" y="23"/>
                    </a:lnTo>
                    <a:lnTo>
                      <a:pt x="1" y="26"/>
                    </a:lnTo>
                    <a:lnTo>
                      <a:pt x="2" y="29"/>
                    </a:lnTo>
                    <a:lnTo>
                      <a:pt x="1" y="25"/>
                    </a:lnTo>
                    <a:lnTo>
                      <a:pt x="0" y="22"/>
                    </a:lnTo>
                    <a:lnTo>
                      <a:pt x="0" y="18"/>
                    </a:lnTo>
                    <a:lnTo>
                      <a:pt x="1" y="15"/>
                    </a:lnTo>
                    <a:lnTo>
                      <a:pt x="1" y="11"/>
                    </a:lnTo>
                    <a:lnTo>
                      <a:pt x="3" y="8"/>
                    </a:lnTo>
                    <a:lnTo>
                      <a:pt x="5" y="5"/>
                    </a:lnTo>
                    <a:lnTo>
                      <a:pt x="7" y="1"/>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8" name="Freeform 173"/>
              <p:cNvSpPr>
                <a:spLocks/>
              </p:cNvSpPr>
              <p:nvPr/>
            </p:nvSpPr>
            <p:spPr bwMode="auto">
              <a:xfrm>
                <a:off x="3481" y="3382"/>
                <a:ext cx="196" cy="140"/>
              </a:xfrm>
              <a:custGeom>
                <a:avLst/>
                <a:gdLst>
                  <a:gd name="T0" fmla="*/ 4 w 196"/>
                  <a:gd name="T1" fmla="*/ 104 h 140"/>
                  <a:gd name="T2" fmla="*/ 9 w 196"/>
                  <a:gd name="T3" fmla="*/ 108 h 140"/>
                  <a:gd name="T4" fmla="*/ 15 w 196"/>
                  <a:gd name="T5" fmla="*/ 112 h 140"/>
                  <a:gd name="T6" fmla="*/ 29 w 196"/>
                  <a:gd name="T7" fmla="*/ 119 h 140"/>
                  <a:gd name="T8" fmla="*/ 43 w 196"/>
                  <a:gd name="T9" fmla="*/ 125 h 140"/>
                  <a:gd name="T10" fmla="*/ 57 w 196"/>
                  <a:gd name="T11" fmla="*/ 131 h 140"/>
                  <a:gd name="T12" fmla="*/ 72 w 196"/>
                  <a:gd name="T13" fmla="*/ 135 h 140"/>
                  <a:gd name="T14" fmla="*/ 88 w 196"/>
                  <a:gd name="T15" fmla="*/ 138 h 140"/>
                  <a:gd name="T16" fmla="*/ 107 w 196"/>
                  <a:gd name="T17" fmla="*/ 139 h 140"/>
                  <a:gd name="T18" fmla="*/ 127 w 196"/>
                  <a:gd name="T19" fmla="*/ 138 h 140"/>
                  <a:gd name="T20" fmla="*/ 145 w 196"/>
                  <a:gd name="T21" fmla="*/ 132 h 140"/>
                  <a:gd name="T22" fmla="*/ 162 w 196"/>
                  <a:gd name="T23" fmla="*/ 124 h 140"/>
                  <a:gd name="T24" fmla="*/ 176 w 196"/>
                  <a:gd name="T25" fmla="*/ 113 h 140"/>
                  <a:gd name="T26" fmla="*/ 184 w 196"/>
                  <a:gd name="T27" fmla="*/ 103 h 140"/>
                  <a:gd name="T28" fmla="*/ 186 w 196"/>
                  <a:gd name="T29" fmla="*/ 102 h 140"/>
                  <a:gd name="T30" fmla="*/ 193 w 196"/>
                  <a:gd name="T31" fmla="*/ 86 h 140"/>
                  <a:gd name="T32" fmla="*/ 194 w 196"/>
                  <a:gd name="T33" fmla="*/ 69 h 140"/>
                  <a:gd name="T34" fmla="*/ 190 w 196"/>
                  <a:gd name="T35" fmla="*/ 53 h 140"/>
                  <a:gd name="T36" fmla="*/ 182 w 196"/>
                  <a:gd name="T37" fmla="*/ 37 h 140"/>
                  <a:gd name="T38" fmla="*/ 172 w 196"/>
                  <a:gd name="T39" fmla="*/ 23 h 140"/>
                  <a:gd name="T40" fmla="*/ 163 w 196"/>
                  <a:gd name="T41" fmla="*/ 14 h 140"/>
                  <a:gd name="T42" fmla="*/ 155 w 196"/>
                  <a:gd name="T43" fmla="*/ 8 h 140"/>
                  <a:gd name="T44" fmla="*/ 147 w 196"/>
                  <a:gd name="T45" fmla="*/ 1 h 140"/>
                  <a:gd name="T46" fmla="*/ 147 w 196"/>
                  <a:gd name="T47" fmla="*/ 0 h 140"/>
                  <a:gd name="T48" fmla="*/ 154 w 196"/>
                  <a:gd name="T49" fmla="*/ 4 h 140"/>
                  <a:gd name="T50" fmla="*/ 162 w 196"/>
                  <a:gd name="T51" fmla="*/ 11 h 140"/>
                  <a:gd name="T52" fmla="*/ 169 w 196"/>
                  <a:gd name="T53" fmla="*/ 18 h 140"/>
                  <a:gd name="T54" fmla="*/ 175 w 196"/>
                  <a:gd name="T55" fmla="*/ 26 h 140"/>
                  <a:gd name="T56" fmla="*/ 182 w 196"/>
                  <a:gd name="T57" fmla="*/ 34 h 140"/>
                  <a:gd name="T58" fmla="*/ 189 w 196"/>
                  <a:gd name="T59" fmla="*/ 45 h 140"/>
                  <a:gd name="T60" fmla="*/ 195 w 196"/>
                  <a:gd name="T61" fmla="*/ 65 h 140"/>
                  <a:gd name="T62" fmla="*/ 195 w 196"/>
                  <a:gd name="T63" fmla="*/ 86 h 140"/>
                  <a:gd name="T64" fmla="*/ 188 w 196"/>
                  <a:gd name="T65" fmla="*/ 102 h 140"/>
                  <a:gd name="T66" fmla="*/ 177 w 196"/>
                  <a:gd name="T67" fmla="*/ 115 h 140"/>
                  <a:gd name="T68" fmla="*/ 163 w 196"/>
                  <a:gd name="T69" fmla="*/ 125 h 140"/>
                  <a:gd name="T70" fmla="*/ 146 w 196"/>
                  <a:gd name="T71" fmla="*/ 133 h 140"/>
                  <a:gd name="T72" fmla="*/ 128 w 196"/>
                  <a:gd name="T73" fmla="*/ 139 h 140"/>
                  <a:gd name="T74" fmla="*/ 110 w 196"/>
                  <a:gd name="T75" fmla="*/ 140 h 140"/>
                  <a:gd name="T76" fmla="*/ 93 w 196"/>
                  <a:gd name="T77" fmla="*/ 140 h 140"/>
                  <a:gd name="T78" fmla="*/ 78 w 196"/>
                  <a:gd name="T79" fmla="*/ 137 h 140"/>
                  <a:gd name="T80" fmla="*/ 62 w 196"/>
                  <a:gd name="T81" fmla="*/ 133 h 140"/>
                  <a:gd name="T82" fmla="*/ 47 w 196"/>
                  <a:gd name="T83" fmla="*/ 128 h 140"/>
                  <a:gd name="T84" fmla="*/ 33 w 196"/>
                  <a:gd name="T85" fmla="*/ 123 h 140"/>
                  <a:gd name="T86" fmla="*/ 26 w 196"/>
                  <a:gd name="T87" fmla="*/ 119 h 140"/>
                  <a:gd name="T88" fmla="*/ 20 w 196"/>
                  <a:gd name="T89" fmla="*/ 116 h 140"/>
                  <a:gd name="T90" fmla="*/ 13 w 196"/>
                  <a:gd name="T91" fmla="*/ 112 h 140"/>
                  <a:gd name="T92" fmla="*/ 7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6"/>
                    </a:lnTo>
                    <a:lnTo>
                      <a:pt x="7" y="107"/>
                    </a:lnTo>
                    <a:lnTo>
                      <a:pt x="9" y="108"/>
                    </a:lnTo>
                    <a:lnTo>
                      <a:pt x="11" y="109"/>
                    </a:lnTo>
                    <a:lnTo>
                      <a:pt x="13" y="111"/>
                    </a:lnTo>
                    <a:lnTo>
                      <a:pt x="15" y="112"/>
                    </a:lnTo>
                    <a:lnTo>
                      <a:pt x="19" y="114"/>
                    </a:lnTo>
                    <a:lnTo>
                      <a:pt x="24" y="116"/>
                    </a:lnTo>
                    <a:lnTo>
                      <a:pt x="29" y="119"/>
                    </a:lnTo>
                    <a:lnTo>
                      <a:pt x="33" y="121"/>
                    </a:lnTo>
                    <a:lnTo>
                      <a:pt x="38" y="123"/>
                    </a:lnTo>
                    <a:lnTo>
                      <a:pt x="43" y="125"/>
                    </a:lnTo>
                    <a:lnTo>
                      <a:pt x="47" y="127"/>
                    </a:lnTo>
                    <a:lnTo>
                      <a:pt x="52" y="129"/>
                    </a:lnTo>
                    <a:lnTo>
                      <a:pt x="57" y="131"/>
                    </a:lnTo>
                    <a:lnTo>
                      <a:pt x="62" y="132"/>
                    </a:lnTo>
                    <a:lnTo>
                      <a:pt x="67" y="134"/>
                    </a:lnTo>
                    <a:lnTo>
                      <a:pt x="72" y="135"/>
                    </a:lnTo>
                    <a:lnTo>
                      <a:pt x="77" y="136"/>
                    </a:lnTo>
                    <a:lnTo>
                      <a:pt x="83" y="137"/>
                    </a:lnTo>
                    <a:lnTo>
                      <a:pt x="88" y="138"/>
                    </a:lnTo>
                    <a:lnTo>
                      <a:pt x="93" y="138"/>
                    </a:lnTo>
                    <a:lnTo>
                      <a:pt x="100" y="139"/>
                    </a:lnTo>
                    <a:lnTo>
                      <a:pt x="107" y="139"/>
                    </a:lnTo>
                    <a:lnTo>
                      <a:pt x="114" y="139"/>
                    </a:lnTo>
                    <a:lnTo>
                      <a:pt x="120" y="139"/>
                    </a:lnTo>
                    <a:lnTo>
                      <a:pt x="127" y="138"/>
                    </a:lnTo>
                    <a:lnTo>
                      <a:pt x="133" y="136"/>
                    </a:lnTo>
                    <a:lnTo>
                      <a:pt x="139" y="135"/>
                    </a:lnTo>
                    <a:lnTo>
                      <a:pt x="145" y="132"/>
                    </a:lnTo>
                    <a:lnTo>
                      <a:pt x="151" y="130"/>
                    </a:lnTo>
                    <a:lnTo>
                      <a:pt x="157" y="127"/>
                    </a:lnTo>
                    <a:lnTo>
                      <a:pt x="162" y="124"/>
                    </a:lnTo>
                    <a:lnTo>
                      <a:pt x="167" y="120"/>
                    </a:lnTo>
                    <a:lnTo>
                      <a:pt x="172" y="117"/>
                    </a:lnTo>
                    <a:lnTo>
                      <a:pt x="176" y="113"/>
                    </a:lnTo>
                    <a:lnTo>
                      <a:pt x="180" y="109"/>
                    </a:lnTo>
                    <a:lnTo>
                      <a:pt x="184" y="104"/>
                    </a:lnTo>
                    <a:lnTo>
                      <a:pt x="184" y="103"/>
                    </a:lnTo>
                    <a:lnTo>
                      <a:pt x="185" y="103"/>
                    </a:lnTo>
                    <a:lnTo>
                      <a:pt x="185" y="102"/>
                    </a:lnTo>
                    <a:lnTo>
                      <a:pt x="186" y="102"/>
                    </a:lnTo>
                    <a:lnTo>
                      <a:pt x="189" y="97"/>
                    </a:lnTo>
                    <a:lnTo>
                      <a:pt x="191" y="91"/>
                    </a:lnTo>
                    <a:lnTo>
                      <a:pt x="193" y="86"/>
                    </a:lnTo>
                    <a:lnTo>
                      <a:pt x="194" y="80"/>
                    </a:lnTo>
                    <a:lnTo>
                      <a:pt x="195" y="75"/>
                    </a:lnTo>
                    <a:lnTo>
                      <a:pt x="194" y="69"/>
                    </a:lnTo>
                    <a:lnTo>
                      <a:pt x="194" y="64"/>
                    </a:lnTo>
                    <a:lnTo>
                      <a:pt x="192" y="58"/>
                    </a:lnTo>
                    <a:lnTo>
                      <a:pt x="190" y="53"/>
                    </a:lnTo>
                    <a:lnTo>
                      <a:pt x="188" y="48"/>
                    </a:lnTo>
                    <a:lnTo>
                      <a:pt x="186" y="42"/>
                    </a:lnTo>
                    <a:lnTo>
                      <a:pt x="182" y="37"/>
                    </a:lnTo>
                    <a:lnTo>
                      <a:pt x="179" y="32"/>
                    </a:lnTo>
                    <a:lnTo>
                      <a:pt x="176" y="28"/>
                    </a:lnTo>
                    <a:lnTo>
                      <a:pt x="172" y="23"/>
                    </a:lnTo>
                    <a:lnTo>
                      <a:pt x="168" y="19"/>
                    </a:lnTo>
                    <a:lnTo>
                      <a:pt x="166" y="16"/>
                    </a:lnTo>
                    <a:lnTo>
                      <a:pt x="163" y="14"/>
                    </a:lnTo>
                    <a:lnTo>
                      <a:pt x="161" y="12"/>
                    </a:lnTo>
                    <a:lnTo>
                      <a:pt x="158" y="10"/>
                    </a:lnTo>
                    <a:lnTo>
                      <a:pt x="155" y="8"/>
                    </a:lnTo>
                    <a:lnTo>
                      <a:pt x="153" y="6"/>
                    </a:lnTo>
                    <a:lnTo>
                      <a:pt x="150" y="3"/>
                    </a:lnTo>
                    <a:lnTo>
                      <a:pt x="147" y="1"/>
                    </a:lnTo>
                    <a:lnTo>
                      <a:pt x="147" y="0"/>
                    </a:lnTo>
                    <a:lnTo>
                      <a:pt x="148" y="0"/>
                    </a:lnTo>
                    <a:lnTo>
                      <a:pt x="151" y="2"/>
                    </a:lnTo>
                    <a:lnTo>
                      <a:pt x="154" y="4"/>
                    </a:lnTo>
                    <a:lnTo>
                      <a:pt x="156" y="7"/>
                    </a:lnTo>
                    <a:lnTo>
                      <a:pt x="159" y="9"/>
                    </a:lnTo>
                    <a:lnTo>
                      <a:pt x="162" y="11"/>
                    </a:lnTo>
                    <a:lnTo>
                      <a:pt x="164" y="14"/>
                    </a:lnTo>
                    <a:lnTo>
                      <a:pt x="166" y="16"/>
                    </a:lnTo>
                    <a:lnTo>
                      <a:pt x="169" y="18"/>
                    </a:lnTo>
                    <a:lnTo>
                      <a:pt x="171" y="21"/>
                    </a:lnTo>
                    <a:lnTo>
                      <a:pt x="173" y="23"/>
                    </a:lnTo>
                    <a:lnTo>
                      <a:pt x="175" y="26"/>
                    </a:lnTo>
                    <a:lnTo>
                      <a:pt x="177" y="29"/>
                    </a:lnTo>
                    <a:lnTo>
                      <a:pt x="180" y="31"/>
                    </a:lnTo>
                    <a:lnTo>
                      <a:pt x="182" y="34"/>
                    </a:lnTo>
                    <a:lnTo>
                      <a:pt x="184" y="36"/>
                    </a:lnTo>
                    <a:lnTo>
                      <a:pt x="186" y="39"/>
                    </a:lnTo>
                    <a:lnTo>
                      <a:pt x="189" y="45"/>
                    </a:lnTo>
                    <a:lnTo>
                      <a:pt x="191" y="52"/>
                    </a:lnTo>
                    <a:lnTo>
                      <a:pt x="193" y="58"/>
                    </a:lnTo>
                    <a:lnTo>
                      <a:pt x="195" y="65"/>
                    </a:lnTo>
                    <a:lnTo>
                      <a:pt x="196" y="72"/>
                    </a:lnTo>
                    <a:lnTo>
                      <a:pt x="196" y="79"/>
                    </a:lnTo>
                    <a:lnTo>
                      <a:pt x="195" y="86"/>
                    </a:lnTo>
                    <a:lnTo>
                      <a:pt x="193" y="92"/>
                    </a:lnTo>
                    <a:lnTo>
                      <a:pt x="191" y="97"/>
                    </a:lnTo>
                    <a:lnTo>
                      <a:pt x="188" y="102"/>
                    </a:lnTo>
                    <a:lnTo>
                      <a:pt x="185" y="106"/>
                    </a:lnTo>
                    <a:lnTo>
                      <a:pt x="181" y="111"/>
                    </a:lnTo>
                    <a:lnTo>
                      <a:pt x="177" y="115"/>
                    </a:lnTo>
                    <a:lnTo>
                      <a:pt x="173" y="118"/>
                    </a:lnTo>
                    <a:lnTo>
                      <a:pt x="168" y="122"/>
                    </a:lnTo>
                    <a:lnTo>
                      <a:pt x="163" y="125"/>
                    </a:lnTo>
                    <a:lnTo>
                      <a:pt x="158" y="128"/>
                    </a:lnTo>
                    <a:lnTo>
                      <a:pt x="152" y="131"/>
                    </a:lnTo>
                    <a:lnTo>
                      <a:pt x="146" y="133"/>
                    </a:lnTo>
                    <a:lnTo>
                      <a:pt x="140" y="135"/>
                    </a:lnTo>
                    <a:lnTo>
                      <a:pt x="134" y="137"/>
                    </a:lnTo>
                    <a:lnTo>
                      <a:pt x="128" y="139"/>
                    </a:lnTo>
                    <a:lnTo>
                      <a:pt x="122" y="140"/>
                    </a:lnTo>
                    <a:lnTo>
                      <a:pt x="116" y="140"/>
                    </a:lnTo>
                    <a:lnTo>
                      <a:pt x="110" y="140"/>
                    </a:lnTo>
                    <a:lnTo>
                      <a:pt x="104" y="140"/>
                    </a:lnTo>
                    <a:lnTo>
                      <a:pt x="99" y="140"/>
                    </a:lnTo>
                    <a:lnTo>
                      <a:pt x="93" y="140"/>
                    </a:lnTo>
                    <a:lnTo>
                      <a:pt x="88" y="139"/>
                    </a:lnTo>
                    <a:lnTo>
                      <a:pt x="83" y="138"/>
                    </a:lnTo>
                    <a:lnTo>
                      <a:pt x="78" y="137"/>
                    </a:lnTo>
                    <a:lnTo>
                      <a:pt x="72" y="136"/>
                    </a:lnTo>
                    <a:lnTo>
                      <a:pt x="67" y="135"/>
                    </a:lnTo>
                    <a:lnTo>
                      <a:pt x="62" y="133"/>
                    </a:lnTo>
                    <a:lnTo>
                      <a:pt x="57" y="132"/>
                    </a:lnTo>
                    <a:lnTo>
                      <a:pt x="52" y="130"/>
                    </a:lnTo>
                    <a:lnTo>
                      <a:pt x="47" y="128"/>
                    </a:lnTo>
                    <a:lnTo>
                      <a:pt x="43" y="126"/>
                    </a:lnTo>
                    <a:lnTo>
                      <a:pt x="38" y="125"/>
                    </a:lnTo>
                    <a:lnTo>
                      <a:pt x="33" y="123"/>
                    </a:lnTo>
                    <a:lnTo>
                      <a:pt x="31" y="122"/>
                    </a:lnTo>
                    <a:lnTo>
                      <a:pt x="28" y="120"/>
                    </a:lnTo>
                    <a:lnTo>
                      <a:pt x="26" y="119"/>
                    </a:lnTo>
                    <a:lnTo>
                      <a:pt x="24" y="118"/>
                    </a:lnTo>
                    <a:lnTo>
                      <a:pt x="22" y="117"/>
                    </a:lnTo>
                    <a:lnTo>
                      <a:pt x="20" y="116"/>
                    </a:lnTo>
                    <a:lnTo>
                      <a:pt x="18" y="115"/>
                    </a:lnTo>
                    <a:lnTo>
                      <a:pt x="16" y="114"/>
                    </a:lnTo>
                    <a:lnTo>
                      <a:pt x="13" y="112"/>
                    </a:lnTo>
                    <a:lnTo>
                      <a:pt x="11" y="111"/>
                    </a:lnTo>
                    <a:lnTo>
                      <a:pt x="9" y="110"/>
                    </a:lnTo>
                    <a:lnTo>
                      <a:pt x="7" y="108"/>
                    </a:lnTo>
                    <a:lnTo>
                      <a:pt x="6" y="107"/>
                    </a:lnTo>
                    <a:lnTo>
                      <a:pt x="4" y="106"/>
                    </a:lnTo>
                    <a:lnTo>
                      <a:pt x="2" y="104"/>
                    </a:lnTo>
                    <a:lnTo>
                      <a:pt x="0" y="103"/>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89" name="Freeform 174"/>
              <p:cNvSpPr>
                <a:spLocks/>
              </p:cNvSpPr>
              <p:nvPr/>
            </p:nvSpPr>
            <p:spPr bwMode="auto">
              <a:xfrm>
                <a:off x="3488" y="3399"/>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6 w 8"/>
                  <a:gd name="T11" fmla="*/ 3 h 23"/>
                  <a:gd name="T12" fmla="*/ 5 w 8"/>
                  <a:gd name="T13" fmla="*/ 6 h 23"/>
                  <a:gd name="T14" fmla="*/ 3 w 8"/>
                  <a:gd name="T15" fmla="*/ 8 h 23"/>
                  <a:gd name="T16" fmla="*/ 2 w 8"/>
                  <a:gd name="T17" fmla="*/ 11 h 23"/>
                  <a:gd name="T18" fmla="*/ 2 w 8"/>
                  <a:gd name="T19" fmla="*/ 14 h 23"/>
                  <a:gd name="T20" fmla="*/ 1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4 h 23"/>
                  <a:gd name="T34" fmla="*/ 1 w 8"/>
                  <a:gd name="T35" fmla="*/ 11 h 23"/>
                  <a:gd name="T36" fmla="*/ 2 w 8"/>
                  <a:gd name="T37" fmla="*/ 8 h 23"/>
                  <a:gd name="T38" fmla="*/ 3 w 8"/>
                  <a:gd name="T39" fmla="*/ 6 h 23"/>
                  <a:gd name="T40" fmla="*/ 5 w 8"/>
                  <a:gd name="T41" fmla="*/ 3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6" y="3"/>
                    </a:lnTo>
                    <a:lnTo>
                      <a:pt x="5" y="6"/>
                    </a:lnTo>
                    <a:lnTo>
                      <a:pt x="3" y="8"/>
                    </a:lnTo>
                    <a:lnTo>
                      <a:pt x="2" y="11"/>
                    </a:lnTo>
                    <a:lnTo>
                      <a:pt x="2" y="14"/>
                    </a:lnTo>
                    <a:lnTo>
                      <a:pt x="1" y="17"/>
                    </a:lnTo>
                    <a:lnTo>
                      <a:pt x="1" y="20"/>
                    </a:lnTo>
                    <a:lnTo>
                      <a:pt x="1" y="23"/>
                    </a:lnTo>
                    <a:lnTo>
                      <a:pt x="0" y="23"/>
                    </a:lnTo>
                    <a:lnTo>
                      <a:pt x="0" y="20"/>
                    </a:lnTo>
                    <a:lnTo>
                      <a:pt x="0" y="17"/>
                    </a:lnTo>
                    <a:lnTo>
                      <a:pt x="0" y="14"/>
                    </a:lnTo>
                    <a:lnTo>
                      <a:pt x="1" y="11"/>
                    </a:lnTo>
                    <a:lnTo>
                      <a:pt x="2" y="8"/>
                    </a:lnTo>
                    <a:lnTo>
                      <a:pt x="3" y="6"/>
                    </a:lnTo>
                    <a:lnTo>
                      <a:pt x="5" y="3"/>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0" name="Freeform 175"/>
              <p:cNvSpPr>
                <a:spLocks/>
              </p:cNvSpPr>
              <p:nvPr/>
            </p:nvSpPr>
            <p:spPr bwMode="auto">
              <a:xfrm>
                <a:off x="3500" y="3405"/>
                <a:ext cx="6" cy="17"/>
              </a:xfrm>
              <a:custGeom>
                <a:avLst/>
                <a:gdLst>
                  <a:gd name="T0" fmla="*/ 6 w 6"/>
                  <a:gd name="T1" fmla="*/ 0 h 17"/>
                  <a:gd name="T2" fmla="*/ 5 w 6"/>
                  <a:gd name="T3" fmla="*/ 2 h 17"/>
                  <a:gd name="T4" fmla="*/ 4 w 6"/>
                  <a:gd name="T5" fmla="*/ 4 h 17"/>
                  <a:gd name="T6" fmla="*/ 3 w 6"/>
                  <a:gd name="T7" fmla="*/ 6 h 17"/>
                  <a:gd name="T8" fmla="*/ 2 w 6"/>
                  <a:gd name="T9" fmla="*/ 9 h 17"/>
                  <a:gd name="T10" fmla="*/ 2 w 6"/>
                  <a:gd name="T11" fmla="*/ 11 h 17"/>
                  <a:gd name="T12" fmla="*/ 2 w 6"/>
                  <a:gd name="T13" fmla="*/ 13 h 17"/>
                  <a:gd name="T14" fmla="*/ 2 w 6"/>
                  <a:gd name="T15" fmla="*/ 15 h 17"/>
                  <a:gd name="T16" fmla="*/ 1 w 6"/>
                  <a:gd name="T17" fmla="*/ 17 h 17"/>
                  <a:gd name="T18" fmla="*/ 0 w 6"/>
                  <a:gd name="T19" fmla="*/ 15 h 17"/>
                  <a:gd name="T20" fmla="*/ 0 w 6"/>
                  <a:gd name="T21" fmla="*/ 13 h 17"/>
                  <a:gd name="T22" fmla="*/ 1 w 6"/>
                  <a:gd name="T23" fmla="*/ 11 h 17"/>
                  <a:gd name="T24" fmla="*/ 1 w 6"/>
                  <a:gd name="T25" fmla="*/ 8 h 17"/>
                  <a:gd name="T26" fmla="*/ 1 w 6"/>
                  <a:gd name="T27" fmla="*/ 7 h 17"/>
                  <a:gd name="T28" fmla="*/ 2 w 6"/>
                  <a:gd name="T29" fmla="*/ 6 h 17"/>
                  <a:gd name="T30" fmla="*/ 2 w 6"/>
                  <a:gd name="T31" fmla="*/ 5 h 17"/>
                  <a:gd name="T32" fmla="*/ 3 w 6"/>
                  <a:gd name="T33" fmla="*/ 4 h 17"/>
                  <a:gd name="T34" fmla="*/ 3 w 6"/>
                  <a:gd name="T35" fmla="*/ 2 h 17"/>
                  <a:gd name="T36" fmla="*/ 4 w 6"/>
                  <a:gd name="T37" fmla="*/ 1 h 17"/>
                  <a:gd name="T38" fmla="*/ 5 w 6"/>
                  <a:gd name="T39" fmla="*/ 1 h 17"/>
                  <a:gd name="T40" fmla="*/ 6 w 6"/>
                  <a:gd name="T41" fmla="*/ 0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
                  <a:gd name="T64" fmla="*/ 0 h 17"/>
                  <a:gd name="T65" fmla="*/ 6 w 6"/>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 h="17">
                    <a:moveTo>
                      <a:pt x="6" y="0"/>
                    </a:moveTo>
                    <a:lnTo>
                      <a:pt x="5" y="2"/>
                    </a:lnTo>
                    <a:lnTo>
                      <a:pt x="4" y="4"/>
                    </a:lnTo>
                    <a:lnTo>
                      <a:pt x="3" y="6"/>
                    </a:lnTo>
                    <a:lnTo>
                      <a:pt x="2" y="9"/>
                    </a:lnTo>
                    <a:lnTo>
                      <a:pt x="2" y="11"/>
                    </a:lnTo>
                    <a:lnTo>
                      <a:pt x="2" y="13"/>
                    </a:lnTo>
                    <a:lnTo>
                      <a:pt x="2" y="15"/>
                    </a:lnTo>
                    <a:lnTo>
                      <a:pt x="1" y="17"/>
                    </a:lnTo>
                    <a:lnTo>
                      <a:pt x="0" y="15"/>
                    </a:lnTo>
                    <a:lnTo>
                      <a:pt x="0" y="13"/>
                    </a:lnTo>
                    <a:lnTo>
                      <a:pt x="1" y="11"/>
                    </a:lnTo>
                    <a:lnTo>
                      <a:pt x="1" y="8"/>
                    </a:lnTo>
                    <a:lnTo>
                      <a:pt x="1" y="7"/>
                    </a:lnTo>
                    <a:lnTo>
                      <a:pt x="2" y="6"/>
                    </a:lnTo>
                    <a:lnTo>
                      <a:pt x="2" y="5"/>
                    </a:lnTo>
                    <a:lnTo>
                      <a:pt x="3" y="4"/>
                    </a:lnTo>
                    <a:lnTo>
                      <a:pt x="3" y="2"/>
                    </a:lnTo>
                    <a:lnTo>
                      <a:pt x="4" y="1"/>
                    </a:lnTo>
                    <a:lnTo>
                      <a:pt x="5" y="1"/>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1" name="Freeform 176"/>
              <p:cNvSpPr>
                <a:spLocks/>
              </p:cNvSpPr>
              <p:nvPr/>
            </p:nvSpPr>
            <p:spPr bwMode="auto">
              <a:xfrm>
                <a:off x="3508" y="3409"/>
                <a:ext cx="5" cy="15"/>
              </a:xfrm>
              <a:custGeom>
                <a:avLst/>
                <a:gdLst>
                  <a:gd name="T0" fmla="*/ 5 w 5"/>
                  <a:gd name="T1" fmla="*/ 0 h 15"/>
                  <a:gd name="T2" fmla="*/ 5 w 5"/>
                  <a:gd name="T3" fmla="*/ 0 h 15"/>
                  <a:gd name="T4" fmla="*/ 5 w 5"/>
                  <a:gd name="T5" fmla="*/ 0 h 15"/>
                  <a:gd name="T6" fmla="*/ 5 w 5"/>
                  <a:gd name="T7" fmla="*/ 0 h 15"/>
                  <a:gd name="T8" fmla="*/ 5 w 5"/>
                  <a:gd name="T9" fmla="*/ 0 h 15"/>
                  <a:gd name="T10" fmla="*/ 4 w 5"/>
                  <a:gd name="T11" fmla="*/ 4 h 15"/>
                  <a:gd name="T12" fmla="*/ 2 w 5"/>
                  <a:gd name="T13" fmla="*/ 7 h 15"/>
                  <a:gd name="T14" fmla="*/ 1 w 5"/>
                  <a:gd name="T15" fmla="*/ 11 h 15"/>
                  <a:gd name="T16" fmla="*/ 1 w 5"/>
                  <a:gd name="T17" fmla="*/ 15 h 15"/>
                  <a:gd name="T18" fmla="*/ 0 w 5"/>
                  <a:gd name="T19" fmla="*/ 14 h 15"/>
                  <a:gd name="T20" fmla="*/ 0 w 5"/>
                  <a:gd name="T21" fmla="*/ 12 h 15"/>
                  <a:gd name="T22" fmla="*/ 0 w 5"/>
                  <a:gd name="T23" fmla="*/ 10 h 15"/>
                  <a:gd name="T24" fmla="*/ 0 w 5"/>
                  <a:gd name="T25" fmla="*/ 8 h 15"/>
                  <a:gd name="T26" fmla="*/ 1 w 5"/>
                  <a:gd name="T27" fmla="*/ 6 h 15"/>
                  <a:gd name="T28" fmla="*/ 1 w 5"/>
                  <a:gd name="T29" fmla="*/ 4 h 15"/>
                  <a:gd name="T30" fmla="*/ 2 w 5"/>
                  <a:gd name="T31" fmla="*/ 3 h 15"/>
                  <a:gd name="T32" fmla="*/ 3 w 5"/>
                  <a:gd name="T33" fmla="*/ 1 h 15"/>
                  <a:gd name="T34" fmla="*/ 5 w 5"/>
                  <a:gd name="T35" fmla="*/ 0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
                  <a:gd name="T55" fmla="*/ 0 h 15"/>
                  <a:gd name="T56" fmla="*/ 5 w 5"/>
                  <a:gd name="T57" fmla="*/ 15 h 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 h="15">
                    <a:moveTo>
                      <a:pt x="5" y="0"/>
                    </a:moveTo>
                    <a:lnTo>
                      <a:pt x="5" y="0"/>
                    </a:lnTo>
                    <a:lnTo>
                      <a:pt x="4" y="4"/>
                    </a:lnTo>
                    <a:lnTo>
                      <a:pt x="2" y="7"/>
                    </a:lnTo>
                    <a:lnTo>
                      <a:pt x="1" y="11"/>
                    </a:lnTo>
                    <a:lnTo>
                      <a:pt x="1" y="15"/>
                    </a:lnTo>
                    <a:lnTo>
                      <a:pt x="0" y="14"/>
                    </a:lnTo>
                    <a:lnTo>
                      <a:pt x="0" y="12"/>
                    </a:lnTo>
                    <a:lnTo>
                      <a:pt x="0" y="10"/>
                    </a:lnTo>
                    <a:lnTo>
                      <a:pt x="0" y="8"/>
                    </a:lnTo>
                    <a:lnTo>
                      <a:pt x="1" y="6"/>
                    </a:lnTo>
                    <a:lnTo>
                      <a:pt x="1" y="4"/>
                    </a:lnTo>
                    <a:lnTo>
                      <a:pt x="2" y="3"/>
                    </a:lnTo>
                    <a:lnTo>
                      <a:pt x="3"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2" name="Freeform 177"/>
              <p:cNvSpPr>
                <a:spLocks/>
              </p:cNvSpPr>
              <p:nvPr/>
            </p:nvSpPr>
            <p:spPr bwMode="auto">
              <a:xfrm>
                <a:off x="3515" y="3411"/>
                <a:ext cx="5" cy="13"/>
              </a:xfrm>
              <a:custGeom>
                <a:avLst/>
                <a:gdLst>
                  <a:gd name="T0" fmla="*/ 4 w 5"/>
                  <a:gd name="T1" fmla="*/ 0 h 13"/>
                  <a:gd name="T2" fmla="*/ 5 w 5"/>
                  <a:gd name="T3" fmla="*/ 0 h 13"/>
                  <a:gd name="T4" fmla="*/ 4 w 5"/>
                  <a:gd name="T5" fmla="*/ 3 h 13"/>
                  <a:gd name="T6" fmla="*/ 2 w 5"/>
                  <a:gd name="T7" fmla="*/ 7 h 13"/>
                  <a:gd name="T8" fmla="*/ 2 w 5"/>
                  <a:gd name="T9" fmla="*/ 10 h 13"/>
                  <a:gd name="T10" fmla="*/ 1 w 5"/>
                  <a:gd name="T11" fmla="*/ 13 h 13"/>
                  <a:gd name="T12" fmla="*/ 0 w 5"/>
                  <a:gd name="T13" fmla="*/ 12 h 13"/>
                  <a:gd name="T14" fmla="*/ 0 w 5"/>
                  <a:gd name="T15" fmla="*/ 9 h 13"/>
                  <a:gd name="T16" fmla="*/ 1 w 5"/>
                  <a:gd name="T17" fmla="*/ 6 h 13"/>
                  <a:gd name="T18" fmla="*/ 2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2" y="7"/>
                    </a:lnTo>
                    <a:lnTo>
                      <a:pt x="2" y="10"/>
                    </a:lnTo>
                    <a:lnTo>
                      <a:pt x="1" y="13"/>
                    </a:lnTo>
                    <a:lnTo>
                      <a:pt x="0" y="12"/>
                    </a:lnTo>
                    <a:lnTo>
                      <a:pt x="0" y="9"/>
                    </a:lnTo>
                    <a:lnTo>
                      <a:pt x="1" y="6"/>
                    </a:lnTo>
                    <a:lnTo>
                      <a:pt x="2"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3" name="Freeform 178"/>
              <p:cNvSpPr>
                <a:spLocks/>
              </p:cNvSpPr>
              <p:nvPr/>
            </p:nvSpPr>
            <p:spPr bwMode="auto">
              <a:xfrm>
                <a:off x="3523" y="3406"/>
                <a:ext cx="72" cy="54"/>
              </a:xfrm>
              <a:custGeom>
                <a:avLst/>
                <a:gdLst>
                  <a:gd name="T0" fmla="*/ 7 w 72"/>
                  <a:gd name="T1" fmla="*/ 5 h 54"/>
                  <a:gd name="T2" fmla="*/ 11 w 72"/>
                  <a:gd name="T3" fmla="*/ 3 h 54"/>
                  <a:gd name="T4" fmla="*/ 14 w 72"/>
                  <a:gd name="T5" fmla="*/ 1 h 54"/>
                  <a:gd name="T6" fmla="*/ 18 w 72"/>
                  <a:gd name="T7" fmla="*/ 0 h 54"/>
                  <a:gd name="T8" fmla="*/ 22 w 72"/>
                  <a:gd name="T9" fmla="*/ 0 h 54"/>
                  <a:gd name="T10" fmla="*/ 26 w 72"/>
                  <a:gd name="T11" fmla="*/ 0 h 54"/>
                  <a:gd name="T12" fmla="*/ 31 w 72"/>
                  <a:gd name="T13" fmla="*/ 0 h 54"/>
                  <a:gd name="T14" fmla="*/ 35 w 72"/>
                  <a:gd name="T15" fmla="*/ 1 h 54"/>
                  <a:gd name="T16" fmla="*/ 39 w 72"/>
                  <a:gd name="T17" fmla="*/ 2 h 54"/>
                  <a:gd name="T18" fmla="*/ 46 w 72"/>
                  <a:gd name="T19" fmla="*/ 5 h 54"/>
                  <a:gd name="T20" fmla="*/ 52 w 72"/>
                  <a:gd name="T21" fmla="*/ 8 h 54"/>
                  <a:gd name="T22" fmla="*/ 58 w 72"/>
                  <a:gd name="T23" fmla="*/ 12 h 54"/>
                  <a:gd name="T24" fmla="*/ 63 w 72"/>
                  <a:gd name="T25" fmla="*/ 17 h 54"/>
                  <a:gd name="T26" fmla="*/ 67 w 72"/>
                  <a:gd name="T27" fmla="*/ 21 h 54"/>
                  <a:gd name="T28" fmla="*/ 70 w 72"/>
                  <a:gd name="T29" fmla="*/ 27 h 54"/>
                  <a:gd name="T30" fmla="*/ 72 w 72"/>
                  <a:gd name="T31" fmla="*/ 32 h 54"/>
                  <a:gd name="T32" fmla="*/ 71 w 72"/>
                  <a:gd name="T33" fmla="*/ 37 h 54"/>
                  <a:gd name="T34" fmla="*/ 70 w 72"/>
                  <a:gd name="T35" fmla="*/ 42 h 54"/>
                  <a:gd name="T36" fmla="*/ 67 w 72"/>
                  <a:gd name="T37" fmla="*/ 46 h 54"/>
                  <a:gd name="T38" fmla="*/ 63 w 72"/>
                  <a:gd name="T39" fmla="*/ 50 h 54"/>
                  <a:gd name="T40" fmla="*/ 59 w 72"/>
                  <a:gd name="T41" fmla="*/ 52 h 54"/>
                  <a:gd name="T42" fmla="*/ 53 w 72"/>
                  <a:gd name="T43" fmla="*/ 53 h 54"/>
                  <a:gd name="T44" fmla="*/ 47 w 72"/>
                  <a:gd name="T45" fmla="*/ 54 h 54"/>
                  <a:gd name="T46" fmla="*/ 41 w 72"/>
                  <a:gd name="T47" fmla="*/ 54 h 54"/>
                  <a:gd name="T48" fmla="*/ 36 w 72"/>
                  <a:gd name="T49" fmla="*/ 53 h 54"/>
                  <a:gd name="T50" fmla="*/ 30 w 72"/>
                  <a:gd name="T51" fmla="*/ 51 h 54"/>
                  <a:gd name="T52" fmla="*/ 25 w 72"/>
                  <a:gd name="T53" fmla="*/ 49 h 54"/>
                  <a:gd name="T54" fmla="*/ 20 w 72"/>
                  <a:gd name="T55" fmla="*/ 47 h 54"/>
                  <a:gd name="T56" fmla="*/ 14 w 72"/>
                  <a:gd name="T57" fmla="*/ 42 h 54"/>
                  <a:gd name="T58" fmla="*/ 8 w 72"/>
                  <a:gd name="T59" fmla="*/ 36 h 54"/>
                  <a:gd name="T60" fmla="*/ 4 w 72"/>
                  <a:gd name="T61" fmla="*/ 29 h 54"/>
                  <a:gd name="T62" fmla="*/ 1 w 72"/>
                  <a:gd name="T63" fmla="*/ 21 h 54"/>
                  <a:gd name="T64" fmla="*/ 1 w 72"/>
                  <a:gd name="T65" fmla="*/ 16 h 54"/>
                  <a:gd name="T66" fmla="*/ 1 w 72"/>
                  <a:gd name="T67" fmla="*/ 13 h 54"/>
                  <a:gd name="T68" fmla="*/ 3 w 72"/>
                  <a:gd name="T69" fmla="*/ 10 h 54"/>
                  <a:gd name="T70" fmla="*/ 5 w 72"/>
                  <a:gd name="T71" fmla="*/ 7 h 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4"/>
                  <a:gd name="T110" fmla="*/ 72 w 72"/>
                  <a:gd name="T111" fmla="*/ 54 h 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4">
                    <a:moveTo>
                      <a:pt x="6" y="6"/>
                    </a:moveTo>
                    <a:lnTo>
                      <a:pt x="7" y="5"/>
                    </a:lnTo>
                    <a:lnTo>
                      <a:pt x="9" y="4"/>
                    </a:lnTo>
                    <a:lnTo>
                      <a:pt x="11" y="3"/>
                    </a:lnTo>
                    <a:lnTo>
                      <a:pt x="12" y="2"/>
                    </a:lnTo>
                    <a:lnTo>
                      <a:pt x="14" y="1"/>
                    </a:lnTo>
                    <a:lnTo>
                      <a:pt x="16" y="1"/>
                    </a:lnTo>
                    <a:lnTo>
                      <a:pt x="18" y="0"/>
                    </a:lnTo>
                    <a:lnTo>
                      <a:pt x="20" y="0"/>
                    </a:lnTo>
                    <a:lnTo>
                      <a:pt x="22" y="0"/>
                    </a:lnTo>
                    <a:lnTo>
                      <a:pt x="24" y="0"/>
                    </a:lnTo>
                    <a:lnTo>
                      <a:pt x="26" y="0"/>
                    </a:lnTo>
                    <a:lnTo>
                      <a:pt x="28" y="0"/>
                    </a:lnTo>
                    <a:lnTo>
                      <a:pt x="31" y="0"/>
                    </a:lnTo>
                    <a:lnTo>
                      <a:pt x="33" y="1"/>
                    </a:lnTo>
                    <a:lnTo>
                      <a:pt x="35" y="1"/>
                    </a:lnTo>
                    <a:lnTo>
                      <a:pt x="36" y="1"/>
                    </a:lnTo>
                    <a:lnTo>
                      <a:pt x="39" y="2"/>
                    </a:lnTo>
                    <a:lnTo>
                      <a:pt x="43" y="4"/>
                    </a:lnTo>
                    <a:lnTo>
                      <a:pt x="46" y="5"/>
                    </a:lnTo>
                    <a:lnTo>
                      <a:pt x="49" y="7"/>
                    </a:lnTo>
                    <a:lnTo>
                      <a:pt x="52" y="8"/>
                    </a:lnTo>
                    <a:lnTo>
                      <a:pt x="55" y="10"/>
                    </a:lnTo>
                    <a:lnTo>
                      <a:pt x="58" y="12"/>
                    </a:lnTo>
                    <a:lnTo>
                      <a:pt x="61" y="14"/>
                    </a:lnTo>
                    <a:lnTo>
                      <a:pt x="63" y="17"/>
                    </a:lnTo>
                    <a:lnTo>
                      <a:pt x="65" y="19"/>
                    </a:lnTo>
                    <a:lnTo>
                      <a:pt x="67" y="21"/>
                    </a:lnTo>
                    <a:lnTo>
                      <a:pt x="69" y="24"/>
                    </a:lnTo>
                    <a:lnTo>
                      <a:pt x="70" y="27"/>
                    </a:lnTo>
                    <a:lnTo>
                      <a:pt x="71" y="29"/>
                    </a:lnTo>
                    <a:lnTo>
                      <a:pt x="72" y="32"/>
                    </a:lnTo>
                    <a:lnTo>
                      <a:pt x="72" y="35"/>
                    </a:lnTo>
                    <a:lnTo>
                      <a:pt x="71" y="37"/>
                    </a:lnTo>
                    <a:lnTo>
                      <a:pt x="71" y="40"/>
                    </a:lnTo>
                    <a:lnTo>
                      <a:pt x="70" y="42"/>
                    </a:lnTo>
                    <a:lnTo>
                      <a:pt x="69" y="44"/>
                    </a:lnTo>
                    <a:lnTo>
                      <a:pt x="67" y="46"/>
                    </a:lnTo>
                    <a:lnTo>
                      <a:pt x="65" y="48"/>
                    </a:lnTo>
                    <a:lnTo>
                      <a:pt x="63" y="50"/>
                    </a:lnTo>
                    <a:lnTo>
                      <a:pt x="61" y="51"/>
                    </a:lnTo>
                    <a:lnTo>
                      <a:pt x="59" y="52"/>
                    </a:lnTo>
                    <a:lnTo>
                      <a:pt x="56" y="53"/>
                    </a:lnTo>
                    <a:lnTo>
                      <a:pt x="53" y="53"/>
                    </a:lnTo>
                    <a:lnTo>
                      <a:pt x="50" y="54"/>
                    </a:lnTo>
                    <a:lnTo>
                      <a:pt x="47" y="54"/>
                    </a:lnTo>
                    <a:lnTo>
                      <a:pt x="44" y="54"/>
                    </a:lnTo>
                    <a:lnTo>
                      <a:pt x="41" y="54"/>
                    </a:lnTo>
                    <a:lnTo>
                      <a:pt x="39" y="53"/>
                    </a:lnTo>
                    <a:lnTo>
                      <a:pt x="36" y="53"/>
                    </a:lnTo>
                    <a:lnTo>
                      <a:pt x="33" y="52"/>
                    </a:lnTo>
                    <a:lnTo>
                      <a:pt x="30" y="51"/>
                    </a:lnTo>
                    <a:lnTo>
                      <a:pt x="28" y="50"/>
                    </a:lnTo>
                    <a:lnTo>
                      <a:pt x="25" y="49"/>
                    </a:lnTo>
                    <a:lnTo>
                      <a:pt x="23" y="48"/>
                    </a:lnTo>
                    <a:lnTo>
                      <a:pt x="20" y="47"/>
                    </a:lnTo>
                    <a:lnTo>
                      <a:pt x="18" y="45"/>
                    </a:lnTo>
                    <a:lnTo>
                      <a:pt x="14" y="42"/>
                    </a:lnTo>
                    <a:lnTo>
                      <a:pt x="11" y="39"/>
                    </a:lnTo>
                    <a:lnTo>
                      <a:pt x="8" y="36"/>
                    </a:lnTo>
                    <a:lnTo>
                      <a:pt x="6" y="33"/>
                    </a:lnTo>
                    <a:lnTo>
                      <a:pt x="4" y="29"/>
                    </a:lnTo>
                    <a:lnTo>
                      <a:pt x="2" y="25"/>
                    </a:lnTo>
                    <a:lnTo>
                      <a:pt x="1" y="21"/>
                    </a:lnTo>
                    <a:lnTo>
                      <a:pt x="0" y="17"/>
                    </a:lnTo>
                    <a:lnTo>
                      <a:pt x="1" y="16"/>
                    </a:lnTo>
                    <a:lnTo>
                      <a:pt x="1" y="14"/>
                    </a:lnTo>
                    <a:lnTo>
                      <a:pt x="1" y="13"/>
                    </a:lnTo>
                    <a:lnTo>
                      <a:pt x="2" y="11"/>
                    </a:lnTo>
                    <a:lnTo>
                      <a:pt x="3" y="10"/>
                    </a:lnTo>
                    <a:lnTo>
                      <a:pt x="4" y="8"/>
                    </a:lnTo>
                    <a:lnTo>
                      <a:pt x="5" y="7"/>
                    </a:lnTo>
                    <a:lnTo>
                      <a:pt x="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4" name="Freeform 179"/>
              <p:cNvSpPr>
                <a:spLocks/>
              </p:cNvSpPr>
              <p:nvPr/>
            </p:nvSpPr>
            <p:spPr bwMode="auto">
              <a:xfrm>
                <a:off x="3527" y="3408"/>
                <a:ext cx="64" cy="50"/>
              </a:xfrm>
              <a:custGeom>
                <a:avLst/>
                <a:gdLst>
                  <a:gd name="T0" fmla="*/ 2 w 64"/>
                  <a:gd name="T1" fmla="*/ 8 h 50"/>
                  <a:gd name="T2" fmla="*/ 5 w 64"/>
                  <a:gd name="T3" fmla="*/ 6 h 50"/>
                  <a:gd name="T4" fmla="*/ 7 w 64"/>
                  <a:gd name="T5" fmla="*/ 5 h 50"/>
                  <a:gd name="T6" fmla="*/ 10 w 64"/>
                  <a:gd name="T7" fmla="*/ 3 h 50"/>
                  <a:gd name="T8" fmla="*/ 13 w 64"/>
                  <a:gd name="T9" fmla="*/ 2 h 50"/>
                  <a:gd name="T10" fmla="*/ 15 w 64"/>
                  <a:gd name="T11" fmla="*/ 1 h 50"/>
                  <a:gd name="T12" fmla="*/ 18 w 64"/>
                  <a:gd name="T13" fmla="*/ 0 h 50"/>
                  <a:gd name="T14" fmla="*/ 22 w 64"/>
                  <a:gd name="T15" fmla="*/ 0 h 50"/>
                  <a:gd name="T16" fmla="*/ 25 w 64"/>
                  <a:gd name="T17" fmla="*/ 1 h 50"/>
                  <a:gd name="T18" fmla="*/ 28 w 64"/>
                  <a:gd name="T19" fmla="*/ 2 h 50"/>
                  <a:gd name="T20" fmla="*/ 31 w 64"/>
                  <a:gd name="T21" fmla="*/ 3 h 50"/>
                  <a:gd name="T22" fmla="*/ 34 w 64"/>
                  <a:gd name="T23" fmla="*/ 4 h 50"/>
                  <a:gd name="T24" fmla="*/ 38 w 64"/>
                  <a:gd name="T25" fmla="*/ 5 h 50"/>
                  <a:gd name="T26" fmla="*/ 41 w 64"/>
                  <a:gd name="T27" fmla="*/ 6 h 50"/>
                  <a:gd name="T28" fmla="*/ 44 w 64"/>
                  <a:gd name="T29" fmla="*/ 8 h 50"/>
                  <a:gd name="T30" fmla="*/ 47 w 64"/>
                  <a:gd name="T31" fmla="*/ 10 h 50"/>
                  <a:gd name="T32" fmla="*/ 50 w 64"/>
                  <a:gd name="T33" fmla="*/ 11 h 50"/>
                  <a:gd name="T34" fmla="*/ 52 w 64"/>
                  <a:gd name="T35" fmla="*/ 13 h 50"/>
                  <a:gd name="T36" fmla="*/ 55 w 64"/>
                  <a:gd name="T37" fmla="*/ 15 h 50"/>
                  <a:gd name="T38" fmla="*/ 57 w 64"/>
                  <a:gd name="T39" fmla="*/ 18 h 50"/>
                  <a:gd name="T40" fmla="*/ 59 w 64"/>
                  <a:gd name="T41" fmla="*/ 20 h 50"/>
                  <a:gd name="T42" fmla="*/ 61 w 64"/>
                  <a:gd name="T43" fmla="*/ 23 h 50"/>
                  <a:gd name="T44" fmla="*/ 62 w 64"/>
                  <a:gd name="T45" fmla="*/ 25 h 50"/>
                  <a:gd name="T46" fmla="*/ 63 w 64"/>
                  <a:gd name="T47" fmla="*/ 28 h 50"/>
                  <a:gd name="T48" fmla="*/ 64 w 64"/>
                  <a:gd name="T49" fmla="*/ 31 h 50"/>
                  <a:gd name="T50" fmla="*/ 64 w 64"/>
                  <a:gd name="T51" fmla="*/ 33 h 50"/>
                  <a:gd name="T52" fmla="*/ 64 w 64"/>
                  <a:gd name="T53" fmla="*/ 35 h 50"/>
                  <a:gd name="T54" fmla="*/ 63 w 64"/>
                  <a:gd name="T55" fmla="*/ 38 h 50"/>
                  <a:gd name="T56" fmla="*/ 62 w 64"/>
                  <a:gd name="T57" fmla="*/ 40 h 50"/>
                  <a:gd name="T58" fmla="*/ 61 w 64"/>
                  <a:gd name="T59" fmla="*/ 42 h 50"/>
                  <a:gd name="T60" fmla="*/ 59 w 64"/>
                  <a:gd name="T61" fmla="*/ 44 h 50"/>
                  <a:gd name="T62" fmla="*/ 57 w 64"/>
                  <a:gd name="T63" fmla="*/ 45 h 50"/>
                  <a:gd name="T64" fmla="*/ 55 w 64"/>
                  <a:gd name="T65" fmla="*/ 46 h 50"/>
                  <a:gd name="T66" fmla="*/ 53 w 64"/>
                  <a:gd name="T67" fmla="*/ 47 h 50"/>
                  <a:gd name="T68" fmla="*/ 51 w 64"/>
                  <a:gd name="T69" fmla="*/ 48 h 50"/>
                  <a:gd name="T70" fmla="*/ 49 w 64"/>
                  <a:gd name="T71" fmla="*/ 48 h 50"/>
                  <a:gd name="T72" fmla="*/ 48 w 64"/>
                  <a:gd name="T73" fmla="*/ 49 h 50"/>
                  <a:gd name="T74" fmla="*/ 46 w 64"/>
                  <a:gd name="T75" fmla="*/ 49 h 50"/>
                  <a:gd name="T76" fmla="*/ 44 w 64"/>
                  <a:gd name="T77" fmla="*/ 49 h 50"/>
                  <a:gd name="T78" fmla="*/ 42 w 64"/>
                  <a:gd name="T79" fmla="*/ 49 h 50"/>
                  <a:gd name="T80" fmla="*/ 40 w 64"/>
                  <a:gd name="T81" fmla="*/ 50 h 50"/>
                  <a:gd name="T82" fmla="*/ 39 w 64"/>
                  <a:gd name="T83" fmla="*/ 50 h 50"/>
                  <a:gd name="T84" fmla="*/ 37 w 64"/>
                  <a:gd name="T85" fmla="*/ 50 h 50"/>
                  <a:gd name="T86" fmla="*/ 35 w 64"/>
                  <a:gd name="T87" fmla="*/ 49 h 50"/>
                  <a:gd name="T88" fmla="*/ 33 w 64"/>
                  <a:gd name="T89" fmla="*/ 49 h 50"/>
                  <a:gd name="T90" fmla="*/ 31 w 64"/>
                  <a:gd name="T91" fmla="*/ 49 h 50"/>
                  <a:gd name="T92" fmla="*/ 30 w 64"/>
                  <a:gd name="T93" fmla="*/ 48 h 50"/>
                  <a:gd name="T94" fmla="*/ 28 w 64"/>
                  <a:gd name="T95" fmla="*/ 48 h 50"/>
                  <a:gd name="T96" fmla="*/ 26 w 64"/>
                  <a:gd name="T97" fmla="*/ 47 h 50"/>
                  <a:gd name="T98" fmla="*/ 21 w 64"/>
                  <a:gd name="T99" fmla="*/ 44 h 50"/>
                  <a:gd name="T100" fmla="*/ 16 w 64"/>
                  <a:gd name="T101" fmla="*/ 41 h 50"/>
                  <a:gd name="T102" fmla="*/ 12 w 64"/>
                  <a:gd name="T103" fmla="*/ 38 h 50"/>
                  <a:gd name="T104" fmla="*/ 8 w 64"/>
                  <a:gd name="T105" fmla="*/ 34 h 50"/>
                  <a:gd name="T106" fmla="*/ 5 w 64"/>
                  <a:gd name="T107" fmla="*/ 30 h 50"/>
                  <a:gd name="T108" fmla="*/ 3 w 64"/>
                  <a:gd name="T109" fmla="*/ 26 h 50"/>
                  <a:gd name="T110" fmla="*/ 1 w 64"/>
                  <a:gd name="T111" fmla="*/ 21 h 50"/>
                  <a:gd name="T112" fmla="*/ 0 w 64"/>
                  <a:gd name="T113" fmla="*/ 16 h 50"/>
                  <a:gd name="T114" fmla="*/ 0 w 64"/>
                  <a:gd name="T115" fmla="*/ 14 h 50"/>
                  <a:gd name="T116" fmla="*/ 1 w 64"/>
                  <a:gd name="T117" fmla="*/ 12 h 50"/>
                  <a:gd name="T118" fmla="*/ 1 w 64"/>
                  <a:gd name="T119" fmla="*/ 10 h 50"/>
                  <a:gd name="T120" fmla="*/ 2 w 64"/>
                  <a:gd name="T121" fmla="*/ 8 h 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4"/>
                  <a:gd name="T184" fmla="*/ 0 h 50"/>
                  <a:gd name="T185" fmla="*/ 64 w 64"/>
                  <a:gd name="T186" fmla="*/ 50 h 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4" h="50">
                    <a:moveTo>
                      <a:pt x="2" y="8"/>
                    </a:moveTo>
                    <a:lnTo>
                      <a:pt x="5" y="6"/>
                    </a:lnTo>
                    <a:lnTo>
                      <a:pt x="7" y="5"/>
                    </a:lnTo>
                    <a:lnTo>
                      <a:pt x="10" y="3"/>
                    </a:lnTo>
                    <a:lnTo>
                      <a:pt x="13" y="2"/>
                    </a:lnTo>
                    <a:lnTo>
                      <a:pt x="15" y="1"/>
                    </a:lnTo>
                    <a:lnTo>
                      <a:pt x="18" y="0"/>
                    </a:lnTo>
                    <a:lnTo>
                      <a:pt x="22" y="0"/>
                    </a:lnTo>
                    <a:lnTo>
                      <a:pt x="25" y="1"/>
                    </a:lnTo>
                    <a:lnTo>
                      <a:pt x="28" y="2"/>
                    </a:lnTo>
                    <a:lnTo>
                      <a:pt x="31" y="3"/>
                    </a:lnTo>
                    <a:lnTo>
                      <a:pt x="34" y="4"/>
                    </a:lnTo>
                    <a:lnTo>
                      <a:pt x="38" y="5"/>
                    </a:lnTo>
                    <a:lnTo>
                      <a:pt x="41" y="6"/>
                    </a:lnTo>
                    <a:lnTo>
                      <a:pt x="44" y="8"/>
                    </a:lnTo>
                    <a:lnTo>
                      <a:pt x="47" y="10"/>
                    </a:lnTo>
                    <a:lnTo>
                      <a:pt x="50" y="11"/>
                    </a:lnTo>
                    <a:lnTo>
                      <a:pt x="52" y="13"/>
                    </a:lnTo>
                    <a:lnTo>
                      <a:pt x="55" y="15"/>
                    </a:lnTo>
                    <a:lnTo>
                      <a:pt x="57" y="18"/>
                    </a:lnTo>
                    <a:lnTo>
                      <a:pt x="59" y="20"/>
                    </a:lnTo>
                    <a:lnTo>
                      <a:pt x="61" y="23"/>
                    </a:lnTo>
                    <a:lnTo>
                      <a:pt x="62" y="25"/>
                    </a:lnTo>
                    <a:lnTo>
                      <a:pt x="63" y="28"/>
                    </a:lnTo>
                    <a:lnTo>
                      <a:pt x="64" y="31"/>
                    </a:lnTo>
                    <a:lnTo>
                      <a:pt x="64" y="33"/>
                    </a:lnTo>
                    <a:lnTo>
                      <a:pt x="64" y="35"/>
                    </a:lnTo>
                    <a:lnTo>
                      <a:pt x="63" y="38"/>
                    </a:lnTo>
                    <a:lnTo>
                      <a:pt x="62" y="40"/>
                    </a:lnTo>
                    <a:lnTo>
                      <a:pt x="61" y="42"/>
                    </a:lnTo>
                    <a:lnTo>
                      <a:pt x="59" y="44"/>
                    </a:lnTo>
                    <a:lnTo>
                      <a:pt x="57" y="45"/>
                    </a:lnTo>
                    <a:lnTo>
                      <a:pt x="55" y="46"/>
                    </a:lnTo>
                    <a:lnTo>
                      <a:pt x="53" y="47"/>
                    </a:lnTo>
                    <a:lnTo>
                      <a:pt x="51" y="48"/>
                    </a:lnTo>
                    <a:lnTo>
                      <a:pt x="49" y="48"/>
                    </a:lnTo>
                    <a:lnTo>
                      <a:pt x="48" y="49"/>
                    </a:lnTo>
                    <a:lnTo>
                      <a:pt x="46" y="49"/>
                    </a:lnTo>
                    <a:lnTo>
                      <a:pt x="44" y="49"/>
                    </a:lnTo>
                    <a:lnTo>
                      <a:pt x="42" y="49"/>
                    </a:lnTo>
                    <a:lnTo>
                      <a:pt x="40" y="50"/>
                    </a:lnTo>
                    <a:lnTo>
                      <a:pt x="39" y="50"/>
                    </a:lnTo>
                    <a:lnTo>
                      <a:pt x="37" y="50"/>
                    </a:lnTo>
                    <a:lnTo>
                      <a:pt x="35" y="49"/>
                    </a:lnTo>
                    <a:lnTo>
                      <a:pt x="33" y="49"/>
                    </a:lnTo>
                    <a:lnTo>
                      <a:pt x="31" y="49"/>
                    </a:lnTo>
                    <a:lnTo>
                      <a:pt x="30" y="48"/>
                    </a:lnTo>
                    <a:lnTo>
                      <a:pt x="28" y="48"/>
                    </a:lnTo>
                    <a:lnTo>
                      <a:pt x="26" y="47"/>
                    </a:lnTo>
                    <a:lnTo>
                      <a:pt x="21" y="44"/>
                    </a:lnTo>
                    <a:lnTo>
                      <a:pt x="16" y="41"/>
                    </a:lnTo>
                    <a:lnTo>
                      <a:pt x="12" y="38"/>
                    </a:lnTo>
                    <a:lnTo>
                      <a:pt x="8" y="34"/>
                    </a:lnTo>
                    <a:lnTo>
                      <a:pt x="5" y="30"/>
                    </a:lnTo>
                    <a:lnTo>
                      <a:pt x="3" y="26"/>
                    </a:lnTo>
                    <a:lnTo>
                      <a:pt x="1" y="21"/>
                    </a:lnTo>
                    <a:lnTo>
                      <a:pt x="0" y="16"/>
                    </a:lnTo>
                    <a:lnTo>
                      <a:pt x="0" y="14"/>
                    </a:lnTo>
                    <a:lnTo>
                      <a:pt x="1" y="12"/>
                    </a:lnTo>
                    <a:lnTo>
                      <a:pt x="1" y="1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5" name="Freeform 180"/>
              <p:cNvSpPr>
                <a:spLocks/>
              </p:cNvSpPr>
              <p:nvPr/>
            </p:nvSpPr>
            <p:spPr bwMode="auto">
              <a:xfrm>
                <a:off x="3534" y="3504"/>
                <a:ext cx="44" cy="12"/>
              </a:xfrm>
              <a:custGeom>
                <a:avLst/>
                <a:gdLst>
                  <a:gd name="T0" fmla="*/ 1 w 44"/>
                  <a:gd name="T1" fmla="*/ 0 h 12"/>
                  <a:gd name="T2" fmla="*/ 2 w 44"/>
                  <a:gd name="T3" fmla="*/ 0 h 12"/>
                  <a:gd name="T4" fmla="*/ 4 w 44"/>
                  <a:gd name="T5" fmla="*/ 1 h 12"/>
                  <a:gd name="T6" fmla="*/ 6 w 44"/>
                  <a:gd name="T7" fmla="*/ 2 h 12"/>
                  <a:gd name="T8" fmla="*/ 9 w 44"/>
                  <a:gd name="T9" fmla="*/ 4 h 12"/>
                  <a:gd name="T10" fmla="*/ 11 w 44"/>
                  <a:gd name="T11" fmla="*/ 5 h 12"/>
                  <a:gd name="T12" fmla="*/ 14 w 44"/>
                  <a:gd name="T13" fmla="*/ 6 h 12"/>
                  <a:gd name="T14" fmla="*/ 16 w 44"/>
                  <a:gd name="T15" fmla="*/ 7 h 12"/>
                  <a:gd name="T16" fmla="*/ 19 w 44"/>
                  <a:gd name="T17" fmla="*/ 7 h 12"/>
                  <a:gd name="T18" fmla="*/ 22 w 44"/>
                  <a:gd name="T19" fmla="*/ 8 h 12"/>
                  <a:gd name="T20" fmla="*/ 24 w 44"/>
                  <a:gd name="T21" fmla="*/ 9 h 12"/>
                  <a:gd name="T22" fmla="*/ 27 w 44"/>
                  <a:gd name="T23" fmla="*/ 9 h 12"/>
                  <a:gd name="T24" fmla="*/ 30 w 44"/>
                  <a:gd name="T25" fmla="*/ 10 h 12"/>
                  <a:gd name="T26" fmla="*/ 32 w 44"/>
                  <a:gd name="T27" fmla="*/ 10 h 12"/>
                  <a:gd name="T28" fmla="*/ 35 w 44"/>
                  <a:gd name="T29" fmla="*/ 10 h 12"/>
                  <a:gd name="T30" fmla="*/ 38 w 44"/>
                  <a:gd name="T31" fmla="*/ 11 h 12"/>
                  <a:gd name="T32" fmla="*/ 41 w 44"/>
                  <a:gd name="T33" fmla="*/ 11 h 12"/>
                  <a:gd name="T34" fmla="*/ 44 w 44"/>
                  <a:gd name="T35" fmla="*/ 11 h 12"/>
                  <a:gd name="T36" fmla="*/ 42 w 44"/>
                  <a:gd name="T37" fmla="*/ 11 h 12"/>
                  <a:gd name="T38" fmla="*/ 40 w 44"/>
                  <a:gd name="T39" fmla="*/ 12 h 12"/>
                  <a:gd name="T40" fmla="*/ 39 w 44"/>
                  <a:gd name="T41" fmla="*/ 12 h 12"/>
                  <a:gd name="T42" fmla="*/ 37 w 44"/>
                  <a:gd name="T43" fmla="*/ 12 h 12"/>
                  <a:gd name="T44" fmla="*/ 35 w 44"/>
                  <a:gd name="T45" fmla="*/ 11 h 12"/>
                  <a:gd name="T46" fmla="*/ 33 w 44"/>
                  <a:gd name="T47" fmla="*/ 11 h 12"/>
                  <a:gd name="T48" fmla="*/ 31 w 44"/>
                  <a:gd name="T49" fmla="*/ 11 h 12"/>
                  <a:gd name="T50" fmla="*/ 29 w 44"/>
                  <a:gd name="T51" fmla="*/ 11 h 12"/>
                  <a:gd name="T52" fmla="*/ 28 w 44"/>
                  <a:gd name="T53" fmla="*/ 11 h 12"/>
                  <a:gd name="T54" fmla="*/ 26 w 44"/>
                  <a:gd name="T55" fmla="*/ 10 h 12"/>
                  <a:gd name="T56" fmla="*/ 24 w 44"/>
                  <a:gd name="T57" fmla="*/ 10 h 12"/>
                  <a:gd name="T58" fmla="*/ 22 w 44"/>
                  <a:gd name="T59" fmla="*/ 10 h 12"/>
                  <a:gd name="T60" fmla="*/ 20 w 44"/>
                  <a:gd name="T61" fmla="*/ 9 h 12"/>
                  <a:gd name="T62" fmla="*/ 18 w 44"/>
                  <a:gd name="T63" fmla="*/ 9 h 12"/>
                  <a:gd name="T64" fmla="*/ 16 w 44"/>
                  <a:gd name="T65" fmla="*/ 8 h 12"/>
                  <a:gd name="T66" fmla="*/ 14 w 44"/>
                  <a:gd name="T67" fmla="*/ 8 h 12"/>
                  <a:gd name="T68" fmla="*/ 12 w 44"/>
                  <a:gd name="T69" fmla="*/ 7 h 12"/>
                  <a:gd name="T70" fmla="*/ 11 w 44"/>
                  <a:gd name="T71" fmla="*/ 6 h 12"/>
                  <a:gd name="T72" fmla="*/ 9 w 44"/>
                  <a:gd name="T73" fmla="*/ 6 h 12"/>
                  <a:gd name="T74" fmla="*/ 7 w 44"/>
                  <a:gd name="T75" fmla="*/ 5 h 12"/>
                  <a:gd name="T76" fmla="*/ 5 w 44"/>
                  <a:gd name="T77" fmla="*/ 4 h 12"/>
                  <a:gd name="T78" fmla="*/ 3 w 44"/>
                  <a:gd name="T79" fmla="*/ 3 h 12"/>
                  <a:gd name="T80" fmla="*/ 2 w 44"/>
                  <a:gd name="T81" fmla="*/ 2 h 12"/>
                  <a:gd name="T82" fmla="*/ 0 w 44"/>
                  <a:gd name="T83" fmla="*/ 1 h 12"/>
                  <a:gd name="T84" fmla="*/ 0 w 44"/>
                  <a:gd name="T85" fmla="*/ 0 h 12"/>
                  <a:gd name="T86" fmla="*/ 0 w 44"/>
                  <a:gd name="T87" fmla="*/ 0 h 12"/>
                  <a:gd name="T88" fmla="*/ 1 w 44"/>
                  <a:gd name="T89" fmla="*/ 0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1"/>
                    </a:lnTo>
                    <a:lnTo>
                      <a:pt x="6" y="2"/>
                    </a:lnTo>
                    <a:lnTo>
                      <a:pt x="9" y="4"/>
                    </a:lnTo>
                    <a:lnTo>
                      <a:pt x="11" y="5"/>
                    </a:lnTo>
                    <a:lnTo>
                      <a:pt x="14" y="6"/>
                    </a:lnTo>
                    <a:lnTo>
                      <a:pt x="16" y="7"/>
                    </a:lnTo>
                    <a:lnTo>
                      <a:pt x="19" y="7"/>
                    </a:lnTo>
                    <a:lnTo>
                      <a:pt x="22" y="8"/>
                    </a:lnTo>
                    <a:lnTo>
                      <a:pt x="24" y="9"/>
                    </a:lnTo>
                    <a:lnTo>
                      <a:pt x="27" y="9"/>
                    </a:lnTo>
                    <a:lnTo>
                      <a:pt x="30" y="10"/>
                    </a:lnTo>
                    <a:lnTo>
                      <a:pt x="32" y="10"/>
                    </a:lnTo>
                    <a:lnTo>
                      <a:pt x="35" y="10"/>
                    </a:lnTo>
                    <a:lnTo>
                      <a:pt x="38" y="11"/>
                    </a:lnTo>
                    <a:lnTo>
                      <a:pt x="41" y="11"/>
                    </a:lnTo>
                    <a:lnTo>
                      <a:pt x="44" y="11"/>
                    </a:lnTo>
                    <a:lnTo>
                      <a:pt x="42" y="11"/>
                    </a:lnTo>
                    <a:lnTo>
                      <a:pt x="40" y="12"/>
                    </a:lnTo>
                    <a:lnTo>
                      <a:pt x="39" y="12"/>
                    </a:lnTo>
                    <a:lnTo>
                      <a:pt x="37" y="12"/>
                    </a:lnTo>
                    <a:lnTo>
                      <a:pt x="35" y="11"/>
                    </a:lnTo>
                    <a:lnTo>
                      <a:pt x="33" y="11"/>
                    </a:lnTo>
                    <a:lnTo>
                      <a:pt x="31" y="11"/>
                    </a:lnTo>
                    <a:lnTo>
                      <a:pt x="29" y="11"/>
                    </a:lnTo>
                    <a:lnTo>
                      <a:pt x="28" y="11"/>
                    </a:lnTo>
                    <a:lnTo>
                      <a:pt x="26" y="10"/>
                    </a:lnTo>
                    <a:lnTo>
                      <a:pt x="24" y="10"/>
                    </a:lnTo>
                    <a:lnTo>
                      <a:pt x="22" y="10"/>
                    </a:lnTo>
                    <a:lnTo>
                      <a:pt x="20" y="9"/>
                    </a:lnTo>
                    <a:lnTo>
                      <a:pt x="18" y="9"/>
                    </a:lnTo>
                    <a:lnTo>
                      <a:pt x="16" y="8"/>
                    </a:lnTo>
                    <a:lnTo>
                      <a:pt x="14" y="8"/>
                    </a:lnTo>
                    <a:lnTo>
                      <a:pt x="12" y="7"/>
                    </a:lnTo>
                    <a:lnTo>
                      <a:pt x="11" y="6"/>
                    </a:lnTo>
                    <a:lnTo>
                      <a:pt x="9" y="6"/>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6" name="Freeform 181"/>
              <p:cNvSpPr>
                <a:spLocks/>
              </p:cNvSpPr>
              <p:nvPr/>
            </p:nvSpPr>
            <p:spPr bwMode="auto">
              <a:xfrm>
                <a:off x="3539" y="3494"/>
                <a:ext cx="36" cy="8"/>
              </a:xfrm>
              <a:custGeom>
                <a:avLst/>
                <a:gdLst>
                  <a:gd name="T0" fmla="*/ 1 w 36"/>
                  <a:gd name="T1" fmla="*/ 0 h 8"/>
                  <a:gd name="T2" fmla="*/ 2 w 36"/>
                  <a:gd name="T3" fmla="*/ 0 h 8"/>
                  <a:gd name="T4" fmla="*/ 2 w 36"/>
                  <a:gd name="T5" fmla="*/ 0 h 8"/>
                  <a:gd name="T6" fmla="*/ 3 w 36"/>
                  <a:gd name="T7" fmla="*/ 0 h 8"/>
                  <a:gd name="T8" fmla="*/ 4 w 36"/>
                  <a:gd name="T9" fmla="*/ 1 h 8"/>
                  <a:gd name="T10" fmla="*/ 4 w 36"/>
                  <a:gd name="T11" fmla="*/ 1 h 8"/>
                  <a:gd name="T12" fmla="*/ 5 w 36"/>
                  <a:gd name="T13" fmla="*/ 2 h 8"/>
                  <a:gd name="T14" fmla="*/ 6 w 36"/>
                  <a:gd name="T15" fmla="*/ 2 h 8"/>
                  <a:gd name="T16" fmla="*/ 6 w 36"/>
                  <a:gd name="T17" fmla="*/ 2 h 8"/>
                  <a:gd name="T18" fmla="*/ 9 w 36"/>
                  <a:gd name="T19" fmla="*/ 4 h 8"/>
                  <a:gd name="T20" fmla="*/ 12 w 36"/>
                  <a:gd name="T21" fmla="*/ 4 h 8"/>
                  <a:gd name="T22" fmla="*/ 15 w 36"/>
                  <a:gd name="T23" fmla="*/ 5 h 8"/>
                  <a:gd name="T24" fmla="*/ 18 w 36"/>
                  <a:gd name="T25" fmla="*/ 6 h 8"/>
                  <a:gd name="T26" fmla="*/ 21 w 36"/>
                  <a:gd name="T27" fmla="*/ 6 h 8"/>
                  <a:gd name="T28" fmla="*/ 24 w 36"/>
                  <a:gd name="T29" fmla="*/ 6 h 8"/>
                  <a:gd name="T30" fmla="*/ 27 w 36"/>
                  <a:gd name="T31" fmla="*/ 7 h 8"/>
                  <a:gd name="T32" fmla="*/ 30 w 36"/>
                  <a:gd name="T33" fmla="*/ 7 h 8"/>
                  <a:gd name="T34" fmla="*/ 31 w 36"/>
                  <a:gd name="T35" fmla="*/ 7 h 8"/>
                  <a:gd name="T36" fmla="*/ 31 w 36"/>
                  <a:gd name="T37" fmla="*/ 7 h 8"/>
                  <a:gd name="T38" fmla="*/ 32 w 36"/>
                  <a:gd name="T39" fmla="*/ 7 h 8"/>
                  <a:gd name="T40" fmla="*/ 33 w 36"/>
                  <a:gd name="T41" fmla="*/ 7 h 8"/>
                  <a:gd name="T42" fmla="*/ 34 w 36"/>
                  <a:gd name="T43" fmla="*/ 7 h 8"/>
                  <a:gd name="T44" fmla="*/ 34 w 36"/>
                  <a:gd name="T45" fmla="*/ 7 h 8"/>
                  <a:gd name="T46" fmla="*/ 35 w 36"/>
                  <a:gd name="T47" fmla="*/ 7 h 8"/>
                  <a:gd name="T48" fmla="*/ 36 w 36"/>
                  <a:gd name="T49" fmla="*/ 8 h 8"/>
                  <a:gd name="T50" fmla="*/ 35 w 36"/>
                  <a:gd name="T51" fmla="*/ 8 h 8"/>
                  <a:gd name="T52" fmla="*/ 34 w 36"/>
                  <a:gd name="T53" fmla="*/ 8 h 8"/>
                  <a:gd name="T54" fmla="*/ 33 w 36"/>
                  <a:gd name="T55" fmla="*/ 8 h 8"/>
                  <a:gd name="T56" fmla="*/ 32 w 36"/>
                  <a:gd name="T57" fmla="*/ 8 h 8"/>
                  <a:gd name="T58" fmla="*/ 30 w 36"/>
                  <a:gd name="T59" fmla="*/ 8 h 8"/>
                  <a:gd name="T60" fmla="*/ 28 w 36"/>
                  <a:gd name="T61" fmla="*/ 8 h 8"/>
                  <a:gd name="T62" fmla="*/ 25 w 36"/>
                  <a:gd name="T63" fmla="*/ 8 h 8"/>
                  <a:gd name="T64" fmla="*/ 23 w 36"/>
                  <a:gd name="T65" fmla="*/ 8 h 8"/>
                  <a:gd name="T66" fmla="*/ 21 w 36"/>
                  <a:gd name="T67" fmla="*/ 7 h 8"/>
                  <a:gd name="T68" fmla="*/ 19 w 36"/>
                  <a:gd name="T69" fmla="*/ 7 h 8"/>
                  <a:gd name="T70" fmla="*/ 17 w 36"/>
                  <a:gd name="T71" fmla="*/ 7 h 8"/>
                  <a:gd name="T72" fmla="*/ 15 w 36"/>
                  <a:gd name="T73" fmla="*/ 6 h 8"/>
                  <a:gd name="T74" fmla="*/ 13 w 36"/>
                  <a:gd name="T75" fmla="*/ 6 h 8"/>
                  <a:gd name="T76" fmla="*/ 11 w 36"/>
                  <a:gd name="T77" fmla="*/ 5 h 8"/>
                  <a:gd name="T78" fmla="*/ 9 w 36"/>
                  <a:gd name="T79" fmla="*/ 5 h 8"/>
                  <a:gd name="T80" fmla="*/ 7 w 36"/>
                  <a:gd name="T81" fmla="*/ 4 h 8"/>
                  <a:gd name="T82" fmla="*/ 5 w 36"/>
                  <a:gd name="T83" fmla="*/ 3 h 8"/>
                  <a:gd name="T84" fmla="*/ 3 w 36"/>
                  <a:gd name="T85" fmla="*/ 2 h 8"/>
                  <a:gd name="T86" fmla="*/ 2 w 36"/>
                  <a:gd name="T87" fmla="*/ 1 h 8"/>
                  <a:gd name="T88" fmla="*/ 0 w 36"/>
                  <a:gd name="T89" fmla="*/ 0 h 8"/>
                  <a:gd name="T90" fmla="*/ 0 w 36"/>
                  <a:gd name="T91" fmla="*/ 0 h 8"/>
                  <a:gd name="T92" fmla="*/ 0 w 36"/>
                  <a:gd name="T93" fmla="*/ 0 h 8"/>
                  <a:gd name="T94" fmla="*/ 0 w 36"/>
                  <a:gd name="T95" fmla="*/ 0 h 8"/>
                  <a:gd name="T96" fmla="*/ 1 w 36"/>
                  <a:gd name="T97" fmla="*/ 0 h 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8"/>
                  <a:gd name="T149" fmla="*/ 36 w 36"/>
                  <a:gd name="T150" fmla="*/ 8 h 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8">
                    <a:moveTo>
                      <a:pt x="1" y="0"/>
                    </a:moveTo>
                    <a:lnTo>
                      <a:pt x="2" y="0"/>
                    </a:lnTo>
                    <a:lnTo>
                      <a:pt x="3" y="0"/>
                    </a:lnTo>
                    <a:lnTo>
                      <a:pt x="4" y="1"/>
                    </a:lnTo>
                    <a:lnTo>
                      <a:pt x="5" y="2"/>
                    </a:lnTo>
                    <a:lnTo>
                      <a:pt x="6" y="2"/>
                    </a:lnTo>
                    <a:lnTo>
                      <a:pt x="9" y="4"/>
                    </a:lnTo>
                    <a:lnTo>
                      <a:pt x="12" y="4"/>
                    </a:lnTo>
                    <a:lnTo>
                      <a:pt x="15" y="5"/>
                    </a:lnTo>
                    <a:lnTo>
                      <a:pt x="18" y="6"/>
                    </a:lnTo>
                    <a:lnTo>
                      <a:pt x="21" y="6"/>
                    </a:lnTo>
                    <a:lnTo>
                      <a:pt x="24" y="6"/>
                    </a:lnTo>
                    <a:lnTo>
                      <a:pt x="27" y="7"/>
                    </a:lnTo>
                    <a:lnTo>
                      <a:pt x="30" y="7"/>
                    </a:lnTo>
                    <a:lnTo>
                      <a:pt x="31" y="7"/>
                    </a:lnTo>
                    <a:lnTo>
                      <a:pt x="32" y="7"/>
                    </a:lnTo>
                    <a:lnTo>
                      <a:pt x="33" y="7"/>
                    </a:lnTo>
                    <a:lnTo>
                      <a:pt x="34" y="7"/>
                    </a:lnTo>
                    <a:lnTo>
                      <a:pt x="35" y="7"/>
                    </a:lnTo>
                    <a:lnTo>
                      <a:pt x="36" y="8"/>
                    </a:lnTo>
                    <a:lnTo>
                      <a:pt x="35" y="8"/>
                    </a:lnTo>
                    <a:lnTo>
                      <a:pt x="34" y="8"/>
                    </a:lnTo>
                    <a:lnTo>
                      <a:pt x="33" y="8"/>
                    </a:lnTo>
                    <a:lnTo>
                      <a:pt x="32" y="8"/>
                    </a:lnTo>
                    <a:lnTo>
                      <a:pt x="30" y="8"/>
                    </a:lnTo>
                    <a:lnTo>
                      <a:pt x="28" y="8"/>
                    </a:lnTo>
                    <a:lnTo>
                      <a:pt x="25" y="8"/>
                    </a:lnTo>
                    <a:lnTo>
                      <a:pt x="23" y="8"/>
                    </a:lnTo>
                    <a:lnTo>
                      <a:pt x="21" y="7"/>
                    </a:lnTo>
                    <a:lnTo>
                      <a:pt x="19" y="7"/>
                    </a:lnTo>
                    <a:lnTo>
                      <a:pt x="17" y="7"/>
                    </a:lnTo>
                    <a:lnTo>
                      <a:pt x="15" y="6"/>
                    </a:lnTo>
                    <a:lnTo>
                      <a:pt x="13" y="6"/>
                    </a:lnTo>
                    <a:lnTo>
                      <a:pt x="11" y="5"/>
                    </a:lnTo>
                    <a:lnTo>
                      <a:pt x="9" y="5"/>
                    </a:lnTo>
                    <a:lnTo>
                      <a:pt x="7" y="4"/>
                    </a:lnTo>
                    <a:lnTo>
                      <a:pt x="5" y="3"/>
                    </a:lnTo>
                    <a:lnTo>
                      <a:pt x="3" y="2"/>
                    </a:lnTo>
                    <a:lnTo>
                      <a:pt x="2"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7" name="Freeform 182"/>
              <p:cNvSpPr>
                <a:spLocks/>
              </p:cNvSpPr>
              <p:nvPr/>
            </p:nvSpPr>
            <p:spPr bwMode="auto">
              <a:xfrm>
                <a:off x="3543" y="3483"/>
                <a:ext cx="30" cy="8"/>
              </a:xfrm>
              <a:custGeom>
                <a:avLst/>
                <a:gdLst>
                  <a:gd name="T0" fmla="*/ 0 w 30"/>
                  <a:gd name="T1" fmla="*/ 0 h 8"/>
                  <a:gd name="T2" fmla="*/ 2 w 30"/>
                  <a:gd name="T3" fmla="*/ 1 h 8"/>
                  <a:gd name="T4" fmla="*/ 3 w 30"/>
                  <a:gd name="T5" fmla="*/ 2 h 8"/>
                  <a:gd name="T6" fmla="*/ 5 w 30"/>
                  <a:gd name="T7" fmla="*/ 3 h 8"/>
                  <a:gd name="T8" fmla="*/ 7 w 30"/>
                  <a:gd name="T9" fmla="*/ 4 h 8"/>
                  <a:gd name="T10" fmla="*/ 9 w 30"/>
                  <a:gd name="T11" fmla="*/ 4 h 8"/>
                  <a:gd name="T12" fmla="*/ 11 w 30"/>
                  <a:gd name="T13" fmla="*/ 5 h 8"/>
                  <a:gd name="T14" fmla="*/ 12 w 30"/>
                  <a:gd name="T15" fmla="*/ 5 h 8"/>
                  <a:gd name="T16" fmla="*/ 14 w 30"/>
                  <a:gd name="T17" fmla="*/ 5 h 8"/>
                  <a:gd name="T18" fmla="*/ 16 w 30"/>
                  <a:gd name="T19" fmla="*/ 6 h 8"/>
                  <a:gd name="T20" fmla="*/ 18 w 30"/>
                  <a:gd name="T21" fmla="*/ 6 h 8"/>
                  <a:gd name="T22" fmla="*/ 20 w 30"/>
                  <a:gd name="T23" fmla="*/ 6 h 8"/>
                  <a:gd name="T24" fmla="*/ 22 w 30"/>
                  <a:gd name="T25" fmla="*/ 6 h 8"/>
                  <a:gd name="T26" fmla="*/ 24 w 30"/>
                  <a:gd name="T27" fmla="*/ 7 h 8"/>
                  <a:gd name="T28" fmla="*/ 26 w 30"/>
                  <a:gd name="T29" fmla="*/ 7 h 8"/>
                  <a:gd name="T30" fmla="*/ 27 w 30"/>
                  <a:gd name="T31" fmla="*/ 7 h 8"/>
                  <a:gd name="T32" fmla="*/ 29 w 30"/>
                  <a:gd name="T33" fmla="*/ 7 h 8"/>
                  <a:gd name="T34" fmla="*/ 30 w 30"/>
                  <a:gd name="T35" fmla="*/ 8 h 8"/>
                  <a:gd name="T36" fmla="*/ 28 w 30"/>
                  <a:gd name="T37" fmla="*/ 8 h 8"/>
                  <a:gd name="T38" fmla="*/ 26 w 30"/>
                  <a:gd name="T39" fmla="*/ 8 h 8"/>
                  <a:gd name="T40" fmla="*/ 24 w 30"/>
                  <a:gd name="T41" fmla="*/ 8 h 8"/>
                  <a:gd name="T42" fmla="*/ 22 w 30"/>
                  <a:gd name="T43" fmla="*/ 7 h 8"/>
                  <a:gd name="T44" fmla="*/ 20 w 30"/>
                  <a:gd name="T45" fmla="*/ 7 h 8"/>
                  <a:gd name="T46" fmla="*/ 18 w 30"/>
                  <a:gd name="T47" fmla="*/ 7 h 8"/>
                  <a:gd name="T48" fmla="*/ 16 w 30"/>
                  <a:gd name="T49" fmla="*/ 7 h 8"/>
                  <a:gd name="T50" fmla="*/ 14 w 30"/>
                  <a:gd name="T51" fmla="*/ 7 h 8"/>
                  <a:gd name="T52" fmla="*/ 12 w 30"/>
                  <a:gd name="T53" fmla="*/ 6 h 8"/>
                  <a:gd name="T54" fmla="*/ 10 w 30"/>
                  <a:gd name="T55" fmla="*/ 6 h 8"/>
                  <a:gd name="T56" fmla="*/ 8 w 30"/>
                  <a:gd name="T57" fmla="*/ 5 h 8"/>
                  <a:gd name="T58" fmla="*/ 6 w 30"/>
                  <a:gd name="T59" fmla="*/ 5 h 8"/>
                  <a:gd name="T60" fmla="*/ 5 w 30"/>
                  <a:gd name="T61" fmla="*/ 4 h 8"/>
                  <a:gd name="T62" fmla="*/ 3 w 30"/>
                  <a:gd name="T63" fmla="*/ 3 h 8"/>
                  <a:gd name="T64" fmla="*/ 1 w 30"/>
                  <a:gd name="T65" fmla="*/ 2 h 8"/>
                  <a:gd name="T66" fmla="*/ 0 w 30"/>
                  <a:gd name="T67" fmla="*/ 1 h 8"/>
                  <a:gd name="T68" fmla="*/ 0 w 30"/>
                  <a:gd name="T69" fmla="*/ 1 h 8"/>
                  <a:gd name="T70" fmla="*/ 0 w 30"/>
                  <a:gd name="T71" fmla="*/ 1 h 8"/>
                  <a:gd name="T72" fmla="*/ 0 w 30"/>
                  <a:gd name="T73" fmla="*/ 0 h 8"/>
                  <a:gd name="T74" fmla="*/ 0 w 30"/>
                  <a:gd name="T75" fmla="*/ 0 h 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
                  <a:gd name="T115" fmla="*/ 0 h 8"/>
                  <a:gd name="T116" fmla="*/ 30 w 30"/>
                  <a:gd name="T117" fmla="*/ 8 h 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 h="8">
                    <a:moveTo>
                      <a:pt x="0" y="0"/>
                    </a:moveTo>
                    <a:lnTo>
                      <a:pt x="2" y="1"/>
                    </a:lnTo>
                    <a:lnTo>
                      <a:pt x="3" y="2"/>
                    </a:lnTo>
                    <a:lnTo>
                      <a:pt x="5" y="3"/>
                    </a:lnTo>
                    <a:lnTo>
                      <a:pt x="7" y="4"/>
                    </a:lnTo>
                    <a:lnTo>
                      <a:pt x="9" y="4"/>
                    </a:lnTo>
                    <a:lnTo>
                      <a:pt x="11" y="5"/>
                    </a:lnTo>
                    <a:lnTo>
                      <a:pt x="12" y="5"/>
                    </a:lnTo>
                    <a:lnTo>
                      <a:pt x="14" y="5"/>
                    </a:lnTo>
                    <a:lnTo>
                      <a:pt x="16" y="6"/>
                    </a:lnTo>
                    <a:lnTo>
                      <a:pt x="18" y="6"/>
                    </a:lnTo>
                    <a:lnTo>
                      <a:pt x="20" y="6"/>
                    </a:lnTo>
                    <a:lnTo>
                      <a:pt x="22" y="6"/>
                    </a:lnTo>
                    <a:lnTo>
                      <a:pt x="24" y="7"/>
                    </a:lnTo>
                    <a:lnTo>
                      <a:pt x="26" y="7"/>
                    </a:lnTo>
                    <a:lnTo>
                      <a:pt x="27" y="7"/>
                    </a:lnTo>
                    <a:lnTo>
                      <a:pt x="29" y="7"/>
                    </a:lnTo>
                    <a:lnTo>
                      <a:pt x="30" y="8"/>
                    </a:lnTo>
                    <a:lnTo>
                      <a:pt x="28" y="8"/>
                    </a:lnTo>
                    <a:lnTo>
                      <a:pt x="26" y="8"/>
                    </a:lnTo>
                    <a:lnTo>
                      <a:pt x="24" y="8"/>
                    </a:lnTo>
                    <a:lnTo>
                      <a:pt x="22" y="7"/>
                    </a:lnTo>
                    <a:lnTo>
                      <a:pt x="20" y="7"/>
                    </a:lnTo>
                    <a:lnTo>
                      <a:pt x="18" y="7"/>
                    </a:lnTo>
                    <a:lnTo>
                      <a:pt x="16" y="7"/>
                    </a:lnTo>
                    <a:lnTo>
                      <a:pt x="14" y="7"/>
                    </a:lnTo>
                    <a:lnTo>
                      <a:pt x="12" y="6"/>
                    </a:lnTo>
                    <a:lnTo>
                      <a:pt x="10" y="6"/>
                    </a:lnTo>
                    <a:lnTo>
                      <a:pt x="8" y="5"/>
                    </a:lnTo>
                    <a:lnTo>
                      <a:pt x="6" y="5"/>
                    </a:lnTo>
                    <a:lnTo>
                      <a:pt x="5" y="4"/>
                    </a:lnTo>
                    <a:lnTo>
                      <a:pt x="3" y="3"/>
                    </a:lnTo>
                    <a:lnTo>
                      <a:pt x="1" y="2"/>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8" name="Freeform 183"/>
              <p:cNvSpPr>
                <a:spLocks/>
              </p:cNvSpPr>
              <p:nvPr/>
            </p:nvSpPr>
            <p:spPr bwMode="auto">
              <a:xfrm>
                <a:off x="3545" y="3422"/>
                <a:ext cx="28" cy="20"/>
              </a:xfrm>
              <a:custGeom>
                <a:avLst/>
                <a:gdLst>
                  <a:gd name="T0" fmla="*/ 2 w 28"/>
                  <a:gd name="T1" fmla="*/ 2 h 20"/>
                  <a:gd name="T2" fmla="*/ 4 w 28"/>
                  <a:gd name="T3" fmla="*/ 1 h 20"/>
                  <a:gd name="T4" fmla="*/ 6 w 28"/>
                  <a:gd name="T5" fmla="*/ 0 h 20"/>
                  <a:gd name="T6" fmla="*/ 8 w 28"/>
                  <a:gd name="T7" fmla="*/ 0 h 20"/>
                  <a:gd name="T8" fmla="*/ 10 w 28"/>
                  <a:gd name="T9" fmla="*/ 0 h 20"/>
                  <a:gd name="T10" fmla="*/ 12 w 28"/>
                  <a:gd name="T11" fmla="*/ 0 h 20"/>
                  <a:gd name="T12" fmla="*/ 14 w 28"/>
                  <a:gd name="T13" fmla="*/ 0 h 20"/>
                  <a:gd name="T14" fmla="*/ 16 w 28"/>
                  <a:gd name="T15" fmla="*/ 1 h 20"/>
                  <a:gd name="T16" fmla="*/ 19 w 28"/>
                  <a:gd name="T17" fmla="*/ 2 h 20"/>
                  <a:gd name="T18" fmla="*/ 20 w 28"/>
                  <a:gd name="T19" fmla="*/ 2 h 20"/>
                  <a:gd name="T20" fmla="*/ 22 w 28"/>
                  <a:gd name="T21" fmla="*/ 3 h 20"/>
                  <a:gd name="T22" fmla="*/ 23 w 28"/>
                  <a:gd name="T23" fmla="*/ 4 h 20"/>
                  <a:gd name="T24" fmla="*/ 24 w 28"/>
                  <a:gd name="T25" fmla="*/ 5 h 20"/>
                  <a:gd name="T26" fmla="*/ 25 w 28"/>
                  <a:gd name="T27" fmla="*/ 6 h 20"/>
                  <a:gd name="T28" fmla="*/ 26 w 28"/>
                  <a:gd name="T29" fmla="*/ 8 h 20"/>
                  <a:gd name="T30" fmla="*/ 27 w 28"/>
                  <a:gd name="T31" fmla="*/ 9 h 20"/>
                  <a:gd name="T32" fmla="*/ 28 w 28"/>
                  <a:gd name="T33" fmla="*/ 10 h 20"/>
                  <a:gd name="T34" fmla="*/ 28 w 28"/>
                  <a:gd name="T35" fmla="*/ 12 h 20"/>
                  <a:gd name="T36" fmla="*/ 28 w 28"/>
                  <a:gd name="T37" fmla="*/ 14 h 20"/>
                  <a:gd name="T38" fmla="*/ 28 w 28"/>
                  <a:gd name="T39" fmla="*/ 15 h 20"/>
                  <a:gd name="T40" fmla="*/ 27 w 28"/>
                  <a:gd name="T41" fmla="*/ 17 h 20"/>
                  <a:gd name="T42" fmla="*/ 25 w 28"/>
                  <a:gd name="T43" fmla="*/ 18 h 20"/>
                  <a:gd name="T44" fmla="*/ 23 w 28"/>
                  <a:gd name="T45" fmla="*/ 19 h 20"/>
                  <a:gd name="T46" fmla="*/ 21 w 28"/>
                  <a:gd name="T47" fmla="*/ 20 h 20"/>
                  <a:gd name="T48" fmla="*/ 19 w 28"/>
                  <a:gd name="T49" fmla="*/ 20 h 20"/>
                  <a:gd name="T50" fmla="*/ 17 w 28"/>
                  <a:gd name="T51" fmla="*/ 20 h 20"/>
                  <a:gd name="T52" fmla="*/ 15 w 28"/>
                  <a:gd name="T53" fmla="*/ 20 h 20"/>
                  <a:gd name="T54" fmla="*/ 13 w 28"/>
                  <a:gd name="T55" fmla="*/ 20 h 20"/>
                  <a:gd name="T56" fmla="*/ 11 w 28"/>
                  <a:gd name="T57" fmla="*/ 19 h 20"/>
                  <a:gd name="T58" fmla="*/ 9 w 28"/>
                  <a:gd name="T59" fmla="*/ 19 h 20"/>
                  <a:gd name="T60" fmla="*/ 7 w 28"/>
                  <a:gd name="T61" fmla="*/ 17 h 20"/>
                  <a:gd name="T62" fmla="*/ 6 w 28"/>
                  <a:gd name="T63" fmla="*/ 16 h 20"/>
                  <a:gd name="T64" fmla="*/ 4 w 28"/>
                  <a:gd name="T65" fmla="*/ 15 h 20"/>
                  <a:gd name="T66" fmla="*/ 3 w 28"/>
                  <a:gd name="T67" fmla="*/ 13 h 20"/>
                  <a:gd name="T68" fmla="*/ 2 w 28"/>
                  <a:gd name="T69" fmla="*/ 12 h 20"/>
                  <a:gd name="T70" fmla="*/ 1 w 28"/>
                  <a:gd name="T71" fmla="*/ 10 h 20"/>
                  <a:gd name="T72" fmla="*/ 0 w 28"/>
                  <a:gd name="T73" fmla="*/ 9 h 20"/>
                  <a:gd name="T74" fmla="*/ 0 w 28"/>
                  <a:gd name="T75" fmla="*/ 7 h 20"/>
                  <a:gd name="T76" fmla="*/ 0 w 28"/>
                  <a:gd name="T77" fmla="*/ 5 h 20"/>
                  <a:gd name="T78" fmla="*/ 1 w 28"/>
                  <a:gd name="T79" fmla="*/ 3 h 20"/>
                  <a:gd name="T80" fmla="*/ 2 w 28"/>
                  <a:gd name="T81" fmla="*/ 2 h 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0"/>
                  <a:gd name="T125" fmla="*/ 28 w 28"/>
                  <a:gd name="T126" fmla="*/ 20 h 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0">
                    <a:moveTo>
                      <a:pt x="2" y="2"/>
                    </a:moveTo>
                    <a:lnTo>
                      <a:pt x="4" y="1"/>
                    </a:lnTo>
                    <a:lnTo>
                      <a:pt x="6" y="0"/>
                    </a:lnTo>
                    <a:lnTo>
                      <a:pt x="8" y="0"/>
                    </a:lnTo>
                    <a:lnTo>
                      <a:pt x="10" y="0"/>
                    </a:lnTo>
                    <a:lnTo>
                      <a:pt x="12" y="0"/>
                    </a:lnTo>
                    <a:lnTo>
                      <a:pt x="14" y="0"/>
                    </a:lnTo>
                    <a:lnTo>
                      <a:pt x="16" y="1"/>
                    </a:lnTo>
                    <a:lnTo>
                      <a:pt x="19" y="2"/>
                    </a:lnTo>
                    <a:lnTo>
                      <a:pt x="20" y="2"/>
                    </a:lnTo>
                    <a:lnTo>
                      <a:pt x="22" y="3"/>
                    </a:lnTo>
                    <a:lnTo>
                      <a:pt x="23" y="4"/>
                    </a:lnTo>
                    <a:lnTo>
                      <a:pt x="24" y="5"/>
                    </a:lnTo>
                    <a:lnTo>
                      <a:pt x="25" y="6"/>
                    </a:lnTo>
                    <a:lnTo>
                      <a:pt x="26" y="8"/>
                    </a:lnTo>
                    <a:lnTo>
                      <a:pt x="27" y="9"/>
                    </a:lnTo>
                    <a:lnTo>
                      <a:pt x="28" y="10"/>
                    </a:lnTo>
                    <a:lnTo>
                      <a:pt x="28" y="12"/>
                    </a:lnTo>
                    <a:lnTo>
                      <a:pt x="28" y="14"/>
                    </a:lnTo>
                    <a:lnTo>
                      <a:pt x="28" y="15"/>
                    </a:lnTo>
                    <a:lnTo>
                      <a:pt x="27" y="17"/>
                    </a:lnTo>
                    <a:lnTo>
                      <a:pt x="25" y="18"/>
                    </a:lnTo>
                    <a:lnTo>
                      <a:pt x="23" y="19"/>
                    </a:lnTo>
                    <a:lnTo>
                      <a:pt x="21" y="20"/>
                    </a:lnTo>
                    <a:lnTo>
                      <a:pt x="19" y="20"/>
                    </a:lnTo>
                    <a:lnTo>
                      <a:pt x="17" y="20"/>
                    </a:lnTo>
                    <a:lnTo>
                      <a:pt x="15" y="20"/>
                    </a:lnTo>
                    <a:lnTo>
                      <a:pt x="13" y="20"/>
                    </a:lnTo>
                    <a:lnTo>
                      <a:pt x="11" y="19"/>
                    </a:lnTo>
                    <a:lnTo>
                      <a:pt x="9" y="19"/>
                    </a:lnTo>
                    <a:lnTo>
                      <a:pt x="7" y="17"/>
                    </a:lnTo>
                    <a:lnTo>
                      <a:pt x="6" y="16"/>
                    </a:lnTo>
                    <a:lnTo>
                      <a:pt x="4" y="15"/>
                    </a:lnTo>
                    <a:lnTo>
                      <a:pt x="3" y="13"/>
                    </a:lnTo>
                    <a:lnTo>
                      <a:pt x="2" y="12"/>
                    </a:lnTo>
                    <a:lnTo>
                      <a:pt x="1" y="10"/>
                    </a:lnTo>
                    <a:lnTo>
                      <a:pt x="0" y="9"/>
                    </a:lnTo>
                    <a:lnTo>
                      <a:pt x="0" y="7"/>
                    </a:lnTo>
                    <a:lnTo>
                      <a:pt x="0" y="5"/>
                    </a:lnTo>
                    <a:lnTo>
                      <a:pt x="1" y="3"/>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99" name="Freeform 184"/>
              <p:cNvSpPr>
                <a:spLocks/>
              </p:cNvSpPr>
              <p:nvPr/>
            </p:nvSpPr>
            <p:spPr bwMode="auto">
              <a:xfrm>
                <a:off x="3547" y="3474"/>
                <a:ext cx="22" cy="5"/>
              </a:xfrm>
              <a:custGeom>
                <a:avLst/>
                <a:gdLst>
                  <a:gd name="T0" fmla="*/ 1 w 22"/>
                  <a:gd name="T1" fmla="*/ 0 h 5"/>
                  <a:gd name="T2" fmla="*/ 3 w 22"/>
                  <a:gd name="T3" fmla="*/ 1 h 5"/>
                  <a:gd name="T4" fmla="*/ 6 w 22"/>
                  <a:gd name="T5" fmla="*/ 2 h 5"/>
                  <a:gd name="T6" fmla="*/ 8 w 22"/>
                  <a:gd name="T7" fmla="*/ 3 h 5"/>
                  <a:gd name="T8" fmla="*/ 11 w 22"/>
                  <a:gd name="T9" fmla="*/ 3 h 5"/>
                  <a:gd name="T10" fmla="*/ 14 w 22"/>
                  <a:gd name="T11" fmla="*/ 4 h 5"/>
                  <a:gd name="T12" fmla="*/ 16 w 22"/>
                  <a:gd name="T13" fmla="*/ 4 h 5"/>
                  <a:gd name="T14" fmla="*/ 19 w 22"/>
                  <a:gd name="T15" fmla="*/ 5 h 5"/>
                  <a:gd name="T16" fmla="*/ 22 w 22"/>
                  <a:gd name="T17" fmla="*/ 5 h 5"/>
                  <a:gd name="T18" fmla="*/ 21 w 22"/>
                  <a:gd name="T19" fmla="*/ 5 h 5"/>
                  <a:gd name="T20" fmla="*/ 18 w 22"/>
                  <a:gd name="T21" fmla="*/ 5 h 5"/>
                  <a:gd name="T22" fmla="*/ 15 w 22"/>
                  <a:gd name="T23" fmla="*/ 5 h 5"/>
                  <a:gd name="T24" fmla="*/ 13 w 22"/>
                  <a:gd name="T25" fmla="*/ 5 h 5"/>
                  <a:gd name="T26" fmla="*/ 10 w 22"/>
                  <a:gd name="T27" fmla="*/ 4 h 5"/>
                  <a:gd name="T28" fmla="*/ 7 w 22"/>
                  <a:gd name="T29" fmla="*/ 4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3"/>
                    </a:lnTo>
                    <a:lnTo>
                      <a:pt x="11" y="3"/>
                    </a:lnTo>
                    <a:lnTo>
                      <a:pt x="14" y="4"/>
                    </a:lnTo>
                    <a:lnTo>
                      <a:pt x="16" y="4"/>
                    </a:lnTo>
                    <a:lnTo>
                      <a:pt x="19" y="5"/>
                    </a:lnTo>
                    <a:lnTo>
                      <a:pt x="22" y="5"/>
                    </a:lnTo>
                    <a:lnTo>
                      <a:pt x="21" y="5"/>
                    </a:lnTo>
                    <a:lnTo>
                      <a:pt x="18" y="5"/>
                    </a:lnTo>
                    <a:lnTo>
                      <a:pt x="15" y="5"/>
                    </a:lnTo>
                    <a:lnTo>
                      <a:pt x="13" y="5"/>
                    </a:lnTo>
                    <a:lnTo>
                      <a:pt x="10" y="4"/>
                    </a:lnTo>
                    <a:lnTo>
                      <a:pt x="7" y="4"/>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0" name="Freeform 185"/>
              <p:cNvSpPr>
                <a:spLocks/>
              </p:cNvSpPr>
              <p:nvPr/>
            </p:nvSpPr>
            <p:spPr bwMode="auto">
              <a:xfrm>
                <a:off x="3548" y="3424"/>
                <a:ext cx="22" cy="15"/>
              </a:xfrm>
              <a:custGeom>
                <a:avLst/>
                <a:gdLst>
                  <a:gd name="T0" fmla="*/ 3 w 22"/>
                  <a:gd name="T1" fmla="*/ 0 h 15"/>
                  <a:gd name="T2" fmla="*/ 5 w 22"/>
                  <a:gd name="T3" fmla="*/ 0 h 15"/>
                  <a:gd name="T4" fmla="*/ 7 w 22"/>
                  <a:gd name="T5" fmla="*/ 0 h 15"/>
                  <a:gd name="T6" fmla="*/ 9 w 22"/>
                  <a:gd name="T7" fmla="*/ 0 h 15"/>
                  <a:gd name="T8" fmla="*/ 11 w 22"/>
                  <a:gd name="T9" fmla="*/ 1 h 15"/>
                  <a:gd name="T10" fmla="*/ 13 w 22"/>
                  <a:gd name="T11" fmla="*/ 1 h 15"/>
                  <a:gd name="T12" fmla="*/ 15 w 22"/>
                  <a:gd name="T13" fmla="*/ 2 h 15"/>
                  <a:gd name="T14" fmla="*/ 17 w 22"/>
                  <a:gd name="T15" fmla="*/ 3 h 15"/>
                  <a:gd name="T16" fmla="*/ 19 w 22"/>
                  <a:gd name="T17" fmla="*/ 4 h 15"/>
                  <a:gd name="T18" fmla="*/ 20 w 22"/>
                  <a:gd name="T19" fmla="*/ 6 h 15"/>
                  <a:gd name="T20" fmla="*/ 22 w 22"/>
                  <a:gd name="T21" fmla="*/ 8 h 15"/>
                  <a:gd name="T22" fmla="*/ 22 w 22"/>
                  <a:gd name="T23" fmla="*/ 10 h 15"/>
                  <a:gd name="T24" fmla="*/ 22 w 22"/>
                  <a:gd name="T25" fmla="*/ 12 h 15"/>
                  <a:gd name="T26" fmla="*/ 21 w 22"/>
                  <a:gd name="T27" fmla="*/ 13 h 15"/>
                  <a:gd name="T28" fmla="*/ 20 w 22"/>
                  <a:gd name="T29" fmla="*/ 14 h 15"/>
                  <a:gd name="T30" fmla="*/ 20 w 22"/>
                  <a:gd name="T31" fmla="*/ 14 h 15"/>
                  <a:gd name="T32" fmla="*/ 19 w 22"/>
                  <a:gd name="T33" fmla="*/ 15 h 15"/>
                  <a:gd name="T34" fmla="*/ 18 w 22"/>
                  <a:gd name="T35" fmla="*/ 15 h 15"/>
                  <a:gd name="T36" fmla="*/ 17 w 22"/>
                  <a:gd name="T37" fmla="*/ 15 h 15"/>
                  <a:gd name="T38" fmla="*/ 15 w 22"/>
                  <a:gd name="T39" fmla="*/ 15 h 15"/>
                  <a:gd name="T40" fmla="*/ 14 w 22"/>
                  <a:gd name="T41" fmla="*/ 15 h 15"/>
                  <a:gd name="T42" fmla="*/ 12 w 22"/>
                  <a:gd name="T43" fmla="*/ 15 h 15"/>
                  <a:gd name="T44" fmla="*/ 9 w 22"/>
                  <a:gd name="T45" fmla="*/ 15 h 15"/>
                  <a:gd name="T46" fmla="*/ 7 w 22"/>
                  <a:gd name="T47" fmla="*/ 14 h 15"/>
                  <a:gd name="T48" fmla="*/ 6 w 22"/>
                  <a:gd name="T49" fmla="*/ 13 h 15"/>
                  <a:gd name="T50" fmla="*/ 4 w 22"/>
                  <a:gd name="T51" fmla="*/ 11 h 15"/>
                  <a:gd name="T52" fmla="*/ 3 w 22"/>
                  <a:gd name="T53" fmla="*/ 9 h 15"/>
                  <a:gd name="T54" fmla="*/ 1 w 22"/>
                  <a:gd name="T55" fmla="*/ 8 h 15"/>
                  <a:gd name="T56" fmla="*/ 0 w 22"/>
                  <a:gd name="T57" fmla="*/ 6 h 15"/>
                  <a:gd name="T58" fmla="*/ 0 w 22"/>
                  <a:gd name="T59" fmla="*/ 4 h 15"/>
                  <a:gd name="T60" fmla="*/ 1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9" y="0"/>
                    </a:lnTo>
                    <a:lnTo>
                      <a:pt x="11" y="1"/>
                    </a:lnTo>
                    <a:lnTo>
                      <a:pt x="13" y="1"/>
                    </a:lnTo>
                    <a:lnTo>
                      <a:pt x="15" y="2"/>
                    </a:lnTo>
                    <a:lnTo>
                      <a:pt x="17" y="3"/>
                    </a:lnTo>
                    <a:lnTo>
                      <a:pt x="19" y="4"/>
                    </a:lnTo>
                    <a:lnTo>
                      <a:pt x="20" y="6"/>
                    </a:lnTo>
                    <a:lnTo>
                      <a:pt x="22" y="8"/>
                    </a:lnTo>
                    <a:lnTo>
                      <a:pt x="22" y="10"/>
                    </a:lnTo>
                    <a:lnTo>
                      <a:pt x="22" y="12"/>
                    </a:lnTo>
                    <a:lnTo>
                      <a:pt x="21" y="13"/>
                    </a:lnTo>
                    <a:lnTo>
                      <a:pt x="20" y="14"/>
                    </a:lnTo>
                    <a:lnTo>
                      <a:pt x="19" y="15"/>
                    </a:lnTo>
                    <a:lnTo>
                      <a:pt x="18" y="15"/>
                    </a:lnTo>
                    <a:lnTo>
                      <a:pt x="17" y="15"/>
                    </a:lnTo>
                    <a:lnTo>
                      <a:pt x="15" y="15"/>
                    </a:lnTo>
                    <a:lnTo>
                      <a:pt x="14" y="15"/>
                    </a:lnTo>
                    <a:lnTo>
                      <a:pt x="12" y="15"/>
                    </a:lnTo>
                    <a:lnTo>
                      <a:pt x="9" y="15"/>
                    </a:lnTo>
                    <a:lnTo>
                      <a:pt x="7" y="14"/>
                    </a:lnTo>
                    <a:lnTo>
                      <a:pt x="6" y="13"/>
                    </a:lnTo>
                    <a:lnTo>
                      <a:pt x="4" y="11"/>
                    </a:lnTo>
                    <a:lnTo>
                      <a:pt x="3" y="9"/>
                    </a:lnTo>
                    <a:lnTo>
                      <a:pt x="1" y="8"/>
                    </a:lnTo>
                    <a:lnTo>
                      <a:pt x="0" y="6"/>
                    </a:lnTo>
                    <a:lnTo>
                      <a:pt x="0" y="4"/>
                    </a:lnTo>
                    <a:lnTo>
                      <a:pt x="1"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1" name="Freeform 186"/>
              <p:cNvSpPr>
                <a:spLocks/>
              </p:cNvSpPr>
              <p:nvPr/>
            </p:nvSpPr>
            <p:spPr bwMode="auto">
              <a:xfrm>
                <a:off x="3550" y="3467"/>
                <a:ext cx="18" cy="4"/>
              </a:xfrm>
              <a:custGeom>
                <a:avLst/>
                <a:gdLst>
                  <a:gd name="T0" fmla="*/ 1 w 18"/>
                  <a:gd name="T1" fmla="*/ 0 h 4"/>
                  <a:gd name="T2" fmla="*/ 3 w 18"/>
                  <a:gd name="T3" fmla="*/ 1 h 4"/>
                  <a:gd name="T4" fmla="*/ 5 w 18"/>
                  <a:gd name="T5" fmla="*/ 1 h 4"/>
                  <a:gd name="T6" fmla="*/ 7 w 18"/>
                  <a:gd name="T7" fmla="*/ 2 h 4"/>
                  <a:gd name="T8" fmla="*/ 9 w 18"/>
                  <a:gd name="T9" fmla="*/ 2 h 4"/>
                  <a:gd name="T10" fmla="*/ 11 w 18"/>
                  <a:gd name="T11" fmla="*/ 3 h 4"/>
                  <a:gd name="T12" fmla="*/ 14 w 18"/>
                  <a:gd name="T13" fmla="*/ 3 h 4"/>
                  <a:gd name="T14" fmla="*/ 16 w 18"/>
                  <a:gd name="T15" fmla="*/ 3 h 4"/>
                  <a:gd name="T16" fmla="*/ 18 w 18"/>
                  <a:gd name="T17" fmla="*/ 4 h 4"/>
                  <a:gd name="T18" fmla="*/ 16 w 18"/>
                  <a:gd name="T19" fmla="*/ 4 h 4"/>
                  <a:gd name="T20" fmla="*/ 15 w 18"/>
                  <a:gd name="T21" fmla="*/ 4 h 4"/>
                  <a:gd name="T22" fmla="*/ 13 w 18"/>
                  <a:gd name="T23" fmla="*/ 4 h 4"/>
                  <a:gd name="T24" fmla="*/ 11 w 18"/>
                  <a:gd name="T25" fmla="*/ 4 h 4"/>
                  <a:gd name="T26" fmla="*/ 10 w 18"/>
                  <a:gd name="T27" fmla="*/ 4 h 4"/>
                  <a:gd name="T28" fmla="*/ 8 w 18"/>
                  <a:gd name="T29" fmla="*/ 4 h 4"/>
                  <a:gd name="T30" fmla="*/ 6 w 18"/>
                  <a:gd name="T31" fmla="*/ 3 h 4"/>
                  <a:gd name="T32" fmla="*/ 5 w 18"/>
                  <a:gd name="T33" fmla="*/ 3 h 4"/>
                  <a:gd name="T34" fmla="*/ 0 w 18"/>
                  <a:gd name="T35" fmla="*/ 1 h 4"/>
                  <a:gd name="T36" fmla="*/ 1 w 18"/>
                  <a:gd name="T37" fmla="*/ 1 h 4"/>
                  <a:gd name="T38" fmla="*/ 1 w 18"/>
                  <a:gd name="T39" fmla="*/ 1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1"/>
                    </a:lnTo>
                    <a:lnTo>
                      <a:pt x="5" y="1"/>
                    </a:lnTo>
                    <a:lnTo>
                      <a:pt x="7" y="2"/>
                    </a:lnTo>
                    <a:lnTo>
                      <a:pt x="9" y="2"/>
                    </a:lnTo>
                    <a:lnTo>
                      <a:pt x="11" y="3"/>
                    </a:lnTo>
                    <a:lnTo>
                      <a:pt x="14" y="3"/>
                    </a:lnTo>
                    <a:lnTo>
                      <a:pt x="16" y="3"/>
                    </a:lnTo>
                    <a:lnTo>
                      <a:pt x="18" y="4"/>
                    </a:lnTo>
                    <a:lnTo>
                      <a:pt x="16" y="4"/>
                    </a:lnTo>
                    <a:lnTo>
                      <a:pt x="15" y="4"/>
                    </a:lnTo>
                    <a:lnTo>
                      <a:pt x="13" y="4"/>
                    </a:lnTo>
                    <a:lnTo>
                      <a:pt x="11" y="4"/>
                    </a:lnTo>
                    <a:lnTo>
                      <a:pt x="10" y="4"/>
                    </a:lnTo>
                    <a:lnTo>
                      <a:pt x="8" y="4"/>
                    </a:lnTo>
                    <a:lnTo>
                      <a:pt x="6" y="3"/>
                    </a:lnTo>
                    <a:lnTo>
                      <a:pt x="5" y="3"/>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2" name="Freeform 187"/>
              <p:cNvSpPr>
                <a:spLocks/>
              </p:cNvSpPr>
              <p:nvPr/>
            </p:nvSpPr>
            <p:spPr bwMode="auto">
              <a:xfrm>
                <a:off x="3554" y="3462"/>
                <a:ext cx="14" cy="3"/>
              </a:xfrm>
              <a:custGeom>
                <a:avLst/>
                <a:gdLst>
                  <a:gd name="T0" fmla="*/ 0 w 14"/>
                  <a:gd name="T1" fmla="*/ 0 h 3"/>
                  <a:gd name="T2" fmla="*/ 2 w 14"/>
                  <a:gd name="T3" fmla="*/ 0 h 3"/>
                  <a:gd name="T4" fmla="*/ 3 w 14"/>
                  <a:gd name="T5" fmla="*/ 1 h 3"/>
                  <a:gd name="T6" fmla="*/ 5 w 14"/>
                  <a:gd name="T7" fmla="*/ 1 h 3"/>
                  <a:gd name="T8" fmla="*/ 7 w 14"/>
                  <a:gd name="T9" fmla="*/ 2 h 3"/>
                  <a:gd name="T10" fmla="*/ 8 w 14"/>
                  <a:gd name="T11" fmla="*/ 2 h 3"/>
                  <a:gd name="T12" fmla="*/ 10 w 14"/>
                  <a:gd name="T13" fmla="*/ 2 h 3"/>
                  <a:gd name="T14" fmla="*/ 12 w 14"/>
                  <a:gd name="T15" fmla="*/ 2 h 3"/>
                  <a:gd name="T16" fmla="*/ 13 w 14"/>
                  <a:gd name="T17" fmla="*/ 2 h 3"/>
                  <a:gd name="T18" fmla="*/ 14 w 14"/>
                  <a:gd name="T19" fmla="*/ 3 h 3"/>
                  <a:gd name="T20" fmla="*/ 13 w 14"/>
                  <a:gd name="T21" fmla="*/ 3 h 3"/>
                  <a:gd name="T22" fmla="*/ 12 w 14"/>
                  <a:gd name="T23" fmla="*/ 3 h 3"/>
                  <a:gd name="T24" fmla="*/ 11 w 14"/>
                  <a:gd name="T25" fmla="*/ 3 h 3"/>
                  <a:gd name="T26" fmla="*/ 10 w 14"/>
                  <a:gd name="T27" fmla="*/ 3 h 3"/>
                  <a:gd name="T28" fmla="*/ 8 w 14"/>
                  <a:gd name="T29" fmla="*/ 3 h 3"/>
                  <a:gd name="T30" fmla="*/ 7 w 14"/>
                  <a:gd name="T31" fmla="*/ 3 h 3"/>
                  <a:gd name="T32" fmla="*/ 5 w 14"/>
                  <a:gd name="T33" fmla="*/ 3 h 3"/>
                  <a:gd name="T34" fmla="*/ 4 w 14"/>
                  <a:gd name="T35" fmla="*/ 2 h 3"/>
                  <a:gd name="T36" fmla="*/ 3 w 14"/>
                  <a:gd name="T37" fmla="*/ 2 h 3"/>
                  <a:gd name="T38" fmla="*/ 1 w 14"/>
                  <a:gd name="T39" fmla="*/ 1 h 3"/>
                  <a:gd name="T40" fmla="*/ 0 w 14"/>
                  <a:gd name="T41" fmla="*/ 1 h 3"/>
                  <a:gd name="T42" fmla="*/ 0 w 14"/>
                  <a:gd name="T43" fmla="*/ 1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2"/>
                    </a:lnTo>
                    <a:lnTo>
                      <a:pt x="8" y="2"/>
                    </a:lnTo>
                    <a:lnTo>
                      <a:pt x="10" y="2"/>
                    </a:lnTo>
                    <a:lnTo>
                      <a:pt x="12" y="2"/>
                    </a:lnTo>
                    <a:lnTo>
                      <a:pt x="13" y="2"/>
                    </a:lnTo>
                    <a:lnTo>
                      <a:pt x="14" y="3"/>
                    </a:lnTo>
                    <a:lnTo>
                      <a:pt x="13" y="3"/>
                    </a:lnTo>
                    <a:lnTo>
                      <a:pt x="12" y="3"/>
                    </a:lnTo>
                    <a:lnTo>
                      <a:pt x="11" y="3"/>
                    </a:lnTo>
                    <a:lnTo>
                      <a:pt x="10" y="3"/>
                    </a:lnTo>
                    <a:lnTo>
                      <a:pt x="8" y="3"/>
                    </a:lnTo>
                    <a:lnTo>
                      <a:pt x="7" y="3"/>
                    </a:lnTo>
                    <a:lnTo>
                      <a:pt x="5" y="3"/>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3" name="Freeform 188"/>
              <p:cNvSpPr>
                <a:spLocks/>
              </p:cNvSpPr>
              <p:nvPr/>
            </p:nvSpPr>
            <p:spPr bwMode="auto">
              <a:xfrm>
                <a:off x="3599" y="3441"/>
                <a:ext cx="4" cy="12"/>
              </a:xfrm>
              <a:custGeom>
                <a:avLst/>
                <a:gdLst>
                  <a:gd name="T0" fmla="*/ 2 w 4"/>
                  <a:gd name="T1" fmla="*/ 0 h 12"/>
                  <a:gd name="T2" fmla="*/ 3 w 4"/>
                  <a:gd name="T3" fmla="*/ 0 h 12"/>
                  <a:gd name="T4" fmla="*/ 4 w 4"/>
                  <a:gd name="T5" fmla="*/ 3 h 12"/>
                  <a:gd name="T6" fmla="*/ 3 w 4"/>
                  <a:gd name="T7" fmla="*/ 6 h 12"/>
                  <a:gd name="T8" fmla="*/ 2 w 4"/>
                  <a:gd name="T9" fmla="*/ 9 h 12"/>
                  <a:gd name="T10" fmla="*/ 1 w 4"/>
                  <a:gd name="T11" fmla="*/ 12 h 12"/>
                  <a:gd name="T12" fmla="*/ 1 w 4"/>
                  <a:gd name="T13" fmla="*/ 12 h 12"/>
                  <a:gd name="T14" fmla="*/ 0 w 4"/>
                  <a:gd name="T15" fmla="*/ 12 h 12"/>
                  <a:gd name="T16" fmla="*/ 0 w 4"/>
                  <a:gd name="T17" fmla="*/ 11 h 12"/>
                  <a:gd name="T18" fmla="*/ 0 w 4"/>
                  <a:gd name="T19" fmla="*/ 11 h 12"/>
                  <a:gd name="T20" fmla="*/ 1 w 4"/>
                  <a:gd name="T21" fmla="*/ 8 h 12"/>
                  <a:gd name="T22" fmla="*/ 2 w 4"/>
                  <a:gd name="T23" fmla="*/ 6 h 12"/>
                  <a:gd name="T24" fmla="*/ 2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3" y="6"/>
                    </a:lnTo>
                    <a:lnTo>
                      <a:pt x="2" y="9"/>
                    </a:lnTo>
                    <a:lnTo>
                      <a:pt x="1" y="12"/>
                    </a:lnTo>
                    <a:lnTo>
                      <a:pt x="0" y="12"/>
                    </a:lnTo>
                    <a:lnTo>
                      <a:pt x="0" y="11"/>
                    </a:lnTo>
                    <a:lnTo>
                      <a:pt x="1" y="8"/>
                    </a:lnTo>
                    <a:lnTo>
                      <a:pt x="2" y="6"/>
                    </a:lnTo>
                    <a:lnTo>
                      <a:pt x="2"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4" name="Freeform 189"/>
              <p:cNvSpPr>
                <a:spLocks/>
              </p:cNvSpPr>
              <p:nvPr/>
            </p:nvSpPr>
            <p:spPr bwMode="auto">
              <a:xfrm>
                <a:off x="3607" y="3443"/>
                <a:ext cx="5" cy="14"/>
              </a:xfrm>
              <a:custGeom>
                <a:avLst/>
                <a:gdLst>
                  <a:gd name="T0" fmla="*/ 4 w 5"/>
                  <a:gd name="T1" fmla="*/ 0 h 14"/>
                  <a:gd name="T2" fmla="*/ 5 w 5"/>
                  <a:gd name="T3" fmla="*/ 0 h 14"/>
                  <a:gd name="T4" fmla="*/ 5 w 5"/>
                  <a:gd name="T5" fmla="*/ 4 h 14"/>
                  <a:gd name="T6" fmla="*/ 4 w 5"/>
                  <a:gd name="T7" fmla="*/ 7 h 14"/>
                  <a:gd name="T8" fmla="*/ 3 w 5"/>
                  <a:gd name="T9" fmla="*/ 11 h 14"/>
                  <a:gd name="T10" fmla="*/ 1 w 5"/>
                  <a:gd name="T11" fmla="*/ 14 h 14"/>
                  <a:gd name="T12" fmla="*/ 0 w 5"/>
                  <a:gd name="T13" fmla="*/ 14 h 14"/>
                  <a:gd name="T14" fmla="*/ 1 w 5"/>
                  <a:gd name="T15" fmla="*/ 10 h 14"/>
                  <a:gd name="T16" fmla="*/ 2 w 5"/>
                  <a:gd name="T17" fmla="*/ 7 h 14"/>
                  <a:gd name="T18" fmla="*/ 3 w 5"/>
                  <a:gd name="T19" fmla="*/ 3 h 14"/>
                  <a:gd name="T20" fmla="*/ 4 w 5"/>
                  <a:gd name="T21" fmla="*/ 0 h 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4"/>
                  <a:gd name="T35" fmla="*/ 5 w 5"/>
                  <a:gd name="T36" fmla="*/ 14 h 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4">
                    <a:moveTo>
                      <a:pt x="4" y="0"/>
                    </a:moveTo>
                    <a:lnTo>
                      <a:pt x="5" y="0"/>
                    </a:lnTo>
                    <a:lnTo>
                      <a:pt x="5" y="4"/>
                    </a:lnTo>
                    <a:lnTo>
                      <a:pt x="4" y="7"/>
                    </a:lnTo>
                    <a:lnTo>
                      <a:pt x="3" y="11"/>
                    </a:lnTo>
                    <a:lnTo>
                      <a:pt x="1" y="14"/>
                    </a:lnTo>
                    <a:lnTo>
                      <a:pt x="0" y="14"/>
                    </a:lnTo>
                    <a:lnTo>
                      <a:pt x="1" y="10"/>
                    </a:lnTo>
                    <a:lnTo>
                      <a:pt x="2" y="7"/>
                    </a:lnTo>
                    <a:lnTo>
                      <a:pt x="3"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5" name="Freeform 190"/>
              <p:cNvSpPr>
                <a:spLocks/>
              </p:cNvSpPr>
              <p:nvPr/>
            </p:nvSpPr>
            <p:spPr bwMode="auto">
              <a:xfrm>
                <a:off x="3616" y="3444"/>
                <a:ext cx="7" cy="17"/>
              </a:xfrm>
              <a:custGeom>
                <a:avLst/>
                <a:gdLst>
                  <a:gd name="T0" fmla="*/ 6 w 7"/>
                  <a:gd name="T1" fmla="*/ 0 h 17"/>
                  <a:gd name="T2" fmla="*/ 7 w 7"/>
                  <a:gd name="T3" fmla="*/ 2 h 17"/>
                  <a:gd name="T4" fmla="*/ 7 w 7"/>
                  <a:gd name="T5" fmla="*/ 4 h 17"/>
                  <a:gd name="T6" fmla="*/ 6 w 7"/>
                  <a:gd name="T7" fmla="*/ 6 h 17"/>
                  <a:gd name="T8" fmla="*/ 6 w 7"/>
                  <a:gd name="T9" fmla="*/ 8 h 17"/>
                  <a:gd name="T10" fmla="*/ 6 w 7"/>
                  <a:gd name="T11" fmla="*/ 9 h 17"/>
                  <a:gd name="T12" fmla="*/ 5 w 7"/>
                  <a:gd name="T13" fmla="*/ 10 h 17"/>
                  <a:gd name="T14" fmla="*/ 5 w 7"/>
                  <a:gd name="T15" fmla="*/ 12 h 17"/>
                  <a:gd name="T16" fmla="*/ 4 w 7"/>
                  <a:gd name="T17" fmla="*/ 13 h 17"/>
                  <a:gd name="T18" fmla="*/ 3 w 7"/>
                  <a:gd name="T19" fmla="*/ 14 h 17"/>
                  <a:gd name="T20" fmla="*/ 3 w 7"/>
                  <a:gd name="T21" fmla="*/ 15 h 17"/>
                  <a:gd name="T22" fmla="*/ 2 w 7"/>
                  <a:gd name="T23" fmla="*/ 16 h 17"/>
                  <a:gd name="T24" fmla="*/ 1 w 7"/>
                  <a:gd name="T25" fmla="*/ 17 h 17"/>
                  <a:gd name="T26" fmla="*/ 0 w 7"/>
                  <a:gd name="T27" fmla="*/ 17 h 17"/>
                  <a:gd name="T28" fmla="*/ 1 w 7"/>
                  <a:gd name="T29" fmla="*/ 15 h 17"/>
                  <a:gd name="T30" fmla="*/ 2 w 7"/>
                  <a:gd name="T31" fmla="*/ 13 h 17"/>
                  <a:gd name="T32" fmla="*/ 3 w 7"/>
                  <a:gd name="T33" fmla="*/ 11 h 17"/>
                  <a:gd name="T34" fmla="*/ 4 w 7"/>
                  <a:gd name="T35" fmla="*/ 9 h 17"/>
                  <a:gd name="T36" fmla="*/ 5 w 7"/>
                  <a:gd name="T37" fmla="*/ 7 h 17"/>
                  <a:gd name="T38" fmla="*/ 5 w 7"/>
                  <a:gd name="T39" fmla="*/ 5 h 17"/>
                  <a:gd name="T40" fmla="*/ 6 w 7"/>
                  <a:gd name="T41" fmla="*/ 3 h 17"/>
                  <a:gd name="T42" fmla="*/ 6 w 7"/>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7"/>
                  <a:gd name="T68" fmla="*/ 7 w 7"/>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7">
                    <a:moveTo>
                      <a:pt x="6" y="0"/>
                    </a:moveTo>
                    <a:lnTo>
                      <a:pt x="7" y="2"/>
                    </a:lnTo>
                    <a:lnTo>
                      <a:pt x="7" y="4"/>
                    </a:lnTo>
                    <a:lnTo>
                      <a:pt x="6" y="6"/>
                    </a:lnTo>
                    <a:lnTo>
                      <a:pt x="6" y="8"/>
                    </a:lnTo>
                    <a:lnTo>
                      <a:pt x="6" y="9"/>
                    </a:lnTo>
                    <a:lnTo>
                      <a:pt x="5" y="10"/>
                    </a:lnTo>
                    <a:lnTo>
                      <a:pt x="5" y="12"/>
                    </a:lnTo>
                    <a:lnTo>
                      <a:pt x="4" y="13"/>
                    </a:lnTo>
                    <a:lnTo>
                      <a:pt x="3" y="14"/>
                    </a:lnTo>
                    <a:lnTo>
                      <a:pt x="3" y="15"/>
                    </a:lnTo>
                    <a:lnTo>
                      <a:pt x="2" y="16"/>
                    </a:lnTo>
                    <a:lnTo>
                      <a:pt x="1" y="17"/>
                    </a:lnTo>
                    <a:lnTo>
                      <a:pt x="0" y="17"/>
                    </a:lnTo>
                    <a:lnTo>
                      <a:pt x="1" y="15"/>
                    </a:lnTo>
                    <a:lnTo>
                      <a:pt x="2" y="13"/>
                    </a:lnTo>
                    <a:lnTo>
                      <a:pt x="3" y="11"/>
                    </a:lnTo>
                    <a:lnTo>
                      <a:pt x="4" y="9"/>
                    </a:lnTo>
                    <a:lnTo>
                      <a:pt x="5" y="7"/>
                    </a:lnTo>
                    <a:lnTo>
                      <a:pt x="5" y="5"/>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6" name="Freeform 191"/>
              <p:cNvSpPr>
                <a:spLocks/>
              </p:cNvSpPr>
              <p:nvPr/>
            </p:nvSpPr>
            <p:spPr bwMode="auto">
              <a:xfrm>
                <a:off x="3626" y="3447"/>
                <a:ext cx="8" cy="19"/>
              </a:xfrm>
              <a:custGeom>
                <a:avLst/>
                <a:gdLst>
                  <a:gd name="T0" fmla="*/ 6 w 8"/>
                  <a:gd name="T1" fmla="*/ 0 h 19"/>
                  <a:gd name="T2" fmla="*/ 7 w 8"/>
                  <a:gd name="T3" fmla="*/ 0 h 19"/>
                  <a:gd name="T4" fmla="*/ 8 w 8"/>
                  <a:gd name="T5" fmla="*/ 3 h 19"/>
                  <a:gd name="T6" fmla="*/ 7 w 8"/>
                  <a:gd name="T7" fmla="*/ 5 h 19"/>
                  <a:gd name="T8" fmla="*/ 7 w 8"/>
                  <a:gd name="T9" fmla="*/ 7 h 19"/>
                  <a:gd name="T10" fmla="*/ 6 w 8"/>
                  <a:gd name="T11" fmla="*/ 9 h 19"/>
                  <a:gd name="T12" fmla="*/ 5 w 8"/>
                  <a:gd name="T13" fmla="*/ 12 h 19"/>
                  <a:gd name="T14" fmla="*/ 4 w 8"/>
                  <a:gd name="T15" fmla="*/ 14 h 19"/>
                  <a:gd name="T16" fmla="*/ 3 w 8"/>
                  <a:gd name="T17" fmla="*/ 16 h 19"/>
                  <a:gd name="T18" fmla="*/ 2 w 8"/>
                  <a:gd name="T19" fmla="*/ 18 h 19"/>
                  <a:gd name="T20" fmla="*/ 0 w 8"/>
                  <a:gd name="T21" fmla="*/ 19 h 19"/>
                  <a:gd name="T22" fmla="*/ 1 w 8"/>
                  <a:gd name="T23" fmla="*/ 16 h 19"/>
                  <a:gd name="T24" fmla="*/ 2 w 8"/>
                  <a:gd name="T25" fmla="*/ 14 h 19"/>
                  <a:gd name="T26" fmla="*/ 3 w 8"/>
                  <a:gd name="T27" fmla="*/ 12 h 19"/>
                  <a:gd name="T28" fmla="*/ 4 w 8"/>
                  <a:gd name="T29" fmla="*/ 10 h 19"/>
                  <a:gd name="T30" fmla="*/ 5 w 8"/>
                  <a:gd name="T31" fmla="*/ 7 h 19"/>
                  <a:gd name="T32" fmla="*/ 6 w 8"/>
                  <a:gd name="T33" fmla="*/ 5 h 19"/>
                  <a:gd name="T34" fmla="*/ 6 w 8"/>
                  <a:gd name="T35" fmla="*/ 3 h 19"/>
                  <a:gd name="T36" fmla="*/ 6 w 8"/>
                  <a:gd name="T37" fmla="*/ 0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9"/>
                  <a:gd name="T59" fmla="*/ 8 w 8"/>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9">
                    <a:moveTo>
                      <a:pt x="6" y="0"/>
                    </a:moveTo>
                    <a:lnTo>
                      <a:pt x="7" y="0"/>
                    </a:lnTo>
                    <a:lnTo>
                      <a:pt x="8" y="3"/>
                    </a:lnTo>
                    <a:lnTo>
                      <a:pt x="7" y="5"/>
                    </a:lnTo>
                    <a:lnTo>
                      <a:pt x="7" y="7"/>
                    </a:lnTo>
                    <a:lnTo>
                      <a:pt x="6" y="9"/>
                    </a:lnTo>
                    <a:lnTo>
                      <a:pt x="5" y="12"/>
                    </a:lnTo>
                    <a:lnTo>
                      <a:pt x="4" y="14"/>
                    </a:lnTo>
                    <a:lnTo>
                      <a:pt x="3" y="16"/>
                    </a:lnTo>
                    <a:lnTo>
                      <a:pt x="2" y="18"/>
                    </a:lnTo>
                    <a:lnTo>
                      <a:pt x="0" y="19"/>
                    </a:lnTo>
                    <a:lnTo>
                      <a:pt x="1" y="16"/>
                    </a:lnTo>
                    <a:lnTo>
                      <a:pt x="2" y="14"/>
                    </a:lnTo>
                    <a:lnTo>
                      <a:pt x="3" y="12"/>
                    </a:lnTo>
                    <a:lnTo>
                      <a:pt x="4" y="10"/>
                    </a:lnTo>
                    <a:lnTo>
                      <a:pt x="5" y="7"/>
                    </a:lnTo>
                    <a:lnTo>
                      <a:pt x="6" y="5"/>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7" name="Freeform 192"/>
              <p:cNvSpPr>
                <a:spLocks/>
              </p:cNvSpPr>
              <p:nvPr/>
            </p:nvSpPr>
            <p:spPr bwMode="auto">
              <a:xfrm>
                <a:off x="3638" y="3449"/>
                <a:ext cx="8" cy="20"/>
              </a:xfrm>
              <a:custGeom>
                <a:avLst/>
                <a:gdLst>
                  <a:gd name="T0" fmla="*/ 6 w 8"/>
                  <a:gd name="T1" fmla="*/ 0 h 20"/>
                  <a:gd name="T2" fmla="*/ 8 w 8"/>
                  <a:gd name="T3" fmla="*/ 0 h 20"/>
                  <a:gd name="T4" fmla="*/ 7 w 8"/>
                  <a:gd name="T5" fmla="*/ 2 h 20"/>
                  <a:gd name="T6" fmla="*/ 7 w 8"/>
                  <a:gd name="T7" fmla="*/ 5 h 20"/>
                  <a:gd name="T8" fmla="*/ 6 w 8"/>
                  <a:gd name="T9" fmla="*/ 8 h 20"/>
                  <a:gd name="T10" fmla="*/ 5 w 8"/>
                  <a:gd name="T11" fmla="*/ 11 h 20"/>
                  <a:gd name="T12" fmla="*/ 4 w 8"/>
                  <a:gd name="T13" fmla="*/ 14 h 20"/>
                  <a:gd name="T14" fmla="*/ 3 w 8"/>
                  <a:gd name="T15" fmla="*/ 16 h 20"/>
                  <a:gd name="T16" fmla="*/ 2 w 8"/>
                  <a:gd name="T17" fmla="*/ 18 h 20"/>
                  <a:gd name="T18" fmla="*/ 0 w 8"/>
                  <a:gd name="T19" fmla="*/ 20 h 20"/>
                  <a:gd name="T20" fmla="*/ 1 w 8"/>
                  <a:gd name="T21" fmla="*/ 18 h 20"/>
                  <a:gd name="T22" fmla="*/ 2 w 8"/>
                  <a:gd name="T23" fmla="*/ 15 h 20"/>
                  <a:gd name="T24" fmla="*/ 3 w 8"/>
                  <a:gd name="T25" fmla="*/ 13 h 20"/>
                  <a:gd name="T26" fmla="*/ 4 w 8"/>
                  <a:gd name="T27" fmla="*/ 10 h 20"/>
                  <a:gd name="T28" fmla="*/ 5 w 8"/>
                  <a:gd name="T29" fmla="*/ 8 h 20"/>
                  <a:gd name="T30" fmla="*/ 5 w 8"/>
                  <a:gd name="T31" fmla="*/ 5 h 20"/>
                  <a:gd name="T32" fmla="*/ 6 w 8"/>
                  <a:gd name="T33" fmla="*/ 2 h 20"/>
                  <a:gd name="T34" fmla="*/ 6 w 8"/>
                  <a:gd name="T35" fmla="*/ 0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0"/>
                  <a:gd name="T56" fmla="*/ 8 w 8"/>
                  <a:gd name="T57" fmla="*/ 20 h 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0">
                    <a:moveTo>
                      <a:pt x="6" y="0"/>
                    </a:moveTo>
                    <a:lnTo>
                      <a:pt x="8" y="0"/>
                    </a:lnTo>
                    <a:lnTo>
                      <a:pt x="7" y="2"/>
                    </a:lnTo>
                    <a:lnTo>
                      <a:pt x="7" y="5"/>
                    </a:lnTo>
                    <a:lnTo>
                      <a:pt x="6" y="8"/>
                    </a:lnTo>
                    <a:lnTo>
                      <a:pt x="5" y="11"/>
                    </a:lnTo>
                    <a:lnTo>
                      <a:pt x="4" y="14"/>
                    </a:lnTo>
                    <a:lnTo>
                      <a:pt x="3" y="16"/>
                    </a:lnTo>
                    <a:lnTo>
                      <a:pt x="2" y="18"/>
                    </a:lnTo>
                    <a:lnTo>
                      <a:pt x="0" y="20"/>
                    </a:lnTo>
                    <a:lnTo>
                      <a:pt x="1" y="18"/>
                    </a:lnTo>
                    <a:lnTo>
                      <a:pt x="2" y="15"/>
                    </a:lnTo>
                    <a:lnTo>
                      <a:pt x="3" y="13"/>
                    </a:lnTo>
                    <a:lnTo>
                      <a:pt x="4" y="10"/>
                    </a:lnTo>
                    <a:lnTo>
                      <a:pt x="5" y="8"/>
                    </a:lnTo>
                    <a:lnTo>
                      <a:pt x="5"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8" name="Freeform 193"/>
              <p:cNvSpPr>
                <a:spLocks/>
              </p:cNvSpPr>
              <p:nvPr/>
            </p:nvSpPr>
            <p:spPr bwMode="auto">
              <a:xfrm>
                <a:off x="3647" y="3449"/>
                <a:ext cx="9" cy="25"/>
              </a:xfrm>
              <a:custGeom>
                <a:avLst/>
                <a:gdLst>
                  <a:gd name="T0" fmla="*/ 8 w 9"/>
                  <a:gd name="T1" fmla="*/ 0 h 25"/>
                  <a:gd name="T2" fmla="*/ 9 w 9"/>
                  <a:gd name="T3" fmla="*/ 0 h 25"/>
                  <a:gd name="T4" fmla="*/ 9 w 9"/>
                  <a:gd name="T5" fmla="*/ 4 h 25"/>
                  <a:gd name="T6" fmla="*/ 9 w 9"/>
                  <a:gd name="T7" fmla="*/ 7 h 25"/>
                  <a:gd name="T8" fmla="*/ 8 w 9"/>
                  <a:gd name="T9" fmla="*/ 10 h 25"/>
                  <a:gd name="T10" fmla="*/ 8 w 9"/>
                  <a:gd name="T11" fmla="*/ 13 h 25"/>
                  <a:gd name="T12" fmla="*/ 7 w 9"/>
                  <a:gd name="T13" fmla="*/ 16 h 25"/>
                  <a:gd name="T14" fmla="*/ 5 w 9"/>
                  <a:gd name="T15" fmla="*/ 19 h 25"/>
                  <a:gd name="T16" fmla="*/ 4 w 9"/>
                  <a:gd name="T17" fmla="*/ 22 h 25"/>
                  <a:gd name="T18" fmla="*/ 2 w 9"/>
                  <a:gd name="T19" fmla="*/ 25 h 25"/>
                  <a:gd name="T20" fmla="*/ 0 w 9"/>
                  <a:gd name="T21" fmla="*/ 25 h 25"/>
                  <a:gd name="T22" fmla="*/ 2 w 9"/>
                  <a:gd name="T23" fmla="*/ 22 h 25"/>
                  <a:gd name="T24" fmla="*/ 3 w 9"/>
                  <a:gd name="T25" fmla="*/ 19 h 25"/>
                  <a:gd name="T26" fmla="*/ 5 w 9"/>
                  <a:gd name="T27" fmla="*/ 16 h 25"/>
                  <a:gd name="T28" fmla="*/ 6 w 9"/>
                  <a:gd name="T29" fmla="*/ 13 h 25"/>
                  <a:gd name="T30" fmla="*/ 7 w 9"/>
                  <a:gd name="T31" fmla="*/ 10 h 25"/>
                  <a:gd name="T32" fmla="*/ 7 w 9"/>
                  <a:gd name="T33" fmla="*/ 7 h 25"/>
                  <a:gd name="T34" fmla="*/ 8 w 9"/>
                  <a:gd name="T35" fmla="*/ 4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4"/>
                    </a:lnTo>
                    <a:lnTo>
                      <a:pt x="9" y="7"/>
                    </a:lnTo>
                    <a:lnTo>
                      <a:pt x="8" y="10"/>
                    </a:lnTo>
                    <a:lnTo>
                      <a:pt x="8" y="13"/>
                    </a:lnTo>
                    <a:lnTo>
                      <a:pt x="7" y="16"/>
                    </a:lnTo>
                    <a:lnTo>
                      <a:pt x="5" y="19"/>
                    </a:lnTo>
                    <a:lnTo>
                      <a:pt x="4" y="22"/>
                    </a:lnTo>
                    <a:lnTo>
                      <a:pt x="2" y="25"/>
                    </a:lnTo>
                    <a:lnTo>
                      <a:pt x="0" y="25"/>
                    </a:lnTo>
                    <a:lnTo>
                      <a:pt x="2" y="22"/>
                    </a:lnTo>
                    <a:lnTo>
                      <a:pt x="3" y="19"/>
                    </a:lnTo>
                    <a:lnTo>
                      <a:pt x="5" y="16"/>
                    </a:lnTo>
                    <a:lnTo>
                      <a:pt x="6" y="13"/>
                    </a:lnTo>
                    <a:lnTo>
                      <a:pt x="7" y="10"/>
                    </a:lnTo>
                    <a:lnTo>
                      <a:pt x="7" y="7"/>
                    </a:lnTo>
                    <a:lnTo>
                      <a:pt x="8" y="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09" name="Freeform 194"/>
              <p:cNvSpPr>
                <a:spLocks/>
              </p:cNvSpPr>
              <p:nvPr/>
            </p:nvSpPr>
            <p:spPr bwMode="auto">
              <a:xfrm>
                <a:off x="3655" y="3449"/>
                <a:ext cx="12" cy="35"/>
              </a:xfrm>
              <a:custGeom>
                <a:avLst/>
                <a:gdLst>
                  <a:gd name="T0" fmla="*/ 11 w 12"/>
                  <a:gd name="T1" fmla="*/ 0 h 35"/>
                  <a:gd name="T2" fmla="*/ 11 w 12"/>
                  <a:gd name="T3" fmla="*/ 1 h 35"/>
                  <a:gd name="T4" fmla="*/ 12 w 12"/>
                  <a:gd name="T5" fmla="*/ 1 h 35"/>
                  <a:gd name="T6" fmla="*/ 12 w 12"/>
                  <a:gd name="T7" fmla="*/ 2 h 35"/>
                  <a:gd name="T8" fmla="*/ 12 w 12"/>
                  <a:gd name="T9" fmla="*/ 3 h 35"/>
                  <a:gd name="T10" fmla="*/ 12 w 12"/>
                  <a:gd name="T11" fmla="*/ 7 h 35"/>
                  <a:gd name="T12" fmla="*/ 11 w 12"/>
                  <a:gd name="T13" fmla="*/ 11 h 35"/>
                  <a:gd name="T14" fmla="*/ 11 w 12"/>
                  <a:gd name="T15" fmla="*/ 15 h 35"/>
                  <a:gd name="T16" fmla="*/ 10 w 12"/>
                  <a:gd name="T17" fmla="*/ 19 h 35"/>
                  <a:gd name="T18" fmla="*/ 8 w 12"/>
                  <a:gd name="T19" fmla="*/ 23 h 35"/>
                  <a:gd name="T20" fmla="*/ 6 w 12"/>
                  <a:gd name="T21" fmla="*/ 27 h 35"/>
                  <a:gd name="T22" fmla="*/ 4 w 12"/>
                  <a:gd name="T23" fmla="*/ 31 h 35"/>
                  <a:gd name="T24" fmla="*/ 2 w 12"/>
                  <a:gd name="T25" fmla="*/ 34 h 35"/>
                  <a:gd name="T26" fmla="*/ 0 w 12"/>
                  <a:gd name="T27" fmla="*/ 35 h 35"/>
                  <a:gd name="T28" fmla="*/ 3 w 12"/>
                  <a:gd name="T29" fmla="*/ 31 h 35"/>
                  <a:gd name="T30" fmla="*/ 5 w 12"/>
                  <a:gd name="T31" fmla="*/ 27 h 35"/>
                  <a:gd name="T32" fmla="*/ 7 w 12"/>
                  <a:gd name="T33" fmla="*/ 23 h 35"/>
                  <a:gd name="T34" fmla="*/ 8 w 12"/>
                  <a:gd name="T35" fmla="*/ 18 h 35"/>
                  <a:gd name="T36" fmla="*/ 9 w 12"/>
                  <a:gd name="T37" fmla="*/ 14 h 35"/>
                  <a:gd name="T38" fmla="*/ 10 w 12"/>
                  <a:gd name="T39" fmla="*/ 9 h 35"/>
                  <a:gd name="T40" fmla="*/ 11 w 12"/>
                  <a:gd name="T41" fmla="*/ 5 h 35"/>
                  <a:gd name="T42" fmla="*/ 11 w 12"/>
                  <a:gd name="T43" fmla="*/ 0 h 3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5"/>
                  <a:gd name="T68" fmla="*/ 12 w 12"/>
                  <a:gd name="T69" fmla="*/ 35 h 3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5">
                    <a:moveTo>
                      <a:pt x="11" y="0"/>
                    </a:moveTo>
                    <a:lnTo>
                      <a:pt x="11" y="1"/>
                    </a:lnTo>
                    <a:lnTo>
                      <a:pt x="12" y="1"/>
                    </a:lnTo>
                    <a:lnTo>
                      <a:pt x="12" y="2"/>
                    </a:lnTo>
                    <a:lnTo>
                      <a:pt x="12" y="3"/>
                    </a:lnTo>
                    <a:lnTo>
                      <a:pt x="12" y="7"/>
                    </a:lnTo>
                    <a:lnTo>
                      <a:pt x="11" y="11"/>
                    </a:lnTo>
                    <a:lnTo>
                      <a:pt x="11" y="15"/>
                    </a:lnTo>
                    <a:lnTo>
                      <a:pt x="10" y="19"/>
                    </a:lnTo>
                    <a:lnTo>
                      <a:pt x="8" y="23"/>
                    </a:lnTo>
                    <a:lnTo>
                      <a:pt x="6" y="27"/>
                    </a:lnTo>
                    <a:lnTo>
                      <a:pt x="4" y="31"/>
                    </a:lnTo>
                    <a:lnTo>
                      <a:pt x="2" y="34"/>
                    </a:lnTo>
                    <a:lnTo>
                      <a:pt x="0" y="35"/>
                    </a:lnTo>
                    <a:lnTo>
                      <a:pt x="3" y="31"/>
                    </a:lnTo>
                    <a:lnTo>
                      <a:pt x="5" y="27"/>
                    </a:lnTo>
                    <a:lnTo>
                      <a:pt x="7" y="23"/>
                    </a:lnTo>
                    <a:lnTo>
                      <a:pt x="8" y="18"/>
                    </a:lnTo>
                    <a:lnTo>
                      <a:pt x="9" y="14"/>
                    </a:lnTo>
                    <a:lnTo>
                      <a:pt x="10" y="9"/>
                    </a:lnTo>
                    <a:lnTo>
                      <a:pt x="11" y="5"/>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0" name="Freeform 195"/>
              <p:cNvSpPr>
                <a:spLocks/>
              </p:cNvSpPr>
              <p:nvPr/>
            </p:nvSpPr>
            <p:spPr bwMode="auto">
              <a:xfrm>
                <a:off x="3453" y="3327"/>
                <a:ext cx="249" cy="183"/>
              </a:xfrm>
              <a:custGeom>
                <a:avLst/>
                <a:gdLst>
                  <a:gd name="T0" fmla="*/ 31 w 249"/>
                  <a:gd name="T1" fmla="*/ 16 h 183"/>
                  <a:gd name="T2" fmla="*/ 39 w 249"/>
                  <a:gd name="T3" fmla="*/ 11 h 183"/>
                  <a:gd name="T4" fmla="*/ 48 w 249"/>
                  <a:gd name="T5" fmla="*/ 6 h 183"/>
                  <a:gd name="T6" fmla="*/ 57 w 249"/>
                  <a:gd name="T7" fmla="*/ 3 h 183"/>
                  <a:gd name="T8" fmla="*/ 67 w 249"/>
                  <a:gd name="T9" fmla="*/ 0 h 183"/>
                  <a:gd name="T10" fmla="*/ 81 w 249"/>
                  <a:gd name="T11" fmla="*/ 0 h 183"/>
                  <a:gd name="T12" fmla="*/ 101 w 249"/>
                  <a:gd name="T13" fmla="*/ 0 h 183"/>
                  <a:gd name="T14" fmla="*/ 121 w 249"/>
                  <a:gd name="T15" fmla="*/ 3 h 183"/>
                  <a:gd name="T16" fmla="*/ 140 w 249"/>
                  <a:gd name="T17" fmla="*/ 7 h 183"/>
                  <a:gd name="T18" fmla="*/ 158 w 249"/>
                  <a:gd name="T19" fmla="*/ 13 h 183"/>
                  <a:gd name="T20" fmla="*/ 176 w 249"/>
                  <a:gd name="T21" fmla="*/ 20 h 183"/>
                  <a:gd name="T22" fmla="*/ 193 w 249"/>
                  <a:gd name="T23" fmla="*/ 30 h 183"/>
                  <a:gd name="T24" fmla="*/ 208 w 249"/>
                  <a:gd name="T25" fmla="*/ 41 h 183"/>
                  <a:gd name="T26" fmla="*/ 221 w 249"/>
                  <a:gd name="T27" fmla="*/ 54 h 183"/>
                  <a:gd name="T28" fmla="*/ 232 w 249"/>
                  <a:gd name="T29" fmla="*/ 67 h 183"/>
                  <a:gd name="T30" fmla="*/ 241 w 249"/>
                  <a:gd name="T31" fmla="*/ 81 h 183"/>
                  <a:gd name="T32" fmla="*/ 247 w 249"/>
                  <a:gd name="T33" fmla="*/ 97 h 183"/>
                  <a:gd name="T34" fmla="*/ 249 w 249"/>
                  <a:gd name="T35" fmla="*/ 113 h 183"/>
                  <a:gd name="T36" fmla="*/ 247 w 249"/>
                  <a:gd name="T37" fmla="*/ 129 h 183"/>
                  <a:gd name="T38" fmla="*/ 241 w 249"/>
                  <a:gd name="T39" fmla="*/ 144 h 183"/>
                  <a:gd name="T40" fmla="*/ 230 w 249"/>
                  <a:gd name="T41" fmla="*/ 157 h 183"/>
                  <a:gd name="T42" fmla="*/ 217 w 249"/>
                  <a:gd name="T43" fmla="*/ 167 h 183"/>
                  <a:gd name="T44" fmla="*/ 206 w 249"/>
                  <a:gd name="T45" fmla="*/ 173 h 183"/>
                  <a:gd name="T46" fmla="*/ 194 w 249"/>
                  <a:gd name="T47" fmla="*/ 178 h 183"/>
                  <a:gd name="T48" fmla="*/ 182 w 249"/>
                  <a:gd name="T49" fmla="*/ 181 h 183"/>
                  <a:gd name="T50" fmla="*/ 169 w 249"/>
                  <a:gd name="T51" fmla="*/ 182 h 183"/>
                  <a:gd name="T52" fmla="*/ 157 w 249"/>
                  <a:gd name="T53" fmla="*/ 183 h 183"/>
                  <a:gd name="T54" fmla="*/ 144 w 249"/>
                  <a:gd name="T55" fmla="*/ 182 h 183"/>
                  <a:gd name="T56" fmla="*/ 131 w 249"/>
                  <a:gd name="T57" fmla="*/ 181 h 183"/>
                  <a:gd name="T58" fmla="*/ 118 w 249"/>
                  <a:gd name="T59" fmla="*/ 178 h 183"/>
                  <a:gd name="T60" fmla="*/ 106 w 249"/>
                  <a:gd name="T61" fmla="*/ 175 h 183"/>
                  <a:gd name="T62" fmla="*/ 94 w 249"/>
                  <a:gd name="T63" fmla="*/ 171 h 183"/>
                  <a:gd name="T64" fmla="*/ 78 w 249"/>
                  <a:gd name="T65" fmla="*/ 165 h 183"/>
                  <a:gd name="T66" fmla="*/ 62 w 249"/>
                  <a:gd name="T67" fmla="*/ 157 h 183"/>
                  <a:gd name="T68" fmla="*/ 46 w 249"/>
                  <a:gd name="T69" fmla="*/ 146 h 183"/>
                  <a:gd name="T70" fmla="*/ 33 w 249"/>
                  <a:gd name="T71" fmla="*/ 135 h 183"/>
                  <a:gd name="T72" fmla="*/ 21 w 249"/>
                  <a:gd name="T73" fmla="*/ 122 h 183"/>
                  <a:gd name="T74" fmla="*/ 10 w 249"/>
                  <a:gd name="T75" fmla="*/ 106 h 183"/>
                  <a:gd name="T76" fmla="*/ 1 w 249"/>
                  <a:gd name="T77" fmla="*/ 82 h 183"/>
                  <a:gd name="T78" fmla="*/ 1 w 249"/>
                  <a:gd name="T79" fmla="*/ 57 h 183"/>
                  <a:gd name="T80" fmla="*/ 6 w 249"/>
                  <a:gd name="T81" fmla="*/ 41 h 183"/>
                  <a:gd name="T82" fmla="*/ 14 w 249"/>
                  <a:gd name="T83" fmla="*/ 29 h 183"/>
                  <a:gd name="T84" fmla="*/ 25 w 249"/>
                  <a:gd name="T85" fmla="*/ 19 h 1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3"/>
                  <a:gd name="T131" fmla="*/ 249 w 249"/>
                  <a:gd name="T132" fmla="*/ 183 h 18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3">
                    <a:moveTo>
                      <a:pt x="25" y="19"/>
                    </a:moveTo>
                    <a:lnTo>
                      <a:pt x="28" y="18"/>
                    </a:lnTo>
                    <a:lnTo>
                      <a:pt x="31" y="16"/>
                    </a:lnTo>
                    <a:lnTo>
                      <a:pt x="33" y="14"/>
                    </a:lnTo>
                    <a:lnTo>
                      <a:pt x="36" y="12"/>
                    </a:lnTo>
                    <a:lnTo>
                      <a:pt x="39" y="11"/>
                    </a:lnTo>
                    <a:lnTo>
                      <a:pt x="42" y="9"/>
                    </a:lnTo>
                    <a:lnTo>
                      <a:pt x="45" y="8"/>
                    </a:lnTo>
                    <a:lnTo>
                      <a:pt x="48" y="6"/>
                    </a:lnTo>
                    <a:lnTo>
                      <a:pt x="51" y="5"/>
                    </a:lnTo>
                    <a:lnTo>
                      <a:pt x="54" y="4"/>
                    </a:lnTo>
                    <a:lnTo>
                      <a:pt x="57" y="3"/>
                    </a:lnTo>
                    <a:lnTo>
                      <a:pt x="60" y="2"/>
                    </a:lnTo>
                    <a:lnTo>
                      <a:pt x="63" y="1"/>
                    </a:lnTo>
                    <a:lnTo>
                      <a:pt x="67" y="0"/>
                    </a:lnTo>
                    <a:lnTo>
                      <a:pt x="70" y="0"/>
                    </a:lnTo>
                    <a:lnTo>
                      <a:pt x="74" y="0"/>
                    </a:lnTo>
                    <a:lnTo>
                      <a:pt x="81" y="0"/>
                    </a:lnTo>
                    <a:lnTo>
                      <a:pt x="87" y="0"/>
                    </a:lnTo>
                    <a:lnTo>
                      <a:pt x="94" y="0"/>
                    </a:lnTo>
                    <a:lnTo>
                      <a:pt x="101" y="0"/>
                    </a:lnTo>
                    <a:lnTo>
                      <a:pt x="108" y="1"/>
                    </a:lnTo>
                    <a:lnTo>
                      <a:pt x="114" y="2"/>
                    </a:lnTo>
                    <a:lnTo>
                      <a:pt x="121" y="3"/>
                    </a:lnTo>
                    <a:lnTo>
                      <a:pt x="127" y="4"/>
                    </a:lnTo>
                    <a:lnTo>
                      <a:pt x="134" y="6"/>
                    </a:lnTo>
                    <a:lnTo>
                      <a:pt x="140" y="7"/>
                    </a:lnTo>
                    <a:lnTo>
                      <a:pt x="146" y="9"/>
                    </a:lnTo>
                    <a:lnTo>
                      <a:pt x="152" y="11"/>
                    </a:lnTo>
                    <a:lnTo>
                      <a:pt x="158" y="13"/>
                    </a:lnTo>
                    <a:lnTo>
                      <a:pt x="165" y="15"/>
                    </a:lnTo>
                    <a:lnTo>
                      <a:pt x="170" y="18"/>
                    </a:lnTo>
                    <a:lnTo>
                      <a:pt x="176" y="20"/>
                    </a:lnTo>
                    <a:lnTo>
                      <a:pt x="182" y="23"/>
                    </a:lnTo>
                    <a:lnTo>
                      <a:pt x="188" y="26"/>
                    </a:lnTo>
                    <a:lnTo>
                      <a:pt x="193" y="30"/>
                    </a:lnTo>
                    <a:lnTo>
                      <a:pt x="198" y="33"/>
                    </a:lnTo>
                    <a:lnTo>
                      <a:pt x="203" y="37"/>
                    </a:lnTo>
                    <a:lnTo>
                      <a:pt x="208" y="41"/>
                    </a:lnTo>
                    <a:lnTo>
                      <a:pt x="212" y="45"/>
                    </a:lnTo>
                    <a:lnTo>
                      <a:pt x="217" y="49"/>
                    </a:lnTo>
                    <a:lnTo>
                      <a:pt x="221" y="54"/>
                    </a:lnTo>
                    <a:lnTo>
                      <a:pt x="225" y="58"/>
                    </a:lnTo>
                    <a:lnTo>
                      <a:pt x="228" y="63"/>
                    </a:lnTo>
                    <a:lnTo>
                      <a:pt x="232" y="67"/>
                    </a:lnTo>
                    <a:lnTo>
                      <a:pt x="235" y="72"/>
                    </a:lnTo>
                    <a:lnTo>
                      <a:pt x="238" y="77"/>
                    </a:lnTo>
                    <a:lnTo>
                      <a:pt x="241" y="81"/>
                    </a:lnTo>
                    <a:lnTo>
                      <a:pt x="244" y="86"/>
                    </a:lnTo>
                    <a:lnTo>
                      <a:pt x="246" y="91"/>
                    </a:lnTo>
                    <a:lnTo>
                      <a:pt x="247" y="97"/>
                    </a:lnTo>
                    <a:lnTo>
                      <a:pt x="248" y="102"/>
                    </a:lnTo>
                    <a:lnTo>
                      <a:pt x="249" y="108"/>
                    </a:lnTo>
                    <a:lnTo>
                      <a:pt x="249" y="113"/>
                    </a:lnTo>
                    <a:lnTo>
                      <a:pt x="249" y="118"/>
                    </a:lnTo>
                    <a:lnTo>
                      <a:pt x="248" y="124"/>
                    </a:lnTo>
                    <a:lnTo>
                      <a:pt x="247" y="129"/>
                    </a:lnTo>
                    <a:lnTo>
                      <a:pt x="245" y="134"/>
                    </a:lnTo>
                    <a:lnTo>
                      <a:pt x="243" y="139"/>
                    </a:lnTo>
                    <a:lnTo>
                      <a:pt x="241" y="144"/>
                    </a:lnTo>
                    <a:lnTo>
                      <a:pt x="238" y="148"/>
                    </a:lnTo>
                    <a:lnTo>
                      <a:pt x="234" y="153"/>
                    </a:lnTo>
                    <a:lnTo>
                      <a:pt x="230" y="157"/>
                    </a:lnTo>
                    <a:lnTo>
                      <a:pt x="225" y="161"/>
                    </a:lnTo>
                    <a:lnTo>
                      <a:pt x="220" y="165"/>
                    </a:lnTo>
                    <a:lnTo>
                      <a:pt x="217" y="167"/>
                    </a:lnTo>
                    <a:lnTo>
                      <a:pt x="213" y="169"/>
                    </a:lnTo>
                    <a:lnTo>
                      <a:pt x="210" y="171"/>
                    </a:lnTo>
                    <a:lnTo>
                      <a:pt x="206" y="173"/>
                    </a:lnTo>
                    <a:lnTo>
                      <a:pt x="202" y="175"/>
                    </a:lnTo>
                    <a:lnTo>
                      <a:pt x="198" y="176"/>
                    </a:lnTo>
                    <a:lnTo>
                      <a:pt x="194" y="178"/>
                    </a:lnTo>
                    <a:lnTo>
                      <a:pt x="190" y="179"/>
                    </a:lnTo>
                    <a:lnTo>
                      <a:pt x="186" y="180"/>
                    </a:lnTo>
                    <a:lnTo>
                      <a:pt x="182" y="181"/>
                    </a:lnTo>
                    <a:lnTo>
                      <a:pt x="178" y="181"/>
                    </a:lnTo>
                    <a:lnTo>
                      <a:pt x="174" y="182"/>
                    </a:lnTo>
                    <a:lnTo>
                      <a:pt x="169" y="182"/>
                    </a:lnTo>
                    <a:lnTo>
                      <a:pt x="165" y="183"/>
                    </a:lnTo>
                    <a:lnTo>
                      <a:pt x="161" y="183"/>
                    </a:lnTo>
                    <a:lnTo>
                      <a:pt x="157" y="183"/>
                    </a:lnTo>
                    <a:lnTo>
                      <a:pt x="152" y="183"/>
                    </a:lnTo>
                    <a:lnTo>
                      <a:pt x="148" y="183"/>
                    </a:lnTo>
                    <a:lnTo>
                      <a:pt x="144" y="182"/>
                    </a:lnTo>
                    <a:lnTo>
                      <a:pt x="139" y="182"/>
                    </a:lnTo>
                    <a:lnTo>
                      <a:pt x="135" y="181"/>
                    </a:lnTo>
                    <a:lnTo>
                      <a:pt x="131" y="181"/>
                    </a:lnTo>
                    <a:lnTo>
                      <a:pt x="126" y="180"/>
                    </a:lnTo>
                    <a:lnTo>
                      <a:pt x="122" y="179"/>
                    </a:lnTo>
                    <a:lnTo>
                      <a:pt x="118" y="178"/>
                    </a:lnTo>
                    <a:lnTo>
                      <a:pt x="114" y="177"/>
                    </a:lnTo>
                    <a:lnTo>
                      <a:pt x="110" y="176"/>
                    </a:lnTo>
                    <a:lnTo>
                      <a:pt x="106" y="175"/>
                    </a:lnTo>
                    <a:lnTo>
                      <a:pt x="102" y="174"/>
                    </a:lnTo>
                    <a:lnTo>
                      <a:pt x="97" y="173"/>
                    </a:lnTo>
                    <a:lnTo>
                      <a:pt x="94" y="171"/>
                    </a:lnTo>
                    <a:lnTo>
                      <a:pt x="90" y="170"/>
                    </a:lnTo>
                    <a:lnTo>
                      <a:pt x="84" y="168"/>
                    </a:lnTo>
                    <a:lnTo>
                      <a:pt x="78" y="165"/>
                    </a:lnTo>
                    <a:lnTo>
                      <a:pt x="73" y="162"/>
                    </a:lnTo>
                    <a:lnTo>
                      <a:pt x="67" y="160"/>
                    </a:lnTo>
                    <a:lnTo>
                      <a:pt x="62" y="157"/>
                    </a:lnTo>
                    <a:lnTo>
                      <a:pt x="56" y="153"/>
                    </a:lnTo>
                    <a:lnTo>
                      <a:pt x="51" y="150"/>
                    </a:lnTo>
                    <a:lnTo>
                      <a:pt x="46" y="146"/>
                    </a:lnTo>
                    <a:lnTo>
                      <a:pt x="42" y="143"/>
                    </a:lnTo>
                    <a:lnTo>
                      <a:pt x="37" y="139"/>
                    </a:lnTo>
                    <a:lnTo>
                      <a:pt x="33" y="135"/>
                    </a:lnTo>
                    <a:lnTo>
                      <a:pt x="29" y="130"/>
                    </a:lnTo>
                    <a:lnTo>
                      <a:pt x="25" y="126"/>
                    </a:lnTo>
                    <a:lnTo>
                      <a:pt x="21" y="122"/>
                    </a:lnTo>
                    <a:lnTo>
                      <a:pt x="18" y="117"/>
                    </a:lnTo>
                    <a:lnTo>
                      <a:pt x="15" y="113"/>
                    </a:lnTo>
                    <a:lnTo>
                      <a:pt x="10" y="106"/>
                    </a:lnTo>
                    <a:lnTo>
                      <a:pt x="6" y="98"/>
                    </a:lnTo>
                    <a:lnTo>
                      <a:pt x="3" y="90"/>
                    </a:lnTo>
                    <a:lnTo>
                      <a:pt x="1" y="82"/>
                    </a:lnTo>
                    <a:lnTo>
                      <a:pt x="0" y="74"/>
                    </a:lnTo>
                    <a:lnTo>
                      <a:pt x="0" y="66"/>
                    </a:lnTo>
                    <a:lnTo>
                      <a:pt x="1" y="57"/>
                    </a:lnTo>
                    <a:lnTo>
                      <a:pt x="3" y="49"/>
                    </a:lnTo>
                    <a:lnTo>
                      <a:pt x="5" y="45"/>
                    </a:lnTo>
                    <a:lnTo>
                      <a:pt x="6" y="41"/>
                    </a:lnTo>
                    <a:lnTo>
                      <a:pt x="9" y="37"/>
                    </a:lnTo>
                    <a:lnTo>
                      <a:pt x="11" y="33"/>
                    </a:lnTo>
                    <a:lnTo>
                      <a:pt x="14" y="29"/>
                    </a:lnTo>
                    <a:lnTo>
                      <a:pt x="17" y="26"/>
                    </a:lnTo>
                    <a:lnTo>
                      <a:pt x="21" y="22"/>
                    </a:lnTo>
                    <a:lnTo>
                      <a:pt x="25"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1" name="Freeform 196"/>
              <p:cNvSpPr>
                <a:spLocks/>
              </p:cNvSpPr>
              <p:nvPr/>
            </p:nvSpPr>
            <p:spPr bwMode="auto">
              <a:xfrm>
                <a:off x="3457" y="3329"/>
                <a:ext cx="241" cy="179"/>
              </a:xfrm>
              <a:custGeom>
                <a:avLst/>
                <a:gdLst>
                  <a:gd name="T0" fmla="*/ 52 w 241"/>
                  <a:gd name="T1" fmla="*/ 5 h 179"/>
                  <a:gd name="T2" fmla="*/ 62 w 241"/>
                  <a:gd name="T3" fmla="*/ 2 h 179"/>
                  <a:gd name="T4" fmla="*/ 73 w 241"/>
                  <a:gd name="T5" fmla="*/ 0 h 179"/>
                  <a:gd name="T6" fmla="*/ 83 w 241"/>
                  <a:gd name="T7" fmla="*/ 0 h 179"/>
                  <a:gd name="T8" fmla="*/ 94 w 241"/>
                  <a:gd name="T9" fmla="*/ 0 h 179"/>
                  <a:gd name="T10" fmla="*/ 104 w 241"/>
                  <a:gd name="T11" fmla="*/ 2 h 179"/>
                  <a:gd name="T12" fmla="*/ 115 w 241"/>
                  <a:gd name="T13" fmla="*/ 3 h 179"/>
                  <a:gd name="T14" fmla="*/ 125 w 241"/>
                  <a:gd name="T15" fmla="*/ 6 h 179"/>
                  <a:gd name="T16" fmla="*/ 136 w 241"/>
                  <a:gd name="T17" fmla="*/ 8 h 179"/>
                  <a:gd name="T18" fmla="*/ 146 w 241"/>
                  <a:gd name="T19" fmla="*/ 11 h 179"/>
                  <a:gd name="T20" fmla="*/ 156 w 241"/>
                  <a:gd name="T21" fmla="*/ 14 h 179"/>
                  <a:gd name="T22" fmla="*/ 161 w 241"/>
                  <a:gd name="T23" fmla="*/ 17 h 179"/>
                  <a:gd name="T24" fmla="*/ 166 w 241"/>
                  <a:gd name="T25" fmla="*/ 18 h 179"/>
                  <a:gd name="T26" fmla="*/ 174 w 241"/>
                  <a:gd name="T27" fmla="*/ 23 h 179"/>
                  <a:gd name="T28" fmla="*/ 188 w 241"/>
                  <a:gd name="T29" fmla="*/ 31 h 179"/>
                  <a:gd name="T30" fmla="*/ 201 w 241"/>
                  <a:gd name="T31" fmla="*/ 41 h 179"/>
                  <a:gd name="T32" fmla="*/ 213 w 241"/>
                  <a:gd name="T33" fmla="*/ 52 h 179"/>
                  <a:gd name="T34" fmla="*/ 223 w 241"/>
                  <a:gd name="T35" fmla="*/ 63 h 179"/>
                  <a:gd name="T36" fmla="*/ 232 w 241"/>
                  <a:gd name="T37" fmla="*/ 75 h 179"/>
                  <a:gd name="T38" fmla="*/ 241 w 241"/>
                  <a:gd name="T39" fmla="*/ 105 h 179"/>
                  <a:gd name="T40" fmla="*/ 236 w 241"/>
                  <a:gd name="T41" fmla="*/ 136 h 179"/>
                  <a:gd name="T42" fmla="*/ 221 w 241"/>
                  <a:gd name="T43" fmla="*/ 155 h 179"/>
                  <a:gd name="T44" fmla="*/ 214 w 241"/>
                  <a:gd name="T45" fmla="*/ 160 h 179"/>
                  <a:gd name="T46" fmla="*/ 207 w 241"/>
                  <a:gd name="T47" fmla="*/ 165 h 179"/>
                  <a:gd name="T48" fmla="*/ 199 w 241"/>
                  <a:gd name="T49" fmla="*/ 169 h 179"/>
                  <a:gd name="T50" fmla="*/ 191 w 241"/>
                  <a:gd name="T51" fmla="*/ 172 h 179"/>
                  <a:gd name="T52" fmla="*/ 183 w 241"/>
                  <a:gd name="T53" fmla="*/ 175 h 179"/>
                  <a:gd name="T54" fmla="*/ 170 w 241"/>
                  <a:gd name="T55" fmla="*/ 178 h 179"/>
                  <a:gd name="T56" fmla="*/ 158 w 241"/>
                  <a:gd name="T57" fmla="*/ 179 h 179"/>
                  <a:gd name="T58" fmla="*/ 146 w 241"/>
                  <a:gd name="T59" fmla="*/ 179 h 179"/>
                  <a:gd name="T60" fmla="*/ 134 w 241"/>
                  <a:gd name="T61" fmla="*/ 178 h 179"/>
                  <a:gd name="T62" fmla="*/ 122 w 241"/>
                  <a:gd name="T63" fmla="*/ 176 h 179"/>
                  <a:gd name="T64" fmla="*/ 111 w 241"/>
                  <a:gd name="T65" fmla="*/ 173 h 179"/>
                  <a:gd name="T66" fmla="*/ 99 w 241"/>
                  <a:gd name="T67" fmla="*/ 170 h 179"/>
                  <a:gd name="T68" fmla="*/ 88 w 241"/>
                  <a:gd name="T69" fmla="*/ 166 h 179"/>
                  <a:gd name="T70" fmla="*/ 77 w 241"/>
                  <a:gd name="T71" fmla="*/ 161 h 179"/>
                  <a:gd name="T72" fmla="*/ 67 w 241"/>
                  <a:gd name="T73" fmla="*/ 156 h 179"/>
                  <a:gd name="T74" fmla="*/ 56 w 241"/>
                  <a:gd name="T75" fmla="*/ 150 h 179"/>
                  <a:gd name="T76" fmla="*/ 45 w 241"/>
                  <a:gd name="T77" fmla="*/ 143 h 179"/>
                  <a:gd name="T78" fmla="*/ 35 w 241"/>
                  <a:gd name="T79" fmla="*/ 134 h 179"/>
                  <a:gd name="T80" fmla="*/ 26 w 241"/>
                  <a:gd name="T81" fmla="*/ 126 h 179"/>
                  <a:gd name="T82" fmla="*/ 19 w 241"/>
                  <a:gd name="T83" fmla="*/ 116 h 179"/>
                  <a:gd name="T84" fmla="*/ 12 w 241"/>
                  <a:gd name="T85" fmla="*/ 106 h 179"/>
                  <a:gd name="T86" fmla="*/ 1 w 241"/>
                  <a:gd name="T87" fmla="*/ 81 h 179"/>
                  <a:gd name="T88" fmla="*/ 1 w 241"/>
                  <a:gd name="T89" fmla="*/ 53 h 179"/>
                  <a:gd name="T90" fmla="*/ 10 w 241"/>
                  <a:gd name="T91" fmla="*/ 33 h 179"/>
                  <a:gd name="T92" fmla="*/ 16 w 241"/>
                  <a:gd name="T93" fmla="*/ 27 h 179"/>
                  <a:gd name="T94" fmla="*/ 22 w 241"/>
                  <a:gd name="T95" fmla="*/ 21 h 179"/>
                  <a:gd name="T96" fmla="*/ 29 w 241"/>
                  <a:gd name="T97" fmla="*/ 16 h 179"/>
                  <a:gd name="T98" fmla="*/ 37 w 241"/>
                  <a:gd name="T99" fmla="*/ 11 h 179"/>
                  <a:gd name="T100" fmla="*/ 45 w 241"/>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1"/>
                  <a:gd name="T154" fmla="*/ 0 h 179"/>
                  <a:gd name="T155" fmla="*/ 241 w 241"/>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1" h="179">
                    <a:moveTo>
                      <a:pt x="45" y="7"/>
                    </a:moveTo>
                    <a:lnTo>
                      <a:pt x="48" y="6"/>
                    </a:lnTo>
                    <a:lnTo>
                      <a:pt x="52" y="5"/>
                    </a:lnTo>
                    <a:lnTo>
                      <a:pt x="55" y="4"/>
                    </a:lnTo>
                    <a:lnTo>
                      <a:pt x="59" y="3"/>
                    </a:lnTo>
                    <a:lnTo>
                      <a:pt x="62" y="2"/>
                    </a:lnTo>
                    <a:lnTo>
                      <a:pt x="66" y="1"/>
                    </a:lnTo>
                    <a:lnTo>
                      <a:pt x="69" y="1"/>
                    </a:lnTo>
                    <a:lnTo>
                      <a:pt x="73" y="0"/>
                    </a:lnTo>
                    <a:lnTo>
                      <a:pt x="76" y="0"/>
                    </a:lnTo>
                    <a:lnTo>
                      <a:pt x="80" y="0"/>
                    </a:lnTo>
                    <a:lnTo>
                      <a:pt x="83" y="0"/>
                    </a:lnTo>
                    <a:lnTo>
                      <a:pt x="87" y="0"/>
                    </a:lnTo>
                    <a:lnTo>
                      <a:pt x="91" y="0"/>
                    </a:lnTo>
                    <a:lnTo>
                      <a:pt x="94" y="0"/>
                    </a:lnTo>
                    <a:lnTo>
                      <a:pt x="98" y="1"/>
                    </a:lnTo>
                    <a:lnTo>
                      <a:pt x="101" y="1"/>
                    </a:lnTo>
                    <a:lnTo>
                      <a:pt x="104" y="2"/>
                    </a:lnTo>
                    <a:lnTo>
                      <a:pt x="108" y="2"/>
                    </a:lnTo>
                    <a:lnTo>
                      <a:pt x="111" y="3"/>
                    </a:lnTo>
                    <a:lnTo>
                      <a:pt x="115" y="3"/>
                    </a:lnTo>
                    <a:lnTo>
                      <a:pt x="118" y="4"/>
                    </a:lnTo>
                    <a:lnTo>
                      <a:pt x="122" y="5"/>
                    </a:lnTo>
                    <a:lnTo>
                      <a:pt x="125" y="6"/>
                    </a:lnTo>
                    <a:lnTo>
                      <a:pt x="129" y="7"/>
                    </a:lnTo>
                    <a:lnTo>
                      <a:pt x="132" y="7"/>
                    </a:lnTo>
                    <a:lnTo>
                      <a:pt x="136" y="8"/>
                    </a:lnTo>
                    <a:lnTo>
                      <a:pt x="139" y="9"/>
                    </a:lnTo>
                    <a:lnTo>
                      <a:pt x="142" y="10"/>
                    </a:lnTo>
                    <a:lnTo>
                      <a:pt x="146" y="11"/>
                    </a:lnTo>
                    <a:lnTo>
                      <a:pt x="149" y="12"/>
                    </a:lnTo>
                    <a:lnTo>
                      <a:pt x="152" y="13"/>
                    </a:lnTo>
                    <a:lnTo>
                      <a:pt x="156" y="14"/>
                    </a:lnTo>
                    <a:lnTo>
                      <a:pt x="157" y="15"/>
                    </a:lnTo>
                    <a:lnTo>
                      <a:pt x="159" y="16"/>
                    </a:lnTo>
                    <a:lnTo>
                      <a:pt x="161" y="17"/>
                    </a:lnTo>
                    <a:lnTo>
                      <a:pt x="163" y="17"/>
                    </a:lnTo>
                    <a:lnTo>
                      <a:pt x="164" y="17"/>
                    </a:lnTo>
                    <a:lnTo>
                      <a:pt x="166" y="18"/>
                    </a:lnTo>
                    <a:lnTo>
                      <a:pt x="168" y="19"/>
                    </a:lnTo>
                    <a:lnTo>
                      <a:pt x="169" y="20"/>
                    </a:lnTo>
                    <a:lnTo>
                      <a:pt x="174" y="23"/>
                    </a:lnTo>
                    <a:lnTo>
                      <a:pt x="179" y="25"/>
                    </a:lnTo>
                    <a:lnTo>
                      <a:pt x="184" y="28"/>
                    </a:lnTo>
                    <a:lnTo>
                      <a:pt x="188" y="31"/>
                    </a:lnTo>
                    <a:lnTo>
                      <a:pt x="193" y="34"/>
                    </a:lnTo>
                    <a:lnTo>
                      <a:pt x="197" y="37"/>
                    </a:lnTo>
                    <a:lnTo>
                      <a:pt x="201" y="41"/>
                    </a:lnTo>
                    <a:lnTo>
                      <a:pt x="205" y="44"/>
                    </a:lnTo>
                    <a:lnTo>
                      <a:pt x="209" y="48"/>
                    </a:lnTo>
                    <a:lnTo>
                      <a:pt x="213" y="52"/>
                    </a:lnTo>
                    <a:lnTo>
                      <a:pt x="216" y="56"/>
                    </a:lnTo>
                    <a:lnTo>
                      <a:pt x="220" y="59"/>
                    </a:lnTo>
                    <a:lnTo>
                      <a:pt x="223" y="63"/>
                    </a:lnTo>
                    <a:lnTo>
                      <a:pt x="226" y="67"/>
                    </a:lnTo>
                    <a:lnTo>
                      <a:pt x="229" y="71"/>
                    </a:lnTo>
                    <a:lnTo>
                      <a:pt x="232" y="75"/>
                    </a:lnTo>
                    <a:lnTo>
                      <a:pt x="236" y="85"/>
                    </a:lnTo>
                    <a:lnTo>
                      <a:pt x="239" y="95"/>
                    </a:lnTo>
                    <a:lnTo>
                      <a:pt x="241" y="105"/>
                    </a:lnTo>
                    <a:lnTo>
                      <a:pt x="241" y="116"/>
                    </a:lnTo>
                    <a:lnTo>
                      <a:pt x="239" y="126"/>
                    </a:lnTo>
                    <a:lnTo>
                      <a:pt x="236" y="136"/>
                    </a:lnTo>
                    <a:lnTo>
                      <a:pt x="231" y="145"/>
                    </a:lnTo>
                    <a:lnTo>
                      <a:pt x="223" y="153"/>
                    </a:lnTo>
                    <a:lnTo>
                      <a:pt x="221" y="155"/>
                    </a:lnTo>
                    <a:lnTo>
                      <a:pt x="219" y="157"/>
                    </a:lnTo>
                    <a:lnTo>
                      <a:pt x="217" y="159"/>
                    </a:lnTo>
                    <a:lnTo>
                      <a:pt x="214" y="160"/>
                    </a:lnTo>
                    <a:lnTo>
                      <a:pt x="212" y="162"/>
                    </a:lnTo>
                    <a:lnTo>
                      <a:pt x="210" y="163"/>
                    </a:lnTo>
                    <a:lnTo>
                      <a:pt x="207" y="165"/>
                    </a:lnTo>
                    <a:lnTo>
                      <a:pt x="204" y="166"/>
                    </a:lnTo>
                    <a:lnTo>
                      <a:pt x="202" y="167"/>
                    </a:lnTo>
                    <a:lnTo>
                      <a:pt x="199" y="169"/>
                    </a:lnTo>
                    <a:lnTo>
                      <a:pt x="196" y="170"/>
                    </a:lnTo>
                    <a:lnTo>
                      <a:pt x="194" y="171"/>
                    </a:lnTo>
                    <a:lnTo>
                      <a:pt x="191" y="172"/>
                    </a:lnTo>
                    <a:lnTo>
                      <a:pt x="188" y="173"/>
                    </a:lnTo>
                    <a:lnTo>
                      <a:pt x="185" y="174"/>
                    </a:lnTo>
                    <a:lnTo>
                      <a:pt x="183" y="175"/>
                    </a:lnTo>
                    <a:lnTo>
                      <a:pt x="179" y="176"/>
                    </a:lnTo>
                    <a:lnTo>
                      <a:pt x="175" y="177"/>
                    </a:lnTo>
                    <a:lnTo>
                      <a:pt x="170" y="178"/>
                    </a:lnTo>
                    <a:lnTo>
                      <a:pt x="166" y="178"/>
                    </a:lnTo>
                    <a:lnTo>
                      <a:pt x="162" y="179"/>
                    </a:lnTo>
                    <a:lnTo>
                      <a:pt x="158" y="179"/>
                    </a:lnTo>
                    <a:lnTo>
                      <a:pt x="154" y="179"/>
                    </a:lnTo>
                    <a:lnTo>
                      <a:pt x="150" y="179"/>
                    </a:lnTo>
                    <a:lnTo>
                      <a:pt x="146" y="179"/>
                    </a:lnTo>
                    <a:lnTo>
                      <a:pt x="142" y="179"/>
                    </a:lnTo>
                    <a:lnTo>
                      <a:pt x="138" y="178"/>
                    </a:lnTo>
                    <a:lnTo>
                      <a:pt x="134" y="178"/>
                    </a:lnTo>
                    <a:lnTo>
                      <a:pt x="130" y="177"/>
                    </a:lnTo>
                    <a:lnTo>
                      <a:pt x="126" y="177"/>
                    </a:lnTo>
                    <a:lnTo>
                      <a:pt x="122" y="176"/>
                    </a:lnTo>
                    <a:lnTo>
                      <a:pt x="118" y="175"/>
                    </a:lnTo>
                    <a:lnTo>
                      <a:pt x="114" y="174"/>
                    </a:lnTo>
                    <a:lnTo>
                      <a:pt x="111" y="173"/>
                    </a:lnTo>
                    <a:lnTo>
                      <a:pt x="107" y="172"/>
                    </a:lnTo>
                    <a:lnTo>
                      <a:pt x="103" y="171"/>
                    </a:lnTo>
                    <a:lnTo>
                      <a:pt x="99" y="170"/>
                    </a:lnTo>
                    <a:lnTo>
                      <a:pt x="95" y="168"/>
                    </a:lnTo>
                    <a:lnTo>
                      <a:pt x="92" y="167"/>
                    </a:lnTo>
                    <a:lnTo>
                      <a:pt x="88" y="166"/>
                    </a:lnTo>
                    <a:lnTo>
                      <a:pt x="84" y="164"/>
                    </a:lnTo>
                    <a:lnTo>
                      <a:pt x="81" y="163"/>
                    </a:lnTo>
                    <a:lnTo>
                      <a:pt x="77" y="161"/>
                    </a:lnTo>
                    <a:lnTo>
                      <a:pt x="74" y="159"/>
                    </a:lnTo>
                    <a:lnTo>
                      <a:pt x="70" y="158"/>
                    </a:lnTo>
                    <a:lnTo>
                      <a:pt x="67" y="156"/>
                    </a:lnTo>
                    <a:lnTo>
                      <a:pt x="63" y="154"/>
                    </a:lnTo>
                    <a:lnTo>
                      <a:pt x="60" y="153"/>
                    </a:lnTo>
                    <a:lnTo>
                      <a:pt x="56" y="150"/>
                    </a:lnTo>
                    <a:lnTo>
                      <a:pt x="52" y="148"/>
                    </a:lnTo>
                    <a:lnTo>
                      <a:pt x="49" y="145"/>
                    </a:lnTo>
                    <a:lnTo>
                      <a:pt x="45" y="143"/>
                    </a:lnTo>
                    <a:lnTo>
                      <a:pt x="42" y="140"/>
                    </a:lnTo>
                    <a:lnTo>
                      <a:pt x="38" y="137"/>
                    </a:lnTo>
                    <a:lnTo>
                      <a:pt x="35" y="134"/>
                    </a:lnTo>
                    <a:lnTo>
                      <a:pt x="32" y="132"/>
                    </a:lnTo>
                    <a:lnTo>
                      <a:pt x="29" y="129"/>
                    </a:lnTo>
                    <a:lnTo>
                      <a:pt x="26" y="126"/>
                    </a:lnTo>
                    <a:lnTo>
                      <a:pt x="24" y="123"/>
                    </a:lnTo>
                    <a:lnTo>
                      <a:pt x="21" y="120"/>
                    </a:lnTo>
                    <a:lnTo>
                      <a:pt x="19" y="116"/>
                    </a:lnTo>
                    <a:lnTo>
                      <a:pt x="17" y="113"/>
                    </a:lnTo>
                    <a:lnTo>
                      <a:pt x="14" y="110"/>
                    </a:lnTo>
                    <a:lnTo>
                      <a:pt x="12" y="106"/>
                    </a:lnTo>
                    <a:lnTo>
                      <a:pt x="7" y="99"/>
                    </a:lnTo>
                    <a:lnTo>
                      <a:pt x="3" y="90"/>
                    </a:lnTo>
                    <a:lnTo>
                      <a:pt x="1" y="81"/>
                    </a:lnTo>
                    <a:lnTo>
                      <a:pt x="0" y="71"/>
                    </a:lnTo>
                    <a:lnTo>
                      <a:pt x="0" y="62"/>
                    </a:lnTo>
                    <a:lnTo>
                      <a:pt x="1" y="53"/>
                    </a:lnTo>
                    <a:lnTo>
                      <a:pt x="4" y="44"/>
                    </a:lnTo>
                    <a:lnTo>
                      <a:pt x="8" y="36"/>
                    </a:lnTo>
                    <a:lnTo>
                      <a:pt x="10" y="33"/>
                    </a:lnTo>
                    <a:lnTo>
                      <a:pt x="12" y="31"/>
                    </a:lnTo>
                    <a:lnTo>
                      <a:pt x="14" y="29"/>
                    </a:lnTo>
                    <a:lnTo>
                      <a:pt x="16" y="27"/>
                    </a:lnTo>
                    <a:lnTo>
                      <a:pt x="18" y="25"/>
                    </a:lnTo>
                    <a:lnTo>
                      <a:pt x="20" y="23"/>
                    </a:lnTo>
                    <a:lnTo>
                      <a:pt x="22" y="21"/>
                    </a:lnTo>
                    <a:lnTo>
                      <a:pt x="24" y="19"/>
                    </a:lnTo>
                    <a:lnTo>
                      <a:pt x="27" y="18"/>
                    </a:lnTo>
                    <a:lnTo>
                      <a:pt x="29" y="16"/>
                    </a:lnTo>
                    <a:lnTo>
                      <a:pt x="32" y="14"/>
                    </a:lnTo>
                    <a:lnTo>
                      <a:pt x="34" y="13"/>
                    </a:lnTo>
                    <a:lnTo>
                      <a:pt x="37" y="11"/>
                    </a:lnTo>
                    <a:lnTo>
                      <a:pt x="39" y="10"/>
                    </a:lnTo>
                    <a:lnTo>
                      <a:pt x="42" y="8"/>
                    </a:lnTo>
                    <a:lnTo>
                      <a:pt x="45"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2" name="Freeform 197"/>
              <p:cNvSpPr>
                <a:spLocks/>
              </p:cNvSpPr>
              <p:nvPr/>
            </p:nvSpPr>
            <p:spPr bwMode="auto">
              <a:xfrm>
                <a:off x="3466" y="3366"/>
                <a:ext cx="12" cy="42"/>
              </a:xfrm>
              <a:custGeom>
                <a:avLst/>
                <a:gdLst>
                  <a:gd name="T0" fmla="*/ 11 w 12"/>
                  <a:gd name="T1" fmla="*/ 0 h 42"/>
                  <a:gd name="T2" fmla="*/ 12 w 12"/>
                  <a:gd name="T3" fmla="*/ 0 h 42"/>
                  <a:gd name="T4" fmla="*/ 11 w 12"/>
                  <a:gd name="T5" fmla="*/ 1 h 42"/>
                  <a:gd name="T6" fmla="*/ 10 w 12"/>
                  <a:gd name="T7" fmla="*/ 3 h 42"/>
                  <a:gd name="T8" fmla="*/ 9 w 12"/>
                  <a:gd name="T9" fmla="*/ 4 h 42"/>
                  <a:gd name="T10" fmla="*/ 8 w 12"/>
                  <a:gd name="T11" fmla="*/ 5 h 42"/>
                  <a:gd name="T12" fmla="*/ 6 w 12"/>
                  <a:gd name="T13" fmla="*/ 10 h 42"/>
                  <a:gd name="T14" fmla="*/ 4 w 12"/>
                  <a:gd name="T15" fmla="*/ 14 h 42"/>
                  <a:gd name="T16" fmla="*/ 3 w 12"/>
                  <a:gd name="T17" fmla="*/ 18 h 42"/>
                  <a:gd name="T18" fmla="*/ 2 w 12"/>
                  <a:gd name="T19" fmla="*/ 23 h 42"/>
                  <a:gd name="T20" fmla="*/ 1 w 12"/>
                  <a:gd name="T21" fmla="*/ 28 h 42"/>
                  <a:gd name="T22" fmla="*/ 1 w 12"/>
                  <a:gd name="T23" fmla="*/ 32 h 42"/>
                  <a:gd name="T24" fmla="*/ 1 w 12"/>
                  <a:gd name="T25" fmla="*/ 37 h 42"/>
                  <a:gd name="T26" fmla="*/ 2 w 12"/>
                  <a:gd name="T27" fmla="*/ 42 h 42"/>
                  <a:gd name="T28" fmla="*/ 0 w 12"/>
                  <a:gd name="T29" fmla="*/ 35 h 42"/>
                  <a:gd name="T30" fmla="*/ 0 w 12"/>
                  <a:gd name="T31" fmla="*/ 29 h 42"/>
                  <a:gd name="T32" fmla="*/ 1 w 12"/>
                  <a:gd name="T33" fmla="*/ 22 h 42"/>
                  <a:gd name="T34" fmla="*/ 2 w 12"/>
                  <a:gd name="T35" fmla="*/ 15 h 42"/>
                  <a:gd name="T36" fmla="*/ 3 w 12"/>
                  <a:gd name="T37" fmla="*/ 13 h 42"/>
                  <a:gd name="T38" fmla="*/ 4 w 12"/>
                  <a:gd name="T39" fmla="*/ 11 h 42"/>
                  <a:gd name="T40" fmla="*/ 5 w 12"/>
                  <a:gd name="T41" fmla="*/ 9 h 42"/>
                  <a:gd name="T42" fmla="*/ 6 w 12"/>
                  <a:gd name="T43" fmla="*/ 7 h 42"/>
                  <a:gd name="T44" fmla="*/ 7 w 12"/>
                  <a:gd name="T45" fmla="*/ 5 h 42"/>
                  <a:gd name="T46" fmla="*/ 8 w 12"/>
                  <a:gd name="T47" fmla="*/ 3 h 42"/>
                  <a:gd name="T48" fmla="*/ 9 w 12"/>
                  <a:gd name="T49" fmla="*/ 2 h 42"/>
                  <a:gd name="T50" fmla="*/ 11 w 12"/>
                  <a:gd name="T51" fmla="*/ 0 h 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
                  <a:gd name="T79" fmla="*/ 0 h 42"/>
                  <a:gd name="T80" fmla="*/ 12 w 12"/>
                  <a:gd name="T81" fmla="*/ 42 h 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 h="42">
                    <a:moveTo>
                      <a:pt x="11" y="0"/>
                    </a:moveTo>
                    <a:lnTo>
                      <a:pt x="12" y="0"/>
                    </a:lnTo>
                    <a:lnTo>
                      <a:pt x="11" y="1"/>
                    </a:lnTo>
                    <a:lnTo>
                      <a:pt x="10" y="3"/>
                    </a:lnTo>
                    <a:lnTo>
                      <a:pt x="9" y="4"/>
                    </a:lnTo>
                    <a:lnTo>
                      <a:pt x="8" y="5"/>
                    </a:lnTo>
                    <a:lnTo>
                      <a:pt x="6" y="10"/>
                    </a:lnTo>
                    <a:lnTo>
                      <a:pt x="4" y="14"/>
                    </a:lnTo>
                    <a:lnTo>
                      <a:pt x="3" y="18"/>
                    </a:lnTo>
                    <a:lnTo>
                      <a:pt x="2" y="23"/>
                    </a:lnTo>
                    <a:lnTo>
                      <a:pt x="1" y="28"/>
                    </a:lnTo>
                    <a:lnTo>
                      <a:pt x="1" y="32"/>
                    </a:lnTo>
                    <a:lnTo>
                      <a:pt x="1" y="37"/>
                    </a:lnTo>
                    <a:lnTo>
                      <a:pt x="2" y="42"/>
                    </a:lnTo>
                    <a:lnTo>
                      <a:pt x="0" y="35"/>
                    </a:lnTo>
                    <a:lnTo>
                      <a:pt x="0" y="29"/>
                    </a:lnTo>
                    <a:lnTo>
                      <a:pt x="1" y="22"/>
                    </a:lnTo>
                    <a:lnTo>
                      <a:pt x="2" y="15"/>
                    </a:lnTo>
                    <a:lnTo>
                      <a:pt x="3" y="13"/>
                    </a:lnTo>
                    <a:lnTo>
                      <a:pt x="4" y="11"/>
                    </a:lnTo>
                    <a:lnTo>
                      <a:pt x="5" y="9"/>
                    </a:lnTo>
                    <a:lnTo>
                      <a:pt x="6" y="7"/>
                    </a:lnTo>
                    <a:lnTo>
                      <a:pt x="7" y="5"/>
                    </a:lnTo>
                    <a:lnTo>
                      <a:pt x="8" y="3"/>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3" name="Freeform 198"/>
              <p:cNvSpPr>
                <a:spLocks/>
              </p:cNvSpPr>
              <p:nvPr/>
            </p:nvSpPr>
            <p:spPr bwMode="auto">
              <a:xfrm>
                <a:off x="3474" y="3332"/>
                <a:ext cx="103" cy="27"/>
              </a:xfrm>
              <a:custGeom>
                <a:avLst/>
                <a:gdLst>
                  <a:gd name="T0" fmla="*/ 29 w 103"/>
                  <a:gd name="T1" fmla="*/ 6 h 27"/>
                  <a:gd name="T2" fmla="*/ 37 w 103"/>
                  <a:gd name="T3" fmla="*/ 3 h 27"/>
                  <a:gd name="T4" fmla="*/ 47 w 103"/>
                  <a:gd name="T5" fmla="*/ 1 h 27"/>
                  <a:gd name="T6" fmla="*/ 56 w 103"/>
                  <a:gd name="T7" fmla="*/ 0 h 27"/>
                  <a:gd name="T8" fmla="*/ 65 w 103"/>
                  <a:gd name="T9" fmla="*/ 0 h 27"/>
                  <a:gd name="T10" fmla="*/ 75 w 103"/>
                  <a:gd name="T11" fmla="*/ 0 h 27"/>
                  <a:gd name="T12" fmla="*/ 85 w 103"/>
                  <a:gd name="T13" fmla="*/ 1 h 27"/>
                  <a:gd name="T14" fmla="*/ 94 w 103"/>
                  <a:gd name="T15" fmla="*/ 2 h 27"/>
                  <a:gd name="T16" fmla="*/ 100 w 103"/>
                  <a:gd name="T17" fmla="*/ 3 h 27"/>
                  <a:gd name="T18" fmla="*/ 102 w 103"/>
                  <a:gd name="T19" fmla="*/ 3 h 27"/>
                  <a:gd name="T20" fmla="*/ 102 w 103"/>
                  <a:gd name="T21" fmla="*/ 4 h 27"/>
                  <a:gd name="T22" fmla="*/ 101 w 103"/>
                  <a:gd name="T23" fmla="*/ 5 h 27"/>
                  <a:gd name="T24" fmla="*/ 97 w 103"/>
                  <a:gd name="T25" fmla="*/ 4 h 27"/>
                  <a:gd name="T26" fmla="*/ 90 w 103"/>
                  <a:gd name="T27" fmla="*/ 3 h 27"/>
                  <a:gd name="T28" fmla="*/ 84 w 103"/>
                  <a:gd name="T29" fmla="*/ 2 h 27"/>
                  <a:gd name="T30" fmla="*/ 76 w 103"/>
                  <a:gd name="T31" fmla="*/ 2 h 27"/>
                  <a:gd name="T32" fmla="*/ 69 w 103"/>
                  <a:gd name="T33" fmla="*/ 2 h 27"/>
                  <a:gd name="T34" fmla="*/ 62 w 103"/>
                  <a:gd name="T35" fmla="*/ 2 h 27"/>
                  <a:gd name="T36" fmla="*/ 55 w 103"/>
                  <a:gd name="T37" fmla="*/ 2 h 27"/>
                  <a:gd name="T38" fmla="*/ 49 w 103"/>
                  <a:gd name="T39" fmla="*/ 3 h 27"/>
                  <a:gd name="T40" fmla="*/ 44 w 103"/>
                  <a:gd name="T41" fmla="*/ 4 h 27"/>
                  <a:gd name="T42" fmla="*/ 39 w 103"/>
                  <a:gd name="T43" fmla="*/ 4 h 27"/>
                  <a:gd name="T44" fmla="*/ 35 w 103"/>
                  <a:gd name="T45" fmla="*/ 5 h 27"/>
                  <a:gd name="T46" fmla="*/ 31 w 103"/>
                  <a:gd name="T47" fmla="*/ 6 h 27"/>
                  <a:gd name="T48" fmla="*/ 27 w 103"/>
                  <a:gd name="T49" fmla="*/ 8 h 27"/>
                  <a:gd name="T50" fmla="*/ 23 w 103"/>
                  <a:gd name="T51" fmla="*/ 10 h 27"/>
                  <a:gd name="T52" fmla="*/ 19 w 103"/>
                  <a:gd name="T53" fmla="*/ 12 h 27"/>
                  <a:gd name="T54" fmla="*/ 15 w 103"/>
                  <a:gd name="T55" fmla="*/ 15 h 27"/>
                  <a:gd name="T56" fmla="*/ 11 w 103"/>
                  <a:gd name="T57" fmla="*/ 17 h 27"/>
                  <a:gd name="T58" fmla="*/ 7 w 103"/>
                  <a:gd name="T59" fmla="*/ 20 h 27"/>
                  <a:gd name="T60" fmla="*/ 4 w 103"/>
                  <a:gd name="T61" fmla="*/ 23 h 27"/>
                  <a:gd name="T62" fmla="*/ 1 w 103"/>
                  <a:gd name="T63" fmla="*/ 26 h 27"/>
                  <a:gd name="T64" fmla="*/ 1 w 103"/>
                  <a:gd name="T65" fmla="*/ 24 h 27"/>
                  <a:gd name="T66" fmla="*/ 7 w 103"/>
                  <a:gd name="T67" fmla="*/ 19 h 27"/>
                  <a:gd name="T68" fmla="*/ 14 w 103"/>
                  <a:gd name="T69" fmla="*/ 14 h 27"/>
                  <a:gd name="T70" fmla="*/ 21 w 103"/>
                  <a:gd name="T71" fmla="*/ 10 h 2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3"/>
                  <a:gd name="T109" fmla="*/ 0 h 27"/>
                  <a:gd name="T110" fmla="*/ 103 w 103"/>
                  <a:gd name="T111" fmla="*/ 27 h 2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3" h="27">
                    <a:moveTo>
                      <a:pt x="24" y="8"/>
                    </a:moveTo>
                    <a:lnTo>
                      <a:pt x="29" y="6"/>
                    </a:lnTo>
                    <a:lnTo>
                      <a:pt x="33" y="4"/>
                    </a:lnTo>
                    <a:lnTo>
                      <a:pt x="37" y="3"/>
                    </a:lnTo>
                    <a:lnTo>
                      <a:pt x="42" y="2"/>
                    </a:lnTo>
                    <a:lnTo>
                      <a:pt x="47" y="1"/>
                    </a:lnTo>
                    <a:lnTo>
                      <a:pt x="51" y="0"/>
                    </a:lnTo>
                    <a:lnTo>
                      <a:pt x="56" y="0"/>
                    </a:lnTo>
                    <a:lnTo>
                      <a:pt x="61" y="0"/>
                    </a:lnTo>
                    <a:lnTo>
                      <a:pt x="65" y="0"/>
                    </a:lnTo>
                    <a:lnTo>
                      <a:pt x="70" y="0"/>
                    </a:lnTo>
                    <a:lnTo>
                      <a:pt x="75" y="0"/>
                    </a:lnTo>
                    <a:lnTo>
                      <a:pt x="80" y="0"/>
                    </a:lnTo>
                    <a:lnTo>
                      <a:pt x="85" y="1"/>
                    </a:lnTo>
                    <a:lnTo>
                      <a:pt x="89" y="1"/>
                    </a:lnTo>
                    <a:lnTo>
                      <a:pt x="94" y="2"/>
                    </a:lnTo>
                    <a:lnTo>
                      <a:pt x="99" y="2"/>
                    </a:lnTo>
                    <a:lnTo>
                      <a:pt x="100" y="3"/>
                    </a:lnTo>
                    <a:lnTo>
                      <a:pt x="101" y="3"/>
                    </a:lnTo>
                    <a:lnTo>
                      <a:pt x="102" y="3"/>
                    </a:lnTo>
                    <a:lnTo>
                      <a:pt x="103" y="4"/>
                    </a:lnTo>
                    <a:lnTo>
                      <a:pt x="102" y="4"/>
                    </a:lnTo>
                    <a:lnTo>
                      <a:pt x="102" y="5"/>
                    </a:lnTo>
                    <a:lnTo>
                      <a:pt x="101" y="5"/>
                    </a:lnTo>
                    <a:lnTo>
                      <a:pt x="100" y="4"/>
                    </a:lnTo>
                    <a:lnTo>
                      <a:pt x="97" y="4"/>
                    </a:lnTo>
                    <a:lnTo>
                      <a:pt x="94" y="3"/>
                    </a:lnTo>
                    <a:lnTo>
                      <a:pt x="90" y="3"/>
                    </a:lnTo>
                    <a:lnTo>
                      <a:pt x="87" y="2"/>
                    </a:lnTo>
                    <a:lnTo>
                      <a:pt x="84" y="2"/>
                    </a:lnTo>
                    <a:lnTo>
                      <a:pt x="80" y="2"/>
                    </a:lnTo>
                    <a:lnTo>
                      <a:pt x="76" y="2"/>
                    </a:lnTo>
                    <a:lnTo>
                      <a:pt x="73" y="2"/>
                    </a:lnTo>
                    <a:lnTo>
                      <a:pt x="69" y="2"/>
                    </a:lnTo>
                    <a:lnTo>
                      <a:pt x="66" y="2"/>
                    </a:lnTo>
                    <a:lnTo>
                      <a:pt x="62" y="2"/>
                    </a:lnTo>
                    <a:lnTo>
                      <a:pt x="59" y="2"/>
                    </a:lnTo>
                    <a:lnTo>
                      <a:pt x="55" y="2"/>
                    </a:lnTo>
                    <a:lnTo>
                      <a:pt x="52" y="3"/>
                    </a:lnTo>
                    <a:lnTo>
                      <a:pt x="49" y="3"/>
                    </a:lnTo>
                    <a:lnTo>
                      <a:pt x="46" y="3"/>
                    </a:lnTo>
                    <a:lnTo>
                      <a:pt x="44" y="4"/>
                    </a:lnTo>
                    <a:lnTo>
                      <a:pt x="42" y="4"/>
                    </a:lnTo>
                    <a:lnTo>
                      <a:pt x="39" y="4"/>
                    </a:lnTo>
                    <a:lnTo>
                      <a:pt x="37" y="5"/>
                    </a:lnTo>
                    <a:lnTo>
                      <a:pt x="35" y="5"/>
                    </a:lnTo>
                    <a:lnTo>
                      <a:pt x="33" y="6"/>
                    </a:lnTo>
                    <a:lnTo>
                      <a:pt x="31" y="6"/>
                    </a:lnTo>
                    <a:lnTo>
                      <a:pt x="29" y="7"/>
                    </a:lnTo>
                    <a:lnTo>
                      <a:pt x="27" y="8"/>
                    </a:lnTo>
                    <a:lnTo>
                      <a:pt x="25" y="9"/>
                    </a:lnTo>
                    <a:lnTo>
                      <a:pt x="23" y="10"/>
                    </a:lnTo>
                    <a:lnTo>
                      <a:pt x="21" y="11"/>
                    </a:lnTo>
                    <a:lnTo>
                      <a:pt x="19" y="12"/>
                    </a:lnTo>
                    <a:lnTo>
                      <a:pt x="17" y="14"/>
                    </a:lnTo>
                    <a:lnTo>
                      <a:pt x="15" y="15"/>
                    </a:lnTo>
                    <a:lnTo>
                      <a:pt x="13" y="16"/>
                    </a:lnTo>
                    <a:lnTo>
                      <a:pt x="11" y="17"/>
                    </a:lnTo>
                    <a:lnTo>
                      <a:pt x="9" y="19"/>
                    </a:lnTo>
                    <a:lnTo>
                      <a:pt x="7" y="20"/>
                    </a:lnTo>
                    <a:lnTo>
                      <a:pt x="6" y="21"/>
                    </a:lnTo>
                    <a:lnTo>
                      <a:pt x="4" y="23"/>
                    </a:lnTo>
                    <a:lnTo>
                      <a:pt x="2" y="24"/>
                    </a:lnTo>
                    <a:lnTo>
                      <a:pt x="1" y="26"/>
                    </a:lnTo>
                    <a:lnTo>
                      <a:pt x="0" y="27"/>
                    </a:lnTo>
                    <a:lnTo>
                      <a:pt x="1" y="24"/>
                    </a:lnTo>
                    <a:lnTo>
                      <a:pt x="4" y="21"/>
                    </a:lnTo>
                    <a:lnTo>
                      <a:pt x="7" y="19"/>
                    </a:lnTo>
                    <a:lnTo>
                      <a:pt x="10" y="16"/>
                    </a:lnTo>
                    <a:lnTo>
                      <a:pt x="14" y="14"/>
                    </a:lnTo>
                    <a:lnTo>
                      <a:pt x="17" y="12"/>
                    </a:lnTo>
                    <a:lnTo>
                      <a:pt x="21" y="10"/>
                    </a:lnTo>
                    <a:lnTo>
                      <a:pt x="2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4" name="Freeform 199"/>
              <p:cNvSpPr>
                <a:spLocks/>
              </p:cNvSpPr>
              <p:nvPr/>
            </p:nvSpPr>
            <p:spPr bwMode="auto">
              <a:xfrm>
                <a:off x="3480" y="3370"/>
                <a:ext cx="11" cy="37"/>
              </a:xfrm>
              <a:custGeom>
                <a:avLst/>
                <a:gdLst>
                  <a:gd name="T0" fmla="*/ 10 w 11"/>
                  <a:gd name="T1" fmla="*/ 1 h 37"/>
                  <a:gd name="T2" fmla="*/ 11 w 11"/>
                  <a:gd name="T3" fmla="*/ 0 h 37"/>
                  <a:gd name="T4" fmla="*/ 10 w 11"/>
                  <a:gd name="T5" fmla="*/ 2 h 37"/>
                  <a:gd name="T6" fmla="*/ 9 w 11"/>
                  <a:gd name="T7" fmla="*/ 4 h 37"/>
                  <a:gd name="T8" fmla="*/ 8 w 11"/>
                  <a:gd name="T9" fmla="*/ 6 h 37"/>
                  <a:gd name="T10" fmla="*/ 7 w 11"/>
                  <a:gd name="T11" fmla="*/ 8 h 37"/>
                  <a:gd name="T12" fmla="*/ 5 w 11"/>
                  <a:gd name="T13" fmla="*/ 12 h 37"/>
                  <a:gd name="T14" fmla="*/ 4 w 11"/>
                  <a:gd name="T15" fmla="*/ 15 h 37"/>
                  <a:gd name="T16" fmla="*/ 3 w 11"/>
                  <a:gd name="T17" fmla="*/ 19 h 37"/>
                  <a:gd name="T18" fmla="*/ 2 w 11"/>
                  <a:gd name="T19" fmla="*/ 22 h 37"/>
                  <a:gd name="T20" fmla="*/ 2 w 11"/>
                  <a:gd name="T21" fmla="*/ 26 h 37"/>
                  <a:gd name="T22" fmla="*/ 1 w 11"/>
                  <a:gd name="T23" fmla="*/ 30 h 37"/>
                  <a:gd name="T24" fmla="*/ 2 w 11"/>
                  <a:gd name="T25" fmla="*/ 33 h 37"/>
                  <a:gd name="T26" fmla="*/ 3 w 11"/>
                  <a:gd name="T27" fmla="*/ 37 h 37"/>
                  <a:gd name="T28" fmla="*/ 2 w 11"/>
                  <a:gd name="T29" fmla="*/ 36 h 37"/>
                  <a:gd name="T30" fmla="*/ 1 w 11"/>
                  <a:gd name="T31" fmla="*/ 35 h 37"/>
                  <a:gd name="T32" fmla="*/ 1 w 11"/>
                  <a:gd name="T33" fmla="*/ 34 h 37"/>
                  <a:gd name="T34" fmla="*/ 0 w 11"/>
                  <a:gd name="T35" fmla="*/ 33 h 37"/>
                  <a:gd name="T36" fmla="*/ 0 w 11"/>
                  <a:gd name="T37" fmla="*/ 28 h 37"/>
                  <a:gd name="T38" fmla="*/ 1 w 11"/>
                  <a:gd name="T39" fmla="*/ 24 h 37"/>
                  <a:gd name="T40" fmla="*/ 1 w 11"/>
                  <a:gd name="T41" fmla="*/ 20 h 37"/>
                  <a:gd name="T42" fmla="*/ 2 w 11"/>
                  <a:gd name="T43" fmla="*/ 16 h 37"/>
                  <a:gd name="T44" fmla="*/ 4 w 11"/>
                  <a:gd name="T45" fmla="*/ 12 h 37"/>
                  <a:gd name="T46" fmla="*/ 6 w 11"/>
                  <a:gd name="T47" fmla="*/ 8 h 37"/>
                  <a:gd name="T48" fmla="*/ 8 w 11"/>
                  <a:gd name="T49" fmla="*/ 4 h 37"/>
                  <a:gd name="T50" fmla="*/ 10 w 11"/>
                  <a:gd name="T51" fmla="*/ 1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7"/>
                  <a:gd name="T80" fmla="*/ 11 w 11"/>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7">
                    <a:moveTo>
                      <a:pt x="10" y="1"/>
                    </a:moveTo>
                    <a:lnTo>
                      <a:pt x="11" y="0"/>
                    </a:lnTo>
                    <a:lnTo>
                      <a:pt x="10" y="2"/>
                    </a:lnTo>
                    <a:lnTo>
                      <a:pt x="9" y="4"/>
                    </a:lnTo>
                    <a:lnTo>
                      <a:pt x="8" y="6"/>
                    </a:lnTo>
                    <a:lnTo>
                      <a:pt x="7" y="8"/>
                    </a:lnTo>
                    <a:lnTo>
                      <a:pt x="5" y="12"/>
                    </a:lnTo>
                    <a:lnTo>
                      <a:pt x="4" y="15"/>
                    </a:lnTo>
                    <a:lnTo>
                      <a:pt x="3" y="19"/>
                    </a:lnTo>
                    <a:lnTo>
                      <a:pt x="2" y="22"/>
                    </a:lnTo>
                    <a:lnTo>
                      <a:pt x="2" y="26"/>
                    </a:lnTo>
                    <a:lnTo>
                      <a:pt x="1" y="30"/>
                    </a:lnTo>
                    <a:lnTo>
                      <a:pt x="2" y="33"/>
                    </a:lnTo>
                    <a:lnTo>
                      <a:pt x="3" y="37"/>
                    </a:lnTo>
                    <a:lnTo>
                      <a:pt x="2" y="36"/>
                    </a:lnTo>
                    <a:lnTo>
                      <a:pt x="1" y="35"/>
                    </a:lnTo>
                    <a:lnTo>
                      <a:pt x="1" y="34"/>
                    </a:lnTo>
                    <a:lnTo>
                      <a:pt x="0" y="33"/>
                    </a:lnTo>
                    <a:lnTo>
                      <a:pt x="0" y="28"/>
                    </a:lnTo>
                    <a:lnTo>
                      <a:pt x="1" y="24"/>
                    </a:lnTo>
                    <a:lnTo>
                      <a:pt x="1" y="20"/>
                    </a:lnTo>
                    <a:lnTo>
                      <a:pt x="2" y="16"/>
                    </a:lnTo>
                    <a:lnTo>
                      <a:pt x="4" y="12"/>
                    </a:lnTo>
                    <a:lnTo>
                      <a:pt x="6" y="8"/>
                    </a:lnTo>
                    <a:lnTo>
                      <a:pt x="8" y="4"/>
                    </a:lnTo>
                    <a:lnTo>
                      <a:pt x="1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5" name="Freeform 200"/>
              <p:cNvSpPr>
                <a:spLocks/>
              </p:cNvSpPr>
              <p:nvPr/>
            </p:nvSpPr>
            <p:spPr bwMode="auto">
              <a:xfrm>
                <a:off x="3495" y="3377"/>
                <a:ext cx="11" cy="30"/>
              </a:xfrm>
              <a:custGeom>
                <a:avLst/>
                <a:gdLst>
                  <a:gd name="T0" fmla="*/ 9 w 11"/>
                  <a:gd name="T1" fmla="*/ 1 h 30"/>
                  <a:gd name="T2" fmla="*/ 9 w 11"/>
                  <a:gd name="T3" fmla="*/ 1 h 30"/>
                  <a:gd name="T4" fmla="*/ 10 w 11"/>
                  <a:gd name="T5" fmla="*/ 0 h 30"/>
                  <a:gd name="T6" fmla="*/ 10 w 11"/>
                  <a:gd name="T7" fmla="*/ 1 h 30"/>
                  <a:gd name="T8" fmla="*/ 11 w 11"/>
                  <a:gd name="T9" fmla="*/ 1 h 30"/>
                  <a:gd name="T10" fmla="*/ 10 w 11"/>
                  <a:gd name="T11" fmla="*/ 2 h 30"/>
                  <a:gd name="T12" fmla="*/ 8 w 11"/>
                  <a:gd name="T13" fmla="*/ 4 h 30"/>
                  <a:gd name="T14" fmla="*/ 7 w 11"/>
                  <a:gd name="T15" fmla="*/ 5 h 30"/>
                  <a:gd name="T16" fmla="*/ 6 w 11"/>
                  <a:gd name="T17" fmla="*/ 7 h 30"/>
                  <a:gd name="T18" fmla="*/ 5 w 11"/>
                  <a:gd name="T19" fmla="*/ 9 h 30"/>
                  <a:gd name="T20" fmla="*/ 4 w 11"/>
                  <a:gd name="T21" fmla="*/ 12 h 30"/>
                  <a:gd name="T22" fmla="*/ 3 w 11"/>
                  <a:gd name="T23" fmla="*/ 15 h 30"/>
                  <a:gd name="T24" fmla="*/ 2 w 11"/>
                  <a:gd name="T25" fmla="*/ 18 h 30"/>
                  <a:gd name="T26" fmla="*/ 1 w 11"/>
                  <a:gd name="T27" fmla="*/ 21 h 30"/>
                  <a:gd name="T28" fmla="*/ 1 w 11"/>
                  <a:gd name="T29" fmla="*/ 24 h 30"/>
                  <a:gd name="T30" fmla="*/ 2 w 11"/>
                  <a:gd name="T31" fmla="*/ 26 h 30"/>
                  <a:gd name="T32" fmla="*/ 2 w 11"/>
                  <a:gd name="T33" fmla="*/ 30 h 30"/>
                  <a:gd name="T34" fmla="*/ 1 w 11"/>
                  <a:gd name="T35" fmla="*/ 26 h 30"/>
                  <a:gd name="T36" fmla="*/ 0 w 11"/>
                  <a:gd name="T37" fmla="*/ 23 h 30"/>
                  <a:gd name="T38" fmla="*/ 0 w 11"/>
                  <a:gd name="T39" fmla="*/ 19 h 30"/>
                  <a:gd name="T40" fmla="*/ 1 w 11"/>
                  <a:gd name="T41" fmla="*/ 15 h 30"/>
                  <a:gd name="T42" fmla="*/ 2 w 11"/>
                  <a:gd name="T43" fmla="*/ 12 h 30"/>
                  <a:gd name="T44" fmla="*/ 3 w 11"/>
                  <a:gd name="T45" fmla="*/ 9 h 30"/>
                  <a:gd name="T46" fmla="*/ 5 w 11"/>
                  <a:gd name="T47" fmla="*/ 5 h 30"/>
                  <a:gd name="T48" fmla="*/ 7 w 11"/>
                  <a:gd name="T49" fmla="*/ 2 h 30"/>
                  <a:gd name="T50" fmla="*/ 9 w 11"/>
                  <a:gd name="T51" fmla="*/ 1 h 3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0"/>
                  <a:gd name="T80" fmla="*/ 11 w 11"/>
                  <a:gd name="T81" fmla="*/ 30 h 3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0">
                    <a:moveTo>
                      <a:pt x="9" y="1"/>
                    </a:moveTo>
                    <a:lnTo>
                      <a:pt x="9" y="1"/>
                    </a:lnTo>
                    <a:lnTo>
                      <a:pt x="10" y="0"/>
                    </a:lnTo>
                    <a:lnTo>
                      <a:pt x="10" y="1"/>
                    </a:lnTo>
                    <a:lnTo>
                      <a:pt x="11" y="1"/>
                    </a:lnTo>
                    <a:lnTo>
                      <a:pt x="10" y="2"/>
                    </a:lnTo>
                    <a:lnTo>
                      <a:pt x="8" y="4"/>
                    </a:lnTo>
                    <a:lnTo>
                      <a:pt x="7" y="5"/>
                    </a:lnTo>
                    <a:lnTo>
                      <a:pt x="6" y="7"/>
                    </a:lnTo>
                    <a:lnTo>
                      <a:pt x="5" y="9"/>
                    </a:lnTo>
                    <a:lnTo>
                      <a:pt x="4" y="12"/>
                    </a:lnTo>
                    <a:lnTo>
                      <a:pt x="3" y="15"/>
                    </a:lnTo>
                    <a:lnTo>
                      <a:pt x="2" y="18"/>
                    </a:lnTo>
                    <a:lnTo>
                      <a:pt x="1" y="21"/>
                    </a:lnTo>
                    <a:lnTo>
                      <a:pt x="1" y="24"/>
                    </a:lnTo>
                    <a:lnTo>
                      <a:pt x="2" y="26"/>
                    </a:lnTo>
                    <a:lnTo>
                      <a:pt x="2" y="30"/>
                    </a:lnTo>
                    <a:lnTo>
                      <a:pt x="1" y="26"/>
                    </a:lnTo>
                    <a:lnTo>
                      <a:pt x="0" y="23"/>
                    </a:lnTo>
                    <a:lnTo>
                      <a:pt x="0" y="19"/>
                    </a:lnTo>
                    <a:lnTo>
                      <a:pt x="1" y="15"/>
                    </a:lnTo>
                    <a:lnTo>
                      <a:pt x="2" y="12"/>
                    </a:lnTo>
                    <a:lnTo>
                      <a:pt x="3" y="9"/>
                    </a:lnTo>
                    <a:lnTo>
                      <a:pt x="5" y="5"/>
                    </a:lnTo>
                    <a:lnTo>
                      <a:pt x="7" y="2"/>
                    </a:lnTo>
                    <a:lnTo>
                      <a:pt x="9"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6" name="Freeform 201"/>
              <p:cNvSpPr>
                <a:spLocks/>
              </p:cNvSpPr>
              <p:nvPr/>
            </p:nvSpPr>
            <p:spPr bwMode="auto">
              <a:xfrm>
                <a:off x="3501" y="3366"/>
                <a:ext cx="196" cy="140"/>
              </a:xfrm>
              <a:custGeom>
                <a:avLst/>
                <a:gdLst>
                  <a:gd name="T0" fmla="*/ 4 w 196"/>
                  <a:gd name="T1" fmla="*/ 104 h 140"/>
                  <a:gd name="T2" fmla="*/ 9 w 196"/>
                  <a:gd name="T3" fmla="*/ 108 h 140"/>
                  <a:gd name="T4" fmla="*/ 15 w 196"/>
                  <a:gd name="T5" fmla="*/ 111 h 140"/>
                  <a:gd name="T6" fmla="*/ 29 w 196"/>
                  <a:gd name="T7" fmla="*/ 118 h 140"/>
                  <a:gd name="T8" fmla="*/ 43 w 196"/>
                  <a:gd name="T9" fmla="*/ 125 h 140"/>
                  <a:gd name="T10" fmla="*/ 57 w 196"/>
                  <a:gd name="T11" fmla="*/ 130 h 140"/>
                  <a:gd name="T12" fmla="*/ 72 w 196"/>
                  <a:gd name="T13" fmla="*/ 135 h 140"/>
                  <a:gd name="T14" fmla="*/ 88 w 196"/>
                  <a:gd name="T15" fmla="*/ 138 h 140"/>
                  <a:gd name="T16" fmla="*/ 107 w 196"/>
                  <a:gd name="T17" fmla="*/ 139 h 140"/>
                  <a:gd name="T18" fmla="*/ 127 w 196"/>
                  <a:gd name="T19" fmla="*/ 138 h 140"/>
                  <a:gd name="T20" fmla="*/ 145 w 196"/>
                  <a:gd name="T21" fmla="*/ 132 h 140"/>
                  <a:gd name="T22" fmla="*/ 162 w 196"/>
                  <a:gd name="T23" fmla="*/ 124 h 140"/>
                  <a:gd name="T24" fmla="*/ 176 w 196"/>
                  <a:gd name="T25" fmla="*/ 113 h 140"/>
                  <a:gd name="T26" fmla="*/ 184 w 196"/>
                  <a:gd name="T27" fmla="*/ 103 h 140"/>
                  <a:gd name="T28" fmla="*/ 186 w 196"/>
                  <a:gd name="T29" fmla="*/ 101 h 140"/>
                  <a:gd name="T30" fmla="*/ 193 w 196"/>
                  <a:gd name="T31" fmla="*/ 86 h 140"/>
                  <a:gd name="T32" fmla="*/ 194 w 196"/>
                  <a:gd name="T33" fmla="*/ 69 h 140"/>
                  <a:gd name="T34" fmla="*/ 191 w 196"/>
                  <a:gd name="T35" fmla="*/ 53 h 140"/>
                  <a:gd name="T36" fmla="*/ 183 w 196"/>
                  <a:gd name="T37" fmla="*/ 37 h 140"/>
                  <a:gd name="T38" fmla="*/ 172 w 196"/>
                  <a:gd name="T39" fmla="*/ 23 h 140"/>
                  <a:gd name="T40" fmla="*/ 163 w 196"/>
                  <a:gd name="T41" fmla="*/ 14 h 140"/>
                  <a:gd name="T42" fmla="*/ 156 w 196"/>
                  <a:gd name="T43" fmla="*/ 7 h 140"/>
                  <a:gd name="T44" fmla="*/ 147 w 196"/>
                  <a:gd name="T45" fmla="*/ 1 h 140"/>
                  <a:gd name="T46" fmla="*/ 147 w 196"/>
                  <a:gd name="T47" fmla="*/ 0 h 140"/>
                  <a:gd name="T48" fmla="*/ 154 w 196"/>
                  <a:gd name="T49" fmla="*/ 4 h 140"/>
                  <a:gd name="T50" fmla="*/ 162 w 196"/>
                  <a:gd name="T51" fmla="*/ 11 h 140"/>
                  <a:gd name="T52" fmla="*/ 169 w 196"/>
                  <a:gd name="T53" fmla="*/ 18 h 140"/>
                  <a:gd name="T54" fmla="*/ 175 w 196"/>
                  <a:gd name="T55" fmla="*/ 26 h 140"/>
                  <a:gd name="T56" fmla="*/ 182 w 196"/>
                  <a:gd name="T57" fmla="*/ 33 h 140"/>
                  <a:gd name="T58" fmla="*/ 189 w 196"/>
                  <a:gd name="T59" fmla="*/ 45 h 140"/>
                  <a:gd name="T60" fmla="*/ 195 w 196"/>
                  <a:gd name="T61" fmla="*/ 65 h 140"/>
                  <a:gd name="T62" fmla="*/ 195 w 196"/>
                  <a:gd name="T63" fmla="*/ 85 h 140"/>
                  <a:gd name="T64" fmla="*/ 188 w 196"/>
                  <a:gd name="T65" fmla="*/ 102 h 140"/>
                  <a:gd name="T66" fmla="*/ 177 w 196"/>
                  <a:gd name="T67" fmla="*/ 114 h 140"/>
                  <a:gd name="T68" fmla="*/ 163 w 196"/>
                  <a:gd name="T69" fmla="*/ 125 h 140"/>
                  <a:gd name="T70" fmla="*/ 146 w 196"/>
                  <a:gd name="T71" fmla="*/ 133 h 140"/>
                  <a:gd name="T72" fmla="*/ 128 w 196"/>
                  <a:gd name="T73" fmla="*/ 138 h 140"/>
                  <a:gd name="T74" fmla="*/ 110 w 196"/>
                  <a:gd name="T75" fmla="*/ 140 h 140"/>
                  <a:gd name="T76" fmla="*/ 93 w 196"/>
                  <a:gd name="T77" fmla="*/ 140 h 140"/>
                  <a:gd name="T78" fmla="*/ 77 w 196"/>
                  <a:gd name="T79" fmla="*/ 137 h 140"/>
                  <a:gd name="T80" fmla="*/ 62 w 196"/>
                  <a:gd name="T81" fmla="*/ 133 h 140"/>
                  <a:gd name="T82" fmla="*/ 47 w 196"/>
                  <a:gd name="T83" fmla="*/ 128 h 140"/>
                  <a:gd name="T84" fmla="*/ 33 w 196"/>
                  <a:gd name="T85" fmla="*/ 122 h 140"/>
                  <a:gd name="T86" fmla="*/ 26 w 196"/>
                  <a:gd name="T87" fmla="*/ 119 h 140"/>
                  <a:gd name="T88" fmla="*/ 20 w 196"/>
                  <a:gd name="T89" fmla="*/ 116 h 140"/>
                  <a:gd name="T90" fmla="*/ 13 w 196"/>
                  <a:gd name="T91" fmla="*/ 112 h 140"/>
                  <a:gd name="T92" fmla="*/ 8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5"/>
                    </a:lnTo>
                    <a:lnTo>
                      <a:pt x="8" y="107"/>
                    </a:lnTo>
                    <a:lnTo>
                      <a:pt x="9" y="108"/>
                    </a:lnTo>
                    <a:lnTo>
                      <a:pt x="11" y="109"/>
                    </a:lnTo>
                    <a:lnTo>
                      <a:pt x="13" y="110"/>
                    </a:lnTo>
                    <a:lnTo>
                      <a:pt x="15" y="111"/>
                    </a:lnTo>
                    <a:lnTo>
                      <a:pt x="19" y="114"/>
                    </a:lnTo>
                    <a:lnTo>
                      <a:pt x="24" y="116"/>
                    </a:lnTo>
                    <a:lnTo>
                      <a:pt x="29" y="118"/>
                    </a:lnTo>
                    <a:lnTo>
                      <a:pt x="33" y="121"/>
                    </a:lnTo>
                    <a:lnTo>
                      <a:pt x="38" y="123"/>
                    </a:lnTo>
                    <a:lnTo>
                      <a:pt x="43" y="125"/>
                    </a:lnTo>
                    <a:lnTo>
                      <a:pt x="48" y="127"/>
                    </a:lnTo>
                    <a:lnTo>
                      <a:pt x="52" y="129"/>
                    </a:lnTo>
                    <a:lnTo>
                      <a:pt x="57" y="130"/>
                    </a:lnTo>
                    <a:lnTo>
                      <a:pt x="62" y="132"/>
                    </a:lnTo>
                    <a:lnTo>
                      <a:pt x="67" y="134"/>
                    </a:lnTo>
                    <a:lnTo>
                      <a:pt x="72" y="135"/>
                    </a:lnTo>
                    <a:lnTo>
                      <a:pt x="77" y="136"/>
                    </a:lnTo>
                    <a:lnTo>
                      <a:pt x="83" y="137"/>
                    </a:lnTo>
                    <a:lnTo>
                      <a:pt x="88" y="138"/>
                    </a:lnTo>
                    <a:lnTo>
                      <a:pt x="94" y="138"/>
                    </a:lnTo>
                    <a:lnTo>
                      <a:pt x="100" y="139"/>
                    </a:lnTo>
                    <a:lnTo>
                      <a:pt x="107" y="139"/>
                    </a:lnTo>
                    <a:lnTo>
                      <a:pt x="114" y="139"/>
                    </a:lnTo>
                    <a:lnTo>
                      <a:pt x="121" y="138"/>
                    </a:lnTo>
                    <a:lnTo>
                      <a:pt x="127" y="138"/>
                    </a:lnTo>
                    <a:lnTo>
                      <a:pt x="133" y="136"/>
                    </a:lnTo>
                    <a:lnTo>
                      <a:pt x="139" y="134"/>
                    </a:lnTo>
                    <a:lnTo>
                      <a:pt x="145" y="132"/>
                    </a:lnTo>
                    <a:lnTo>
                      <a:pt x="151" y="130"/>
                    </a:lnTo>
                    <a:lnTo>
                      <a:pt x="157" y="127"/>
                    </a:lnTo>
                    <a:lnTo>
                      <a:pt x="162" y="124"/>
                    </a:lnTo>
                    <a:lnTo>
                      <a:pt x="167" y="120"/>
                    </a:lnTo>
                    <a:lnTo>
                      <a:pt x="172" y="116"/>
                    </a:lnTo>
                    <a:lnTo>
                      <a:pt x="176" y="113"/>
                    </a:lnTo>
                    <a:lnTo>
                      <a:pt x="180" y="108"/>
                    </a:lnTo>
                    <a:lnTo>
                      <a:pt x="184" y="104"/>
                    </a:lnTo>
                    <a:lnTo>
                      <a:pt x="184" y="103"/>
                    </a:lnTo>
                    <a:lnTo>
                      <a:pt x="185" y="103"/>
                    </a:lnTo>
                    <a:lnTo>
                      <a:pt x="185" y="102"/>
                    </a:lnTo>
                    <a:lnTo>
                      <a:pt x="186" y="101"/>
                    </a:lnTo>
                    <a:lnTo>
                      <a:pt x="189" y="96"/>
                    </a:lnTo>
                    <a:lnTo>
                      <a:pt x="192" y="91"/>
                    </a:lnTo>
                    <a:lnTo>
                      <a:pt x="193" y="86"/>
                    </a:lnTo>
                    <a:lnTo>
                      <a:pt x="194" y="80"/>
                    </a:lnTo>
                    <a:lnTo>
                      <a:pt x="195" y="75"/>
                    </a:lnTo>
                    <a:lnTo>
                      <a:pt x="194" y="69"/>
                    </a:lnTo>
                    <a:lnTo>
                      <a:pt x="194" y="64"/>
                    </a:lnTo>
                    <a:lnTo>
                      <a:pt x="192" y="58"/>
                    </a:lnTo>
                    <a:lnTo>
                      <a:pt x="191" y="53"/>
                    </a:lnTo>
                    <a:lnTo>
                      <a:pt x="188" y="47"/>
                    </a:lnTo>
                    <a:lnTo>
                      <a:pt x="186" y="42"/>
                    </a:lnTo>
                    <a:lnTo>
                      <a:pt x="183" y="37"/>
                    </a:lnTo>
                    <a:lnTo>
                      <a:pt x="179" y="32"/>
                    </a:lnTo>
                    <a:lnTo>
                      <a:pt x="176" y="27"/>
                    </a:lnTo>
                    <a:lnTo>
                      <a:pt x="172" y="23"/>
                    </a:lnTo>
                    <a:lnTo>
                      <a:pt x="168" y="19"/>
                    </a:lnTo>
                    <a:lnTo>
                      <a:pt x="166" y="16"/>
                    </a:lnTo>
                    <a:lnTo>
                      <a:pt x="163" y="14"/>
                    </a:lnTo>
                    <a:lnTo>
                      <a:pt x="161" y="12"/>
                    </a:lnTo>
                    <a:lnTo>
                      <a:pt x="158" y="10"/>
                    </a:lnTo>
                    <a:lnTo>
                      <a:pt x="156" y="7"/>
                    </a:lnTo>
                    <a:lnTo>
                      <a:pt x="153" y="5"/>
                    </a:lnTo>
                    <a:lnTo>
                      <a:pt x="150" y="3"/>
                    </a:lnTo>
                    <a:lnTo>
                      <a:pt x="147" y="1"/>
                    </a:lnTo>
                    <a:lnTo>
                      <a:pt x="147" y="0"/>
                    </a:lnTo>
                    <a:lnTo>
                      <a:pt x="148" y="0"/>
                    </a:lnTo>
                    <a:lnTo>
                      <a:pt x="151" y="2"/>
                    </a:lnTo>
                    <a:lnTo>
                      <a:pt x="154" y="4"/>
                    </a:lnTo>
                    <a:lnTo>
                      <a:pt x="157" y="6"/>
                    </a:lnTo>
                    <a:lnTo>
                      <a:pt x="159" y="9"/>
                    </a:lnTo>
                    <a:lnTo>
                      <a:pt x="162" y="11"/>
                    </a:lnTo>
                    <a:lnTo>
                      <a:pt x="164" y="13"/>
                    </a:lnTo>
                    <a:lnTo>
                      <a:pt x="167" y="16"/>
                    </a:lnTo>
                    <a:lnTo>
                      <a:pt x="169" y="18"/>
                    </a:lnTo>
                    <a:lnTo>
                      <a:pt x="171" y="21"/>
                    </a:lnTo>
                    <a:lnTo>
                      <a:pt x="173" y="23"/>
                    </a:lnTo>
                    <a:lnTo>
                      <a:pt x="175" y="26"/>
                    </a:lnTo>
                    <a:lnTo>
                      <a:pt x="178" y="28"/>
                    </a:lnTo>
                    <a:lnTo>
                      <a:pt x="180" y="31"/>
                    </a:lnTo>
                    <a:lnTo>
                      <a:pt x="182" y="33"/>
                    </a:lnTo>
                    <a:lnTo>
                      <a:pt x="184" y="36"/>
                    </a:lnTo>
                    <a:lnTo>
                      <a:pt x="186" y="38"/>
                    </a:lnTo>
                    <a:lnTo>
                      <a:pt x="189" y="45"/>
                    </a:lnTo>
                    <a:lnTo>
                      <a:pt x="191" y="51"/>
                    </a:lnTo>
                    <a:lnTo>
                      <a:pt x="193" y="58"/>
                    </a:lnTo>
                    <a:lnTo>
                      <a:pt x="195" y="65"/>
                    </a:lnTo>
                    <a:lnTo>
                      <a:pt x="196" y="72"/>
                    </a:lnTo>
                    <a:lnTo>
                      <a:pt x="196" y="79"/>
                    </a:lnTo>
                    <a:lnTo>
                      <a:pt x="195" y="85"/>
                    </a:lnTo>
                    <a:lnTo>
                      <a:pt x="193" y="92"/>
                    </a:lnTo>
                    <a:lnTo>
                      <a:pt x="191" y="97"/>
                    </a:lnTo>
                    <a:lnTo>
                      <a:pt x="188" y="102"/>
                    </a:lnTo>
                    <a:lnTo>
                      <a:pt x="185" y="106"/>
                    </a:lnTo>
                    <a:lnTo>
                      <a:pt x="181" y="110"/>
                    </a:lnTo>
                    <a:lnTo>
                      <a:pt x="177" y="114"/>
                    </a:lnTo>
                    <a:lnTo>
                      <a:pt x="173" y="118"/>
                    </a:lnTo>
                    <a:lnTo>
                      <a:pt x="168" y="122"/>
                    </a:lnTo>
                    <a:lnTo>
                      <a:pt x="163" y="125"/>
                    </a:lnTo>
                    <a:lnTo>
                      <a:pt x="158" y="128"/>
                    </a:lnTo>
                    <a:lnTo>
                      <a:pt x="152" y="131"/>
                    </a:lnTo>
                    <a:lnTo>
                      <a:pt x="146" y="133"/>
                    </a:lnTo>
                    <a:lnTo>
                      <a:pt x="140" y="135"/>
                    </a:lnTo>
                    <a:lnTo>
                      <a:pt x="134" y="137"/>
                    </a:lnTo>
                    <a:lnTo>
                      <a:pt x="128" y="138"/>
                    </a:lnTo>
                    <a:lnTo>
                      <a:pt x="122" y="139"/>
                    </a:lnTo>
                    <a:lnTo>
                      <a:pt x="116" y="140"/>
                    </a:lnTo>
                    <a:lnTo>
                      <a:pt x="110" y="140"/>
                    </a:lnTo>
                    <a:lnTo>
                      <a:pt x="104" y="140"/>
                    </a:lnTo>
                    <a:lnTo>
                      <a:pt x="99" y="140"/>
                    </a:lnTo>
                    <a:lnTo>
                      <a:pt x="93" y="140"/>
                    </a:lnTo>
                    <a:lnTo>
                      <a:pt x="88" y="139"/>
                    </a:lnTo>
                    <a:lnTo>
                      <a:pt x="83" y="138"/>
                    </a:lnTo>
                    <a:lnTo>
                      <a:pt x="77" y="137"/>
                    </a:lnTo>
                    <a:lnTo>
                      <a:pt x="72" y="136"/>
                    </a:lnTo>
                    <a:lnTo>
                      <a:pt x="67" y="135"/>
                    </a:lnTo>
                    <a:lnTo>
                      <a:pt x="62" y="133"/>
                    </a:lnTo>
                    <a:lnTo>
                      <a:pt x="57" y="132"/>
                    </a:lnTo>
                    <a:lnTo>
                      <a:pt x="52" y="130"/>
                    </a:lnTo>
                    <a:lnTo>
                      <a:pt x="47" y="128"/>
                    </a:lnTo>
                    <a:lnTo>
                      <a:pt x="43" y="126"/>
                    </a:lnTo>
                    <a:lnTo>
                      <a:pt x="38" y="124"/>
                    </a:lnTo>
                    <a:lnTo>
                      <a:pt x="33" y="122"/>
                    </a:lnTo>
                    <a:lnTo>
                      <a:pt x="31" y="121"/>
                    </a:lnTo>
                    <a:lnTo>
                      <a:pt x="28" y="120"/>
                    </a:lnTo>
                    <a:lnTo>
                      <a:pt x="26" y="119"/>
                    </a:lnTo>
                    <a:lnTo>
                      <a:pt x="24" y="118"/>
                    </a:lnTo>
                    <a:lnTo>
                      <a:pt x="22" y="117"/>
                    </a:lnTo>
                    <a:lnTo>
                      <a:pt x="20" y="116"/>
                    </a:lnTo>
                    <a:lnTo>
                      <a:pt x="18" y="115"/>
                    </a:lnTo>
                    <a:lnTo>
                      <a:pt x="16" y="113"/>
                    </a:lnTo>
                    <a:lnTo>
                      <a:pt x="13" y="112"/>
                    </a:lnTo>
                    <a:lnTo>
                      <a:pt x="12" y="111"/>
                    </a:lnTo>
                    <a:lnTo>
                      <a:pt x="10" y="109"/>
                    </a:lnTo>
                    <a:lnTo>
                      <a:pt x="8" y="108"/>
                    </a:lnTo>
                    <a:lnTo>
                      <a:pt x="6" y="107"/>
                    </a:lnTo>
                    <a:lnTo>
                      <a:pt x="4" y="105"/>
                    </a:lnTo>
                    <a:lnTo>
                      <a:pt x="2" y="104"/>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7" name="Freeform 202"/>
              <p:cNvSpPr>
                <a:spLocks/>
              </p:cNvSpPr>
              <p:nvPr/>
            </p:nvSpPr>
            <p:spPr bwMode="auto">
              <a:xfrm>
                <a:off x="3508" y="3383"/>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6 w 8"/>
                  <a:gd name="T11" fmla="*/ 3 h 23"/>
                  <a:gd name="T12" fmla="*/ 5 w 8"/>
                  <a:gd name="T13" fmla="*/ 5 h 23"/>
                  <a:gd name="T14" fmla="*/ 4 w 8"/>
                  <a:gd name="T15" fmla="*/ 8 h 23"/>
                  <a:gd name="T16" fmla="*/ 3 w 8"/>
                  <a:gd name="T17" fmla="*/ 11 h 23"/>
                  <a:gd name="T18" fmla="*/ 2 w 8"/>
                  <a:gd name="T19" fmla="*/ 14 h 23"/>
                  <a:gd name="T20" fmla="*/ 1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4 h 23"/>
                  <a:gd name="T34" fmla="*/ 1 w 8"/>
                  <a:gd name="T35" fmla="*/ 11 h 23"/>
                  <a:gd name="T36" fmla="*/ 2 w 8"/>
                  <a:gd name="T37" fmla="*/ 8 h 23"/>
                  <a:gd name="T38" fmla="*/ 3 w 8"/>
                  <a:gd name="T39" fmla="*/ 5 h 23"/>
                  <a:gd name="T40" fmla="*/ 5 w 8"/>
                  <a:gd name="T41" fmla="*/ 3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6" y="3"/>
                    </a:lnTo>
                    <a:lnTo>
                      <a:pt x="5" y="5"/>
                    </a:lnTo>
                    <a:lnTo>
                      <a:pt x="4" y="8"/>
                    </a:lnTo>
                    <a:lnTo>
                      <a:pt x="3" y="11"/>
                    </a:lnTo>
                    <a:lnTo>
                      <a:pt x="2" y="14"/>
                    </a:lnTo>
                    <a:lnTo>
                      <a:pt x="1" y="17"/>
                    </a:lnTo>
                    <a:lnTo>
                      <a:pt x="1" y="20"/>
                    </a:lnTo>
                    <a:lnTo>
                      <a:pt x="1" y="23"/>
                    </a:lnTo>
                    <a:lnTo>
                      <a:pt x="0" y="23"/>
                    </a:lnTo>
                    <a:lnTo>
                      <a:pt x="0" y="20"/>
                    </a:lnTo>
                    <a:lnTo>
                      <a:pt x="0" y="17"/>
                    </a:lnTo>
                    <a:lnTo>
                      <a:pt x="0" y="14"/>
                    </a:lnTo>
                    <a:lnTo>
                      <a:pt x="1" y="11"/>
                    </a:lnTo>
                    <a:lnTo>
                      <a:pt x="2" y="8"/>
                    </a:lnTo>
                    <a:lnTo>
                      <a:pt x="3" y="5"/>
                    </a:lnTo>
                    <a:lnTo>
                      <a:pt x="5" y="3"/>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8" name="Freeform 203"/>
              <p:cNvSpPr>
                <a:spLocks/>
              </p:cNvSpPr>
              <p:nvPr/>
            </p:nvSpPr>
            <p:spPr bwMode="auto">
              <a:xfrm>
                <a:off x="3520" y="3388"/>
                <a:ext cx="6" cy="18"/>
              </a:xfrm>
              <a:custGeom>
                <a:avLst/>
                <a:gdLst>
                  <a:gd name="T0" fmla="*/ 6 w 6"/>
                  <a:gd name="T1" fmla="*/ 0 h 18"/>
                  <a:gd name="T2" fmla="*/ 5 w 6"/>
                  <a:gd name="T3" fmla="*/ 3 h 18"/>
                  <a:gd name="T4" fmla="*/ 4 w 6"/>
                  <a:gd name="T5" fmla="*/ 5 h 18"/>
                  <a:gd name="T6" fmla="*/ 3 w 6"/>
                  <a:gd name="T7" fmla="*/ 7 h 18"/>
                  <a:gd name="T8" fmla="*/ 2 w 6"/>
                  <a:gd name="T9" fmla="*/ 9 h 18"/>
                  <a:gd name="T10" fmla="*/ 2 w 6"/>
                  <a:gd name="T11" fmla="*/ 12 h 18"/>
                  <a:gd name="T12" fmla="*/ 2 w 6"/>
                  <a:gd name="T13" fmla="*/ 14 h 18"/>
                  <a:gd name="T14" fmla="*/ 2 w 6"/>
                  <a:gd name="T15" fmla="*/ 16 h 18"/>
                  <a:gd name="T16" fmla="*/ 2 w 6"/>
                  <a:gd name="T17" fmla="*/ 18 h 18"/>
                  <a:gd name="T18" fmla="*/ 1 w 6"/>
                  <a:gd name="T19" fmla="*/ 16 h 18"/>
                  <a:gd name="T20" fmla="*/ 0 w 6"/>
                  <a:gd name="T21" fmla="*/ 14 h 18"/>
                  <a:gd name="T22" fmla="*/ 1 w 6"/>
                  <a:gd name="T23" fmla="*/ 11 h 18"/>
                  <a:gd name="T24" fmla="*/ 1 w 6"/>
                  <a:gd name="T25" fmla="*/ 9 h 18"/>
                  <a:gd name="T26" fmla="*/ 2 w 6"/>
                  <a:gd name="T27" fmla="*/ 8 h 18"/>
                  <a:gd name="T28" fmla="*/ 2 w 6"/>
                  <a:gd name="T29" fmla="*/ 7 h 18"/>
                  <a:gd name="T30" fmla="*/ 2 w 6"/>
                  <a:gd name="T31" fmla="*/ 6 h 18"/>
                  <a:gd name="T32" fmla="*/ 3 w 6"/>
                  <a:gd name="T33" fmla="*/ 4 h 18"/>
                  <a:gd name="T34" fmla="*/ 3 w 6"/>
                  <a:gd name="T35" fmla="*/ 3 h 18"/>
                  <a:gd name="T36" fmla="*/ 4 w 6"/>
                  <a:gd name="T37" fmla="*/ 2 h 18"/>
                  <a:gd name="T38" fmla="*/ 5 w 6"/>
                  <a:gd name="T39" fmla="*/ 1 h 18"/>
                  <a:gd name="T40" fmla="*/ 6 w 6"/>
                  <a:gd name="T41" fmla="*/ 0 h 1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
                  <a:gd name="T64" fmla="*/ 0 h 18"/>
                  <a:gd name="T65" fmla="*/ 6 w 6"/>
                  <a:gd name="T66" fmla="*/ 18 h 1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 h="18">
                    <a:moveTo>
                      <a:pt x="6" y="0"/>
                    </a:moveTo>
                    <a:lnTo>
                      <a:pt x="5" y="3"/>
                    </a:lnTo>
                    <a:lnTo>
                      <a:pt x="4" y="5"/>
                    </a:lnTo>
                    <a:lnTo>
                      <a:pt x="3" y="7"/>
                    </a:lnTo>
                    <a:lnTo>
                      <a:pt x="2" y="9"/>
                    </a:lnTo>
                    <a:lnTo>
                      <a:pt x="2" y="12"/>
                    </a:lnTo>
                    <a:lnTo>
                      <a:pt x="2" y="14"/>
                    </a:lnTo>
                    <a:lnTo>
                      <a:pt x="2" y="16"/>
                    </a:lnTo>
                    <a:lnTo>
                      <a:pt x="2" y="18"/>
                    </a:lnTo>
                    <a:lnTo>
                      <a:pt x="1" y="16"/>
                    </a:lnTo>
                    <a:lnTo>
                      <a:pt x="0" y="14"/>
                    </a:lnTo>
                    <a:lnTo>
                      <a:pt x="1" y="11"/>
                    </a:lnTo>
                    <a:lnTo>
                      <a:pt x="1" y="9"/>
                    </a:lnTo>
                    <a:lnTo>
                      <a:pt x="2" y="8"/>
                    </a:lnTo>
                    <a:lnTo>
                      <a:pt x="2" y="7"/>
                    </a:lnTo>
                    <a:lnTo>
                      <a:pt x="2" y="6"/>
                    </a:lnTo>
                    <a:lnTo>
                      <a:pt x="3" y="4"/>
                    </a:lnTo>
                    <a:lnTo>
                      <a:pt x="3" y="3"/>
                    </a:lnTo>
                    <a:lnTo>
                      <a:pt x="4" y="2"/>
                    </a:lnTo>
                    <a:lnTo>
                      <a:pt x="5" y="1"/>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19" name="Freeform 204"/>
              <p:cNvSpPr>
                <a:spLocks/>
              </p:cNvSpPr>
              <p:nvPr/>
            </p:nvSpPr>
            <p:spPr bwMode="auto">
              <a:xfrm>
                <a:off x="3528" y="3393"/>
                <a:ext cx="5" cy="14"/>
              </a:xfrm>
              <a:custGeom>
                <a:avLst/>
                <a:gdLst>
                  <a:gd name="T0" fmla="*/ 5 w 5"/>
                  <a:gd name="T1" fmla="*/ 0 h 14"/>
                  <a:gd name="T2" fmla="*/ 5 w 5"/>
                  <a:gd name="T3" fmla="*/ 0 h 14"/>
                  <a:gd name="T4" fmla="*/ 5 w 5"/>
                  <a:gd name="T5" fmla="*/ 0 h 14"/>
                  <a:gd name="T6" fmla="*/ 5 w 5"/>
                  <a:gd name="T7" fmla="*/ 0 h 14"/>
                  <a:gd name="T8" fmla="*/ 5 w 5"/>
                  <a:gd name="T9" fmla="*/ 0 h 14"/>
                  <a:gd name="T10" fmla="*/ 4 w 5"/>
                  <a:gd name="T11" fmla="*/ 3 h 14"/>
                  <a:gd name="T12" fmla="*/ 2 w 5"/>
                  <a:gd name="T13" fmla="*/ 7 h 14"/>
                  <a:gd name="T14" fmla="*/ 1 w 5"/>
                  <a:gd name="T15" fmla="*/ 11 h 14"/>
                  <a:gd name="T16" fmla="*/ 1 w 5"/>
                  <a:gd name="T17" fmla="*/ 14 h 14"/>
                  <a:gd name="T18" fmla="*/ 0 w 5"/>
                  <a:gd name="T19" fmla="*/ 14 h 14"/>
                  <a:gd name="T20" fmla="*/ 0 w 5"/>
                  <a:gd name="T21" fmla="*/ 12 h 14"/>
                  <a:gd name="T22" fmla="*/ 0 w 5"/>
                  <a:gd name="T23" fmla="*/ 10 h 14"/>
                  <a:gd name="T24" fmla="*/ 1 w 5"/>
                  <a:gd name="T25" fmla="*/ 8 h 14"/>
                  <a:gd name="T26" fmla="*/ 1 w 5"/>
                  <a:gd name="T27" fmla="*/ 6 h 14"/>
                  <a:gd name="T28" fmla="*/ 2 w 5"/>
                  <a:gd name="T29" fmla="*/ 4 h 14"/>
                  <a:gd name="T30" fmla="*/ 2 w 5"/>
                  <a:gd name="T31" fmla="*/ 2 h 14"/>
                  <a:gd name="T32" fmla="*/ 3 w 5"/>
                  <a:gd name="T33" fmla="*/ 1 h 14"/>
                  <a:gd name="T34" fmla="*/ 5 w 5"/>
                  <a:gd name="T35" fmla="*/ 0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
                  <a:gd name="T55" fmla="*/ 0 h 14"/>
                  <a:gd name="T56" fmla="*/ 5 w 5"/>
                  <a:gd name="T57" fmla="*/ 14 h 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 h="14">
                    <a:moveTo>
                      <a:pt x="5" y="0"/>
                    </a:moveTo>
                    <a:lnTo>
                      <a:pt x="5" y="0"/>
                    </a:lnTo>
                    <a:lnTo>
                      <a:pt x="4" y="3"/>
                    </a:lnTo>
                    <a:lnTo>
                      <a:pt x="2" y="7"/>
                    </a:lnTo>
                    <a:lnTo>
                      <a:pt x="1" y="11"/>
                    </a:lnTo>
                    <a:lnTo>
                      <a:pt x="1" y="14"/>
                    </a:lnTo>
                    <a:lnTo>
                      <a:pt x="0" y="14"/>
                    </a:lnTo>
                    <a:lnTo>
                      <a:pt x="0" y="12"/>
                    </a:lnTo>
                    <a:lnTo>
                      <a:pt x="0" y="10"/>
                    </a:lnTo>
                    <a:lnTo>
                      <a:pt x="1" y="8"/>
                    </a:lnTo>
                    <a:lnTo>
                      <a:pt x="1" y="6"/>
                    </a:lnTo>
                    <a:lnTo>
                      <a:pt x="2" y="4"/>
                    </a:lnTo>
                    <a:lnTo>
                      <a:pt x="2" y="2"/>
                    </a:lnTo>
                    <a:lnTo>
                      <a:pt x="3"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0" name="Freeform 205"/>
              <p:cNvSpPr>
                <a:spLocks/>
              </p:cNvSpPr>
              <p:nvPr/>
            </p:nvSpPr>
            <p:spPr bwMode="auto">
              <a:xfrm>
                <a:off x="3535" y="3395"/>
                <a:ext cx="5" cy="13"/>
              </a:xfrm>
              <a:custGeom>
                <a:avLst/>
                <a:gdLst>
                  <a:gd name="T0" fmla="*/ 4 w 5"/>
                  <a:gd name="T1" fmla="*/ 0 h 13"/>
                  <a:gd name="T2" fmla="*/ 5 w 5"/>
                  <a:gd name="T3" fmla="*/ 0 h 13"/>
                  <a:gd name="T4" fmla="*/ 4 w 5"/>
                  <a:gd name="T5" fmla="*/ 3 h 13"/>
                  <a:gd name="T6" fmla="*/ 2 w 5"/>
                  <a:gd name="T7" fmla="*/ 6 h 13"/>
                  <a:gd name="T8" fmla="*/ 2 w 5"/>
                  <a:gd name="T9" fmla="*/ 10 h 13"/>
                  <a:gd name="T10" fmla="*/ 1 w 5"/>
                  <a:gd name="T11" fmla="*/ 13 h 13"/>
                  <a:gd name="T12" fmla="*/ 0 w 5"/>
                  <a:gd name="T13" fmla="*/ 12 h 13"/>
                  <a:gd name="T14" fmla="*/ 1 w 5"/>
                  <a:gd name="T15" fmla="*/ 9 h 13"/>
                  <a:gd name="T16" fmla="*/ 2 w 5"/>
                  <a:gd name="T17" fmla="*/ 6 h 13"/>
                  <a:gd name="T18" fmla="*/ 2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2" y="6"/>
                    </a:lnTo>
                    <a:lnTo>
                      <a:pt x="2" y="10"/>
                    </a:lnTo>
                    <a:lnTo>
                      <a:pt x="1" y="13"/>
                    </a:lnTo>
                    <a:lnTo>
                      <a:pt x="0" y="12"/>
                    </a:lnTo>
                    <a:lnTo>
                      <a:pt x="1" y="9"/>
                    </a:lnTo>
                    <a:lnTo>
                      <a:pt x="2" y="6"/>
                    </a:lnTo>
                    <a:lnTo>
                      <a:pt x="2"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1" name="Freeform 206"/>
              <p:cNvSpPr>
                <a:spLocks/>
              </p:cNvSpPr>
              <p:nvPr/>
            </p:nvSpPr>
            <p:spPr bwMode="auto">
              <a:xfrm>
                <a:off x="3543" y="3390"/>
                <a:ext cx="72" cy="54"/>
              </a:xfrm>
              <a:custGeom>
                <a:avLst/>
                <a:gdLst>
                  <a:gd name="T0" fmla="*/ 7 w 72"/>
                  <a:gd name="T1" fmla="*/ 4 h 54"/>
                  <a:gd name="T2" fmla="*/ 10 w 72"/>
                  <a:gd name="T3" fmla="*/ 2 h 54"/>
                  <a:gd name="T4" fmla="*/ 14 w 72"/>
                  <a:gd name="T5" fmla="*/ 1 h 54"/>
                  <a:gd name="T6" fmla="*/ 18 w 72"/>
                  <a:gd name="T7" fmla="*/ 0 h 54"/>
                  <a:gd name="T8" fmla="*/ 22 w 72"/>
                  <a:gd name="T9" fmla="*/ 0 h 54"/>
                  <a:gd name="T10" fmla="*/ 26 w 72"/>
                  <a:gd name="T11" fmla="*/ 0 h 54"/>
                  <a:gd name="T12" fmla="*/ 31 w 72"/>
                  <a:gd name="T13" fmla="*/ 0 h 54"/>
                  <a:gd name="T14" fmla="*/ 35 w 72"/>
                  <a:gd name="T15" fmla="*/ 1 h 54"/>
                  <a:gd name="T16" fmla="*/ 40 w 72"/>
                  <a:gd name="T17" fmla="*/ 2 h 54"/>
                  <a:gd name="T18" fmla="*/ 46 w 72"/>
                  <a:gd name="T19" fmla="*/ 5 h 54"/>
                  <a:gd name="T20" fmla="*/ 52 w 72"/>
                  <a:gd name="T21" fmla="*/ 8 h 54"/>
                  <a:gd name="T22" fmla="*/ 58 w 72"/>
                  <a:gd name="T23" fmla="*/ 12 h 54"/>
                  <a:gd name="T24" fmla="*/ 63 w 72"/>
                  <a:gd name="T25" fmla="*/ 16 h 54"/>
                  <a:gd name="T26" fmla="*/ 67 w 72"/>
                  <a:gd name="T27" fmla="*/ 21 h 54"/>
                  <a:gd name="T28" fmla="*/ 70 w 72"/>
                  <a:gd name="T29" fmla="*/ 26 h 54"/>
                  <a:gd name="T30" fmla="*/ 72 w 72"/>
                  <a:gd name="T31" fmla="*/ 32 h 54"/>
                  <a:gd name="T32" fmla="*/ 71 w 72"/>
                  <a:gd name="T33" fmla="*/ 37 h 54"/>
                  <a:gd name="T34" fmla="*/ 70 w 72"/>
                  <a:gd name="T35" fmla="*/ 42 h 54"/>
                  <a:gd name="T36" fmla="*/ 67 w 72"/>
                  <a:gd name="T37" fmla="*/ 46 h 54"/>
                  <a:gd name="T38" fmla="*/ 64 w 72"/>
                  <a:gd name="T39" fmla="*/ 49 h 54"/>
                  <a:gd name="T40" fmla="*/ 59 w 72"/>
                  <a:gd name="T41" fmla="*/ 52 h 54"/>
                  <a:gd name="T42" fmla="*/ 53 w 72"/>
                  <a:gd name="T43" fmla="*/ 53 h 54"/>
                  <a:gd name="T44" fmla="*/ 47 w 72"/>
                  <a:gd name="T45" fmla="*/ 54 h 54"/>
                  <a:gd name="T46" fmla="*/ 42 w 72"/>
                  <a:gd name="T47" fmla="*/ 54 h 54"/>
                  <a:gd name="T48" fmla="*/ 36 w 72"/>
                  <a:gd name="T49" fmla="*/ 53 h 54"/>
                  <a:gd name="T50" fmla="*/ 30 w 72"/>
                  <a:gd name="T51" fmla="*/ 51 h 54"/>
                  <a:gd name="T52" fmla="*/ 25 w 72"/>
                  <a:gd name="T53" fmla="*/ 49 h 54"/>
                  <a:gd name="T54" fmla="*/ 20 w 72"/>
                  <a:gd name="T55" fmla="*/ 46 h 54"/>
                  <a:gd name="T56" fmla="*/ 14 w 72"/>
                  <a:gd name="T57" fmla="*/ 42 h 54"/>
                  <a:gd name="T58" fmla="*/ 8 w 72"/>
                  <a:gd name="T59" fmla="*/ 36 h 54"/>
                  <a:gd name="T60" fmla="*/ 4 w 72"/>
                  <a:gd name="T61" fmla="*/ 29 h 54"/>
                  <a:gd name="T62" fmla="*/ 1 w 72"/>
                  <a:gd name="T63" fmla="*/ 21 h 54"/>
                  <a:gd name="T64" fmla="*/ 1 w 72"/>
                  <a:gd name="T65" fmla="*/ 15 h 54"/>
                  <a:gd name="T66" fmla="*/ 1 w 72"/>
                  <a:gd name="T67" fmla="*/ 12 h 54"/>
                  <a:gd name="T68" fmla="*/ 3 w 72"/>
                  <a:gd name="T69" fmla="*/ 9 h 54"/>
                  <a:gd name="T70" fmla="*/ 5 w 72"/>
                  <a:gd name="T71" fmla="*/ 7 h 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4"/>
                  <a:gd name="T110" fmla="*/ 72 w 72"/>
                  <a:gd name="T111" fmla="*/ 54 h 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4">
                    <a:moveTo>
                      <a:pt x="6" y="5"/>
                    </a:moveTo>
                    <a:lnTo>
                      <a:pt x="7" y="4"/>
                    </a:lnTo>
                    <a:lnTo>
                      <a:pt x="9" y="3"/>
                    </a:lnTo>
                    <a:lnTo>
                      <a:pt x="10" y="2"/>
                    </a:lnTo>
                    <a:lnTo>
                      <a:pt x="12" y="2"/>
                    </a:lnTo>
                    <a:lnTo>
                      <a:pt x="14" y="1"/>
                    </a:lnTo>
                    <a:lnTo>
                      <a:pt x="16" y="1"/>
                    </a:lnTo>
                    <a:lnTo>
                      <a:pt x="18" y="0"/>
                    </a:lnTo>
                    <a:lnTo>
                      <a:pt x="20" y="0"/>
                    </a:lnTo>
                    <a:lnTo>
                      <a:pt x="22" y="0"/>
                    </a:lnTo>
                    <a:lnTo>
                      <a:pt x="24" y="0"/>
                    </a:lnTo>
                    <a:lnTo>
                      <a:pt x="26" y="0"/>
                    </a:lnTo>
                    <a:lnTo>
                      <a:pt x="29" y="0"/>
                    </a:lnTo>
                    <a:lnTo>
                      <a:pt x="31" y="0"/>
                    </a:lnTo>
                    <a:lnTo>
                      <a:pt x="33" y="0"/>
                    </a:lnTo>
                    <a:lnTo>
                      <a:pt x="35" y="1"/>
                    </a:lnTo>
                    <a:lnTo>
                      <a:pt x="36" y="1"/>
                    </a:lnTo>
                    <a:lnTo>
                      <a:pt x="40" y="2"/>
                    </a:lnTo>
                    <a:lnTo>
                      <a:pt x="43" y="3"/>
                    </a:lnTo>
                    <a:lnTo>
                      <a:pt x="46" y="5"/>
                    </a:lnTo>
                    <a:lnTo>
                      <a:pt x="49" y="6"/>
                    </a:lnTo>
                    <a:lnTo>
                      <a:pt x="52" y="8"/>
                    </a:lnTo>
                    <a:lnTo>
                      <a:pt x="55" y="10"/>
                    </a:lnTo>
                    <a:lnTo>
                      <a:pt x="58" y="12"/>
                    </a:lnTo>
                    <a:lnTo>
                      <a:pt x="61" y="14"/>
                    </a:lnTo>
                    <a:lnTo>
                      <a:pt x="63" y="16"/>
                    </a:lnTo>
                    <a:lnTo>
                      <a:pt x="65" y="19"/>
                    </a:lnTo>
                    <a:lnTo>
                      <a:pt x="67" y="21"/>
                    </a:lnTo>
                    <a:lnTo>
                      <a:pt x="69" y="24"/>
                    </a:lnTo>
                    <a:lnTo>
                      <a:pt x="70" y="26"/>
                    </a:lnTo>
                    <a:lnTo>
                      <a:pt x="71" y="29"/>
                    </a:lnTo>
                    <a:lnTo>
                      <a:pt x="72" y="32"/>
                    </a:lnTo>
                    <a:lnTo>
                      <a:pt x="72" y="35"/>
                    </a:lnTo>
                    <a:lnTo>
                      <a:pt x="71" y="37"/>
                    </a:lnTo>
                    <a:lnTo>
                      <a:pt x="71" y="40"/>
                    </a:lnTo>
                    <a:lnTo>
                      <a:pt x="70" y="42"/>
                    </a:lnTo>
                    <a:lnTo>
                      <a:pt x="69" y="44"/>
                    </a:lnTo>
                    <a:lnTo>
                      <a:pt x="67" y="46"/>
                    </a:lnTo>
                    <a:lnTo>
                      <a:pt x="66" y="48"/>
                    </a:lnTo>
                    <a:lnTo>
                      <a:pt x="64" y="49"/>
                    </a:lnTo>
                    <a:lnTo>
                      <a:pt x="61" y="51"/>
                    </a:lnTo>
                    <a:lnTo>
                      <a:pt x="59" y="52"/>
                    </a:lnTo>
                    <a:lnTo>
                      <a:pt x="56" y="53"/>
                    </a:lnTo>
                    <a:lnTo>
                      <a:pt x="53" y="53"/>
                    </a:lnTo>
                    <a:lnTo>
                      <a:pt x="50" y="54"/>
                    </a:lnTo>
                    <a:lnTo>
                      <a:pt x="47" y="54"/>
                    </a:lnTo>
                    <a:lnTo>
                      <a:pt x="44" y="54"/>
                    </a:lnTo>
                    <a:lnTo>
                      <a:pt x="42" y="54"/>
                    </a:lnTo>
                    <a:lnTo>
                      <a:pt x="39" y="53"/>
                    </a:lnTo>
                    <a:lnTo>
                      <a:pt x="36" y="53"/>
                    </a:lnTo>
                    <a:lnTo>
                      <a:pt x="33" y="52"/>
                    </a:lnTo>
                    <a:lnTo>
                      <a:pt x="30" y="51"/>
                    </a:lnTo>
                    <a:lnTo>
                      <a:pt x="28" y="50"/>
                    </a:lnTo>
                    <a:lnTo>
                      <a:pt x="25" y="49"/>
                    </a:lnTo>
                    <a:lnTo>
                      <a:pt x="22" y="48"/>
                    </a:lnTo>
                    <a:lnTo>
                      <a:pt x="20" y="46"/>
                    </a:lnTo>
                    <a:lnTo>
                      <a:pt x="18" y="45"/>
                    </a:lnTo>
                    <a:lnTo>
                      <a:pt x="14" y="42"/>
                    </a:lnTo>
                    <a:lnTo>
                      <a:pt x="11" y="39"/>
                    </a:lnTo>
                    <a:lnTo>
                      <a:pt x="8" y="36"/>
                    </a:lnTo>
                    <a:lnTo>
                      <a:pt x="6" y="32"/>
                    </a:lnTo>
                    <a:lnTo>
                      <a:pt x="4" y="29"/>
                    </a:lnTo>
                    <a:lnTo>
                      <a:pt x="2" y="25"/>
                    </a:lnTo>
                    <a:lnTo>
                      <a:pt x="1" y="21"/>
                    </a:lnTo>
                    <a:lnTo>
                      <a:pt x="0" y="17"/>
                    </a:lnTo>
                    <a:lnTo>
                      <a:pt x="1" y="15"/>
                    </a:lnTo>
                    <a:lnTo>
                      <a:pt x="1" y="14"/>
                    </a:lnTo>
                    <a:lnTo>
                      <a:pt x="1" y="12"/>
                    </a:lnTo>
                    <a:lnTo>
                      <a:pt x="2" y="11"/>
                    </a:lnTo>
                    <a:lnTo>
                      <a:pt x="3" y="9"/>
                    </a:lnTo>
                    <a:lnTo>
                      <a:pt x="4" y="8"/>
                    </a:lnTo>
                    <a:lnTo>
                      <a:pt x="5" y="7"/>
                    </a:lnTo>
                    <a:lnTo>
                      <a:pt x="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2" name="Freeform 207"/>
              <p:cNvSpPr>
                <a:spLocks/>
              </p:cNvSpPr>
              <p:nvPr/>
            </p:nvSpPr>
            <p:spPr bwMode="auto">
              <a:xfrm>
                <a:off x="3547" y="3392"/>
                <a:ext cx="64" cy="49"/>
              </a:xfrm>
              <a:custGeom>
                <a:avLst/>
                <a:gdLst>
                  <a:gd name="T0" fmla="*/ 2 w 64"/>
                  <a:gd name="T1" fmla="*/ 8 h 49"/>
                  <a:gd name="T2" fmla="*/ 5 w 64"/>
                  <a:gd name="T3" fmla="*/ 6 h 49"/>
                  <a:gd name="T4" fmla="*/ 7 w 64"/>
                  <a:gd name="T5" fmla="*/ 5 h 49"/>
                  <a:gd name="T6" fmla="*/ 10 w 64"/>
                  <a:gd name="T7" fmla="*/ 3 h 49"/>
                  <a:gd name="T8" fmla="*/ 13 w 64"/>
                  <a:gd name="T9" fmla="*/ 2 h 49"/>
                  <a:gd name="T10" fmla="*/ 15 w 64"/>
                  <a:gd name="T11" fmla="*/ 1 h 49"/>
                  <a:gd name="T12" fmla="*/ 18 w 64"/>
                  <a:gd name="T13" fmla="*/ 0 h 49"/>
                  <a:gd name="T14" fmla="*/ 21 w 64"/>
                  <a:gd name="T15" fmla="*/ 0 h 49"/>
                  <a:gd name="T16" fmla="*/ 25 w 64"/>
                  <a:gd name="T17" fmla="*/ 1 h 49"/>
                  <a:gd name="T18" fmla="*/ 28 w 64"/>
                  <a:gd name="T19" fmla="*/ 1 h 49"/>
                  <a:gd name="T20" fmla="*/ 31 w 64"/>
                  <a:gd name="T21" fmla="*/ 2 h 49"/>
                  <a:gd name="T22" fmla="*/ 34 w 64"/>
                  <a:gd name="T23" fmla="*/ 3 h 49"/>
                  <a:gd name="T24" fmla="*/ 38 w 64"/>
                  <a:gd name="T25" fmla="*/ 5 h 49"/>
                  <a:gd name="T26" fmla="*/ 41 w 64"/>
                  <a:gd name="T27" fmla="*/ 6 h 49"/>
                  <a:gd name="T28" fmla="*/ 44 w 64"/>
                  <a:gd name="T29" fmla="*/ 8 h 49"/>
                  <a:gd name="T30" fmla="*/ 47 w 64"/>
                  <a:gd name="T31" fmla="*/ 9 h 49"/>
                  <a:gd name="T32" fmla="*/ 50 w 64"/>
                  <a:gd name="T33" fmla="*/ 11 h 49"/>
                  <a:gd name="T34" fmla="*/ 52 w 64"/>
                  <a:gd name="T35" fmla="*/ 13 h 49"/>
                  <a:gd name="T36" fmla="*/ 55 w 64"/>
                  <a:gd name="T37" fmla="*/ 15 h 49"/>
                  <a:gd name="T38" fmla="*/ 57 w 64"/>
                  <a:gd name="T39" fmla="*/ 17 h 49"/>
                  <a:gd name="T40" fmla="*/ 59 w 64"/>
                  <a:gd name="T41" fmla="*/ 20 h 49"/>
                  <a:gd name="T42" fmla="*/ 61 w 64"/>
                  <a:gd name="T43" fmla="*/ 22 h 49"/>
                  <a:gd name="T44" fmla="*/ 63 w 64"/>
                  <a:gd name="T45" fmla="*/ 25 h 49"/>
                  <a:gd name="T46" fmla="*/ 64 w 64"/>
                  <a:gd name="T47" fmla="*/ 28 h 49"/>
                  <a:gd name="T48" fmla="*/ 64 w 64"/>
                  <a:gd name="T49" fmla="*/ 30 h 49"/>
                  <a:gd name="T50" fmla="*/ 64 w 64"/>
                  <a:gd name="T51" fmla="*/ 33 h 49"/>
                  <a:gd name="T52" fmla="*/ 64 w 64"/>
                  <a:gd name="T53" fmla="*/ 35 h 49"/>
                  <a:gd name="T54" fmla="*/ 63 w 64"/>
                  <a:gd name="T55" fmla="*/ 38 h 49"/>
                  <a:gd name="T56" fmla="*/ 62 w 64"/>
                  <a:gd name="T57" fmla="*/ 40 h 49"/>
                  <a:gd name="T58" fmla="*/ 61 w 64"/>
                  <a:gd name="T59" fmla="*/ 42 h 49"/>
                  <a:gd name="T60" fmla="*/ 59 w 64"/>
                  <a:gd name="T61" fmla="*/ 43 h 49"/>
                  <a:gd name="T62" fmla="*/ 57 w 64"/>
                  <a:gd name="T63" fmla="*/ 45 h 49"/>
                  <a:gd name="T64" fmla="*/ 55 w 64"/>
                  <a:gd name="T65" fmla="*/ 46 h 49"/>
                  <a:gd name="T66" fmla="*/ 53 w 64"/>
                  <a:gd name="T67" fmla="*/ 47 h 49"/>
                  <a:gd name="T68" fmla="*/ 51 w 64"/>
                  <a:gd name="T69" fmla="*/ 47 h 49"/>
                  <a:gd name="T70" fmla="*/ 50 w 64"/>
                  <a:gd name="T71" fmla="*/ 48 h 49"/>
                  <a:gd name="T72" fmla="*/ 48 w 64"/>
                  <a:gd name="T73" fmla="*/ 48 h 49"/>
                  <a:gd name="T74" fmla="*/ 46 w 64"/>
                  <a:gd name="T75" fmla="*/ 49 h 49"/>
                  <a:gd name="T76" fmla="*/ 44 w 64"/>
                  <a:gd name="T77" fmla="*/ 49 h 49"/>
                  <a:gd name="T78" fmla="*/ 42 w 64"/>
                  <a:gd name="T79" fmla="*/ 49 h 49"/>
                  <a:gd name="T80" fmla="*/ 40 w 64"/>
                  <a:gd name="T81" fmla="*/ 49 h 49"/>
                  <a:gd name="T82" fmla="*/ 39 w 64"/>
                  <a:gd name="T83" fmla="*/ 49 h 49"/>
                  <a:gd name="T84" fmla="*/ 37 w 64"/>
                  <a:gd name="T85" fmla="*/ 49 h 49"/>
                  <a:gd name="T86" fmla="*/ 35 w 64"/>
                  <a:gd name="T87" fmla="*/ 49 h 49"/>
                  <a:gd name="T88" fmla="*/ 33 w 64"/>
                  <a:gd name="T89" fmla="*/ 49 h 49"/>
                  <a:gd name="T90" fmla="*/ 31 w 64"/>
                  <a:gd name="T91" fmla="*/ 49 h 49"/>
                  <a:gd name="T92" fmla="*/ 30 w 64"/>
                  <a:gd name="T93" fmla="*/ 48 h 49"/>
                  <a:gd name="T94" fmla="*/ 28 w 64"/>
                  <a:gd name="T95" fmla="*/ 47 h 49"/>
                  <a:gd name="T96" fmla="*/ 26 w 64"/>
                  <a:gd name="T97" fmla="*/ 47 h 49"/>
                  <a:gd name="T98" fmla="*/ 21 w 64"/>
                  <a:gd name="T99" fmla="*/ 44 h 49"/>
                  <a:gd name="T100" fmla="*/ 16 w 64"/>
                  <a:gd name="T101" fmla="*/ 41 h 49"/>
                  <a:gd name="T102" fmla="*/ 12 w 64"/>
                  <a:gd name="T103" fmla="*/ 38 h 49"/>
                  <a:gd name="T104" fmla="*/ 8 w 64"/>
                  <a:gd name="T105" fmla="*/ 34 h 49"/>
                  <a:gd name="T106" fmla="*/ 5 w 64"/>
                  <a:gd name="T107" fmla="*/ 30 h 49"/>
                  <a:gd name="T108" fmla="*/ 3 w 64"/>
                  <a:gd name="T109" fmla="*/ 26 h 49"/>
                  <a:gd name="T110" fmla="*/ 1 w 64"/>
                  <a:gd name="T111" fmla="*/ 21 h 49"/>
                  <a:gd name="T112" fmla="*/ 0 w 64"/>
                  <a:gd name="T113" fmla="*/ 16 h 49"/>
                  <a:gd name="T114" fmla="*/ 1 w 64"/>
                  <a:gd name="T115" fmla="*/ 14 h 49"/>
                  <a:gd name="T116" fmla="*/ 1 w 64"/>
                  <a:gd name="T117" fmla="*/ 12 h 49"/>
                  <a:gd name="T118" fmla="*/ 2 w 64"/>
                  <a:gd name="T119" fmla="*/ 10 h 49"/>
                  <a:gd name="T120" fmla="*/ 2 w 64"/>
                  <a:gd name="T121" fmla="*/ 8 h 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4"/>
                  <a:gd name="T184" fmla="*/ 0 h 49"/>
                  <a:gd name="T185" fmla="*/ 64 w 64"/>
                  <a:gd name="T186" fmla="*/ 49 h 4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4" h="49">
                    <a:moveTo>
                      <a:pt x="2" y="8"/>
                    </a:moveTo>
                    <a:lnTo>
                      <a:pt x="5" y="6"/>
                    </a:lnTo>
                    <a:lnTo>
                      <a:pt x="7" y="5"/>
                    </a:lnTo>
                    <a:lnTo>
                      <a:pt x="10" y="3"/>
                    </a:lnTo>
                    <a:lnTo>
                      <a:pt x="13" y="2"/>
                    </a:lnTo>
                    <a:lnTo>
                      <a:pt x="15" y="1"/>
                    </a:lnTo>
                    <a:lnTo>
                      <a:pt x="18" y="0"/>
                    </a:lnTo>
                    <a:lnTo>
                      <a:pt x="21" y="0"/>
                    </a:lnTo>
                    <a:lnTo>
                      <a:pt x="25" y="1"/>
                    </a:lnTo>
                    <a:lnTo>
                      <a:pt x="28" y="1"/>
                    </a:lnTo>
                    <a:lnTo>
                      <a:pt x="31" y="2"/>
                    </a:lnTo>
                    <a:lnTo>
                      <a:pt x="34" y="3"/>
                    </a:lnTo>
                    <a:lnTo>
                      <a:pt x="38" y="5"/>
                    </a:lnTo>
                    <a:lnTo>
                      <a:pt x="41" y="6"/>
                    </a:lnTo>
                    <a:lnTo>
                      <a:pt x="44" y="8"/>
                    </a:lnTo>
                    <a:lnTo>
                      <a:pt x="47" y="9"/>
                    </a:lnTo>
                    <a:lnTo>
                      <a:pt x="50" y="11"/>
                    </a:lnTo>
                    <a:lnTo>
                      <a:pt x="52" y="13"/>
                    </a:lnTo>
                    <a:lnTo>
                      <a:pt x="55" y="15"/>
                    </a:lnTo>
                    <a:lnTo>
                      <a:pt x="57" y="17"/>
                    </a:lnTo>
                    <a:lnTo>
                      <a:pt x="59" y="20"/>
                    </a:lnTo>
                    <a:lnTo>
                      <a:pt x="61" y="22"/>
                    </a:lnTo>
                    <a:lnTo>
                      <a:pt x="63" y="25"/>
                    </a:lnTo>
                    <a:lnTo>
                      <a:pt x="64" y="28"/>
                    </a:lnTo>
                    <a:lnTo>
                      <a:pt x="64" y="30"/>
                    </a:lnTo>
                    <a:lnTo>
                      <a:pt x="64" y="33"/>
                    </a:lnTo>
                    <a:lnTo>
                      <a:pt x="64" y="35"/>
                    </a:lnTo>
                    <a:lnTo>
                      <a:pt x="63" y="38"/>
                    </a:lnTo>
                    <a:lnTo>
                      <a:pt x="62" y="40"/>
                    </a:lnTo>
                    <a:lnTo>
                      <a:pt x="61" y="42"/>
                    </a:lnTo>
                    <a:lnTo>
                      <a:pt x="59" y="43"/>
                    </a:lnTo>
                    <a:lnTo>
                      <a:pt x="57" y="45"/>
                    </a:lnTo>
                    <a:lnTo>
                      <a:pt x="55" y="46"/>
                    </a:lnTo>
                    <a:lnTo>
                      <a:pt x="53" y="47"/>
                    </a:lnTo>
                    <a:lnTo>
                      <a:pt x="51" y="47"/>
                    </a:lnTo>
                    <a:lnTo>
                      <a:pt x="50" y="48"/>
                    </a:lnTo>
                    <a:lnTo>
                      <a:pt x="48" y="48"/>
                    </a:lnTo>
                    <a:lnTo>
                      <a:pt x="46" y="49"/>
                    </a:lnTo>
                    <a:lnTo>
                      <a:pt x="44" y="49"/>
                    </a:lnTo>
                    <a:lnTo>
                      <a:pt x="42" y="49"/>
                    </a:lnTo>
                    <a:lnTo>
                      <a:pt x="40" y="49"/>
                    </a:lnTo>
                    <a:lnTo>
                      <a:pt x="39" y="49"/>
                    </a:lnTo>
                    <a:lnTo>
                      <a:pt x="37" y="49"/>
                    </a:lnTo>
                    <a:lnTo>
                      <a:pt x="35" y="49"/>
                    </a:lnTo>
                    <a:lnTo>
                      <a:pt x="33" y="49"/>
                    </a:lnTo>
                    <a:lnTo>
                      <a:pt x="31" y="49"/>
                    </a:lnTo>
                    <a:lnTo>
                      <a:pt x="30" y="48"/>
                    </a:lnTo>
                    <a:lnTo>
                      <a:pt x="28" y="47"/>
                    </a:lnTo>
                    <a:lnTo>
                      <a:pt x="26" y="47"/>
                    </a:lnTo>
                    <a:lnTo>
                      <a:pt x="21" y="44"/>
                    </a:lnTo>
                    <a:lnTo>
                      <a:pt x="16" y="41"/>
                    </a:lnTo>
                    <a:lnTo>
                      <a:pt x="12" y="38"/>
                    </a:lnTo>
                    <a:lnTo>
                      <a:pt x="8" y="34"/>
                    </a:lnTo>
                    <a:lnTo>
                      <a:pt x="5" y="30"/>
                    </a:lnTo>
                    <a:lnTo>
                      <a:pt x="3" y="26"/>
                    </a:lnTo>
                    <a:lnTo>
                      <a:pt x="1" y="21"/>
                    </a:lnTo>
                    <a:lnTo>
                      <a:pt x="0" y="16"/>
                    </a:lnTo>
                    <a:lnTo>
                      <a:pt x="1" y="14"/>
                    </a:lnTo>
                    <a:lnTo>
                      <a:pt x="1" y="12"/>
                    </a:lnTo>
                    <a:lnTo>
                      <a:pt x="2" y="1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3" name="Freeform 208"/>
              <p:cNvSpPr>
                <a:spLocks/>
              </p:cNvSpPr>
              <p:nvPr/>
            </p:nvSpPr>
            <p:spPr bwMode="auto">
              <a:xfrm>
                <a:off x="3554" y="3487"/>
                <a:ext cx="44" cy="12"/>
              </a:xfrm>
              <a:custGeom>
                <a:avLst/>
                <a:gdLst>
                  <a:gd name="T0" fmla="*/ 1 w 44"/>
                  <a:gd name="T1" fmla="*/ 0 h 12"/>
                  <a:gd name="T2" fmla="*/ 2 w 44"/>
                  <a:gd name="T3" fmla="*/ 0 h 12"/>
                  <a:gd name="T4" fmla="*/ 4 w 44"/>
                  <a:gd name="T5" fmla="*/ 2 h 12"/>
                  <a:gd name="T6" fmla="*/ 6 w 44"/>
                  <a:gd name="T7" fmla="*/ 3 h 12"/>
                  <a:gd name="T8" fmla="*/ 9 w 44"/>
                  <a:gd name="T9" fmla="*/ 4 h 12"/>
                  <a:gd name="T10" fmla="*/ 11 w 44"/>
                  <a:gd name="T11" fmla="*/ 6 h 12"/>
                  <a:gd name="T12" fmla="*/ 14 w 44"/>
                  <a:gd name="T13" fmla="*/ 6 h 12"/>
                  <a:gd name="T14" fmla="*/ 16 w 44"/>
                  <a:gd name="T15" fmla="*/ 7 h 12"/>
                  <a:gd name="T16" fmla="*/ 19 w 44"/>
                  <a:gd name="T17" fmla="*/ 8 h 12"/>
                  <a:gd name="T18" fmla="*/ 22 w 44"/>
                  <a:gd name="T19" fmla="*/ 9 h 12"/>
                  <a:gd name="T20" fmla="*/ 24 w 44"/>
                  <a:gd name="T21" fmla="*/ 9 h 12"/>
                  <a:gd name="T22" fmla="*/ 27 w 44"/>
                  <a:gd name="T23" fmla="*/ 10 h 12"/>
                  <a:gd name="T24" fmla="*/ 30 w 44"/>
                  <a:gd name="T25" fmla="*/ 10 h 12"/>
                  <a:gd name="T26" fmla="*/ 32 w 44"/>
                  <a:gd name="T27" fmla="*/ 11 h 12"/>
                  <a:gd name="T28" fmla="*/ 35 w 44"/>
                  <a:gd name="T29" fmla="*/ 11 h 12"/>
                  <a:gd name="T30" fmla="*/ 38 w 44"/>
                  <a:gd name="T31" fmla="*/ 11 h 12"/>
                  <a:gd name="T32" fmla="*/ 41 w 44"/>
                  <a:gd name="T33" fmla="*/ 12 h 12"/>
                  <a:gd name="T34" fmla="*/ 44 w 44"/>
                  <a:gd name="T35" fmla="*/ 12 h 12"/>
                  <a:gd name="T36" fmla="*/ 42 w 44"/>
                  <a:gd name="T37" fmla="*/ 12 h 12"/>
                  <a:gd name="T38" fmla="*/ 40 w 44"/>
                  <a:gd name="T39" fmla="*/ 12 h 12"/>
                  <a:gd name="T40" fmla="*/ 39 w 44"/>
                  <a:gd name="T41" fmla="*/ 12 h 12"/>
                  <a:gd name="T42" fmla="*/ 37 w 44"/>
                  <a:gd name="T43" fmla="*/ 12 h 12"/>
                  <a:gd name="T44" fmla="*/ 35 w 44"/>
                  <a:gd name="T45" fmla="*/ 12 h 12"/>
                  <a:gd name="T46" fmla="*/ 33 w 44"/>
                  <a:gd name="T47" fmla="*/ 12 h 12"/>
                  <a:gd name="T48" fmla="*/ 31 w 44"/>
                  <a:gd name="T49" fmla="*/ 12 h 12"/>
                  <a:gd name="T50" fmla="*/ 30 w 44"/>
                  <a:gd name="T51" fmla="*/ 12 h 12"/>
                  <a:gd name="T52" fmla="*/ 28 w 44"/>
                  <a:gd name="T53" fmla="*/ 11 h 12"/>
                  <a:gd name="T54" fmla="*/ 26 w 44"/>
                  <a:gd name="T55" fmla="*/ 11 h 12"/>
                  <a:gd name="T56" fmla="*/ 24 w 44"/>
                  <a:gd name="T57" fmla="*/ 11 h 12"/>
                  <a:gd name="T58" fmla="*/ 22 w 44"/>
                  <a:gd name="T59" fmla="*/ 10 h 12"/>
                  <a:gd name="T60" fmla="*/ 20 w 44"/>
                  <a:gd name="T61" fmla="*/ 10 h 12"/>
                  <a:gd name="T62" fmla="*/ 18 w 44"/>
                  <a:gd name="T63" fmla="*/ 9 h 12"/>
                  <a:gd name="T64" fmla="*/ 16 w 44"/>
                  <a:gd name="T65" fmla="*/ 9 h 12"/>
                  <a:gd name="T66" fmla="*/ 14 w 44"/>
                  <a:gd name="T67" fmla="*/ 8 h 12"/>
                  <a:gd name="T68" fmla="*/ 12 w 44"/>
                  <a:gd name="T69" fmla="*/ 8 h 12"/>
                  <a:gd name="T70" fmla="*/ 10 w 44"/>
                  <a:gd name="T71" fmla="*/ 7 h 12"/>
                  <a:gd name="T72" fmla="*/ 9 w 44"/>
                  <a:gd name="T73" fmla="*/ 6 h 12"/>
                  <a:gd name="T74" fmla="*/ 7 w 44"/>
                  <a:gd name="T75" fmla="*/ 6 h 12"/>
                  <a:gd name="T76" fmla="*/ 5 w 44"/>
                  <a:gd name="T77" fmla="*/ 5 h 12"/>
                  <a:gd name="T78" fmla="*/ 4 w 44"/>
                  <a:gd name="T79" fmla="*/ 4 h 12"/>
                  <a:gd name="T80" fmla="*/ 2 w 44"/>
                  <a:gd name="T81" fmla="*/ 3 h 12"/>
                  <a:gd name="T82" fmla="*/ 0 w 44"/>
                  <a:gd name="T83" fmla="*/ 2 h 12"/>
                  <a:gd name="T84" fmla="*/ 0 w 44"/>
                  <a:gd name="T85" fmla="*/ 1 h 12"/>
                  <a:gd name="T86" fmla="*/ 0 w 44"/>
                  <a:gd name="T87" fmla="*/ 1 h 12"/>
                  <a:gd name="T88" fmla="*/ 0 w 44"/>
                  <a:gd name="T89" fmla="*/ 1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2"/>
                    </a:lnTo>
                    <a:lnTo>
                      <a:pt x="6" y="3"/>
                    </a:lnTo>
                    <a:lnTo>
                      <a:pt x="9" y="4"/>
                    </a:lnTo>
                    <a:lnTo>
                      <a:pt x="11" y="6"/>
                    </a:lnTo>
                    <a:lnTo>
                      <a:pt x="14" y="6"/>
                    </a:lnTo>
                    <a:lnTo>
                      <a:pt x="16" y="7"/>
                    </a:lnTo>
                    <a:lnTo>
                      <a:pt x="19" y="8"/>
                    </a:lnTo>
                    <a:lnTo>
                      <a:pt x="22" y="9"/>
                    </a:lnTo>
                    <a:lnTo>
                      <a:pt x="24" y="9"/>
                    </a:lnTo>
                    <a:lnTo>
                      <a:pt x="27" y="10"/>
                    </a:lnTo>
                    <a:lnTo>
                      <a:pt x="30" y="10"/>
                    </a:lnTo>
                    <a:lnTo>
                      <a:pt x="32" y="11"/>
                    </a:lnTo>
                    <a:lnTo>
                      <a:pt x="35" y="11"/>
                    </a:lnTo>
                    <a:lnTo>
                      <a:pt x="38" y="11"/>
                    </a:lnTo>
                    <a:lnTo>
                      <a:pt x="41" y="12"/>
                    </a:lnTo>
                    <a:lnTo>
                      <a:pt x="44" y="12"/>
                    </a:lnTo>
                    <a:lnTo>
                      <a:pt x="42" y="12"/>
                    </a:lnTo>
                    <a:lnTo>
                      <a:pt x="40" y="12"/>
                    </a:lnTo>
                    <a:lnTo>
                      <a:pt x="39" y="12"/>
                    </a:lnTo>
                    <a:lnTo>
                      <a:pt x="37" y="12"/>
                    </a:lnTo>
                    <a:lnTo>
                      <a:pt x="35" y="12"/>
                    </a:lnTo>
                    <a:lnTo>
                      <a:pt x="33" y="12"/>
                    </a:lnTo>
                    <a:lnTo>
                      <a:pt x="31" y="12"/>
                    </a:lnTo>
                    <a:lnTo>
                      <a:pt x="30" y="12"/>
                    </a:lnTo>
                    <a:lnTo>
                      <a:pt x="28" y="11"/>
                    </a:lnTo>
                    <a:lnTo>
                      <a:pt x="26" y="11"/>
                    </a:lnTo>
                    <a:lnTo>
                      <a:pt x="24" y="11"/>
                    </a:lnTo>
                    <a:lnTo>
                      <a:pt x="22" y="10"/>
                    </a:lnTo>
                    <a:lnTo>
                      <a:pt x="20" y="10"/>
                    </a:lnTo>
                    <a:lnTo>
                      <a:pt x="18" y="9"/>
                    </a:lnTo>
                    <a:lnTo>
                      <a:pt x="16" y="9"/>
                    </a:lnTo>
                    <a:lnTo>
                      <a:pt x="14" y="8"/>
                    </a:lnTo>
                    <a:lnTo>
                      <a:pt x="12" y="8"/>
                    </a:lnTo>
                    <a:lnTo>
                      <a:pt x="10" y="7"/>
                    </a:lnTo>
                    <a:lnTo>
                      <a:pt x="9" y="6"/>
                    </a:lnTo>
                    <a:lnTo>
                      <a:pt x="7" y="6"/>
                    </a:lnTo>
                    <a:lnTo>
                      <a:pt x="5" y="5"/>
                    </a:lnTo>
                    <a:lnTo>
                      <a:pt x="4" y="4"/>
                    </a:lnTo>
                    <a:lnTo>
                      <a:pt x="2" y="3"/>
                    </a:lnTo>
                    <a:lnTo>
                      <a:pt x="0"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4" name="Freeform 209"/>
              <p:cNvSpPr>
                <a:spLocks/>
              </p:cNvSpPr>
              <p:nvPr/>
            </p:nvSpPr>
            <p:spPr bwMode="auto">
              <a:xfrm>
                <a:off x="3559" y="3477"/>
                <a:ext cx="36" cy="9"/>
              </a:xfrm>
              <a:custGeom>
                <a:avLst/>
                <a:gdLst>
                  <a:gd name="T0" fmla="*/ 1 w 36"/>
                  <a:gd name="T1" fmla="*/ 0 h 9"/>
                  <a:gd name="T2" fmla="*/ 2 w 36"/>
                  <a:gd name="T3" fmla="*/ 1 h 9"/>
                  <a:gd name="T4" fmla="*/ 2 w 36"/>
                  <a:gd name="T5" fmla="*/ 1 h 9"/>
                  <a:gd name="T6" fmla="*/ 3 w 36"/>
                  <a:gd name="T7" fmla="*/ 1 h 9"/>
                  <a:gd name="T8" fmla="*/ 4 w 36"/>
                  <a:gd name="T9" fmla="*/ 2 h 9"/>
                  <a:gd name="T10" fmla="*/ 4 w 36"/>
                  <a:gd name="T11" fmla="*/ 2 h 9"/>
                  <a:gd name="T12" fmla="*/ 5 w 36"/>
                  <a:gd name="T13" fmla="*/ 2 h 9"/>
                  <a:gd name="T14" fmla="*/ 5 w 36"/>
                  <a:gd name="T15" fmla="*/ 3 h 9"/>
                  <a:gd name="T16" fmla="*/ 6 w 36"/>
                  <a:gd name="T17" fmla="*/ 3 h 9"/>
                  <a:gd name="T18" fmla="*/ 9 w 36"/>
                  <a:gd name="T19" fmla="*/ 4 h 9"/>
                  <a:gd name="T20" fmla="*/ 12 w 36"/>
                  <a:gd name="T21" fmla="*/ 5 h 9"/>
                  <a:gd name="T22" fmla="*/ 15 w 36"/>
                  <a:gd name="T23" fmla="*/ 6 h 9"/>
                  <a:gd name="T24" fmla="*/ 18 w 36"/>
                  <a:gd name="T25" fmla="*/ 6 h 9"/>
                  <a:gd name="T26" fmla="*/ 21 w 36"/>
                  <a:gd name="T27" fmla="*/ 7 h 9"/>
                  <a:gd name="T28" fmla="*/ 24 w 36"/>
                  <a:gd name="T29" fmla="*/ 7 h 9"/>
                  <a:gd name="T30" fmla="*/ 27 w 36"/>
                  <a:gd name="T31" fmla="*/ 8 h 9"/>
                  <a:gd name="T32" fmla="*/ 30 w 36"/>
                  <a:gd name="T33" fmla="*/ 8 h 9"/>
                  <a:gd name="T34" fmla="*/ 31 w 36"/>
                  <a:gd name="T35" fmla="*/ 8 h 9"/>
                  <a:gd name="T36" fmla="*/ 31 w 36"/>
                  <a:gd name="T37" fmla="*/ 8 h 9"/>
                  <a:gd name="T38" fmla="*/ 32 w 36"/>
                  <a:gd name="T39" fmla="*/ 8 h 9"/>
                  <a:gd name="T40" fmla="*/ 33 w 36"/>
                  <a:gd name="T41" fmla="*/ 8 h 9"/>
                  <a:gd name="T42" fmla="*/ 34 w 36"/>
                  <a:gd name="T43" fmla="*/ 8 h 9"/>
                  <a:gd name="T44" fmla="*/ 34 w 36"/>
                  <a:gd name="T45" fmla="*/ 8 h 9"/>
                  <a:gd name="T46" fmla="*/ 35 w 36"/>
                  <a:gd name="T47" fmla="*/ 8 h 9"/>
                  <a:gd name="T48" fmla="*/ 36 w 36"/>
                  <a:gd name="T49" fmla="*/ 8 h 9"/>
                  <a:gd name="T50" fmla="*/ 35 w 36"/>
                  <a:gd name="T51" fmla="*/ 9 h 9"/>
                  <a:gd name="T52" fmla="*/ 34 w 36"/>
                  <a:gd name="T53" fmla="*/ 9 h 9"/>
                  <a:gd name="T54" fmla="*/ 33 w 36"/>
                  <a:gd name="T55" fmla="*/ 9 h 9"/>
                  <a:gd name="T56" fmla="*/ 32 w 36"/>
                  <a:gd name="T57" fmla="*/ 9 h 9"/>
                  <a:gd name="T58" fmla="*/ 30 w 36"/>
                  <a:gd name="T59" fmla="*/ 9 h 9"/>
                  <a:gd name="T60" fmla="*/ 28 w 36"/>
                  <a:gd name="T61" fmla="*/ 9 h 9"/>
                  <a:gd name="T62" fmla="*/ 26 w 36"/>
                  <a:gd name="T63" fmla="*/ 8 h 9"/>
                  <a:gd name="T64" fmla="*/ 23 w 36"/>
                  <a:gd name="T65" fmla="*/ 8 h 9"/>
                  <a:gd name="T66" fmla="*/ 21 w 36"/>
                  <a:gd name="T67" fmla="*/ 8 h 9"/>
                  <a:gd name="T68" fmla="*/ 19 w 36"/>
                  <a:gd name="T69" fmla="*/ 8 h 9"/>
                  <a:gd name="T70" fmla="*/ 17 w 36"/>
                  <a:gd name="T71" fmla="*/ 8 h 9"/>
                  <a:gd name="T72" fmla="*/ 15 w 36"/>
                  <a:gd name="T73" fmla="*/ 7 h 9"/>
                  <a:gd name="T74" fmla="*/ 13 w 36"/>
                  <a:gd name="T75" fmla="*/ 7 h 9"/>
                  <a:gd name="T76" fmla="*/ 11 w 36"/>
                  <a:gd name="T77" fmla="*/ 6 h 9"/>
                  <a:gd name="T78" fmla="*/ 9 w 36"/>
                  <a:gd name="T79" fmla="*/ 6 h 9"/>
                  <a:gd name="T80" fmla="*/ 7 w 36"/>
                  <a:gd name="T81" fmla="*/ 5 h 9"/>
                  <a:gd name="T82" fmla="*/ 5 w 36"/>
                  <a:gd name="T83" fmla="*/ 4 h 9"/>
                  <a:gd name="T84" fmla="*/ 3 w 36"/>
                  <a:gd name="T85" fmla="*/ 3 h 9"/>
                  <a:gd name="T86" fmla="*/ 2 w 36"/>
                  <a:gd name="T87" fmla="*/ 2 h 9"/>
                  <a:gd name="T88" fmla="*/ 0 w 36"/>
                  <a:gd name="T89" fmla="*/ 1 h 9"/>
                  <a:gd name="T90" fmla="*/ 0 w 36"/>
                  <a:gd name="T91" fmla="*/ 1 h 9"/>
                  <a:gd name="T92" fmla="*/ 0 w 36"/>
                  <a:gd name="T93" fmla="*/ 0 h 9"/>
                  <a:gd name="T94" fmla="*/ 0 w 36"/>
                  <a:gd name="T95" fmla="*/ 0 h 9"/>
                  <a:gd name="T96" fmla="*/ 1 w 36"/>
                  <a:gd name="T97" fmla="*/ 0 h 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9"/>
                  <a:gd name="T149" fmla="*/ 36 w 36"/>
                  <a:gd name="T150" fmla="*/ 9 h 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9">
                    <a:moveTo>
                      <a:pt x="1" y="0"/>
                    </a:moveTo>
                    <a:lnTo>
                      <a:pt x="2" y="1"/>
                    </a:lnTo>
                    <a:lnTo>
                      <a:pt x="3" y="1"/>
                    </a:lnTo>
                    <a:lnTo>
                      <a:pt x="4" y="2"/>
                    </a:lnTo>
                    <a:lnTo>
                      <a:pt x="5" y="2"/>
                    </a:lnTo>
                    <a:lnTo>
                      <a:pt x="5" y="3"/>
                    </a:lnTo>
                    <a:lnTo>
                      <a:pt x="6" y="3"/>
                    </a:lnTo>
                    <a:lnTo>
                      <a:pt x="9" y="4"/>
                    </a:lnTo>
                    <a:lnTo>
                      <a:pt x="12" y="5"/>
                    </a:lnTo>
                    <a:lnTo>
                      <a:pt x="15" y="6"/>
                    </a:lnTo>
                    <a:lnTo>
                      <a:pt x="18" y="6"/>
                    </a:lnTo>
                    <a:lnTo>
                      <a:pt x="21" y="7"/>
                    </a:lnTo>
                    <a:lnTo>
                      <a:pt x="24" y="7"/>
                    </a:lnTo>
                    <a:lnTo>
                      <a:pt x="27" y="8"/>
                    </a:lnTo>
                    <a:lnTo>
                      <a:pt x="30" y="8"/>
                    </a:lnTo>
                    <a:lnTo>
                      <a:pt x="31" y="8"/>
                    </a:lnTo>
                    <a:lnTo>
                      <a:pt x="32" y="8"/>
                    </a:lnTo>
                    <a:lnTo>
                      <a:pt x="33" y="8"/>
                    </a:lnTo>
                    <a:lnTo>
                      <a:pt x="34" y="8"/>
                    </a:lnTo>
                    <a:lnTo>
                      <a:pt x="35" y="8"/>
                    </a:lnTo>
                    <a:lnTo>
                      <a:pt x="36" y="8"/>
                    </a:lnTo>
                    <a:lnTo>
                      <a:pt x="35" y="9"/>
                    </a:lnTo>
                    <a:lnTo>
                      <a:pt x="34" y="9"/>
                    </a:lnTo>
                    <a:lnTo>
                      <a:pt x="33" y="9"/>
                    </a:lnTo>
                    <a:lnTo>
                      <a:pt x="32" y="9"/>
                    </a:lnTo>
                    <a:lnTo>
                      <a:pt x="30" y="9"/>
                    </a:lnTo>
                    <a:lnTo>
                      <a:pt x="28" y="9"/>
                    </a:lnTo>
                    <a:lnTo>
                      <a:pt x="26" y="8"/>
                    </a:lnTo>
                    <a:lnTo>
                      <a:pt x="23" y="8"/>
                    </a:lnTo>
                    <a:lnTo>
                      <a:pt x="21" y="8"/>
                    </a:lnTo>
                    <a:lnTo>
                      <a:pt x="19" y="8"/>
                    </a:lnTo>
                    <a:lnTo>
                      <a:pt x="17" y="8"/>
                    </a:lnTo>
                    <a:lnTo>
                      <a:pt x="15" y="7"/>
                    </a:lnTo>
                    <a:lnTo>
                      <a:pt x="13" y="7"/>
                    </a:lnTo>
                    <a:lnTo>
                      <a:pt x="11" y="6"/>
                    </a:lnTo>
                    <a:lnTo>
                      <a:pt x="9" y="6"/>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5" name="Freeform 210"/>
              <p:cNvSpPr>
                <a:spLocks/>
              </p:cNvSpPr>
              <p:nvPr/>
            </p:nvSpPr>
            <p:spPr bwMode="auto">
              <a:xfrm>
                <a:off x="3562" y="3467"/>
                <a:ext cx="31" cy="7"/>
              </a:xfrm>
              <a:custGeom>
                <a:avLst/>
                <a:gdLst>
                  <a:gd name="T0" fmla="*/ 1 w 31"/>
                  <a:gd name="T1" fmla="*/ 0 h 7"/>
                  <a:gd name="T2" fmla="*/ 3 w 31"/>
                  <a:gd name="T3" fmla="*/ 1 h 7"/>
                  <a:gd name="T4" fmla="*/ 4 w 31"/>
                  <a:gd name="T5" fmla="*/ 2 h 7"/>
                  <a:gd name="T6" fmla="*/ 6 w 31"/>
                  <a:gd name="T7" fmla="*/ 3 h 7"/>
                  <a:gd name="T8" fmla="*/ 8 w 31"/>
                  <a:gd name="T9" fmla="*/ 3 h 7"/>
                  <a:gd name="T10" fmla="*/ 10 w 31"/>
                  <a:gd name="T11" fmla="*/ 4 h 7"/>
                  <a:gd name="T12" fmla="*/ 12 w 31"/>
                  <a:gd name="T13" fmla="*/ 4 h 7"/>
                  <a:gd name="T14" fmla="*/ 13 w 31"/>
                  <a:gd name="T15" fmla="*/ 5 h 7"/>
                  <a:gd name="T16" fmla="*/ 15 w 31"/>
                  <a:gd name="T17" fmla="*/ 5 h 7"/>
                  <a:gd name="T18" fmla="*/ 17 w 31"/>
                  <a:gd name="T19" fmla="*/ 5 h 7"/>
                  <a:gd name="T20" fmla="*/ 19 w 31"/>
                  <a:gd name="T21" fmla="*/ 6 h 7"/>
                  <a:gd name="T22" fmla="*/ 21 w 31"/>
                  <a:gd name="T23" fmla="*/ 6 h 7"/>
                  <a:gd name="T24" fmla="*/ 23 w 31"/>
                  <a:gd name="T25" fmla="*/ 6 h 7"/>
                  <a:gd name="T26" fmla="*/ 25 w 31"/>
                  <a:gd name="T27" fmla="*/ 6 h 7"/>
                  <a:gd name="T28" fmla="*/ 27 w 31"/>
                  <a:gd name="T29" fmla="*/ 7 h 7"/>
                  <a:gd name="T30" fmla="*/ 29 w 31"/>
                  <a:gd name="T31" fmla="*/ 7 h 7"/>
                  <a:gd name="T32" fmla="*/ 30 w 31"/>
                  <a:gd name="T33" fmla="*/ 7 h 7"/>
                  <a:gd name="T34" fmla="*/ 31 w 31"/>
                  <a:gd name="T35" fmla="*/ 7 h 7"/>
                  <a:gd name="T36" fmla="*/ 29 w 31"/>
                  <a:gd name="T37" fmla="*/ 7 h 7"/>
                  <a:gd name="T38" fmla="*/ 27 w 31"/>
                  <a:gd name="T39" fmla="*/ 7 h 7"/>
                  <a:gd name="T40" fmla="*/ 25 w 31"/>
                  <a:gd name="T41" fmla="*/ 7 h 7"/>
                  <a:gd name="T42" fmla="*/ 23 w 31"/>
                  <a:gd name="T43" fmla="*/ 7 h 7"/>
                  <a:gd name="T44" fmla="*/ 21 w 31"/>
                  <a:gd name="T45" fmla="*/ 7 h 7"/>
                  <a:gd name="T46" fmla="*/ 19 w 31"/>
                  <a:gd name="T47" fmla="*/ 7 h 7"/>
                  <a:gd name="T48" fmla="*/ 17 w 31"/>
                  <a:gd name="T49" fmla="*/ 7 h 7"/>
                  <a:gd name="T50" fmla="*/ 15 w 31"/>
                  <a:gd name="T51" fmla="*/ 6 h 7"/>
                  <a:gd name="T52" fmla="*/ 13 w 31"/>
                  <a:gd name="T53" fmla="*/ 6 h 7"/>
                  <a:gd name="T54" fmla="*/ 11 w 31"/>
                  <a:gd name="T55" fmla="*/ 6 h 7"/>
                  <a:gd name="T56" fmla="*/ 9 w 31"/>
                  <a:gd name="T57" fmla="*/ 5 h 7"/>
                  <a:gd name="T58" fmla="*/ 7 w 31"/>
                  <a:gd name="T59" fmla="*/ 5 h 7"/>
                  <a:gd name="T60" fmla="*/ 6 w 31"/>
                  <a:gd name="T61" fmla="*/ 4 h 7"/>
                  <a:gd name="T62" fmla="*/ 4 w 31"/>
                  <a:gd name="T63" fmla="*/ 3 h 7"/>
                  <a:gd name="T64" fmla="*/ 2 w 31"/>
                  <a:gd name="T65" fmla="*/ 2 h 7"/>
                  <a:gd name="T66" fmla="*/ 0 w 31"/>
                  <a:gd name="T67" fmla="*/ 1 h 7"/>
                  <a:gd name="T68" fmla="*/ 1 w 31"/>
                  <a:gd name="T69" fmla="*/ 1 h 7"/>
                  <a:gd name="T70" fmla="*/ 1 w 31"/>
                  <a:gd name="T71" fmla="*/ 1 h 7"/>
                  <a:gd name="T72" fmla="*/ 1 w 31"/>
                  <a:gd name="T73" fmla="*/ 0 h 7"/>
                  <a:gd name="T74" fmla="*/ 1 w 31"/>
                  <a:gd name="T75" fmla="*/ 0 h 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1"/>
                  <a:gd name="T115" fmla="*/ 0 h 7"/>
                  <a:gd name="T116" fmla="*/ 31 w 31"/>
                  <a:gd name="T117" fmla="*/ 7 h 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1" h="7">
                    <a:moveTo>
                      <a:pt x="1" y="0"/>
                    </a:moveTo>
                    <a:lnTo>
                      <a:pt x="3" y="1"/>
                    </a:lnTo>
                    <a:lnTo>
                      <a:pt x="4" y="2"/>
                    </a:lnTo>
                    <a:lnTo>
                      <a:pt x="6" y="3"/>
                    </a:lnTo>
                    <a:lnTo>
                      <a:pt x="8" y="3"/>
                    </a:lnTo>
                    <a:lnTo>
                      <a:pt x="10" y="4"/>
                    </a:lnTo>
                    <a:lnTo>
                      <a:pt x="12" y="4"/>
                    </a:lnTo>
                    <a:lnTo>
                      <a:pt x="13" y="5"/>
                    </a:lnTo>
                    <a:lnTo>
                      <a:pt x="15" y="5"/>
                    </a:lnTo>
                    <a:lnTo>
                      <a:pt x="17" y="5"/>
                    </a:lnTo>
                    <a:lnTo>
                      <a:pt x="19" y="6"/>
                    </a:lnTo>
                    <a:lnTo>
                      <a:pt x="21" y="6"/>
                    </a:lnTo>
                    <a:lnTo>
                      <a:pt x="23" y="6"/>
                    </a:lnTo>
                    <a:lnTo>
                      <a:pt x="25" y="6"/>
                    </a:lnTo>
                    <a:lnTo>
                      <a:pt x="27" y="7"/>
                    </a:lnTo>
                    <a:lnTo>
                      <a:pt x="29" y="7"/>
                    </a:lnTo>
                    <a:lnTo>
                      <a:pt x="30" y="7"/>
                    </a:lnTo>
                    <a:lnTo>
                      <a:pt x="31" y="7"/>
                    </a:lnTo>
                    <a:lnTo>
                      <a:pt x="29" y="7"/>
                    </a:lnTo>
                    <a:lnTo>
                      <a:pt x="27" y="7"/>
                    </a:lnTo>
                    <a:lnTo>
                      <a:pt x="25" y="7"/>
                    </a:lnTo>
                    <a:lnTo>
                      <a:pt x="23" y="7"/>
                    </a:lnTo>
                    <a:lnTo>
                      <a:pt x="21" y="7"/>
                    </a:lnTo>
                    <a:lnTo>
                      <a:pt x="19" y="7"/>
                    </a:lnTo>
                    <a:lnTo>
                      <a:pt x="17" y="7"/>
                    </a:lnTo>
                    <a:lnTo>
                      <a:pt x="15" y="6"/>
                    </a:lnTo>
                    <a:lnTo>
                      <a:pt x="13" y="6"/>
                    </a:lnTo>
                    <a:lnTo>
                      <a:pt x="11" y="6"/>
                    </a:lnTo>
                    <a:lnTo>
                      <a:pt x="9" y="5"/>
                    </a:lnTo>
                    <a:lnTo>
                      <a:pt x="7" y="5"/>
                    </a:lnTo>
                    <a:lnTo>
                      <a:pt x="6" y="4"/>
                    </a:lnTo>
                    <a:lnTo>
                      <a:pt x="4" y="3"/>
                    </a:lnTo>
                    <a:lnTo>
                      <a:pt x="2" y="2"/>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6" name="Freeform 211"/>
              <p:cNvSpPr>
                <a:spLocks/>
              </p:cNvSpPr>
              <p:nvPr/>
            </p:nvSpPr>
            <p:spPr bwMode="auto">
              <a:xfrm>
                <a:off x="3565" y="3406"/>
                <a:ext cx="28" cy="20"/>
              </a:xfrm>
              <a:custGeom>
                <a:avLst/>
                <a:gdLst>
                  <a:gd name="T0" fmla="*/ 2 w 28"/>
                  <a:gd name="T1" fmla="*/ 2 h 20"/>
                  <a:gd name="T2" fmla="*/ 4 w 28"/>
                  <a:gd name="T3" fmla="*/ 1 h 20"/>
                  <a:gd name="T4" fmla="*/ 6 w 28"/>
                  <a:gd name="T5" fmla="*/ 0 h 20"/>
                  <a:gd name="T6" fmla="*/ 8 w 28"/>
                  <a:gd name="T7" fmla="*/ 0 h 20"/>
                  <a:gd name="T8" fmla="*/ 10 w 28"/>
                  <a:gd name="T9" fmla="*/ 0 h 20"/>
                  <a:gd name="T10" fmla="*/ 12 w 28"/>
                  <a:gd name="T11" fmla="*/ 0 h 20"/>
                  <a:gd name="T12" fmla="*/ 14 w 28"/>
                  <a:gd name="T13" fmla="*/ 0 h 20"/>
                  <a:gd name="T14" fmla="*/ 17 w 28"/>
                  <a:gd name="T15" fmla="*/ 1 h 20"/>
                  <a:gd name="T16" fmla="*/ 19 w 28"/>
                  <a:gd name="T17" fmla="*/ 1 h 20"/>
                  <a:gd name="T18" fmla="*/ 20 w 28"/>
                  <a:gd name="T19" fmla="*/ 2 h 20"/>
                  <a:gd name="T20" fmla="*/ 22 w 28"/>
                  <a:gd name="T21" fmla="*/ 3 h 20"/>
                  <a:gd name="T22" fmla="*/ 23 w 28"/>
                  <a:gd name="T23" fmla="*/ 4 h 20"/>
                  <a:gd name="T24" fmla="*/ 24 w 28"/>
                  <a:gd name="T25" fmla="*/ 5 h 20"/>
                  <a:gd name="T26" fmla="*/ 25 w 28"/>
                  <a:gd name="T27" fmla="*/ 6 h 20"/>
                  <a:gd name="T28" fmla="*/ 26 w 28"/>
                  <a:gd name="T29" fmla="*/ 7 h 20"/>
                  <a:gd name="T30" fmla="*/ 27 w 28"/>
                  <a:gd name="T31" fmla="*/ 9 h 20"/>
                  <a:gd name="T32" fmla="*/ 28 w 28"/>
                  <a:gd name="T33" fmla="*/ 10 h 20"/>
                  <a:gd name="T34" fmla="*/ 28 w 28"/>
                  <a:gd name="T35" fmla="*/ 12 h 20"/>
                  <a:gd name="T36" fmla="*/ 28 w 28"/>
                  <a:gd name="T37" fmla="*/ 14 h 20"/>
                  <a:gd name="T38" fmla="*/ 28 w 28"/>
                  <a:gd name="T39" fmla="*/ 15 h 20"/>
                  <a:gd name="T40" fmla="*/ 27 w 28"/>
                  <a:gd name="T41" fmla="*/ 17 h 20"/>
                  <a:gd name="T42" fmla="*/ 25 w 28"/>
                  <a:gd name="T43" fmla="*/ 18 h 20"/>
                  <a:gd name="T44" fmla="*/ 23 w 28"/>
                  <a:gd name="T45" fmla="*/ 19 h 20"/>
                  <a:gd name="T46" fmla="*/ 21 w 28"/>
                  <a:gd name="T47" fmla="*/ 20 h 20"/>
                  <a:gd name="T48" fmla="*/ 19 w 28"/>
                  <a:gd name="T49" fmla="*/ 20 h 20"/>
                  <a:gd name="T50" fmla="*/ 17 w 28"/>
                  <a:gd name="T51" fmla="*/ 20 h 20"/>
                  <a:gd name="T52" fmla="*/ 15 w 28"/>
                  <a:gd name="T53" fmla="*/ 20 h 20"/>
                  <a:gd name="T54" fmla="*/ 13 w 28"/>
                  <a:gd name="T55" fmla="*/ 20 h 20"/>
                  <a:gd name="T56" fmla="*/ 11 w 28"/>
                  <a:gd name="T57" fmla="*/ 19 h 20"/>
                  <a:gd name="T58" fmla="*/ 9 w 28"/>
                  <a:gd name="T59" fmla="*/ 18 h 20"/>
                  <a:gd name="T60" fmla="*/ 8 w 28"/>
                  <a:gd name="T61" fmla="*/ 17 h 20"/>
                  <a:gd name="T62" fmla="*/ 6 w 28"/>
                  <a:gd name="T63" fmla="*/ 16 h 20"/>
                  <a:gd name="T64" fmla="*/ 5 w 28"/>
                  <a:gd name="T65" fmla="*/ 15 h 20"/>
                  <a:gd name="T66" fmla="*/ 3 w 28"/>
                  <a:gd name="T67" fmla="*/ 13 h 20"/>
                  <a:gd name="T68" fmla="*/ 2 w 28"/>
                  <a:gd name="T69" fmla="*/ 12 h 20"/>
                  <a:gd name="T70" fmla="*/ 1 w 28"/>
                  <a:gd name="T71" fmla="*/ 10 h 20"/>
                  <a:gd name="T72" fmla="*/ 0 w 28"/>
                  <a:gd name="T73" fmla="*/ 8 h 20"/>
                  <a:gd name="T74" fmla="*/ 0 w 28"/>
                  <a:gd name="T75" fmla="*/ 7 h 20"/>
                  <a:gd name="T76" fmla="*/ 0 w 28"/>
                  <a:gd name="T77" fmla="*/ 5 h 20"/>
                  <a:gd name="T78" fmla="*/ 1 w 28"/>
                  <a:gd name="T79" fmla="*/ 3 h 20"/>
                  <a:gd name="T80" fmla="*/ 2 w 28"/>
                  <a:gd name="T81" fmla="*/ 2 h 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0"/>
                  <a:gd name="T125" fmla="*/ 28 w 28"/>
                  <a:gd name="T126" fmla="*/ 20 h 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0">
                    <a:moveTo>
                      <a:pt x="2" y="2"/>
                    </a:moveTo>
                    <a:lnTo>
                      <a:pt x="4" y="1"/>
                    </a:lnTo>
                    <a:lnTo>
                      <a:pt x="6" y="0"/>
                    </a:lnTo>
                    <a:lnTo>
                      <a:pt x="8" y="0"/>
                    </a:lnTo>
                    <a:lnTo>
                      <a:pt x="10" y="0"/>
                    </a:lnTo>
                    <a:lnTo>
                      <a:pt x="12" y="0"/>
                    </a:lnTo>
                    <a:lnTo>
                      <a:pt x="14" y="0"/>
                    </a:lnTo>
                    <a:lnTo>
                      <a:pt x="17" y="1"/>
                    </a:lnTo>
                    <a:lnTo>
                      <a:pt x="19" y="1"/>
                    </a:lnTo>
                    <a:lnTo>
                      <a:pt x="20" y="2"/>
                    </a:lnTo>
                    <a:lnTo>
                      <a:pt x="22" y="3"/>
                    </a:lnTo>
                    <a:lnTo>
                      <a:pt x="23" y="4"/>
                    </a:lnTo>
                    <a:lnTo>
                      <a:pt x="24" y="5"/>
                    </a:lnTo>
                    <a:lnTo>
                      <a:pt x="25" y="6"/>
                    </a:lnTo>
                    <a:lnTo>
                      <a:pt x="26" y="7"/>
                    </a:lnTo>
                    <a:lnTo>
                      <a:pt x="27" y="9"/>
                    </a:lnTo>
                    <a:lnTo>
                      <a:pt x="28" y="10"/>
                    </a:lnTo>
                    <a:lnTo>
                      <a:pt x="28" y="12"/>
                    </a:lnTo>
                    <a:lnTo>
                      <a:pt x="28" y="14"/>
                    </a:lnTo>
                    <a:lnTo>
                      <a:pt x="28" y="15"/>
                    </a:lnTo>
                    <a:lnTo>
                      <a:pt x="27" y="17"/>
                    </a:lnTo>
                    <a:lnTo>
                      <a:pt x="25" y="18"/>
                    </a:lnTo>
                    <a:lnTo>
                      <a:pt x="23" y="19"/>
                    </a:lnTo>
                    <a:lnTo>
                      <a:pt x="21" y="20"/>
                    </a:lnTo>
                    <a:lnTo>
                      <a:pt x="19" y="20"/>
                    </a:lnTo>
                    <a:lnTo>
                      <a:pt x="17" y="20"/>
                    </a:lnTo>
                    <a:lnTo>
                      <a:pt x="15" y="20"/>
                    </a:lnTo>
                    <a:lnTo>
                      <a:pt x="13" y="20"/>
                    </a:lnTo>
                    <a:lnTo>
                      <a:pt x="11" y="19"/>
                    </a:lnTo>
                    <a:lnTo>
                      <a:pt x="9" y="18"/>
                    </a:lnTo>
                    <a:lnTo>
                      <a:pt x="8" y="17"/>
                    </a:lnTo>
                    <a:lnTo>
                      <a:pt x="6" y="16"/>
                    </a:lnTo>
                    <a:lnTo>
                      <a:pt x="5" y="15"/>
                    </a:lnTo>
                    <a:lnTo>
                      <a:pt x="3" y="13"/>
                    </a:lnTo>
                    <a:lnTo>
                      <a:pt x="2" y="12"/>
                    </a:lnTo>
                    <a:lnTo>
                      <a:pt x="1" y="10"/>
                    </a:lnTo>
                    <a:lnTo>
                      <a:pt x="0" y="8"/>
                    </a:lnTo>
                    <a:lnTo>
                      <a:pt x="0" y="7"/>
                    </a:lnTo>
                    <a:lnTo>
                      <a:pt x="0" y="5"/>
                    </a:lnTo>
                    <a:lnTo>
                      <a:pt x="1" y="3"/>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7" name="Freeform 212"/>
              <p:cNvSpPr>
                <a:spLocks/>
              </p:cNvSpPr>
              <p:nvPr/>
            </p:nvSpPr>
            <p:spPr bwMode="auto">
              <a:xfrm>
                <a:off x="3567" y="3458"/>
                <a:ext cx="22" cy="5"/>
              </a:xfrm>
              <a:custGeom>
                <a:avLst/>
                <a:gdLst>
                  <a:gd name="T0" fmla="*/ 1 w 22"/>
                  <a:gd name="T1" fmla="*/ 0 h 5"/>
                  <a:gd name="T2" fmla="*/ 3 w 22"/>
                  <a:gd name="T3" fmla="*/ 1 h 5"/>
                  <a:gd name="T4" fmla="*/ 6 w 22"/>
                  <a:gd name="T5" fmla="*/ 2 h 5"/>
                  <a:gd name="T6" fmla="*/ 8 w 22"/>
                  <a:gd name="T7" fmla="*/ 2 h 5"/>
                  <a:gd name="T8" fmla="*/ 11 w 22"/>
                  <a:gd name="T9" fmla="*/ 3 h 5"/>
                  <a:gd name="T10" fmla="*/ 13 w 22"/>
                  <a:gd name="T11" fmla="*/ 4 h 5"/>
                  <a:gd name="T12" fmla="*/ 16 w 22"/>
                  <a:gd name="T13" fmla="*/ 4 h 5"/>
                  <a:gd name="T14" fmla="*/ 19 w 22"/>
                  <a:gd name="T15" fmla="*/ 4 h 5"/>
                  <a:gd name="T16" fmla="*/ 22 w 22"/>
                  <a:gd name="T17" fmla="*/ 4 h 5"/>
                  <a:gd name="T18" fmla="*/ 21 w 22"/>
                  <a:gd name="T19" fmla="*/ 5 h 5"/>
                  <a:gd name="T20" fmla="*/ 18 w 22"/>
                  <a:gd name="T21" fmla="*/ 5 h 5"/>
                  <a:gd name="T22" fmla="*/ 15 w 22"/>
                  <a:gd name="T23" fmla="*/ 5 h 5"/>
                  <a:gd name="T24" fmla="*/ 13 w 22"/>
                  <a:gd name="T25" fmla="*/ 5 h 5"/>
                  <a:gd name="T26" fmla="*/ 10 w 22"/>
                  <a:gd name="T27" fmla="*/ 4 h 5"/>
                  <a:gd name="T28" fmla="*/ 7 w 22"/>
                  <a:gd name="T29" fmla="*/ 4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2"/>
                    </a:lnTo>
                    <a:lnTo>
                      <a:pt x="11" y="3"/>
                    </a:lnTo>
                    <a:lnTo>
                      <a:pt x="13" y="4"/>
                    </a:lnTo>
                    <a:lnTo>
                      <a:pt x="16" y="4"/>
                    </a:lnTo>
                    <a:lnTo>
                      <a:pt x="19" y="4"/>
                    </a:lnTo>
                    <a:lnTo>
                      <a:pt x="22" y="4"/>
                    </a:lnTo>
                    <a:lnTo>
                      <a:pt x="21" y="5"/>
                    </a:lnTo>
                    <a:lnTo>
                      <a:pt x="18" y="5"/>
                    </a:lnTo>
                    <a:lnTo>
                      <a:pt x="15" y="5"/>
                    </a:lnTo>
                    <a:lnTo>
                      <a:pt x="13" y="5"/>
                    </a:lnTo>
                    <a:lnTo>
                      <a:pt x="10" y="4"/>
                    </a:lnTo>
                    <a:lnTo>
                      <a:pt x="7" y="4"/>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8" name="Freeform 213"/>
              <p:cNvSpPr>
                <a:spLocks/>
              </p:cNvSpPr>
              <p:nvPr/>
            </p:nvSpPr>
            <p:spPr bwMode="auto">
              <a:xfrm>
                <a:off x="3568" y="3408"/>
                <a:ext cx="22" cy="15"/>
              </a:xfrm>
              <a:custGeom>
                <a:avLst/>
                <a:gdLst>
                  <a:gd name="T0" fmla="*/ 3 w 22"/>
                  <a:gd name="T1" fmla="*/ 0 h 15"/>
                  <a:gd name="T2" fmla="*/ 5 w 22"/>
                  <a:gd name="T3" fmla="*/ 0 h 15"/>
                  <a:gd name="T4" fmla="*/ 7 w 22"/>
                  <a:gd name="T5" fmla="*/ 0 h 15"/>
                  <a:gd name="T6" fmla="*/ 9 w 22"/>
                  <a:gd name="T7" fmla="*/ 0 h 15"/>
                  <a:gd name="T8" fmla="*/ 11 w 22"/>
                  <a:gd name="T9" fmla="*/ 0 h 15"/>
                  <a:gd name="T10" fmla="*/ 13 w 22"/>
                  <a:gd name="T11" fmla="*/ 1 h 15"/>
                  <a:gd name="T12" fmla="*/ 15 w 22"/>
                  <a:gd name="T13" fmla="*/ 2 h 15"/>
                  <a:gd name="T14" fmla="*/ 17 w 22"/>
                  <a:gd name="T15" fmla="*/ 3 h 15"/>
                  <a:gd name="T16" fmla="*/ 19 w 22"/>
                  <a:gd name="T17" fmla="*/ 4 h 15"/>
                  <a:gd name="T18" fmla="*/ 20 w 22"/>
                  <a:gd name="T19" fmla="*/ 6 h 15"/>
                  <a:gd name="T20" fmla="*/ 22 w 22"/>
                  <a:gd name="T21" fmla="*/ 8 h 15"/>
                  <a:gd name="T22" fmla="*/ 22 w 22"/>
                  <a:gd name="T23" fmla="*/ 10 h 15"/>
                  <a:gd name="T24" fmla="*/ 22 w 22"/>
                  <a:gd name="T25" fmla="*/ 12 h 15"/>
                  <a:gd name="T26" fmla="*/ 21 w 22"/>
                  <a:gd name="T27" fmla="*/ 13 h 15"/>
                  <a:gd name="T28" fmla="*/ 20 w 22"/>
                  <a:gd name="T29" fmla="*/ 14 h 15"/>
                  <a:gd name="T30" fmla="*/ 20 w 22"/>
                  <a:gd name="T31" fmla="*/ 14 h 15"/>
                  <a:gd name="T32" fmla="*/ 19 w 22"/>
                  <a:gd name="T33" fmla="*/ 14 h 15"/>
                  <a:gd name="T34" fmla="*/ 18 w 22"/>
                  <a:gd name="T35" fmla="*/ 15 h 15"/>
                  <a:gd name="T36" fmla="*/ 17 w 22"/>
                  <a:gd name="T37" fmla="*/ 15 h 15"/>
                  <a:gd name="T38" fmla="*/ 16 w 22"/>
                  <a:gd name="T39" fmla="*/ 15 h 15"/>
                  <a:gd name="T40" fmla="*/ 15 w 22"/>
                  <a:gd name="T41" fmla="*/ 15 h 15"/>
                  <a:gd name="T42" fmla="*/ 12 w 22"/>
                  <a:gd name="T43" fmla="*/ 15 h 15"/>
                  <a:gd name="T44" fmla="*/ 10 w 22"/>
                  <a:gd name="T45" fmla="*/ 15 h 15"/>
                  <a:gd name="T46" fmla="*/ 8 w 22"/>
                  <a:gd name="T47" fmla="*/ 14 h 15"/>
                  <a:gd name="T48" fmla="*/ 6 w 22"/>
                  <a:gd name="T49" fmla="*/ 12 h 15"/>
                  <a:gd name="T50" fmla="*/ 4 w 22"/>
                  <a:gd name="T51" fmla="*/ 11 h 15"/>
                  <a:gd name="T52" fmla="*/ 3 w 22"/>
                  <a:gd name="T53" fmla="*/ 9 h 15"/>
                  <a:gd name="T54" fmla="*/ 1 w 22"/>
                  <a:gd name="T55" fmla="*/ 7 h 15"/>
                  <a:gd name="T56" fmla="*/ 0 w 22"/>
                  <a:gd name="T57" fmla="*/ 6 h 15"/>
                  <a:gd name="T58" fmla="*/ 0 w 22"/>
                  <a:gd name="T59" fmla="*/ 4 h 15"/>
                  <a:gd name="T60" fmla="*/ 0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9" y="0"/>
                    </a:lnTo>
                    <a:lnTo>
                      <a:pt x="11" y="0"/>
                    </a:lnTo>
                    <a:lnTo>
                      <a:pt x="13" y="1"/>
                    </a:lnTo>
                    <a:lnTo>
                      <a:pt x="15" y="2"/>
                    </a:lnTo>
                    <a:lnTo>
                      <a:pt x="17" y="3"/>
                    </a:lnTo>
                    <a:lnTo>
                      <a:pt x="19" y="4"/>
                    </a:lnTo>
                    <a:lnTo>
                      <a:pt x="20" y="6"/>
                    </a:lnTo>
                    <a:lnTo>
                      <a:pt x="22" y="8"/>
                    </a:lnTo>
                    <a:lnTo>
                      <a:pt x="22" y="10"/>
                    </a:lnTo>
                    <a:lnTo>
                      <a:pt x="22" y="12"/>
                    </a:lnTo>
                    <a:lnTo>
                      <a:pt x="21" y="13"/>
                    </a:lnTo>
                    <a:lnTo>
                      <a:pt x="20" y="14"/>
                    </a:lnTo>
                    <a:lnTo>
                      <a:pt x="19" y="14"/>
                    </a:lnTo>
                    <a:lnTo>
                      <a:pt x="18" y="15"/>
                    </a:lnTo>
                    <a:lnTo>
                      <a:pt x="17" y="15"/>
                    </a:lnTo>
                    <a:lnTo>
                      <a:pt x="16" y="15"/>
                    </a:lnTo>
                    <a:lnTo>
                      <a:pt x="15" y="15"/>
                    </a:lnTo>
                    <a:lnTo>
                      <a:pt x="12" y="15"/>
                    </a:lnTo>
                    <a:lnTo>
                      <a:pt x="10" y="15"/>
                    </a:lnTo>
                    <a:lnTo>
                      <a:pt x="8" y="14"/>
                    </a:lnTo>
                    <a:lnTo>
                      <a:pt x="6" y="12"/>
                    </a:lnTo>
                    <a:lnTo>
                      <a:pt x="4" y="11"/>
                    </a:lnTo>
                    <a:lnTo>
                      <a:pt x="3" y="9"/>
                    </a:lnTo>
                    <a:lnTo>
                      <a:pt x="1" y="7"/>
                    </a:lnTo>
                    <a:lnTo>
                      <a:pt x="0" y="6"/>
                    </a:lnTo>
                    <a:lnTo>
                      <a:pt x="0" y="4"/>
                    </a:lnTo>
                    <a:lnTo>
                      <a:pt x="0"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29" name="Freeform 214"/>
              <p:cNvSpPr>
                <a:spLocks/>
              </p:cNvSpPr>
              <p:nvPr/>
            </p:nvSpPr>
            <p:spPr bwMode="auto">
              <a:xfrm>
                <a:off x="3570" y="3451"/>
                <a:ext cx="18" cy="4"/>
              </a:xfrm>
              <a:custGeom>
                <a:avLst/>
                <a:gdLst>
                  <a:gd name="T0" fmla="*/ 1 w 18"/>
                  <a:gd name="T1" fmla="*/ 0 h 4"/>
                  <a:gd name="T2" fmla="*/ 3 w 18"/>
                  <a:gd name="T3" fmla="*/ 1 h 4"/>
                  <a:gd name="T4" fmla="*/ 5 w 18"/>
                  <a:gd name="T5" fmla="*/ 1 h 4"/>
                  <a:gd name="T6" fmla="*/ 7 w 18"/>
                  <a:gd name="T7" fmla="*/ 2 h 4"/>
                  <a:gd name="T8" fmla="*/ 9 w 18"/>
                  <a:gd name="T9" fmla="*/ 2 h 4"/>
                  <a:gd name="T10" fmla="*/ 12 w 18"/>
                  <a:gd name="T11" fmla="*/ 2 h 4"/>
                  <a:gd name="T12" fmla="*/ 14 w 18"/>
                  <a:gd name="T13" fmla="*/ 3 h 4"/>
                  <a:gd name="T14" fmla="*/ 16 w 18"/>
                  <a:gd name="T15" fmla="*/ 3 h 4"/>
                  <a:gd name="T16" fmla="*/ 18 w 18"/>
                  <a:gd name="T17" fmla="*/ 4 h 4"/>
                  <a:gd name="T18" fmla="*/ 16 w 18"/>
                  <a:gd name="T19" fmla="*/ 4 h 4"/>
                  <a:gd name="T20" fmla="*/ 15 w 18"/>
                  <a:gd name="T21" fmla="*/ 4 h 4"/>
                  <a:gd name="T22" fmla="*/ 13 w 18"/>
                  <a:gd name="T23" fmla="*/ 4 h 4"/>
                  <a:gd name="T24" fmla="*/ 12 w 18"/>
                  <a:gd name="T25" fmla="*/ 4 h 4"/>
                  <a:gd name="T26" fmla="*/ 10 w 18"/>
                  <a:gd name="T27" fmla="*/ 4 h 4"/>
                  <a:gd name="T28" fmla="*/ 8 w 18"/>
                  <a:gd name="T29" fmla="*/ 3 h 4"/>
                  <a:gd name="T30" fmla="*/ 6 w 18"/>
                  <a:gd name="T31" fmla="*/ 3 h 4"/>
                  <a:gd name="T32" fmla="*/ 5 w 18"/>
                  <a:gd name="T33" fmla="*/ 3 h 4"/>
                  <a:gd name="T34" fmla="*/ 0 w 18"/>
                  <a:gd name="T35" fmla="*/ 1 h 4"/>
                  <a:gd name="T36" fmla="*/ 1 w 18"/>
                  <a:gd name="T37" fmla="*/ 1 h 4"/>
                  <a:gd name="T38" fmla="*/ 1 w 18"/>
                  <a:gd name="T39" fmla="*/ 0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1"/>
                    </a:lnTo>
                    <a:lnTo>
                      <a:pt x="5" y="1"/>
                    </a:lnTo>
                    <a:lnTo>
                      <a:pt x="7" y="2"/>
                    </a:lnTo>
                    <a:lnTo>
                      <a:pt x="9" y="2"/>
                    </a:lnTo>
                    <a:lnTo>
                      <a:pt x="12" y="2"/>
                    </a:lnTo>
                    <a:lnTo>
                      <a:pt x="14" y="3"/>
                    </a:lnTo>
                    <a:lnTo>
                      <a:pt x="16" y="3"/>
                    </a:lnTo>
                    <a:lnTo>
                      <a:pt x="18" y="4"/>
                    </a:lnTo>
                    <a:lnTo>
                      <a:pt x="16" y="4"/>
                    </a:lnTo>
                    <a:lnTo>
                      <a:pt x="15" y="4"/>
                    </a:lnTo>
                    <a:lnTo>
                      <a:pt x="13" y="4"/>
                    </a:lnTo>
                    <a:lnTo>
                      <a:pt x="12" y="4"/>
                    </a:lnTo>
                    <a:lnTo>
                      <a:pt x="10" y="4"/>
                    </a:lnTo>
                    <a:lnTo>
                      <a:pt x="8" y="3"/>
                    </a:lnTo>
                    <a:lnTo>
                      <a:pt x="6" y="3"/>
                    </a:lnTo>
                    <a:lnTo>
                      <a:pt x="5" y="3"/>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0" name="Freeform 215"/>
              <p:cNvSpPr>
                <a:spLocks/>
              </p:cNvSpPr>
              <p:nvPr/>
            </p:nvSpPr>
            <p:spPr bwMode="auto">
              <a:xfrm>
                <a:off x="3574" y="3446"/>
                <a:ext cx="14" cy="3"/>
              </a:xfrm>
              <a:custGeom>
                <a:avLst/>
                <a:gdLst>
                  <a:gd name="T0" fmla="*/ 0 w 14"/>
                  <a:gd name="T1" fmla="*/ 0 h 3"/>
                  <a:gd name="T2" fmla="*/ 2 w 14"/>
                  <a:gd name="T3" fmla="*/ 0 h 3"/>
                  <a:gd name="T4" fmla="*/ 3 w 14"/>
                  <a:gd name="T5" fmla="*/ 1 h 3"/>
                  <a:gd name="T6" fmla="*/ 5 w 14"/>
                  <a:gd name="T7" fmla="*/ 1 h 3"/>
                  <a:gd name="T8" fmla="*/ 7 w 14"/>
                  <a:gd name="T9" fmla="*/ 2 h 3"/>
                  <a:gd name="T10" fmla="*/ 8 w 14"/>
                  <a:gd name="T11" fmla="*/ 2 h 3"/>
                  <a:gd name="T12" fmla="*/ 10 w 14"/>
                  <a:gd name="T13" fmla="*/ 2 h 3"/>
                  <a:gd name="T14" fmla="*/ 12 w 14"/>
                  <a:gd name="T15" fmla="*/ 2 h 3"/>
                  <a:gd name="T16" fmla="*/ 13 w 14"/>
                  <a:gd name="T17" fmla="*/ 2 h 3"/>
                  <a:gd name="T18" fmla="*/ 14 w 14"/>
                  <a:gd name="T19" fmla="*/ 3 h 3"/>
                  <a:gd name="T20" fmla="*/ 13 w 14"/>
                  <a:gd name="T21" fmla="*/ 3 h 3"/>
                  <a:gd name="T22" fmla="*/ 12 w 14"/>
                  <a:gd name="T23" fmla="*/ 3 h 3"/>
                  <a:gd name="T24" fmla="*/ 11 w 14"/>
                  <a:gd name="T25" fmla="*/ 3 h 3"/>
                  <a:gd name="T26" fmla="*/ 10 w 14"/>
                  <a:gd name="T27" fmla="*/ 3 h 3"/>
                  <a:gd name="T28" fmla="*/ 8 w 14"/>
                  <a:gd name="T29" fmla="*/ 3 h 3"/>
                  <a:gd name="T30" fmla="*/ 7 w 14"/>
                  <a:gd name="T31" fmla="*/ 3 h 3"/>
                  <a:gd name="T32" fmla="*/ 5 w 14"/>
                  <a:gd name="T33" fmla="*/ 3 h 3"/>
                  <a:gd name="T34" fmla="*/ 4 w 14"/>
                  <a:gd name="T35" fmla="*/ 2 h 3"/>
                  <a:gd name="T36" fmla="*/ 3 w 14"/>
                  <a:gd name="T37" fmla="*/ 2 h 3"/>
                  <a:gd name="T38" fmla="*/ 1 w 14"/>
                  <a:gd name="T39" fmla="*/ 1 h 3"/>
                  <a:gd name="T40" fmla="*/ 0 w 14"/>
                  <a:gd name="T41" fmla="*/ 1 h 3"/>
                  <a:gd name="T42" fmla="*/ 0 w 14"/>
                  <a:gd name="T43" fmla="*/ 1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2"/>
                    </a:lnTo>
                    <a:lnTo>
                      <a:pt x="8" y="2"/>
                    </a:lnTo>
                    <a:lnTo>
                      <a:pt x="10" y="2"/>
                    </a:lnTo>
                    <a:lnTo>
                      <a:pt x="12" y="2"/>
                    </a:lnTo>
                    <a:lnTo>
                      <a:pt x="13" y="2"/>
                    </a:lnTo>
                    <a:lnTo>
                      <a:pt x="14" y="3"/>
                    </a:lnTo>
                    <a:lnTo>
                      <a:pt x="13" y="3"/>
                    </a:lnTo>
                    <a:lnTo>
                      <a:pt x="12" y="3"/>
                    </a:lnTo>
                    <a:lnTo>
                      <a:pt x="11" y="3"/>
                    </a:lnTo>
                    <a:lnTo>
                      <a:pt x="10" y="3"/>
                    </a:lnTo>
                    <a:lnTo>
                      <a:pt x="8" y="3"/>
                    </a:lnTo>
                    <a:lnTo>
                      <a:pt x="7" y="3"/>
                    </a:lnTo>
                    <a:lnTo>
                      <a:pt x="5" y="3"/>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1" name="Freeform 216"/>
              <p:cNvSpPr>
                <a:spLocks/>
              </p:cNvSpPr>
              <p:nvPr/>
            </p:nvSpPr>
            <p:spPr bwMode="auto">
              <a:xfrm>
                <a:off x="3619" y="3425"/>
                <a:ext cx="4" cy="12"/>
              </a:xfrm>
              <a:custGeom>
                <a:avLst/>
                <a:gdLst>
                  <a:gd name="T0" fmla="*/ 2 w 4"/>
                  <a:gd name="T1" fmla="*/ 0 h 12"/>
                  <a:gd name="T2" fmla="*/ 3 w 4"/>
                  <a:gd name="T3" fmla="*/ 0 h 12"/>
                  <a:gd name="T4" fmla="*/ 4 w 4"/>
                  <a:gd name="T5" fmla="*/ 3 h 12"/>
                  <a:gd name="T6" fmla="*/ 3 w 4"/>
                  <a:gd name="T7" fmla="*/ 6 h 12"/>
                  <a:gd name="T8" fmla="*/ 3 w 4"/>
                  <a:gd name="T9" fmla="*/ 9 h 12"/>
                  <a:gd name="T10" fmla="*/ 2 w 4"/>
                  <a:gd name="T11" fmla="*/ 11 h 12"/>
                  <a:gd name="T12" fmla="*/ 1 w 4"/>
                  <a:gd name="T13" fmla="*/ 12 h 12"/>
                  <a:gd name="T14" fmla="*/ 1 w 4"/>
                  <a:gd name="T15" fmla="*/ 12 h 12"/>
                  <a:gd name="T16" fmla="*/ 0 w 4"/>
                  <a:gd name="T17" fmla="*/ 11 h 12"/>
                  <a:gd name="T18" fmla="*/ 0 w 4"/>
                  <a:gd name="T19" fmla="*/ 11 h 12"/>
                  <a:gd name="T20" fmla="*/ 1 w 4"/>
                  <a:gd name="T21" fmla="*/ 8 h 12"/>
                  <a:gd name="T22" fmla="*/ 2 w 4"/>
                  <a:gd name="T23" fmla="*/ 5 h 12"/>
                  <a:gd name="T24" fmla="*/ 3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3" y="6"/>
                    </a:lnTo>
                    <a:lnTo>
                      <a:pt x="3" y="9"/>
                    </a:lnTo>
                    <a:lnTo>
                      <a:pt x="2" y="11"/>
                    </a:lnTo>
                    <a:lnTo>
                      <a:pt x="1" y="12"/>
                    </a:lnTo>
                    <a:lnTo>
                      <a:pt x="0" y="11"/>
                    </a:lnTo>
                    <a:lnTo>
                      <a:pt x="1" y="8"/>
                    </a:lnTo>
                    <a:lnTo>
                      <a:pt x="2" y="5"/>
                    </a:lnTo>
                    <a:lnTo>
                      <a:pt x="3"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2" name="Freeform 217"/>
              <p:cNvSpPr>
                <a:spLocks/>
              </p:cNvSpPr>
              <p:nvPr/>
            </p:nvSpPr>
            <p:spPr bwMode="auto">
              <a:xfrm>
                <a:off x="3627" y="3426"/>
                <a:ext cx="5" cy="15"/>
              </a:xfrm>
              <a:custGeom>
                <a:avLst/>
                <a:gdLst>
                  <a:gd name="T0" fmla="*/ 4 w 5"/>
                  <a:gd name="T1" fmla="*/ 0 h 15"/>
                  <a:gd name="T2" fmla="*/ 5 w 5"/>
                  <a:gd name="T3" fmla="*/ 0 h 15"/>
                  <a:gd name="T4" fmla="*/ 5 w 5"/>
                  <a:gd name="T5" fmla="*/ 4 h 15"/>
                  <a:gd name="T6" fmla="*/ 4 w 5"/>
                  <a:gd name="T7" fmla="*/ 8 h 15"/>
                  <a:gd name="T8" fmla="*/ 3 w 5"/>
                  <a:gd name="T9" fmla="*/ 11 h 15"/>
                  <a:gd name="T10" fmla="*/ 1 w 5"/>
                  <a:gd name="T11" fmla="*/ 15 h 15"/>
                  <a:gd name="T12" fmla="*/ 0 w 5"/>
                  <a:gd name="T13" fmla="*/ 14 h 15"/>
                  <a:gd name="T14" fmla="*/ 1 w 5"/>
                  <a:gd name="T15" fmla="*/ 11 h 15"/>
                  <a:gd name="T16" fmla="*/ 2 w 5"/>
                  <a:gd name="T17" fmla="*/ 8 h 15"/>
                  <a:gd name="T18" fmla="*/ 3 w 5"/>
                  <a:gd name="T19" fmla="*/ 4 h 15"/>
                  <a:gd name="T20" fmla="*/ 4 w 5"/>
                  <a:gd name="T21" fmla="*/ 0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5"/>
                  <a:gd name="T35" fmla="*/ 5 w 5"/>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5">
                    <a:moveTo>
                      <a:pt x="4" y="0"/>
                    </a:moveTo>
                    <a:lnTo>
                      <a:pt x="5" y="0"/>
                    </a:lnTo>
                    <a:lnTo>
                      <a:pt x="5" y="4"/>
                    </a:lnTo>
                    <a:lnTo>
                      <a:pt x="4" y="8"/>
                    </a:lnTo>
                    <a:lnTo>
                      <a:pt x="3" y="11"/>
                    </a:lnTo>
                    <a:lnTo>
                      <a:pt x="1" y="15"/>
                    </a:lnTo>
                    <a:lnTo>
                      <a:pt x="0" y="14"/>
                    </a:lnTo>
                    <a:lnTo>
                      <a:pt x="1" y="11"/>
                    </a:lnTo>
                    <a:lnTo>
                      <a:pt x="2" y="8"/>
                    </a:lnTo>
                    <a:lnTo>
                      <a:pt x="3" y="4"/>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3" name="Freeform 218"/>
              <p:cNvSpPr>
                <a:spLocks/>
              </p:cNvSpPr>
              <p:nvPr/>
            </p:nvSpPr>
            <p:spPr bwMode="auto">
              <a:xfrm>
                <a:off x="3636" y="3428"/>
                <a:ext cx="7" cy="17"/>
              </a:xfrm>
              <a:custGeom>
                <a:avLst/>
                <a:gdLst>
                  <a:gd name="T0" fmla="*/ 6 w 7"/>
                  <a:gd name="T1" fmla="*/ 0 h 17"/>
                  <a:gd name="T2" fmla="*/ 7 w 7"/>
                  <a:gd name="T3" fmla="*/ 2 h 17"/>
                  <a:gd name="T4" fmla="*/ 7 w 7"/>
                  <a:gd name="T5" fmla="*/ 4 h 17"/>
                  <a:gd name="T6" fmla="*/ 7 w 7"/>
                  <a:gd name="T7" fmla="*/ 6 h 17"/>
                  <a:gd name="T8" fmla="*/ 6 w 7"/>
                  <a:gd name="T9" fmla="*/ 8 h 17"/>
                  <a:gd name="T10" fmla="*/ 6 w 7"/>
                  <a:gd name="T11" fmla="*/ 9 h 17"/>
                  <a:gd name="T12" fmla="*/ 5 w 7"/>
                  <a:gd name="T13" fmla="*/ 10 h 17"/>
                  <a:gd name="T14" fmla="*/ 5 w 7"/>
                  <a:gd name="T15" fmla="*/ 11 h 17"/>
                  <a:gd name="T16" fmla="*/ 4 w 7"/>
                  <a:gd name="T17" fmla="*/ 13 h 17"/>
                  <a:gd name="T18" fmla="*/ 3 w 7"/>
                  <a:gd name="T19" fmla="*/ 14 h 17"/>
                  <a:gd name="T20" fmla="*/ 3 w 7"/>
                  <a:gd name="T21" fmla="*/ 15 h 17"/>
                  <a:gd name="T22" fmla="*/ 2 w 7"/>
                  <a:gd name="T23" fmla="*/ 16 h 17"/>
                  <a:gd name="T24" fmla="*/ 1 w 7"/>
                  <a:gd name="T25" fmla="*/ 17 h 17"/>
                  <a:gd name="T26" fmla="*/ 0 w 7"/>
                  <a:gd name="T27" fmla="*/ 17 h 17"/>
                  <a:gd name="T28" fmla="*/ 1 w 7"/>
                  <a:gd name="T29" fmla="*/ 15 h 17"/>
                  <a:gd name="T30" fmla="*/ 2 w 7"/>
                  <a:gd name="T31" fmla="*/ 13 h 17"/>
                  <a:gd name="T32" fmla="*/ 3 w 7"/>
                  <a:gd name="T33" fmla="*/ 11 h 17"/>
                  <a:gd name="T34" fmla="*/ 4 w 7"/>
                  <a:gd name="T35" fmla="*/ 9 h 17"/>
                  <a:gd name="T36" fmla="*/ 5 w 7"/>
                  <a:gd name="T37" fmla="*/ 7 h 17"/>
                  <a:gd name="T38" fmla="*/ 5 w 7"/>
                  <a:gd name="T39" fmla="*/ 4 h 17"/>
                  <a:gd name="T40" fmla="*/ 6 w 7"/>
                  <a:gd name="T41" fmla="*/ 2 h 17"/>
                  <a:gd name="T42" fmla="*/ 6 w 7"/>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7"/>
                  <a:gd name="T68" fmla="*/ 7 w 7"/>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7">
                    <a:moveTo>
                      <a:pt x="6" y="0"/>
                    </a:moveTo>
                    <a:lnTo>
                      <a:pt x="7" y="2"/>
                    </a:lnTo>
                    <a:lnTo>
                      <a:pt x="7" y="4"/>
                    </a:lnTo>
                    <a:lnTo>
                      <a:pt x="7" y="6"/>
                    </a:lnTo>
                    <a:lnTo>
                      <a:pt x="6" y="8"/>
                    </a:lnTo>
                    <a:lnTo>
                      <a:pt x="6" y="9"/>
                    </a:lnTo>
                    <a:lnTo>
                      <a:pt x="5" y="10"/>
                    </a:lnTo>
                    <a:lnTo>
                      <a:pt x="5" y="11"/>
                    </a:lnTo>
                    <a:lnTo>
                      <a:pt x="4" y="13"/>
                    </a:lnTo>
                    <a:lnTo>
                      <a:pt x="3" y="14"/>
                    </a:lnTo>
                    <a:lnTo>
                      <a:pt x="3" y="15"/>
                    </a:lnTo>
                    <a:lnTo>
                      <a:pt x="2" y="16"/>
                    </a:lnTo>
                    <a:lnTo>
                      <a:pt x="1" y="17"/>
                    </a:lnTo>
                    <a:lnTo>
                      <a:pt x="0" y="17"/>
                    </a:lnTo>
                    <a:lnTo>
                      <a:pt x="1" y="15"/>
                    </a:lnTo>
                    <a:lnTo>
                      <a:pt x="2" y="13"/>
                    </a:lnTo>
                    <a:lnTo>
                      <a:pt x="3" y="11"/>
                    </a:lnTo>
                    <a:lnTo>
                      <a:pt x="4" y="9"/>
                    </a:lnTo>
                    <a:lnTo>
                      <a:pt x="5" y="7"/>
                    </a:lnTo>
                    <a:lnTo>
                      <a:pt x="5" y="4"/>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4" name="Freeform 219"/>
              <p:cNvSpPr>
                <a:spLocks/>
              </p:cNvSpPr>
              <p:nvPr/>
            </p:nvSpPr>
            <p:spPr bwMode="auto">
              <a:xfrm>
                <a:off x="3646" y="3431"/>
                <a:ext cx="8" cy="18"/>
              </a:xfrm>
              <a:custGeom>
                <a:avLst/>
                <a:gdLst>
                  <a:gd name="T0" fmla="*/ 6 w 8"/>
                  <a:gd name="T1" fmla="*/ 0 h 18"/>
                  <a:gd name="T2" fmla="*/ 7 w 8"/>
                  <a:gd name="T3" fmla="*/ 0 h 18"/>
                  <a:gd name="T4" fmla="*/ 8 w 8"/>
                  <a:gd name="T5" fmla="*/ 2 h 18"/>
                  <a:gd name="T6" fmla="*/ 7 w 8"/>
                  <a:gd name="T7" fmla="*/ 5 h 18"/>
                  <a:gd name="T8" fmla="*/ 7 w 8"/>
                  <a:gd name="T9" fmla="*/ 7 h 18"/>
                  <a:gd name="T10" fmla="*/ 6 w 8"/>
                  <a:gd name="T11" fmla="*/ 9 h 18"/>
                  <a:gd name="T12" fmla="*/ 5 w 8"/>
                  <a:gd name="T13" fmla="*/ 12 h 18"/>
                  <a:gd name="T14" fmla="*/ 4 w 8"/>
                  <a:gd name="T15" fmla="*/ 14 h 18"/>
                  <a:gd name="T16" fmla="*/ 3 w 8"/>
                  <a:gd name="T17" fmla="*/ 16 h 18"/>
                  <a:gd name="T18" fmla="*/ 2 w 8"/>
                  <a:gd name="T19" fmla="*/ 18 h 18"/>
                  <a:gd name="T20" fmla="*/ 0 w 8"/>
                  <a:gd name="T21" fmla="*/ 18 h 18"/>
                  <a:gd name="T22" fmla="*/ 1 w 8"/>
                  <a:gd name="T23" fmla="*/ 16 h 18"/>
                  <a:gd name="T24" fmla="*/ 2 w 8"/>
                  <a:gd name="T25" fmla="*/ 14 h 18"/>
                  <a:gd name="T26" fmla="*/ 3 w 8"/>
                  <a:gd name="T27" fmla="*/ 12 h 18"/>
                  <a:gd name="T28" fmla="*/ 4 w 8"/>
                  <a:gd name="T29" fmla="*/ 9 h 18"/>
                  <a:gd name="T30" fmla="*/ 5 w 8"/>
                  <a:gd name="T31" fmla="*/ 7 h 18"/>
                  <a:gd name="T32" fmla="*/ 6 w 8"/>
                  <a:gd name="T33" fmla="*/ 5 h 18"/>
                  <a:gd name="T34" fmla="*/ 6 w 8"/>
                  <a:gd name="T35" fmla="*/ 2 h 18"/>
                  <a:gd name="T36" fmla="*/ 6 w 8"/>
                  <a:gd name="T37" fmla="*/ 0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8"/>
                  <a:gd name="T59" fmla="*/ 8 w 8"/>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8">
                    <a:moveTo>
                      <a:pt x="6" y="0"/>
                    </a:moveTo>
                    <a:lnTo>
                      <a:pt x="7" y="0"/>
                    </a:lnTo>
                    <a:lnTo>
                      <a:pt x="8" y="2"/>
                    </a:lnTo>
                    <a:lnTo>
                      <a:pt x="7" y="5"/>
                    </a:lnTo>
                    <a:lnTo>
                      <a:pt x="7" y="7"/>
                    </a:lnTo>
                    <a:lnTo>
                      <a:pt x="6" y="9"/>
                    </a:lnTo>
                    <a:lnTo>
                      <a:pt x="5" y="12"/>
                    </a:lnTo>
                    <a:lnTo>
                      <a:pt x="4" y="14"/>
                    </a:lnTo>
                    <a:lnTo>
                      <a:pt x="3" y="16"/>
                    </a:lnTo>
                    <a:lnTo>
                      <a:pt x="2" y="18"/>
                    </a:lnTo>
                    <a:lnTo>
                      <a:pt x="0" y="18"/>
                    </a:lnTo>
                    <a:lnTo>
                      <a:pt x="1" y="16"/>
                    </a:lnTo>
                    <a:lnTo>
                      <a:pt x="2" y="14"/>
                    </a:lnTo>
                    <a:lnTo>
                      <a:pt x="3" y="12"/>
                    </a:lnTo>
                    <a:lnTo>
                      <a:pt x="4" y="9"/>
                    </a:lnTo>
                    <a:lnTo>
                      <a:pt x="5" y="7"/>
                    </a:lnTo>
                    <a:lnTo>
                      <a:pt x="6"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5" name="Freeform 220"/>
              <p:cNvSpPr>
                <a:spLocks/>
              </p:cNvSpPr>
              <p:nvPr/>
            </p:nvSpPr>
            <p:spPr bwMode="auto">
              <a:xfrm>
                <a:off x="3658" y="3432"/>
                <a:ext cx="8" cy="21"/>
              </a:xfrm>
              <a:custGeom>
                <a:avLst/>
                <a:gdLst>
                  <a:gd name="T0" fmla="*/ 6 w 8"/>
                  <a:gd name="T1" fmla="*/ 0 h 21"/>
                  <a:gd name="T2" fmla="*/ 8 w 8"/>
                  <a:gd name="T3" fmla="*/ 0 h 21"/>
                  <a:gd name="T4" fmla="*/ 7 w 8"/>
                  <a:gd name="T5" fmla="*/ 3 h 21"/>
                  <a:gd name="T6" fmla="*/ 7 w 8"/>
                  <a:gd name="T7" fmla="*/ 6 h 21"/>
                  <a:gd name="T8" fmla="*/ 6 w 8"/>
                  <a:gd name="T9" fmla="*/ 9 h 21"/>
                  <a:gd name="T10" fmla="*/ 5 w 8"/>
                  <a:gd name="T11" fmla="*/ 12 h 21"/>
                  <a:gd name="T12" fmla="*/ 4 w 8"/>
                  <a:gd name="T13" fmla="*/ 14 h 21"/>
                  <a:gd name="T14" fmla="*/ 3 w 8"/>
                  <a:gd name="T15" fmla="*/ 17 h 21"/>
                  <a:gd name="T16" fmla="*/ 2 w 8"/>
                  <a:gd name="T17" fmla="*/ 19 h 21"/>
                  <a:gd name="T18" fmla="*/ 0 w 8"/>
                  <a:gd name="T19" fmla="*/ 21 h 21"/>
                  <a:gd name="T20" fmla="*/ 1 w 8"/>
                  <a:gd name="T21" fmla="*/ 19 h 21"/>
                  <a:gd name="T22" fmla="*/ 2 w 8"/>
                  <a:gd name="T23" fmla="*/ 16 h 21"/>
                  <a:gd name="T24" fmla="*/ 3 w 8"/>
                  <a:gd name="T25" fmla="*/ 14 h 21"/>
                  <a:gd name="T26" fmla="*/ 4 w 8"/>
                  <a:gd name="T27" fmla="*/ 11 h 21"/>
                  <a:gd name="T28" fmla="*/ 5 w 8"/>
                  <a:gd name="T29" fmla="*/ 9 h 21"/>
                  <a:gd name="T30" fmla="*/ 5 w 8"/>
                  <a:gd name="T31" fmla="*/ 6 h 21"/>
                  <a:gd name="T32" fmla="*/ 6 w 8"/>
                  <a:gd name="T33" fmla="*/ 3 h 21"/>
                  <a:gd name="T34" fmla="*/ 6 w 8"/>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1"/>
                  <a:gd name="T56" fmla="*/ 8 w 8"/>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1">
                    <a:moveTo>
                      <a:pt x="6" y="0"/>
                    </a:moveTo>
                    <a:lnTo>
                      <a:pt x="8" y="0"/>
                    </a:lnTo>
                    <a:lnTo>
                      <a:pt x="7" y="3"/>
                    </a:lnTo>
                    <a:lnTo>
                      <a:pt x="7" y="6"/>
                    </a:lnTo>
                    <a:lnTo>
                      <a:pt x="6" y="9"/>
                    </a:lnTo>
                    <a:lnTo>
                      <a:pt x="5" y="12"/>
                    </a:lnTo>
                    <a:lnTo>
                      <a:pt x="4" y="14"/>
                    </a:lnTo>
                    <a:lnTo>
                      <a:pt x="3" y="17"/>
                    </a:lnTo>
                    <a:lnTo>
                      <a:pt x="2" y="19"/>
                    </a:lnTo>
                    <a:lnTo>
                      <a:pt x="0" y="21"/>
                    </a:lnTo>
                    <a:lnTo>
                      <a:pt x="1" y="19"/>
                    </a:lnTo>
                    <a:lnTo>
                      <a:pt x="2" y="16"/>
                    </a:lnTo>
                    <a:lnTo>
                      <a:pt x="3" y="14"/>
                    </a:lnTo>
                    <a:lnTo>
                      <a:pt x="4" y="11"/>
                    </a:lnTo>
                    <a:lnTo>
                      <a:pt x="5" y="9"/>
                    </a:lnTo>
                    <a:lnTo>
                      <a:pt x="5" y="6"/>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6" name="Freeform 221"/>
              <p:cNvSpPr>
                <a:spLocks/>
              </p:cNvSpPr>
              <p:nvPr/>
            </p:nvSpPr>
            <p:spPr bwMode="auto">
              <a:xfrm>
                <a:off x="3667" y="3433"/>
                <a:ext cx="9" cy="25"/>
              </a:xfrm>
              <a:custGeom>
                <a:avLst/>
                <a:gdLst>
                  <a:gd name="T0" fmla="*/ 8 w 9"/>
                  <a:gd name="T1" fmla="*/ 0 h 25"/>
                  <a:gd name="T2" fmla="*/ 9 w 9"/>
                  <a:gd name="T3" fmla="*/ 0 h 25"/>
                  <a:gd name="T4" fmla="*/ 9 w 9"/>
                  <a:gd name="T5" fmla="*/ 3 h 25"/>
                  <a:gd name="T6" fmla="*/ 9 w 9"/>
                  <a:gd name="T7" fmla="*/ 7 h 25"/>
                  <a:gd name="T8" fmla="*/ 8 w 9"/>
                  <a:gd name="T9" fmla="*/ 10 h 25"/>
                  <a:gd name="T10" fmla="*/ 8 w 9"/>
                  <a:gd name="T11" fmla="*/ 13 h 25"/>
                  <a:gd name="T12" fmla="*/ 7 w 9"/>
                  <a:gd name="T13" fmla="*/ 16 h 25"/>
                  <a:gd name="T14" fmla="*/ 5 w 9"/>
                  <a:gd name="T15" fmla="*/ 19 h 25"/>
                  <a:gd name="T16" fmla="*/ 4 w 9"/>
                  <a:gd name="T17" fmla="*/ 22 h 25"/>
                  <a:gd name="T18" fmla="*/ 2 w 9"/>
                  <a:gd name="T19" fmla="*/ 24 h 25"/>
                  <a:gd name="T20" fmla="*/ 0 w 9"/>
                  <a:gd name="T21" fmla="*/ 25 h 25"/>
                  <a:gd name="T22" fmla="*/ 2 w 9"/>
                  <a:gd name="T23" fmla="*/ 22 h 25"/>
                  <a:gd name="T24" fmla="*/ 3 w 9"/>
                  <a:gd name="T25" fmla="*/ 19 h 25"/>
                  <a:gd name="T26" fmla="*/ 5 w 9"/>
                  <a:gd name="T27" fmla="*/ 16 h 25"/>
                  <a:gd name="T28" fmla="*/ 6 w 9"/>
                  <a:gd name="T29" fmla="*/ 13 h 25"/>
                  <a:gd name="T30" fmla="*/ 7 w 9"/>
                  <a:gd name="T31" fmla="*/ 10 h 25"/>
                  <a:gd name="T32" fmla="*/ 7 w 9"/>
                  <a:gd name="T33" fmla="*/ 7 h 25"/>
                  <a:gd name="T34" fmla="*/ 8 w 9"/>
                  <a:gd name="T35" fmla="*/ 4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3"/>
                    </a:lnTo>
                    <a:lnTo>
                      <a:pt x="9" y="7"/>
                    </a:lnTo>
                    <a:lnTo>
                      <a:pt x="8" y="10"/>
                    </a:lnTo>
                    <a:lnTo>
                      <a:pt x="8" y="13"/>
                    </a:lnTo>
                    <a:lnTo>
                      <a:pt x="7" y="16"/>
                    </a:lnTo>
                    <a:lnTo>
                      <a:pt x="5" y="19"/>
                    </a:lnTo>
                    <a:lnTo>
                      <a:pt x="4" y="22"/>
                    </a:lnTo>
                    <a:lnTo>
                      <a:pt x="2" y="24"/>
                    </a:lnTo>
                    <a:lnTo>
                      <a:pt x="0" y="25"/>
                    </a:lnTo>
                    <a:lnTo>
                      <a:pt x="2" y="22"/>
                    </a:lnTo>
                    <a:lnTo>
                      <a:pt x="3" y="19"/>
                    </a:lnTo>
                    <a:lnTo>
                      <a:pt x="5" y="16"/>
                    </a:lnTo>
                    <a:lnTo>
                      <a:pt x="6" y="13"/>
                    </a:lnTo>
                    <a:lnTo>
                      <a:pt x="7" y="10"/>
                    </a:lnTo>
                    <a:lnTo>
                      <a:pt x="7" y="7"/>
                    </a:lnTo>
                    <a:lnTo>
                      <a:pt x="8" y="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7" name="Freeform 222"/>
              <p:cNvSpPr>
                <a:spLocks/>
              </p:cNvSpPr>
              <p:nvPr/>
            </p:nvSpPr>
            <p:spPr bwMode="auto">
              <a:xfrm>
                <a:off x="3675" y="3433"/>
                <a:ext cx="12" cy="34"/>
              </a:xfrm>
              <a:custGeom>
                <a:avLst/>
                <a:gdLst>
                  <a:gd name="T0" fmla="*/ 11 w 12"/>
                  <a:gd name="T1" fmla="*/ 0 h 34"/>
                  <a:gd name="T2" fmla="*/ 11 w 12"/>
                  <a:gd name="T3" fmla="*/ 1 h 34"/>
                  <a:gd name="T4" fmla="*/ 12 w 12"/>
                  <a:gd name="T5" fmla="*/ 1 h 34"/>
                  <a:gd name="T6" fmla="*/ 12 w 12"/>
                  <a:gd name="T7" fmla="*/ 2 h 34"/>
                  <a:gd name="T8" fmla="*/ 12 w 12"/>
                  <a:gd name="T9" fmla="*/ 2 h 34"/>
                  <a:gd name="T10" fmla="*/ 12 w 12"/>
                  <a:gd name="T11" fmla="*/ 7 h 34"/>
                  <a:gd name="T12" fmla="*/ 12 w 12"/>
                  <a:gd name="T13" fmla="*/ 11 h 34"/>
                  <a:gd name="T14" fmla="*/ 11 w 12"/>
                  <a:gd name="T15" fmla="*/ 15 h 34"/>
                  <a:gd name="T16" fmla="*/ 10 w 12"/>
                  <a:gd name="T17" fmla="*/ 19 h 34"/>
                  <a:gd name="T18" fmla="*/ 8 w 12"/>
                  <a:gd name="T19" fmla="*/ 23 h 34"/>
                  <a:gd name="T20" fmla="*/ 6 w 12"/>
                  <a:gd name="T21" fmla="*/ 27 h 34"/>
                  <a:gd name="T22" fmla="*/ 4 w 12"/>
                  <a:gd name="T23" fmla="*/ 31 h 34"/>
                  <a:gd name="T24" fmla="*/ 2 w 12"/>
                  <a:gd name="T25" fmla="*/ 34 h 34"/>
                  <a:gd name="T26" fmla="*/ 0 w 12"/>
                  <a:gd name="T27" fmla="*/ 34 h 34"/>
                  <a:gd name="T28" fmla="*/ 3 w 12"/>
                  <a:gd name="T29" fmla="*/ 30 h 34"/>
                  <a:gd name="T30" fmla="*/ 5 w 12"/>
                  <a:gd name="T31" fmla="*/ 26 h 34"/>
                  <a:gd name="T32" fmla="*/ 7 w 12"/>
                  <a:gd name="T33" fmla="*/ 22 h 34"/>
                  <a:gd name="T34" fmla="*/ 8 w 12"/>
                  <a:gd name="T35" fmla="*/ 18 h 34"/>
                  <a:gd name="T36" fmla="*/ 9 w 12"/>
                  <a:gd name="T37" fmla="*/ 14 h 34"/>
                  <a:gd name="T38" fmla="*/ 10 w 12"/>
                  <a:gd name="T39" fmla="*/ 9 h 34"/>
                  <a:gd name="T40" fmla="*/ 11 w 12"/>
                  <a:gd name="T41" fmla="*/ 5 h 34"/>
                  <a:gd name="T42" fmla="*/ 11 w 12"/>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4"/>
                  <a:gd name="T68" fmla="*/ 12 w 12"/>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4">
                    <a:moveTo>
                      <a:pt x="11" y="0"/>
                    </a:moveTo>
                    <a:lnTo>
                      <a:pt x="11" y="1"/>
                    </a:lnTo>
                    <a:lnTo>
                      <a:pt x="12" y="1"/>
                    </a:lnTo>
                    <a:lnTo>
                      <a:pt x="12" y="2"/>
                    </a:lnTo>
                    <a:lnTo>
                      <a:pt x="12" y="7"/>
                    </a:lnTo>
                    <a:lnTo>
                      <a:pt x="12" y="11"/>
                    </a:lnTo>
                    <a:lnTo>
                      <a:pt x="11" y="15"/>
                    </a:lnTo>
                    <a:lnTo>
                      <a:pt x="10" y="19"/>
                    </a:lnTo>
                    <a:lnTo>
                      <a:pt x="8" y="23"/>
                    </a:lnTo>
                    <a:lnTo>
                      <a:pt x="6" y="27"/>
                    </a:lnTo>
                    <a:lnTo>
                      <a:pt x="4" y="31"/>
                    </a:lnTo>
                    <a:lnTo>
                      <a:pt x="2" y="34"/>
                    </a:lnTo>
                    <a:lnTo>
                      <a:pt x="0" y="34"/>
                    </a:lnTo>
                    <a:lnTo>
                      <a:pt x="3" y="30"/>
                    </a:lnTo>
                    <a:lnTo>
                      <a:pt x="5" y="26"/>
                    </a:lnTo>
                    <a:lnTo>
                      <a:pt x="7" y="22"/>
                    </a:lnTo>
                    <a:lnTo>
                      <a:pt x="8" y="18"/>
                    </a:lnTo>
                    <a:lnTo>
                      <a:pt x="9" y="14"/>
                    </a:lnTo>
                    <a:lnTo>
                      <a:pt x="10" y="9"/>
                    </a:lnTo>
                    <a:lnTo>
                      <a:pt x="11" y="5"/>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8" name="Freeform 223"/>
              <p:cNvSpPr>
                <a:spLocks/>
              </p:cNvSpPr>
              <p:nvPr/>
            </p:nvSpPr>
            <p:spPr bwMode="auto">
              <a:xfrm>
                <a:off x="3473" y="3310"/>
                <a:ext cx="249" cy="184"/>
              </a:xfrm>
              <a:custGeom>
                <a:avLst/>
                <a:gdLst>
                  <a:gd name="T0" fmla="*/ 31 w 249"/>
                  <a:gd name="T1" fmla="*/ 17 h 184"/>
                  <a:gd name="T2" fmla="*/ 39 w 249"/>
                  <a:gd name="T3" fmla="*/ 11 h 184"/>
                  <a:gd name="T4" fmla="*/ 48 w 249"/>
                  <a:gd name="T5" fmla="*/ 7 h 184"/>
                  <a:gd name="T6" fmla="*/ 57 w 249"/>
                  <a:gd name="T7" fmla="*/ 3 h 184"/>
                  <a:gd name="T8" fmla="*/ 67 w 249"/>
                  <a:gd name="T9" fmla="*/ 1 h 184"/>
                  <a:gd name="T10" fmla="*/ 81 w 249"/>
                  <a:gd name="T11" fmla="*/ 0 h 184"/>
                  <a:gd name="T12" fmla="*/ 101 w 249"/>
                  <a:gd name="T13" fmla="*/ 1 h 184"/>
                  <a:gd name="T14" fmla="*/ 121 w 249"/>
                  <a:gd name="T15" fmla="*/ 4 h 184"/>
                  <a:gd name="T16" fmla="*/ 140 w 249"/>
                  <a:gd name="T17" fmla="*/ 8 h 184"/>
                  <a:gd name="T18" fmla="*/ 159 w 249"/>
                  <a:gd name="T19" fmla="*/ 14 h 184"/>
                  <a:gd name="T20" fmla="*/ 176 w 249"/>
                  <a:gd name="T21" fmla="*/ 21 h 184"/>
                  <a:gd name="T22" fmla="*/ 193 w 249"/>
                  <a:gd name="T23" fmla="*/ 30 h 184"/>
                  <a:gd name="T24" fmla="*/ 208 w 249"/>
                  <a:gd name="T25" fmla="*/ 42 h 184"/>
                  <a:gd name="T26" fmla="*/ 221 w 249"/>
                  <a:gd name="T27" fmla="*/ 55 h 184"/>
                  <a:gd name="T28" fmla="*/ 232 w 249"/>
                  <a:gd name="T29" fmla="*/ 68 h 184"/>
                  <a:gd name="T30" fmla="*/ 241 w 249"/>
                  <a:gd name="T31" fmla="*/ 82 h 184"/>
                  <a:gd name="T32" fmla="*/ 247 w 249"/>
                  <a:gd name="T33" fmla="*/ 97 h 184"/>
                  <a:gd name="T34" fmla="*/ 249 w 249"/>
                  <a:gd name="T35" fmla="*/ 114 h 184"/>
                  <a:gd name="T36" fmla="*/ 247 w 249"/>
                  <a:gd name="T37" fmla="*/ 130 h 184"/>
                  <a:gd name="T38" fmla="*/ 241 w 249"/>
                  <a:gd name="T39" fmla="*/ 144 h 184"/>
                  <a:gd name="T40" fmla="*/ 230 w 249"/>
                  <a:gd name="T41" fmla="*/ 158 h 184"/>
                  <a:gd name="T42" fmla="*/ 217 w 249"/>
                  <a:gd name="T43" fmla="*/ 168 h 184"/>
                  <a:gd name="T44" fmla="*/ 206 w 249"/>
                  <a:gd name="T45" fmla="*/ 174 h 184"/>
                  <a:gd name="T46" fmla="*/ 194 w 249"/>
                  <a:gd name="T47" fmla="*/ 178 h 184"/>
                  <a:gd name="T48" fmla="*/ 182 w 249"/>
                  <a:gd name="T49" fmla="*/ 181 h 184"/>
                  <a:gd name="T50" fmla="*/ 169 w 249"/>
                  <a:gd name="T51" fmla="*/ 183 h 184"/>
                  <a:gd name="T52" fmla="*/ 157 w 249"/>
                  <a:gd name="T53" fmla="*/ 184 h 184"/>
                  <a:gd name="T54" fmla="*/ 144 w 249"/>
                  <a:gd name="T55" fmla="*/ 183 h 184"/>
                  <a:gd name="T56" fmla="*/ 131 w 249"/>
                  <a:gd name="T57" fmla="*/ 182 h 184"/>
                  <a:gd name="T58" fmla="*/ 118 w 249"/>
                  <a:gd name="T59" fmla="*/ 179 h 184"/>
                  <a:gd name="T60" fmla="*/ 106 w 249"/>
                  <a:gd name="T61" fmla="*/ 176 h 184"/>
                  <a:gd name="T62" fmla="*/ 94 w 249"/>
                  <a:gd name="T63" fmla="*/ 172 h 184"/>
                  <a:gd name="T64" fmla="*/ 78 w 249"/>
                  <a:gd name="T65" fmla="*/ 166 h 184"/>
                  <a:gd name="T66" fmla="*/ 62 w 249"/>
                  <a:gd name="T67" fmla="*/ 157 h 184"/>
                  <a:gd name="T68" fmla="*/ 46 w 249"/>
                  <a:gd name="T69" fmla="*/ 147 h 184"/>
                  <a:gd name="T70" fmla="*/ 33 w 249"/>
                  <a:gd name="T71" fmla="*/ 135 h 184"/>
                  <a:gd name="T72" fmla="*/ 21 w 249"/>
                  <a:gd name="T73" fmla="*/ 123 h 184"/>
                  <a:gd name="T74" fmla="*/ 10 w 249"/>
                  <a:gd name="T75" fmla="*/ 106 h 184"/>
                  <a:gd name="T76" fmla="*/ 1 w 249"/>
                  <a:gd name="T77" fmla="*/ 83 h 184"/>
                  <a:gd name="T78" fmla="*/ 1 w 249"/>
                  <a:gd name="T79" fmla="*/ 58 h 184"/>
                  <a:gd name="T80" fmla="*/ 6 w 249"/>
                  <a:gd name="T81" fmla="*/ 42 h 184"/>
                  <a:gd name="T82" fmla="*/ 14 w 249"/>
                  <a:gd name="T83" fmla="*/ 30 h 184"/>
                  <a:gd name="T84" fmla="*/ 25 w 249"/>
                  <a:gd name="T85" fmla="*/ 20 h 18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4"/>
                  <a:gd name="T131" fmla="*/ 249 w 249"/>
                  <a:gd name="T132" fmla="*/ 184 h 18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4">
                    <a:moveTo>
                      <a:pt x="25" y="20"/>
                    </a:moveTo>
                    <a:lnTo>
                      <a:pt x="28" y="18"/>
                    </a:lnTo>
                    <a:lnTo>
                      <a:pt x="31" y="17"/>
                    </a:lnTo>
                    <a:lnTo>
                      <a:pt x="33" y="15"/>
                    </a:lnTo>
                    <a:lnTo>
                      <a:pt x="36" y="13"/>
                    </a:lnTo>
                    <a:lnTo>
                      <a:pt x="39" y="11"/>
                    </a:lnTo>
                    <a:lnTo>
                      <a:pt x="42" y="10"/>
                    </a:lnTo>
                    <a:lnTo>
                      <a:pt x="45" y="8"/>
                    </a:lnTo>
                    <a:lnTo>
                      <a:pt x="48" y="7"/>
                    </a:lnTo>
                    <a:lnTo>
                      <a:pt x="51" y="6"/>
                    </a:lnTo>
                    <a:lnTo>
                      <a:pt x="54" y="4"/>
                    </a:lnTo>
                    <a:lnTo>
                      <a:pt x="57" y="3"/>
                    </a:lnTo>
                    <a:lnTo>
                      <a:pt x="60" y="3"/>
                    </a:lnTo>
                    <a:lnTo>
                      <a:pt x="64" y="2"/>
                    </a:lnTo>
                    <a:lnTo>
                      <a:pt x="67" y="1"/>
                    </a:lnTo>
                    <a:lnTo>
                      <a:pt x="70" y="1"/>
                    </a:lnTo>
                    <a:lnTo>
                      <a:pt x="74" y="1"/>
                    </a:lnTo>
                    <a:lnTo>
                      <a:pt x="81" y="0"/>
                    </a:lnTo>
                    <a:lnTo>
                      <a:pt x="88" y="0"/>
                    </a:lnTo>
                    <a:lnTo>
                      <a:pt x="94" y="1"/>
                    </a:lnTo>
                    <a:lnTo>
                      <a:pt x="101" y="1"/>
                    </a:lnTo>
                    <a:lnTo>
                      <a:pt x="108" y="2"/>
                    </a:lnTo>
                    <a:lnTo>
                      <a:pt x="114" y="3"/>
                    </a:lnTo>
                    <a:lnTo>
                      <a:pt x="121" y="4"/>
                    </a:lnTo>
                    <a:lnTo>
                      <a:pt x="127" y="5"/>
                    </a:lnTo>
                    <a:lnTo>
                      <a:pt x="134" y="6"/>
                    </a:lnTo>
                    <a:lnTo>
                      <a:pt x="140" y="8"/>
                    </a:lnTo>
                    <a:lnTo>
                      <a:pt x="147" y="10"/>
                    </a:lnTo>
                    <a:lnTo>
                      <a:pt x="153" y="12"/>
                    </a:lnTo>
                    <a:lnTo>
                      <a:pt x="159" y="14"/>
                    </a:lnTo>
                    <a:lnTo>
                      <a:pt x="165" y="16"/>
                    </a:lnTo>
                    <a:lnTo>
                      <a:pt x="171" y="19"/>
                    </a:lnTo>
                    <a:lnTo>
                      <a:pt x="176" y="21"/>
                    </a:lnTo>
                    <a:lnTo>
                      <a:pt x="182" y="24"/>
                    </a:lnTo>
                    <a:lnTo>
                      <a:pt x="188" y="27"/>
                    </a:lnTo>
                    <a:lnTo>
                      <a:pt x="193" y="30"/>
                    </a:lnTo>
                    <a:lnTo>
                      <a:pt x="198" y="34"/>
                    </a:lnTo>
                    <a:lnTo>
                      <a:pt x="203" y="38"/>
                    </a:lnTo>
                    <a:lnTo>
                      <a:pt x="208" y="42"/>
                    </a:lnTo>
                    <a:lnTo>
                      <a:pt x="212" y="46"/>
                    </a:lnTo>
                    <a:lnTo>
                      <a:pt x="217" y="50"/>
                    </a:lnTo>
                    <a:lnTo>
                      <a:pt x="221" y="55"/>
                    </a:lnTo>
                    <a:lnTo>
                      <a:pt x="225" y="59"/>
                    </a:lnTo>
                    <a:lnTo>
                      <a:pt x="228" y="63"/>
                    </a:lnTo>
                    <a:lnTo>
                      <a:pt x="232" y="68"/>
                    </a:lnTo>
                    <a:lnTo>
                      <a:pt x="235" y="73"/>
                    </a:lnTo>
                    <a:lnTo>
                      <a:pt x="238" y="77"/>
                    </a:lnTo>
                    <a:lnTo>
                      <a:pt x="241" y="82"/>
                    </a:lnTo>
                    <a:lnTo>
                      <a:pt x="244" y="87"/>
                    </a:lnTo>
                    <a:lnTo>
                      <a:pt x="246" y="92"/>
                    </a:lnTo>
                    <a:lnTo>
                      <a:pt x="247" y="97"/>
                    </a:lnTo>
                    <a:lnTo>
                      <a:pt x="248" y="103"/>
                    </a:lnTo>
                    <a:lnTo>
                      <a:pt x="249" y="108"/>
                    </a:lnTo>
                    <a:lnTo>
                      <a:pt x="249" y="114"/>
                    </a:lnTo>
                    <a:lnTo>
                      <a:pt x="249" y="119"/>
                    </a:lnTo>
                    <a:lnTo>
                      <a:pt x="248" y="124"/>
                    </a:lnTo>
                    <a:lnTo>
                      <a:pt x="247" y="130"/>
                    </a:lnTo>
                    <a:lnTo>
                      <a:pt x="245" y="135"/>
                    </a:lnTo>
                    <a:lnTo>
                      <a:pt x="243" y="140"/>
                    </a:lnTo>
                    <a:lnTo>
                      <a:pt x="241" y="144"/>
                    </a:lnTo>
                    <a:lnTo>
                      <a:pt x="238" y="149"/>
                    </a:lnTo>
                    <a:lnTo>
                      <a:pt x="234" y="154"/>
                    </a:lnTo>
                    <a:lnTo>
                      <a:pt x="230" y="158"/>
                    </a:lnTo>
                    <a:lnTo>
                      <a:pt x="225" y="162"/>
                    </a:lnTo>
                    <a:lnTo>
                      <a:pt x="221" y="166"/>
                    </a:lnTo>
                    <a:lnTo>
                      <a:pt x="217" y="168"/>
                    </a:lnTo>
                    <a:lnTo>
                      <a:pt x="213" y="170"/>
                    </a:lnTo>
                    <a:lnTo>
                      <a:pt x="210" y="172"/>
                    </a:lnTo>
                    <a:lnTo>
                      <a:pt x="206" y="174"/>
                    </a:lnTo>
                    <a:lnTo>
                      <a:pt x="202" y="176"/>
                    </a:lnTo>
                    <a:lnTo>
                      <a:pt x="198" y="177"/>
                    </a:lnTo>
                    <a:lnTo>
                      <a:pt x="194" y="178"/>
                    </a:lnTo>
                    <a:lnTo>
                      <a:pt x="190" y="179"/>
                    </a:lnTo>
                    <a:lnTo>
                      <a:pt x="186" y="181"/>
                    </a:lnTo>
                    <a:lnTo>
                      <a:pt x="182" y="181"/>
                    </a:lnTo>
                    <a:lnTo>
                      <a:pt x="178" y="182"/>
                    </a:lnTo>
                    <a:lnTo>
                      <a:pt x="174" y="183"/>
                    </a:lnTo>
                    <a:lnTo>
                      <a:pt x="169" y="183"/>
                    </a:lnTo>
                    <a:lnTo>
                      <a:pt x="165" y="183"/>
                    </a:lnTo>
                    <a:lnTo>
                      <a:pt x="161" y="184"/>
                    </a:lnTo>
                    <a:lnTo>
                      <a:pt x="157" y="184"/>
                    </a:lnTo>
                    <a:lnTo>
                      <a:pt x="152" y="184"/>
                    </a:lnTo>
                    <a:lnTo>
                      <a:pt x="148" y="183"/>
                    </a:lnTo>
                    <a:lnTo>
                      <a:pt x="144" y="183"/>
                    </a:lnTo>
                    <a:lnTo>
                      <a:pt x="139" y="183"/>
                    </a:lnTo>
                    <a:lnTo>
                      <a:pt x="135" y="182"/>
                    </a:lnTo>
                    <a:lnTo>
                      <a:pt x="131" y="182"/>
                    </a:lnTo>
                    <a:lnTo>
                      <a:pt x="126" y="181"/>
                    </a:lnTo>
                    <a:lnTo>
                      <a:pt x="122" y="180"/>
                    </a:lnTo>
                    <a:lnTo>
                      <a:pt x="118" y="179"/>
                    </a:lnTo>
                    <a:lnTo>
                      <a:pt x="114" y="178"/>
                    </a:lnTo>
                    <a:lnTo>
                      <a:pt x="110" y="177"/>
                    </a:lnTo>
                    <a:lnTo>
                      <a:pt x="106" y="176"/>
                    </a:lnTo>
                    <a:lnTo>
                      <a:pt x="101" y="175"/>
                    </a:lnTo>
                    <a:lnTo>
                      <a:pt x="98" y="173"/>
                    </a:lnTo>
                    <a:lnTo>
                      <a:pt x="94" y="172"/>
                    </a:lnTo>
                    <a:lnTo>
                      <a:pt x="90" y="170"/>
                    </a:lnTo>
                    <a:lnTo>
                      <a:pt x="84" y="168"/>
                    </a:lnTo>
                    <a:lnTo>
                      <a:pt x="78" y="166"/>
                    </a:lnTo>
                    <a:lnTo>
                      <a:pt x="73" y="163"/>
                    </a:lnTo>
                    <a:lnTo>
                      <a:pt x="67" y="160"/>
                    </a:lnTo>
                    <a:lnTo>
                      <a:pt x="62" y="157"/>
                    </a:lnTo>
                    <a:lnTo>
                      <a:pt x="56" y="154"/>
                    </a:lnTo>
                    <a:lnTo>
                      <a:pt x="51" y="151"/>
                    </a:lnTo>
                    <a:lnTo>
                      <a:pt x="46" y="147"/>
                    </a:lnTo>
                    <a:lnTo>
                      <a:pt x="42" y="143"/>
                    </a:lnTo>
                    <a:lnTo>
                      <a:pt x="37" y="139"/>
                    </a:lnTo>
                    <a:lnTo>
                      <a:pt x="33" y="135"/>
                    </a:lnTo>
                    <a:lnTo>
                      <a:pt x="29" y="131"/>
                    </a:lnTo>
                    <a:lnTo>
                      <a:pt x="25" y="127"/>
                    </a:lnTo>
                    <a:lnTo>
                      <a:pt x="21" y="123"/>
                    </a:lnTo>
                    <a:lnTo>
                      <a:pt x="18" y="118"/>
                    </a:lnTo>
                    <a:lnTo>
                      <a:pt x="15" y="114"/>
                    </a:lnTo>
                    <a:lnTo>
                      <a:pt x="10" y="106"/>
                    </a:lnTo>
                    <a:lnTo>
                      <a:pt x="6" y="99"/>
                    </a:lnTo>
                    <a:lnTo>
                      <a:pt x="3" y="91"/>
                    </a:lnTo>
                    <a:lnTo>
                      <a:pt x="1" y="83"/>
                    </a:lnTo>
                    <a:lnTo>
                      <a:pt x="0" y="75"/>
                    </a:lnTo>
                    <a:lnTo>
                      <a:pt x="0" y="67"/>
                    </a:lnTo>
                    <a:lnTo>
                      <a:pt x="1" y="58"/>
                    </a:lnTo>
                    <a:lnTo>
                      <a:pt x="3" y="50"/>
                    </a:lnTo>
                    <a:lnTo>
                      <a:pt x="5" y="46"/>
                    </a:lnTo>
                    <a:lnTo>
                      <a:pt x="6" y="42"/>
                    </a:lnTo>
                    <a:lnTo>
                      <a:pt x="9" y="38"/>
                    </a:lnTo>
                    <a:lnTo>
                      <a:pt x="11" y="34"/>
                    </a:lnTo>
                    <a:lnTo>
                      <a:pt x="14" y="30"/>
                    </a:lnTo>
                    <a:lnTo>
                      <a:pt x="17" y="26"/>
                    </a:lnTo>
                    <a:lnTo>
                      <a:pt x="21" y="23"/>
                    </a:lnTo>
                    <a:lnTo>
                      <a:pt x="25"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39" name="Freeform 224"/>
              <p:cNvSpPr>
                <a:spLocks/>
              </p:cNvSpPr>
              <p:nvPr/>
            </p:nvSpPr>
            <p:spPr bwMode="auto">
              <a:xfrm>
                <a:off x="3477" y="3313"/>
                <a:ext cx="241" cy="179"/>
              </a:xfrm>
              <a:custGeom>
                <a:avLst/>
                <a:gdLst>
                  <a:gd name="T0" fmla="*/ 52 w 241"/>
                  <a:gd name="T1" fmla="*/ 4 h 179"/>
                  <a:gd name="T2" fmla="*/ 62 w 241"/>
                  <a:gd name="T3" fmla="*/ 2 h 179"/>
                  <a:gd name="T4" fmla="*/ 73 w 241"/>
                  <a:gd name="T5" fmla="*/ 0 h 179"/>
                  <a:gd name="T6" fmla="*/ 84 w 241"/>
                  <a:gd name="T7" fmla="*/ 0 h 179"/>
                  <a:gd name="T8" fmla="*/ 94 w 241"/>
                  <a:gd name="T9" fmla="*/ 0 h 179"/>
                  <a:gd name="T10" fmla="*/ 105 w 241"/>
                  <a:gd name="T11" fmla="*/ 1 h 179"/>
                  <a:gd name="T12" fmla="*/ 115 w 241"/>
                  <a:gd name="T13" fmla="*/ 3 h 179"/>
                  <a:gd name="T14" fmla="*/ 125 w 241"/>
                  <a:gd name="T15" fmla="*/ 5 h 179"/>
                  <a:gd name="T16" fmla="*/ 136 w 241"/>
                  <a:gd name="T17" fmla="*/ 8 h 179"/>
                  <a:gd name="T18" fmla="*/ 146 w 241"/>
                  <a:gd name="T19" fmla="*/ 11 h 179"/>
                  <a:gd name="T20" fmla="*/ 156 w 241"/>
                  <a:gd name="T21" fmla="*/ 14 h 179"/>
                  <a:gd name="T22" fmla="*/ 161 w 241"/>
                  <a:gd name="T23" fmla="*/ 16 h 179"/>
                  <a:gd name="T24" fmla="*/ 166 w 241"/>
                  <a:gd name="T25" fmla="*/ 18 h 179"/>
                  <a:gd name="T26" fmla="*/ 174 w 241"/>
                  <a:gd name="T27" fmla="*/ 22 h 179"/>
                  <a:gd name="T28" fmla="*/ 189 w 241"/>
                  <a:gd name="T29" fmla="*/ 31 h 179"/>
                  <a:gd name="T30" fmla="*/ 201 w 241"/>
                  <a:gd name="T31" fmla="*/ 41 h 179"/>
                  <a:gd name="T32" fmla="*/ 213 w 241"/>
                  <a:gd name="T33" fmla="*/ 51 h 179"/>
                  <a:gd name="T34" fmla="*/ 223 w 241"/>
                  <a:gd name="T35" fmla="*/ 63 h 179"/>
                  <a:gd name="T36" fmla="*/ 232 w 241"/>
                  <a:gd name="T37" fmla="*/ 75 h 179"/>
                  <a:gd name="T38" fmla="*/ 241 w 241"/>
                  <a:gd name="T39" fmla="*/ 105 h 179"/>
                  <a:gd name="T40" fmla="*/ 236 w 241"/>
                  <a:gd name="T41" fmla="*/ 136 h 179"/>
                  <a:gd name="T42" fmla="*/ 221 w 241"/>
                  <a:gd name="T43" fmla="*/ 155 h 179"/>
                  <a:gd name="T44" fmla="*/ 215 w 241"/>
                  <a:gd name="T45" fmla="*/ 160 h 179"/>
                  <a:gd name="T46" fmla="*/ 207 w 241"/>
                  <a:gd name="T47" fmla="*/ 164 h 179"/>
                  <a:gd name="T48" fmla="*/ 199 w 241"/>
                  <a:gd name="T49" fmla="*/ 168 h 179"/>
                  <a:gd name="T50" fmla="*/ 191 w 241"/>
                  <a:gd name="T51" fmla="*/ 172 h 179"/>
                  <a:gd name="T52" fmla="*/ 183 w 241"/>
                  <a:gd name="T53" fmla="*/ 175 h 179"/>
                  <a:gd name="T54" fmla="*/ 171 w 241"/>
                  <a:gd name="T55" fmla="*/ 177 h 179"/>
                  <a:gd name="T56" fmla="*/ 158 w 241"/>
                  <a:gd name="T57" fmla="*/ 179 h 179"/>
                  <a:gd name="T58" fmla="*/ 146 w 241"/>
                  <a:gd name="T59" fmla="*/ 179 h 179"/>
                  <a:gd name="T60" fmla="*/ 134 w 241"/>
                  <a:gd name="T61" fmla="*/ 178 h 179"/>
                  <a:gd name="T62" fmla="*/ 122 w 241"/>
                  <a:gd name="T63" fmla="*/ 176 h 179"/>
                  <a:gd name="T64" fmla="*/ 111 w 241"/>
                  <a:gd name="T65" fmla="*/ 173 h 179"/>
                  <a:gd name="T66" fmla="*/ 99 w 241"/>
                  <a:gd name="T67" fmla="*/ 169 h 179"/>
                  <a:gd name="T68" fmla="*/ 88 w 241"/>
                  <a:gd name="T69" fmla="*/ 165 h 179"/>
                  <a:gd name="T70" fmla="*/ 77 w 241"/>
                  <a:gd name="T71" fmla="*/ 161 h 179"/>
                  <a:gd name="T72" fmla="*/ 67 w 241"/>
                  <a:gd name="T73" fmla="*/ 156 h 179"/>
                  <a:gd name="T74" fmla="*/ 56 w 241"/>
                  <a:gd name="T75" fmla="*/ 150 h 179"/>
                  <a:gd name="T76" fmla="*/ 45 w 241"/>
                  <a:gd name="T77" fmla="*/ 142 h 179"/>
                  <a:gd name="T78" fmla="*/ 35 w 241"/>
                  <a:gd name="T79" fmla="*/ 134 h 179"/>
                  <a:gd name="T80" fmla="*/ 26 w 241"/>
                  <a:gd name="T81" fmla="*/ 126 h 179"/>
                  <a:gd name="T82" fmla="*/ 19 w 241"/>
                  <a:gd name="T83" fmla="*/ 116 h 179"/>
                  <a:gd name="T84" fmla="*/ 12 w 241"/>
                  <a:gd name="T85" fmla="*/ 106 h 179"/>
                  <a:gd name="T86" fmla="*/ 1 w 241"/>
                  <a:gd name="T87" fmla="*/ 81 h 179"/>
                  <a:gd name="T88" fmla="*/ 1 w 241"/>
                  <a:gd name="T89" fmla="*/ 53 h 179"/>
                  <a:gd name="T90" fmla="*/ 10 w 241"/>
                  <a:gd name="T91" fmla="*/ 33 h 179"/>
                  <a:gd name="T92" fmla="*/ 16 w 241"/>
                  <a:gd name="T93" fmla="*/ 27 h 179"/>
                  <a:gd name="T94" fmla="*/ 22 w 241"/>
                  <a:gd name="T95" fmla="*/ 21 h 179"/>
                  <a:gd name="T96" fmla="*/ 29 w 241"/>
                  <a:gd name="T97" fmla="*/ 16 h 179"/>
                  <a:gd name="T98" fmla="*/ 37 w 241"/>
                  <a:gd name="T99" fmla="*/ 11 h 179"/>
                  <a:gd name="T100" fmla="*/ 45 w 241"/>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1"/>
                  <a:gd name="T154" fmla="*/ 0 h 179"/>
                  <a:gd name="T155" fmla="*/ 241 w 241"/>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1" h="179">
                    <a:moveTo>
                      <a:pt x="45" y="7"/>
                    </a:moveTo>
                    <a:lnTo>
                      <a:pt x="48" y="6"/>
                    </a:lnTo>
                    <a:lnTo>
                      <a:pt x="52" y="4"/>
                    </a:lnTo>
                    <a:lnTo>
                      <a:pt x="55" y="3"/>
                    </a:lnTo>
                    <a:lnTo>
                      <a:pt x="59" y="2"/>
                    </a:lnTo>
                    <a:lnTo>
                      <a:pt x="62" y="2"/>
                    </a:lnTo>
                    <a:lnTo>
                      <a:pt x="66" y="1"/>
                    </a:lnTo>
                    <a:lnTo>
                      <a:pt x="69" y="1"/>
                    </a:lnTo>
                    <a:lnTo>
                      <a:pt x="73" y="0"/>
                    </a:lnTo>
                    <a:lnTo>
                      <a:pt x="76" y="0"/>
                    </a:lnTo>
                    <a:lnTo>
                      <a:pt x="80" y="0"/>
                    </a:lnTo>
                    <a:lnTo>
                      <a:pt x="84" y="0"/>
                    </a:lnTo>
                    <a:lnTo>
                      <a:pt x="87" y="0"/>
                    </a:lnTo>
                    <a:lnTo>
                      <a:pt x="91" y="0"/>
                    </a:lnTo>
                    <a:lnTo>
                      <a:pt x="94" y="0"/>
                    </a:lnTo>
                    <a:lnTo>
                      <a:pt x="97" y="1"/>
                    </a:lnTo>
                    <a:lnTo>
                      <a:pt x="101" y="1"/>
                    </a:lnTo>
                    <a:lnTo>
                      <a:pt x="105" y="1"/>
                    </a:lnTo>
                    <a:lnTo>
                      <a:pt x="108" y="2"/>
                    </a:lnTo>
                    <a:lnTo>
                      <a:pt x="111" y="2"/>
                    </a:lnTo>
                    <a:lnTo>
                      <a:pt x="115" y="3"/>
                    </a:lnTo>
                    <a:lnTo>
                      <a:pt x="118" y="4"/>
                    </a:lnTo>
                    <a:lnTo>
                      <a:pt x="122" y="5"/>
                    </a:lnTo>
                    <a:lnTo>
                      <a:pt x="125" y="5"/>
                    </a:lnTo>
                    <a:lnTo>
                      <a:pt x="129" y="6"/>
                    </a:lnTo>
                    <a:lnTo>
                      <a:pt x="132" y="7"/>
                    </a:lnTo>
                    <a:lnTo>
                      <a:pt x="136" y="8"/>
                    </a:lnTo>
                    <a:lnTo>
                      <a:pt x="139" y="9"/>
                    </a:lnTo>
                    <a:lnTo>
                      <a:pt x="142" y="10"/>
                    </a:lnTo>
                    <a:lnTo>
                      <a:pt x="146" y="11"/>
                    </a:lnTo>
                    <a:lnTo>
                      <a:pt x="149" y="12"/>
                    </a:lnTo>
                    <a:lnTo>
                      <a:pt x="152" y="13"/>
                    </a:lnTo>
                    <a:lnTo>
                      <a:pt x="156" y="14"/>
                    </a:lnTo>
                    <a:lnTo>
                      <a:pt x="157" y="15"/>
                    </a:lnTo>
                    <a:lnTo>
                      <a:pt x="159" y="16"/>
                    </a:lnTo>
                    <a:lnTo>
                      <a:pt x="161" y="16"/>
                    </a:lnTo>
                    <a:lnTo>
                      <a:pt x="163" y="17"/>
                    </a:lnTo>
                    <a:lnTo>
                      <a:pt x="164" y="17"/>
                    </a:lnTo>
                    <a:lnTo>
                      <a:pt x="166" y="18"/>
                    </a:lnTo>
                    <a:lnTo>
                      <a:pt x="168" y="19"/>
                    </a:lnTo>
                    <a:lnTo>
                      <a:pt x="169" y="20"/>
                    </a:lnTo>
                    <a:lnTo>
                      <a:pt x="174" y="22"/>
                    </a:lnTo>
                    <a:lnTo>
                      <a:pt x="179" y="25"/>
                    </a:lnTo>
                    <a:lnTo>
                      <a:pt x="184" y="28"/>
                    </a:lnTo>
                    <a:lnTo>
                      <a:pt x="189" y="31"/>
                    </a:lnTo>
                    <a:lnTo>
                      <a:pt x="193" y="34"/>
                    </a:lnTo>
                    <a:lnTo>
                      <a:pt x="197" y="37"/>
                    </a:lnTo>
                    <a:lnTo>
                      <a:pt x="201" y="41"/>
                    </a:lnTo>
                    <a:lnTo>
                      <a:pt x="205" y="44"/>
                    </a:lnTo>
                    <a:lnTo>
                      <a:pt x="209" y="48"/>
                    </a:lnTo>
                    <a:lnTo>
                      <a:pt x="213" y="51"/>
                    </a:lnTo>
                    <a:lnTo>
                      <a:pt x="217" y="55"/>
                    </a:lnTo>
                    <a:lnTo>
                      <a:pt x="220" y="59"/>
                    </a:lnTo>
                    <a:lnTo>
                      <a:pt x="223" y="63"/>
                    </a:lnTo>
                    <a:lnTo>
                      <a:pt x="226" y="67"/>
                    </a:lnTo>
                    <a:lnTo>
                      <a:pt x="229" y="71"/>
                    </a:lnTo>
                    <a:lnTo>
                      <a:pt x="232" y="75"/>
                    </a:lnTo>
                    <a:lnTo>
                      <a:pt x="236" y="84"/>
                    </a:lnTo>
                    <a:lnTo>
                      <a:pt x="240" y="95"/>
                    </a:lnTo>
                    <a:lnTo>
                      <a:pt x="241" y="105"/>
                    </a:lnTo>
                    <a:lnTo>
                      <a:pt x="241" y="115"/>
                    </a:lnTo>
                    <a:lnTo>
                      <a:pt x="240" y="126"/>
                    </a:lnTo>
                    <a:lnTo>
                      <a:pt x="236" y="136"/>
                    </a:lnTo>
                    <a:lnTo>
                      <a:pt x="231" y="145"/>
                    </a:lnTo>
                    <a:lnTo>
                      <a:pt x="223" y="153"/>
                    </a:lnTo>
                    <a:lnTo>
                      <a:pt x="221" y="155"/>
                    </a:lnTo>
                    <a:lnTo>
                      <a:pt x="219" y="157"/>
                    </a:lnTo>
                    <a:lnTo>
                      <a:pt x="217" y="159"/>
                    </a:lnTo>
                    <a:lnTo>
                      <a:pt x="215" y="160"/>
                    </a:lnTo>
                    <a:lnTo>
                      <a:pt x="212" y="162"/>
                    </a:lnTo>
                    <a:lnTo>
                      <a:pt x="210" y="163"/>
                    </a:lnTo>
                    <a:lnTo>
                      <a:pt x="207" y="164"/>
                    </a:lnTo>
                    <a:lnTo>
                      <a:pt x="205" y="166"/>
                    </a:lnTo>
                    <a:lnTo>
                      <a:pt x="202" y="167"/>
                    </a:lnTo>
                    <a:lnTo>
                      <a:pt x="199" y="168"/>
                    </a:lnTo>
                    <a:lnTo>
                      <a:pt x="196" y="170"/>
                    </a:lnTo>
                    <a:lnTo>
                      <a:pt x="194" y="171"/>
                    </a:lnTo>
                    <a:lnTo>
                      <a:pt x="191" y="172"/>
                    </a:lnTo>
                    <a:lnTo>
                      <a:pt x="188" y="173"/>
                    </a:lnTo>
                    <a:lnTo>
                      <a:pt x="186" y="174"/>
                    </a:lnTo>
                    <a:lnTo>
                      <a:pt x="183" y="175"/>
                    </a:lnTo>
                    <a:lnTo>
                      <a:pt x="179" y="176"/>
                    </a:lnTo>
                    <a:lnTo>
                      <a:pt x="175" y="177"/>
                    </a:lnTo>
                    <a:lnTo>
                      <a:pt x="171" y="177"/>
                    </a:lnTo>
                    <a:lnTo>
                      <a:pt x="167" y="178"/>
                    </a:lnTo>
                    <a:lnTo>
                      <a:pt x="162" y="178"/>
                    </a:lnTo>
                    <a:lnTo>
                      <a:pt x="158" y="179"/>
                    </a:lnTo>
                    <a:lnTo>
                      <a:pt x="154" y="179"/>
                    </a:lnTo>
                    <a:lnTo>
                      <a:pt x="150" y="179"/>
                    </a:lnTo>
                    <a:lnTo>
                      <a:pt x="146" y="179"/>
                    </a:lnTo>
                    <a:lnTo>
                      <a:pt x="142" y="178"/>
                    </a:lnTo>
                    <a:lnTo>
                      <a:pt x="138" y="178"/>
                    </a:lnTo>
                    <a:lnTo>
                      <a:pt x="134" y="178"/>
                    </a:lnTo>
                    <a:lnTo>
                      <a:pt x="130" y="177"/>
                    </a:lnTo>
                    <a:lnTo>
                      <a:pt x="126" y="176"/>
                    </a:lnTo>
                    <a:lnTo>
                      <a:pt x="122" y="176"/>
                    </a:lnTo>
                    <a:lnTo>
                      <a:pt x="118" y="175"/>
                    </a:lnTo>
                    <a:lnTo>
                      <a:pt x="114" y="174"/>
                    </a:lnTo>
                    <a:lnTo>
                      <a:pt x="111" y="173"/>
                    </a:lnTo>
                    <a:lnTo>
                      <a:pt x="107" y="172"/>
                    </a:lnTo>
                    <a:lnTo>
                      <a:pt x="103" y="171"/>
                    </a:lnTo>
                    <a:lnTo>
                      <a:pt x="99" y="169"/>
                    </a:lnTo>
                    <a:lnTo>
                      <a:pt x="96" y="168"/>
                    </a:lnTo>
                    <a:lnTo>
                      <a:pt x="92" y="167"/>
                    </a:lnTo>
                    <a:lnTo>
                      <a:pt x="88" y="165"/>
                    </a:lnTo>
                    <a:lnTo>
                      <a:pt x="84" y="164"/>
                    </a:lnTo>
                    <a:lnTo>
                      <a:pt x="81" y="162"/>
                    </a:lnTo>
                    <a:lnTo>
                      <a:pt x="77" y="161"/>
                    </a:lnTo>
                    <a:lnTo>
                      <a:pt x="74" y="159"/>
                    </a:lnTo>
                    <a:lnTo>
                      <a:pt x="70" y="157"/>
                    </a:lnTo>
                    <a:lnTo>
                      <a:pt x="67" y="156"/>
                    </a:lnTo>
                    <a:lnTo>
                      <a:pt x="63" y="154"/>
                    </a:lnTo>
                    <a:lnTo>
                      <a:pt x="60" y="152"/>
                    </a:lnTo>
                    <a:lnTo>
                      <a:pt x="56" y="150"/>
                    </a:lnTo>
                    <a:lnTo>
                      <a:pt x="52" y="147"/>
                    </a:lnTo>
                    <a:lnTo>
                      <a:pt x="49" y="145"/>
                    </a:lnTo>
                    <a:lnTo>
                      <a:pt x="45" y="142"/>
                    </a:lnTo>
                    <a:lnTo>
                      <a:pt x="42" y="140"/>
                    </a:lnTo>
                    <a:lnTo>
                      <a:pt x="38" y="137"/>
                    </a:lnTo>
                    <a:lnTo>
                      <a:pt x="35" y="134"/>
                    </a:lnTo>
                    <a:lnTo>
                      <a:pt x="32" y="131"/>
                    </a:lnTo>
                    <a:lnTo>
                      <a:pt x="29" y="128"/>
                    </a:lnTo>
                    <a:lnTo>
                      <a:pt x="26" y="126"/>
                    </a:lnTo>
                    <a:lnTo>
                      <a:pt x="24" y="122"/>
                    </a:lnTo>
                    <a:lnTo>
                      <a:pt x="21" y="119"/>
                    </a:lnTo>
                    <a:lnTo>
                      <a:pt x="19" y="116"/>
                    </a:lnTo>
                    <a:lnTo>
                      <a:pt x="17" y="113"/>
                    </a:lnTo>
                    <a:lnTo>
                      <a:pt x="14" y="110"/>
                    </a:lnTo>
                    <a:lnTo>
                      <a:pt x="12" y="106"/>
                    </a:lnTo>
                    <a:lnTo>
                      <a:pt x="7" y="98"/>
                    </a:lnTo>
                    <a:lnTo>
                      <a:pt x="3" y="90"/>
                    </a:lnTo>
                    <a:lnTo>
                      <a:pt x="1" y="81"/>
                    </a:lnTo>
                    <a:lnTo>
                      <a:pt x="0" y="71"/>
                    </a:lnTo>
                    <a:lnTo>
                      <a:pt x="0" y="62"/>
                    </a:lnTo>
                    <a:lnTo>
                      <a:pt x="1" y="53"/>
                    </a:lnTo>
                    <a:lnTo>
                      <a:pt x="4" y="44"/>
                    </a:lnTo>
                    <a:lnTo>
                      <a:pt x="8" y="35"/>
                    </a:lnTo>
                    <a:lnTo>
                      <a:pt x="10" y="33"/>
                    </a:lnTo>
                    <a:lnTo>
                      <a:pt x="12" y="31"/>
                    </a:lnTo>
                    <a:lnTo>
                      <a:pt x="14" y="29"/>
                    </a:lnTo>
                    <a:lnTo>
                      <a:pt x="16" y="27"/>
                    </a:lnTo>
                    <a:lnTo>
                      <a:pt x="18" y="25"/>
                    </a:lnTo>
                    <a:lnTo>
                      <a:pt x="20" y="23"/>
                    </a:lnTo>
                    <a:lnTo>
                      <a:pt x="22" y="21"/>
                    </a:lnTo>
                    <a:lnTo>
                      <a:pt x="24" y="19"/>
                    </a:lnTo>
                    <a:lnTo>
                      <a:pt x="27" y="17"/>
                    </a:lnTo>
                    <a:lnTo>
                      <a:pt x="29" y="16"/>
                    </a:lnTo>
                    <a:lnTo>
                      <a:pt x="32" y="14"/>
                    </a:lnTo>
                    <a:lnTo>
                      <a:pt x="34" y="13"/>
                    </a:lnTo>
                    <a:lnTo>
                      <a:pt x="37" y="11"/>
                    </a:lnTo>
                    <a:lnTo>
                      <a:pt x="39" y="10"/>
                    </a:lnTo>
                    <a:lnTo>
                      <a:pt x="42" y="8"/>
                    </a:lnTo>
                    <a:lnTo>
                      <a:pt x="45"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0" name="Freeform 225"/>
              <p:cNvSpPr>
                <a:spLocks/>
              </p:cNvSpPr>
              <p:nvPr/>
            </p:nvSpPr>
            <p:spPr bwMode="auto">
              <a:xfrm>
                <a:off x="3486" y="3349"/>
                <a:ext cx="13" cy="43"/>
              </a:xfrm>
              <a:custGeom>
                <a:avLst/>
                <a:gdLst>
                  <a:gd name="T0" fmla="*/ 11 w 13"/>
                  <a:gd name="T1" fmla="*/ 0 h 43"/>
                  <a:gd name="T2" fmla="*/ 13 w 13"/>
                  <a:gd name="T3" fmla="*/ 0 h 43"/>
                  <a:gd name="T4" fmla="*/ 12 w 13"/>
                  <a:gd name="T5" fmla="*/ 2 h 43"/>
                  <a:gd name="T6" fmla="*/ 11 w 13"/>
                  <a:gd name="T7" fmla="*/ 3 h 43"/>
                  <a:gd name="T8" fmla="*/ 9 w 13"/>
                  <a:gd name="T9" fmla="*/ 5 h 43"/>
                  <a:gd name="T10" fmla="*/ 8 w 13"/>
                  <a:gd name="T11" fmla="*/ 6 h 43"/>
                  <a:gd name="T12" fmla="*/ 6 w 13"/>
                  <a:gd name="T13" fmla="*/ 10 h 43"/>
                  <a:gd name="T14" fmla="*/ 4 w 13"/>
                  <a:gd name="T15" fmla="*/ 15 h 43"/>
                  <a:gd name="T16" fmla="*/ 3 w 13"/>
                  <a:gd name="T17" fmla="*/ 19 h 43"/>
                  <a:gd name="T18" fmla="*/ 2 w 13"/>
                  <a:gd name="T19" fmla="*/ 24 h 43"/>
                  <a:gd name="T20" fmla="*/ 2 w 13"/>
                  <a:gd name="T21" fmla="*/ 28 h 43"/>
                  <a:gd name="T22" fmla="*/ 1 w 13"/>
                  <a:gd name="T23" fmla="*/ 33 h 43"/>
                  <a:gd name="T24" fmla="*/ 2 w 13"/>
                  <a:gd name="T25" fmla="*/ 38 h 43"/>
                  <a:gd name="T26" fmla="*/ 2 w 13"/>
                  <a:gd name="T27" fmla="*/ 43 h 43"/>
                  <a:gd name="T28" fmla="*/ 0 w 13"/>
                  <a:gd name="T29" fmla="*/ 36 h 43"/>
                  <a:gd name="T30" fmla="*/ 0 w 13"/>
                  <a:gd name="T31" fmla="*/ 29 h 43"/>
                  <a:gd name="T32" fmla="*/ 1 w 13"/>
                  <a:gd name="T33" fmla="*/ 23 h 43"/>
                  <a:gd name="T34" fmla="*/ 2 w 13"/>
                  <a:gd name="T35" fmla="*/ 16 h 43"/>
                  <a:gd name="T36" fmla="*/ 3 w 13"/>
                  <a:gd name="T37" fmla="*/ 14 h 43"/>
                  <a:gd name="T38" fmla="*/ 4 w 13"/>
                  <a:gd name="T39" fmla="*/ 12 h 43"/>
                  <a:gd name="T40" fmla="*/ 5 w 13"/>
                  <a:gd name="T41" fmla="*/ 10 h 43"/>
                  <a:gd name="T42" fmla="*/ 6 w 13"/>
                  <a:gd name="T43" fmla="*/ 8 h 43"/>
                  <a:gd name="T44" fmla="*/ 7 w 13"/>
                  <a:gd name="T45" fmla="*/ 6 h 43"/>
                  <a:gd name="T46" fmla="*/ 8 w 13"/>
                  <a:gd name="T47" fmla="*/ 4 h 43"/>
                  <a:gd name="T48" fmla="*/ 9 w 13"/>
                  <a:gd name="T49" fmla="*/ 2 h 43"/>
                  <a:gd name="T50" fmla="*/ 11 w 13"/>
                  <a:gd name="T51" fmla="*/ 0 h 4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
                  <a:gd name="T79" fmla="*/ 0 h 43"/>
                  <a:gd name="T80" fmla="*/ 13 w 13"/>
                  <a:gd name="T81" fmla="*/ 43 h 4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 h="43">
                    <a:moveTo>
                      <a:pt x="11" y="0"/>
                    </a:moveTo>
                    <a:lnTo>
                      <a:pt x="13" y="0"/>
                    </a:lnTo>
                    <a:lnTo>
                      <a:pt x="12" y="2"/>
                    </a:lnTo>
                    <a:lnTo>
                      <a:pt x="11" y="3"/>
                    </a:lnTo>
                    <a:lnTo>
                      <a:pt x="9" y="5"/>
                    </a:lnTo>
                    <a:lnTo>
                      <a:pt x="8" y="6"/>
                    </a:lnTo>
                    <a:lnTo>
                      <a:pt x="6" y="10"/>
                    </a:lnTo>
                    <a:lnTo>
                      <a:pt x="4" y="15"/>
                    </a:lnTo>
                    <a:lnTo>
                      <a:pt x="3" y="19"/>
                    </a:lnTo>
                    <a:lnTo>
                      <a:pt x="2" y="24"/>
                    </a:lnTo>
                    <a:lnTo>
                      <a:pt x="2" y="28"/>
                    </a:lnTo>
                    <a:lnTo>
                      <a:pt x="1" y="33"/>
                    </a:lnTo>
                    <a:lnTo>
                      <a:pt x="2" y="38"/>
                    </a:lnTo>
                    <a:lnTo>
                      <a:pt x="2" y="43"/>
                    </a:lnTo>
                    <a:lnTo>
                      <a:pt x="0" y="36"/>
                    </a:lnTo>
                    <a:lnTo>
                      <a:pt x="0" y="29"/>
                    </a:lnTo>
                    <a:lnTo>
                      <a:pt x="1" y="23"/>
                    </a:lnTo>
                    <a:lnTo>
                      <a:pt x="2" y="16"/>
                    </a:lnTo>
                    <a:lnTo>
                      <a:pt x="3" y="14"/>
                    </a:lnTo>
                    <a:lnTo>
                      <a:pt x="4" y="12"/>
                    </a:lnTo>
                    <a:lnTo>
                      <a:pt x="5" y="10"/>
                    </a:lnTo>
                    <a:lnTo>
                      <a:pt x="6" y="8"/>
                    </a:lnTo>
                    <a:lnTo>
                      <a:pt x="7" y="6"/>
                    </a:lnTo>
                    <a:lnTo>
                      <a:pt x="8" y="4"/>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1" name="Freeform 226"/>
              <p:cNvSpPr>
                <a:spLocks/>
              </p:cNvSpPr>
              <p:nvPr/>
            </p:nvSpPr>
            <p:spPr bwMode="auto">
              <a:xfrm>
                <a:off x="3494" y="3315"/>
                <a:ext cx="103" cy="28"/>
              </a:xfrm>
              <a:custGeom>
                <a:avLst/>
                <a:gdLst>
                  <a:gd name="T0" fmla="*/ 29 w 103"/>
                  <a:gd name="T1" fmla="*/ 7 h 28"/>
                  <a:gd name="T2" fmla="*/ 37 w 103"/>
                  <a:gd name="T3" fmla="*/ 4 h 28"/>
                  <a:gd name="T4" fmla="*/ 46 w 103"/>
                  <a:gd name="T5" fmla="*/ 2 h 28"/>
                  <a:gd name="T6" fmla="*/ 56 w 103"/>
                  <a:gd name="T7" fmla="*/ 1 h 28"/>
                  <a:gd name="T8" fmla="*/ 66 w 103"/>
                  <a:gd name="T9" fmla="*/ 0 h 28"/>
                  <a:gd name="T10" fmla="*/ 75 w 103"/>
                  <a:gd name="T11" fmla="*/ 0 h 28"/>
                  <a:gd name="T12" fmla="*/ 85 w 103"/>
                  <a:gd name="T13" fmla="*/ 1 h 28"/>
                  <a:gd name="T14" fmla="*/ 94 w 103"/>
                  <a:gd name="T15" fmla="*/ 2 h 28"/>
                  <a:gd name="T16" fmla="*/ 100 w 103"/>
                  <a:gd name="T17" fmla="*/ 4 h 28"/>
                  <a:gd name="T18" fmla="*/ 102 w 103"/>
                  <a:gd name="T19" fmla="*/ 4 h 28"/>
                  <a:gd name="T20" fmla="*/ 102 w 103"/>
                  <a:gd name="T21" fmla="*/ 5 h 28"/>
                  <a:gd name="T22" fmla="*/ 101 w 103"/>
                  <a:gd name="T23" fmla="*/ 6 h 28"/>
                  <a:gd name="T24" fmla="*/ 97 w 103"/>
                  <a:gd name="T25" fmla="*/ 4 h 28"/>
                  <a:gd name="T26" fmla="*/ 91 w 103"/>
                  <a:gd name="T27" fmla="*/ 3 h 28"/>
                  <a:gd name="T28" fmla="*/ 84 w 103"/>
                  <a:gd name="T29" fmla="*/ 3 h 28"/>
                  <a:gd name="T30" fmla="*/ 76 w 103"/>
                  <a:gd name="T31" fmla="*/ 2 h 28"/>
                  <a:gd name="T32" fmla="*/ 69 w 103"/>
                  <a:gd name="T33" fmla="*/ 2 h 28"/>
                  <a:gd name="T34" fmla="*/ 62 w 103"/>
                  <a:gd name="T35" fmla="*/ 3 h 28"/>
                  <a:gd name="T36" fmla="*/ 55 w 103"/>
                  <a:gd name="T37" fmla="*/ 3 h 28"/>
                  <a:gd name="T38" fmla="*/ 49 w 103"/>
                  <a:gd name="T39" fmla="*/ 4 h 28"/>
                  <a:gd name="T40" fmla="*/ 44 w 103"/>
                  <a:gd name="T41" fmla="*/ 4 h 28"/>
                  <a:gd name="T42" fmla="*/ 40 w 103"/>
                  <a:gd name="T43" fmla="*/ 5 h 28"/>
                  <a:gd name="T44" fmla="*/ 35 w 103"/>
                  <a:gd name="T45" fmla="*/ 6 h 28"/>
                  <a:gd name="T46" fmla="*/ 31 w 103"/>
                  <a:gd name="T47" fmla="*/ 7 h 28"/>
                  <a:gd name="T48" fmla="*/ 27 w 103"/>
                  <a:gd name="T49" fmla="*/ 9 h 28"/>
                  <a:gd name="T50" fmla="*/ 23 w 103"/>
                  <a:gd name="T51" fmla="*/ 11 h 28"/>
                  <a:gd name="T52" fmla="*/ 19 w 103"/>
                  <a:gd name="T53" fmla="*/ 13 h 28"/>
                  <a:gd name="T54" fmla="*/ 15 w 103"/>
                  <a:gd name="T55" fmla="*/ 16 h 28"/>
                  <a:gd name="T56" fmla="*/ 11 w 103"/>
                  <a:gd name="T57" fmla="*/ 18 h 28"/>
                  <a:gd name="T58" fmla="*/ 7 w 103"/>
                  <a:gd name="T59" fmla="*/ 21 h 28"/>
                  <a:gd name="T60" fmla="*/ 4 w 103"/>
                  <a:gd name="T61" fmla="*/ 24 h 28"/>
                  <a:gd name="T62" fmla="*/ 1 w 103"/>
                  <a:gd name="T63" fmla="*/ 27 h 28"/>
                  <a:gd name="T64" fmla="*/ 1 w 103"/>
                  <a:gd name="T65" fmla="*/ 25 h 28"/>
                  <a:gd name="T66" fmla="*/ 7 w 103"/>
                  <a:gd name="T67" fmla="*/ 19 h 28"/>
                  <a:gd name="T68" fmla="*/ 14 w 103"/>
                  <a:gd name="T69" fmla="*/ 15 h 28"/>
                  <a:gd name="T70" fmla="*/ 21 w 103"/>
                  <a:gd name="T71" fmla="*/ 11 h 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3"/>
                  <a:gd name="T109" fmla="*/ 0 h 28"/>
                  <a:gd name="T110" fmla="*/ 103 w 103"/>
                  <a:gd name="T111" fmla="*/ 28 h 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3" h="28">
                    <a:moveTo>
                      <a:pt x="24" y="9"/>
                    </a:moveTo>
                    <a:lnTo>
                      <a:pt x="29" y="7"/>
                    </a:lnTo>
                    <a:lnTo>
                      <a:pt x="33" y="5"/>
                    </a:lnTo>
                    <a:lnTo>
                      <a:pt x="37" y="4"/>
                    </a:lnTo>
                    <a:lnTo>
                      <a:pt x="42" y="3"/>
                    </a:lnTo>
                    <a:lnTo>
                      <a:pt x="46" y="2"/>
                    </a:lnTo>
                    <a:lnTo>
                      <a:pt x="51" y="1"/>
                    </a:lnTo>
                    <a:lnTo>
                      <a:pt x="56" y="1"/>
                    </a:lnTo>
                    <a:lnTo>
                      <a:pt x="61" y="0"/>
                    </a:lnTo>
                    <a:lnTo>
                      <a:pt x="66" y="0"/>
                    </a:lnTo>
                    <a:lnTo>
                      <a:pt x="70" y="0"/>
                    </a:lnTo>
                    <a:lnTo>
                      <a:pt x="75" y="0"/>
                    </a:lnTo>
                    <a:lnTo>
                      <a:pt x="80" y="1"/>
                    </a:lnTo>
                    <a:lnTo>
                      <a:pt x="85" y="1"/>
                    </a:lnTo>
                    <a:lnTo>
                      <a:pt x="90" y="2"/>
                    </a:lnTo>
                    <a:lnTo>
                      <a:pt x="94" y="2"/>
                    </a:lnTo>
                    <a:lnTo>
                      <a:pt x="99" y="3"/>
                    </a:lnTo>
                    <a:lnTo>
                      <a:pt x="100" y="4"/>
                    </a:lnTo>
                    <a:lnTo>
                      <a:pt x="101" y="4"/>
                    </a:lnTo>
                    <a:lnTo>
                      <a:pt x="102" y="4"/>
                    </a:lnTo>
                    <a:lnTo>
                      <a:pt x="103" y="5"/>
                    </a:lnTo>
                    <a:lnTo>
                      <a:pt x="102" y="5"/>
                    </a:lnTo>
                    <a:lnTo>
                      <a:pt x="101" y="6"/>
                    </a:lnTo>
                    <a:lnTo>
                      <a:pt x="101" y="5"/>
                    </a:lnTo>
                    <a:lnTo>
                      <a:pt x="97" y="4"/>
                    </a:lnTo>
                    <a:lnTo>
                      <a:pt x="94" y="4"/>
                    </a:lnTo>
                    <a:lnTo>
                      <a:pt x="91" y="3"/>
                    </a:lnTo>
                    <a:lnTo>
                      <a:pt x="87" y="3"/>
                    </a:lnTo>
                    <a:lnTo>
                      <a:pt x="84" y="3"/>
                    </a:lnTo>
                    <a:lnTo>
                      <a:pt x="80" y="2"/>
                    </a:lnTo>
                    <a:lnTo>
                      <a:pt x="76" y="2"/>
                    </a:lnTo>
                    <a:lnTo>
                      <a:pt x="73" y="2"/>
                    </a:lnTo>
                    <a:lnTo>
                      <a:pt x="69" y="2"/>
                    </a:lnTo>
                    <a:lnTo>
                      <a:pt x="66" y="2"/>
                    </a:lnTo>
                    <a:lnTo>
                      <a:pt x="62" y="3"/>
                    </a:lnTo>
                    <a:lnTo>
                      <a:pt x="59" y="3"/>
                    </a:lnTo>
                    <a:lnTo>
                      <a:pt x="55" y="3"/>
                    </a:lnTo>
                    <a:lnTo>
                      <a:pt x="52" y="3"/>
                    </a:lnTo>
                    <a:lnTo>
                      <a:pt x="49" y="4"/>
                    </a:lnTo>
                    <a:lnTo>
                      <a:pt x="46" y="4"/>
                    </a:lnTo>
                    <a:lnTo>
                      <a:pt x="44" y="4"/>
                    </a:lnTo>
                    <a:lnTo>
                      <a:pt x="42" y="5"/>
                    </a:lnTo>
                    <a:lnTo>
                      <a:pt x="40" y="5"/>
                    </a:lnTo>
                    <a:lnTo>
                      <a:pt x="37" y="5"/>
                    </a:lnTo>
                    <a:lnTo>
                      <a:pt x="35" y="6"/>
                    </a:lnTo>
                    <a:lnTo>
                      <a:pt x="33" y="6"/>
                    </a:lnTo>
                    <a:lnTo>
                      <a:pt x="31" y="7"/>
                    </a:lnTo>
                    <a:lnTo>
                      <a:pt x="29" y="8"/>
                    </a:lnTo>
                    <a:lnTo>
                      <a:pt x="27" y="9"/>
                    </a:lnTo>
                    <a:lnTo>
                      <a:pt x="25" y="10"/>
                    </a:lnTo>
                    <a:lnTo>
                      <a:pt x="23" y="11"/>
                    </a:lnTo>
                    <a:lnTo>
                      <a:pt x="21" y="12"/>
                    </a:lnTo>
                    <a:lnTo>
                      <a:pt x="19" y="13"/>
                    </a:lnTo>
                    <a:lnTo>
                      <a:pt x="17" y="14"/>
                    </a:lnTo>
                    <a:lnTo>
                      <a:pt x="15" y="16"/>
                    </a:lnTo>
                    <a:lnTo>
                      <a:pt x="13" y="17"/>
                    </a:lnTo>
                    <a:lnTo>
                      <a:pt x="11" y="18"/>
                    </a:lnTo>
                    <a:lnTo>
                      <a:pt x="9" y="19"/>
                    </a:lnTo>
                    <a:lnTo>
                      <a:pt x="7" y="21"/>
                    </a:lnTo>
                    <a:lnTo>
                      <a:pt x="6" y="22"/>
                    </a:lnTo>
                    <a:lnTo>
                      <a:pt x="4" y="24"/>
                    </a:lnTo>
                    <a:lnTo>
                      <a:pt x="2" y="25"/>
                    </a:lnTo>
                    <a:lnTo>
                      <a:pt x="1" y="27"/>
                    </a:lnTo>
                    <a:lnTo>
                      <a:pt x="0" y="28"/>
                    </a:lnTo>
                    <a:lnTo>
                      <a:pt x="1" y="25"/>
                    </a:lnTo>
                    <a:lnTo>
                      <a:pt x="4" y="22"/>
                    </a:lnTo>
                    <a:lnTo>
                      <a:pt x="7" y="19"/>
                    </a:lnTo>
                    <a:lnTo>
                      <a:pt x="10" y="17"/>
                    </a:lnTo>
                    <a:lnTo>
                      <a:pt x="14" y="15"/>
                    </a:lnTo>
                    <a:lnTo>
                      <a:pt x="17" y="13"/>
                    </a:lnTo>
                    <a:lnTo>
                      <a:pt x="21" y="11"/>
                    </a:lnTo>
                    <a:lnTo>
                      <a:pt x="2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2" name="Freeform 227"/>
              <p:cNvSpPr>
                <a:spLocks/>
              </p:cNvSpPr>
              <p:nvPr/>
            </p:nvSpPr>
            <p:spPr bwMode="auto">
              <a:xfrm>
                <a:off x="3500" y="3354"/>
                <a:ext cx="11" cy="37"/>
              </a:xfrm>
              <a:custGeom>
                <a:avLst/>
                <a:gdLst>
                  <a:gd name="T0" fmla="*/ 11 w 11"/>
                  <a:gd name="T1" fmla="*/ 0 h 37"/>
                  <a:gd name="T2" fmla="*/ 11 w 11"/>
                  <a:gd name="T3" fmla="*/ 0 h 37"/>
                  <a:gd name="T4" fmla="*/ 11 w 11"/>
                  <a:gd name="T5" fmla="*/ 2 h 37"/>
                  <a:gd name="T6" fmla="*/ 10 w 11"/>
                  <a:gd name="T7" fmla="*/ 4 h 37"/>
                  <a:gd name="T8" fmla="*/ 8 w 11"/>
                  <a:gd name="T9" fmla="*/ 6 h 37"/>
                  <a:gd name="T10" fmla="*/ 7 w 11"/>
                  <a:gd name="T11" fmla="*/ 8 h 37"/>
                  <a:gd name="T12" fmla="*/ 6 w 11"/>
                  <a:gd name="T13" fmla="*/ 11 h 37"/>
                  <a:gd name="T14" fmla="*/ 4 w 11"/>
                  <a:gd name="T15" fmla="*/ 15 h 37"/>
                  <a:gd name="T16" fmla="*/ 3 w 11"/>
                  <a:gd name="T17" fmla="*/ 18 h 37"/>
                  <a:gd name="T18" fmla="*/ 2 w 11"/>
                  <a:gd name="T19" fmla="*/ 22 h 37"/>
                  <a:gd name="T20" fmla="*/ 2 w 11"/>
                  <a:gd name="T21" fmla="*/ 26 h 37"/>
                  <a:gd name="T22" fmla="*/ 2 w 11"/>
                  <a:gd name="T23" fmla="*/ 29 h 37"/>
                  <a:gd name="T24" fmla="*/ 2 w 11"/>
                  <a:gd name="T25" fmla="*/ 33 h 37"/>
                  <a:gd name="T26" fmla="*/ 3 w 11"/>
                  <a:gd name="T27" fmla="*/ 37 h 37"/>
                  <a:gd name="T28" fmla="*/ 2 w 11"/>
                  <a:gd name="T29" fmla="*/ 36 h 37"/>
                  <a:gd name="T30" fmla="*/ 1 w 11"/>
                  <a:gd name="T31" fmla="*/ 35 h 37"/>
                  <a:gd name="T32" fmla="*/ 1 w 11"/>
                  <a:gd name="T33" fmla="*/ 34 h 37"/>
                  <a:gd name="T34" fmla="*/ 0 w 11"/>
                  <a:gd name="T35" fmla="*/ 32 h 37"/>
                  <a:gd name="T36" fmla="*/ 0 w 11"/>
                  <a:gd name="T37" fmla="*/ 28 h 37"/>
                  <a:gd name="T38" fmla="*/ 1 w 11"/>
                  <a:gd name="T39" fmla="*/ 24 h 37"/>
                  <a:gd name="T40" fmla="*/ 1 w 11"/>
                  <a:gd name="T41" fmla="*/ 19 h 37"/>
                  <a:gd name="T42" fmla="*/ 2 w 11"/>
                  <a:gd name="T43" fmla="*/ 15 h 37"/>
                  <a:gd name="T44" fmla="*/ 4 w 11"/>
                  <a:gd name="T45" fmla="*/ 11 h 37"/>
                  <a:gd name="T46" fmla="*/ 6 w 11"/>
                  <a:gd name="T47" fmla="*/ 7 h 37"/>
                  <a:gd name="T48" fmla="*/ 8 w 11"/>
                  <a:gd name="T49" fmla="*/ 4 h 37"/>
                  <a:gd name="T50" fmla="*/ 11 w 11"/>
                  <a:gd name="T51" fmla="*/ 0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7"/>
                  <a:gd name="T80" fmla="*/ 11 w 11"/>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7">
                    <a:moveTo>
                      <a:pt x="11" y="0"/>
                    </a:moveTo>
                    <a:lnTo>
                      <a:pt x="11" y="0"/>
                    </a:lnTo>
                    <a:lnTo>
                      <a:pt x="11" y="2"/>
                    </a:lnTo>
                    <a:lnTo>
                      <a:pt x="10" y="4"/>
                    </a:lnTo>
                    <a:lnTo>
                      <a:pt x="8" y="6"/>
                    </a:lnTo>
                    <a:lnTo>
                      <a:pt x="7" y="8"/>
                    </a:lnTo>
                    <a:lnTo>
                      <a:pt x="6" y="11"/>
                    </a:lnTo>
                    <a:lnTo>
                      <a:pt x="4" y="15"/>
                    </a:lnTo>
                    <a:lnTo>
                      <a:pt x="3" y="18"/>
                    </a:lnTo>
                    <a:lnTo>
                      <a:pt x="2" y="22"/>
                    </a:lnTo>
                    <a:lnTo>
                      <a:pt x="2" y="26"/>
                    </a:lnTo>
                    <a:lnTo>
                      <a:pt x="2" y="29"/>
                    </a:lnTo>
                    <a:lnTo>
                      <a:pt x="2" y="33"/>
                    </a:lnTo>
                    <a:lnTo>
                      <a:pt x="3" y="37"/>
                    </a:lnTo>
                    <a:lnTo>
                      <a:pt x="2" y="36"/>
                    </a:lnTo>
                    <a:lnTo>
                      <a:pt x="1" y="35"/>
                    </a:lnTo>
                    <a:lnTo>
                      <a:pt x="1" y="34"/>
                    </a:lnTo>
                    <a:lnTo>
                      <a:pt x="0" y="32"/>
                    </a:lnTo>
                    <a:lnTo>
                      <a:pt x="0" y="28"/>
                    </a:lnTo>
                    <a:lnTo>
                      <a:pt x="1" y="24"/>
                    </a:lnTo>
                    <a:lnTo>
                      <a:pt x="1" y="19"/>
                    </a:lnTo>
                    <a:lnTo>
                      <a:pt x="2" y="15"/>
                    </a:lnTo>
                    <a:lnTo>
                      <a:pt x="4" y="11"/>
                    </a:lnTo>
                    <a:lnTo>
                      <a:pt x="6" y="7"/>
                    </a:lnTo>
                    <a:lnTo>
                      <a:pt x="8"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3" name="Freeform 228"/>
              <p:cNvSpPr>
                <a:spLocks/>
              </p:cNvSpPr>
              <p:nvPr/>
            </p:nvSpPr>
            <p:spPr bwMode="auto">
              <a:xfrm>
                <a:off x="3515" y="3361"/>
                <a:ext cx="11" cy="29"/>
              </a:xfrm>
              <a:custGeom>
                <a:avLst/>
                <a:gdLst>
                  <a:gd name="T0" fmla="*/ 9 w 11"/>
                  <a:gd name="T1" fmla="*/ 0 h 29"/>
                  <a:gd name="T2" fmla="*/ 10 w 11"/>
                  <a:gd name="T3" fmla="*/ 0 h 29"/>
                  <a:gd name="T4" fmla="*/ 10 w 11"/>
                  <a:gd name="T5" fmla="*/ 0 h 29"/>
                  <a:gd name="T6" fmla="*/ 10 w 11"/>
                  <a:gd name="T7" fmla="*/ 0 h 29"/>
                  <a:gd name="T8" fmla="*/ 11 w 11"/>
                  <a:gd name="T9" fmla="*/ 1 h 29"/>
                  <a:gd name="T10" fmla="*/ 10 w 11"/>
                  <a:gd name="T11" fmla="*/ 2 h 29"/>
                  <a:gd name="T12" fmla="*/ 8 w 11"/>
                  <a:gd name="T13" fmla="*/ 4 h 29"/>
                  <a:gd name="T14" fmla="*/ 7 w 11"/>
                  <a:gd name="T15" fmla="*/ 5 h 29"/>
                  <a:gd name="T16" fmla="*/ 6 w 11"/>
                  <a:gd name="T17" fmla="*/ 6 h 29"/>
                  <a:gd name="T18" fmla="*/ 5 w 11"/>
                  <a:gd name="T19" fmla="*/ 9 h 29"/>
                  <a:gd name="T20" fmla="*/ 4 w 11"/>
                  <a:gd name="T21" fmla="*/ 12 h 29"/>
                  <a:gd name="T22" fmla="*/ 3 w 11"/>
                  <a:gd name="T23" fmla="*/ 15 h 29"/>
                  <a:gd name="T24" fmla="*/ 2 w 11"/>
                  <a:gd name="T25" fmla="*/ 17 h 29"/>
                  <a:gd name="T26" fmla="*/ 1 w 11"/>
                  <a:gd name="T27" fmla="*/ 20 h 29"/>
                  <a:gd name="T28" fmla="*/ 1 w 11"/>
                  <a:gd name="T29" fmla="*/ 23 h 29"/>
                  <a:gd name="T30" fmla="*/ 2 w 11"/>
                  <a:gd name="T31" fmla="*/ 26 h 29"/>
                  <a:gd name="T32" fmla="*/ 2 w 11"/>
                  <a:gd name="T33" fmla="*/ 29 h 29"/>
                  <a:gd name="T34" fmla="*/ 1 w 11"/>
                  <a:gd name="T35" fmla="*/ 26 h 29"/>
                  <a:gd name="T36" fmla="*/ 0 w 11"/>
                  <a:gd name="T37" fmla="*/ 22 h 29"/>
                  <a:gd name="T38" fmla="*/ 0 w 11"/>
                  <a:gd name="T39" fmla="*/ 19 h 29"/>
                  <a:gd name="T40" fmla="*/ 1 w 11"/>
                  <a:gd name="T41" fmla="*/ 15 h 29"/>
                  <a:gd name="T42" fmla="*/ 2 w 11"/>
                  <a:gd name="T43" fmla="*/ 12 h 29"/>
                  <a:gd name="T44" fmla="*/ 3 w 11"/>
                  <a:gd name="T45" fmla="*/ 8 h 29"/>
                  <a:gd name="T46" fmla="*/ 5 w 11"/>
                  <a:gd name="T47" fmla="*/ 5 h 29"/>
                  <a:gd name="T48" fmla="*/ 7 w 11"/>
                  <a:gd name="T49" fmla="*/ 2 h 29"/>
                  <a:gd name="T50" fmla="*/ 9 w 11"/>
                  <a:gd name="T51" fmla="*/ 0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29"/>
                  <a:gd name="T80" fmla="*/ 11 w 11"/>
                  <a:gd name="T81" fmla="*/ 29 h 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29">
                    <a:moveTo>
                      <a:pt x="9" y="0"/>
                    </a:moveTo>
                    <a:lnTo>
                      <a:pt x="10" y="0"/>
                    </a:lnTo>
                    <a:lnTo>
                      <a:pt x="11" y="1"/>
                    </a:lnTo>
                    <a:lnTo>
                      <a:pt x="10" y="2"/>
                    </a:lnTo>
                    <a:lnTo>
                      <a:pt x="8" y="4"/>
                    </a:lnTo>
                    <a:lnTo>
                      <a:pt x="7" y="5"/>
                    </a:lnTo>
                    <a:lnTo>
                      <a:pt x="6" y="6"/>
                    </a:lnTo>
                    <a:lnTo>
                      <a:pt x="5" y="9"/>
                    </a:lnTo>
                    <a:lnTo>
                      <a:pt x="4" y="12"/>
                    </a:lnTo>
                    <a:lnTo>
                      <a:pt x="3" y="15"/>
                    </a:lnTo>
                    <a:lnTo>
                      <a:pt x="2" y="17"/>
                    </a:lnTo>
                    <a:lnTo>
                      <a:pt x="1" y="20"/>
                    </a:lnTo>
                    <a:lnTo>
                      <a:pt x="1" y="23"/>
                    </a:lnTo>
                    <a:lnTo>
                      <a:pt x="2" y="26"/>
                    </a:lnTo>
                    <a:lnTo>
                      <a:pt x="2" y="29"/>
                    </a:lnTo>
                    <a:lnTo>
                      <a:pt x="1" y="26"/>
                    </a:lnTo>
                    <a:lnTo>
                      <a:pt x="0" y="22"/>
                    </a:lnTo>
                    <a:lnTo>
                      <a:pt x="0" y="19"/>
                    </a:lnTo>
                    <a:lnTo>
                      <a:pt x="1" y="15"/>
                    </a:lnTo>
                    <a:lnTo>
                      <a:pt x="2" y="12"/>
                    </a:lnTo>
                    <a:lnTo>
                      <a:pt x="3" y="8"/>
                    </a:lnTo>
                    <a:lnTo>
                      <a:pt x="5" y="5"/>
                    </a:lnTo>
                    <a:lnTo>
                      <a:pt x="7" y="2"/>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4" name="Freeform 229"/>
              <p:cNvSpPr>
                <a:spLocks/>
              </p:cNvSpPr>
              <p:nvPr/>
            </p:nvSpPr>
            <p:spPr bwMode="auto">
              <a:xfrm>
                <a:off x="3521" y="3350"/>
                <a:ext cx="196" cy="140"/>
              </a:xfrm>
              <a:custGeom>
                <a:avLst/>
                <a:gdLst>
                  <a:gd name="T0" fmla="*/ 4 w 196"/>
                  <a:gd name="T1" fmla="*/ 104 h 140"/>
                  <a:gd name="T2" fmla="*/ 9 w 196"/>
                  <a:gd name="T3" fmla="*/ 108 h 140"/>
                  <a:gd name="T4" fmla="*/ 15 w 196"/>
                  <a:gd name="T5" fmla="*/ 111 h 140"/>
                  <a:gd name="T6" fmla="*/ 29 w 196"/>
                  <a:gd name="T7" fmla="*/ 118 h 140"/>
                  <a:gd name="T8" fmla="*/ 43 w 196"/>
                  <a:gd name="T9" fmla="*/ 125 h 140"/>
                  <a:gd name="T10" fmla="*/ 57 w 196"/>
                  <a:gd name="T11" fmla="*/ 130 h 140"/>
                  <a:gd name="T12" fmla="*/ 72 w 196"/>
                  <a:gd name="T13" fmla="*/ 135 h 140"/>
                  <a:gd name="T14" fmla="*/ 88 w 196"/>
                  <a:gd name="T15" fmla="*/ 137 h 140"/>
                  <a:gd name="T16" fmla="*/ 107 w 196"/>
                  <a:gd name="T17" fmla="*/ 139 h 140"/>
                  <a:gd name="T18" fmla="*/ 127 w 196"/>
                  <a:gd name="T19" fmla="*/ 137 h 140"/>
                  <a:gd name="T20" fmla="*/ 145 w 196"/>
                  <a:gd name="T21" fmla="*/ 132 h 140"/>
                  <a:gd name="T22" fmla="*/ 162 w 196"/>
                  <a:gd name="T23" fmla="*/ 123 h 140"/>
                  <a:gd name="T24" fmla="*/ 176 w 196"/>
                  <a:gd name="T25" fmla="*/ 112 h 140"/>
                  <a:gd name="T26" fmla="*/ 184 w 196"/>
                  <a:gd name="T27" fmla="*/ 103 h 140"/>
                  <a:gd name="T28" fmla="*/ 186 w 196"/>
                  <a:gd name="T29" fmla="*/ 101 h 140"/>
                  <a:gd name="T30" fmla="*/ 193 w 196"/>
                  <a:gd name="T31" fmla="*/ 86 h 140"/>
                  <a:gd name="T32" fmla="*/ 195 w 196"/>
                  <a:gd name="T33" fmla="*/ 69 h 140"/>
                  <a:gd name="T34" fmla="*/ 191 w 196"/>
                  <a:gd name="T35" fmla="*/ 53 h 140"/>
                  <a:gd name="T36" fmla="*/ 183 w 196"/>
                  <a:gd name="T37" fmla="*/ 37 h 140"/>
                  <a:gd name="T38" fmla="*/ 172 w 196"/>
                  <a:gd name="T39" fmla="*/ 23 h 140"/>
                  <a:gd name="T40" fmla="*/ 163 w 196"/>
                  <a:gd name="T41" fmla="*/ 14 h 140"/>
                  <a:gd name="T42" fmla="*/ 156 w 196"/>
                  <a:gd name="T43" fmla="*/ 7 h 140"/>
                  <a:gd name="T44" fmla="*/ 148 w 196"/>
                  <a:gd name="T45" fmla="*/ 1 h 140"/>
                  <a:gd name="T46" fmla="*/ 147 w 196"/>
                  <a:gd name="T47" fmla="*/ 0 h 140"/>
                  <a:gd name="T48" fmla="*/ 154 w 196"/>
                  <a:gd name="T49" fmla="*/ 4 h 140"/>
                  <a:gd name="T50" fmla="*/ 162 w 196"/>
                  <a:gd name="T51" fmla="*/ 11 h 140"/>
                  <a:gd name="T52" fmla="*/ 169 w 196"/>
                  <a:gd name="T53" fmla="*/ 18 h 140"/>
                  <a:gd name="T54" fmla="*/ 176 w 196"/>
                  <a:gd name="T55" fmla="*/ 26 h 140"/>
                  <a:gd name="T56" fmla="*/ 182 w 196"/>
                  <a:gd name="T57" fmla="*/ 33 h 140"/>
                  <a:gd name="T58" fmla="*/ 189 w 196"/>
                  <a:gd name="T59" fmla="*/ 44 h 140"/>
                  <a:gd name="T60" fmla="*/ 195 w 196"/>
                  <a:gd name="T61" fmla="*/ 64 h 140"/>
                  <a:gd name="T62" fmla="*/ 195 w 196"/>
                  <a:gd name="T63" fmla="*/ 85 h 140"/>
                  <a:gd name="T64" fmla="*/ 188 w 196"/>
                  <a:gd name="T65" fmla="*/ 101 h 140"/>
                  <a:gd name="T66" fmla="*/ 177 w 196"/>
                  <a:gd name="T67" fmla="*/ 114 h 140"/>
                  <a:gd name="T68" fmla="*/ 163 w 196"/>
                  <a:gd name="T69" fmla="*/ 125 h 140"/>
                  <a:gd name="T70" fmla="*/ 147 w 196"/>
                  <a:gd name="T71" fmla="*/ 133 h 140"/>
                  <a:gd name="T72" fmla="*/ 128 w 196"/>
                  <a:gd name="T73" fmla="*/ 138 h 140"/>
                  <a:gd name="T74" fmla="*/ 110 w 196"/>
                  <a:gd name="T75" fmla="*/ 140 h 140"/>
                  <a:gd name="T76" fmla="*/ 93 w 196"/>
                  <a:gd name="T77" fmla="*/ 139 h 140"/>
                  <a:gd name="T78" fmla="*/ 77 w 196"/>
                  <a:gd name="T79" fmla="*/ 137 h 140"/>
                  <a:gd name="T80" fmla="*/ 62 w 196"/>
                  <a:gd name="T81" fmla="*/ 133 h 140"/>
                  <a:gd name="T82" fmla="*/ 47 w 196"/>
                  <a:gd name="T83" fmla="*/ 128 h 140"/>
                  <a:gd name="T84" fmla="*/ 33 w 196"/>
                  <a:gd name="T85" fmla="*/ 122 h 140"/>
                  <a:gd name="T86" fmla="*/ 26 w 196"/>
                  <a:gd name="T87" fmla="*/ 119 h 140"/>
                  <a:gd name="T88" fmla="*/ 20 w 196"/>
                  <a:gd name="T89" fmla="*/ 116 h 140"/>
                  <a:gd name="T90" fmla="*/ 14 w 196"/>
                  <a:gd name="T91" fmla="*/ 112 h 140"/>
                  <a:gd name="T92" fmla="*/ 8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5"/>
                    </a:lnTo>
                    <a:lnTo>
                      <a:pt x="8" y="106"/>
                    </a:lnTo>
                    <a:lnTo>
                      <a:pt x="9" y="108"/>
                    </a:lnTo>
                    <a:lnTo>
                      <a:pt x="11" y="109"/>
                    </a:lnTo>
                    <a:lnTo>
                      <a:pt x="13" y="110"/>
                    </a:lnTo>
                    <a:lnTo>
                      <a:pt x="15" y="111"/>
                    </a:lnTo>
                    <a:lnTo>
                      <a:pt x="20" y="114"/>
                    </a:lnTo>
                    <a:lnTo>
                      <a:pt x="24" y="116"/>
                    </a:lnTo>
                    <a:lnTo>
                      <a:pt x="29" y="118"/>
                    </a:lnTo>
                    <a:lnTo>
                      <a:pt x="33" y="120"/>
                    </a:lnTo>
                    <a:lnTo>
                      <a:pt x="38" y="122"/>
                    </a:lnTo>
                    <a:lnTo>
                      <a:pt x="43" y="125"/>
                    </a:lnTo>
                    <a:lnTo>
                      <a:pt x="48" y="127"/>
                    </a:lnTo>
                    <a:lnTo>
                      <a:pt x="52" y="128"/>
                    </a:lnTo>
                    <a:lnTo>
                      <a:pt x="57" y="130"/>
                    </a:lnTo>
                    <a:lnTo>
                      <a:pt x="62" y="132"/>
                    </a:lnTo>
                    <a:lnTo>
                      <a:pt x="67" y="133"/>
                    </a:lnTo>
                    <a:lnTo>
                      <a:pt x="72" y="135"/>
                    </a:lnTo>
                    <a:lnTo>
                      <a:pt x="77" y="136"/>
                    </a:lnTo>
                    <a:lnTo>
                      <a:pt x="83" y="137"/>
                    </a:lnTo>
                    <a:lnTo>
                      <a:pt x="88" y="137"/>
                    </a:lnTo>
                    <a:lnTo>
                      <a:pt x="94" y="138"/>
                    </a:lnTo>
                    <a:lnTo>
                      <a:pt x="101" y="139"/>
                    </a:lnTo>
                    <a:lnTo>
                      <a:pt x="107" y="139"/>
                    </a:lnTo>
                    <a:lnTo>
                      <a:pt x="114" y="139"/>
                    </a:lnTo>
                    <a:lnTo>
                      <a:pt x="121" y="138"/>
                    </a:lnTo>
                    <a:lnTo>
                      <a:pt x="127" y="137"/>
                    </a:lnTo>
                    <a:lnTo>
                      <a:pt x="133" y="136"/>
                    </a:lnTo>
                    <a:lnTo>
                      <a:pt x="139" y="134"/>
                    </a:lnTo>
                    <a:lnTo>
                      <a:pt x="145" y="132"/>
                    </a:lnTo>
                    <a:lnTo>
                      <a:pt x="151" y="129"/>
                    </a:lnTo>
                    <a:lnTo>
                      <a:pt x="157" y="127"/>
                    </a:lnTo>
                    <a:lnTo>
                      <a:pt x="162" y="123"/>
                    </a:lnTo>
                    <a:lnTo>
                      <a:pt x="167" y="120"/>
                    </a:lnTo>
                    <a:lnTo>
                      <a:pt x="172" y="116"/>
                    </a:lnTo>
                    <a:lnTo>
                      <a:pt x="176" y="112"/>
                    </a:lnTo>
                    <a:lnTo>
                      <a:pt x="180" y="108"/>
                    </a:lnTo>
                    <a:lnTo>
                      <a:pt x="184" y="104"/>
                    </a:lnTo>
                    <a:lnTo>
                      <a:pt x="184" y="103"/>
                    </a:lnTo>
                    <a:lnTo>
                      <a:pt x="185" y="103"/>
                    </a:lnTo>
                    <a:lnTo>
                      <a:pt x="186" y="102"/>
                    </a:lnTo>
                    <a:lnTo>
                      <a:pt x="186" y="101"/>
                    </a:lnTo>
                    <a:lnTo>
                      <a:pt x="189" y="96"/>
                    </a:lnTo>
                    <a:lnTo>
                      <a:pt x="192" y="91"/>
                    </a:lnTo>
                    <a:lnTo>
                      <a:pt x="193" y="86"/>
                    </a:lnTo>
                    <a:lnTo>
                      <a:pt x="194" y="80"/>
                    </a:lnTo>
                    <a:lnTo>
                      <a:pt x="195" y="75"/>
                    </a:lnTo>
                    <a:lnTo>
                      <a:pt x="195" y="69"/>
                    </a:lnTo>
                    <a:lnTo>
                      <a:pt x="194" y="64"/>
                    </a:lnTo>
                    <a:lnTo>
                      <a:pt x="192" y="58"/>
                    </a:lnTo>
                    <a:lnTo>
                      <a:pt x="191" y="53"/>
                    </a:lnTo>
                    <a:lnTo>
                      <a:pt x="188" y="47"/>
                    </a:lnTo>
                    <a:lnTo>
                      <a:pt x="186" y="42"/>
                    </a:lnTo>
                    <a:lnTo>
                      <a:pt x="183" y="37"/>
                    </a:lnTo>
                    <a:lnTo>
                      <a:pt x="179" y="32"/>
                    </a:lnTo>
                    <a:lnTo>
                      <a:pt x="176" y="27"/>
                    </a:lnTo>
                    <a:lnTo>
                      <a:pt x="172" y="23"/>
                    </a:lnTo>
                    <a:lnTo>
                      <a:pt x="168" y="18"/>
                    </a:lnTo>
                    <a:lnTo>
                      <a:pt x="166" y="16"/>
                    </a:lnTo>
                    <a:lnTo>
                      <a:pt x="163" y="14"/>
                    </a:lnTo>
                    <a:lnTo>
                      <a:pt x="161" y="11"/>
                    </a:lnTo>
                    <a:lnTo>
                      <a:pt x="158" y="9"/>
                    </a:lnTo>
                    <a:lnTo>
                      <a:pt x="156" y="7"/>
                    </a:lnTo>
                    <a:lnTo>
                      <a:pt x="153" y="5"/>
                    </a:lnTo>
                    <a:lnTo>
                      <a:pt x="150" y="3"/>
                    </a:lnTo>
                    <a:lnTo>
                      <a:pt x="148" y="1"/>
                    </a:lnTo>
                    <a:lnTo>
                      <a:pt x="147" y="1"/>
                    </a:lnTo>
                    <a:lnTo>
                      <a:pt x="147" y="0"/>
                    </a:lnTo>
                    <a:lnTo>
                      <a:pt x="148" y="0"/>
                    </a:lnTo>
                    <a:lnTo>
                      <a:pt x="151" y="2"/>
                    </a:lnTo>
                    <a:lnTo>
                      <a:pt x="154" y="4"/>
                    </a:lnTo>
                    <a:lnTo>
                      <a:pt x="157" y="6"/>
                    </a:lnTo>
                    <a:lnTo>
                      <a:pt x="159" y="8"/>
                    </a:lnTo>
                    <a:lnTo>
                      <a:pt x="162" y="11"/>
                    </a:lnTo>
                    <a:lnTo>
                      <a:pt x="164" y="13"/>
                    </a:lnTo>
                    <a:lnTo>
                      <a:pt x="167" y="16"/>
                    </a:lnTo>
                    <a:lnTo>
                      <a:pt x="169" y="18"/>
                    </a:lnTo>
                    <a:lnTo>
                      <a:pt x="171" y="21"/>
                    </a:lnTo>
                    <a:lnTo>
                      <a:pt x="174" y="23"/>
                    </a:lnTo>
                    <a:lnTo>
                      <a:pt x="176" y="26"/>
                    </a:lnTo>
                    <a:lnTo>
                      <a:pt x="178" y="28"/>
                    </a:lnTo>
                    <a:lnTo>
                      <a:pt x="180" y="31"/>
                    </a:lnTo>
                    <a:lnTo>
                      <a:pt x="182" y="33"/>
                    </a:lnTo>
                    <a:lnTo>
                      <a:pt x="184" y="36"/>
                    </a:lnTo>
                    <a:lnTo>
                      <a:pt x="186" y="38"/>
                    </a:lnTo>
                    <a:lnTo>
                      <a:pt x="189" y="44"/>
                    </a:lnTo>
                    <a:lnTo>
                      <a:pt x="191" y="51"/>
                    </a:lnTo>
                    <a:lnTo>
                      <a:pt x="194" y="58"/>
                    </a:lnTo>
                    <a:lnTo>
                      <a:pt x="195" y="64"/>
                    </a:lnTo>
                    <a:lnTo>
                      <a:pt x="196" y="71"/>
                    </a:lnTo>
                    <a:lnTo>
                      <a:pt x="196" y="78"/>
                    </a:lnTo>
                    <a:lnTo>
                      <a:pt x="195" y="85"/>
                    </a:lnTo>
                    <a:lnTo>
                      <a:pt x="193" y="92"/>
                    </a:lnTo>
                    <a:lnTo>
                      <a:pt x="191" y="97"/>
                    </a:lnTo>
                    <a:lnTo>
                      <a:pt x="188" y="101"/>
                    </a:lnTo>
                    <a:lnTo>
                      <a:pt x="185" y="106"/>
                    </a:lnTo>
                    <a:lnTo>
                      <a:pt x="181" y="110"/>
                    </a:lnTo>
                    <a:lnTo>
                      <a:pt x="177" y="114"/>
                    </a:lnTo>
                    <a:lnTo>
                      <a:pt x="173" y="118"/>
                    </a:lnTo>
                    <a:lnTo>
                      <a:pt x="168" y="122"/>
                    </a:lnTo>
                    <a:lnTo>
                      <a:pt x="163" y="125"/>
                    </a:lnTo>
                    <a:lnTo>
                      <a:pt x="158" y="128"/>
                    </a:lnTo>
                    <a:lnTo>
                      <a:pt x="152" y="131"/>
                    </a:lnTo>
                    <a:lnTo>
                      <a:pt x="147" y="133"/>
                    </a:lnTo>
                    <a:lnTo>
                      <a:pt x="141" y="135"/>
                    </a:lnTo>
                    <a:lnTo>
                      <a:pt x="135" y="137"/>
                    </a:lnTo>
                    <a:lnTo>
                      <a:pt x="128" y="138"/>
                    </a:lnTo>
                    <a:lnTo>
                      <a:pt x="122" y="139"/>
                    </a:lnTo>
                    <a:lnTo>
                      <a:pt x="116" y="140"/>
                    </a:lnTo>
                    <a:lnTo>
                      <a:pt x="110" y="140"/>
                    </a:lnTo>
                    <a:lnTo>
                      <a:pt x="104" y="140"/>
                    </a:lnTo>
                    <a:lnTo>
                      <a:pt x="99" y="140"/>
                    </a:lnTo>
                    <a:lnTo>
                      <a:pt x="93" y="139"/>
                    </a:lnTo>
                    <a:lnTo>
                      <a:pt x="88" y="139"/>
                    </a:lnTo>
                    <a:lnTo>
                      <a:pt x="83" y="138"/>
                    </a:lnTo>
                    <a:lnTo>
                      <a:pt x="77" y="137"/>
                    </a:lnTo>
                    <a:lnTo>
                      <a:pt x="72" y="136"/>
                    </a:lnTo>
                    <a:lnTo>
                      <a:pt x="67" y="134"/>
                    </a:lnTo>
                    <a:lnTo>
                      <a:pt x="62" y="133"/>
                    </a:lnTo>
                    <a:lnTo>
                      <a:pt x="57" y="131"/>
                    </a:lnTo>
                    <a:lnTo>
                      <a:pt x="52" y="130"/>
                    </a:lnTo>
                    <a:lnTo>
                      <a:pt x="47" y="128"/>
                    </a:lnTo>
                    <a:lnTo>
                      <a:pt x="42" y="126"/>
                    </a:lnTo>
                    <a:lnTo>
                      <a:pt x="38" y="124"/>
                    </a:lnTo>
                    <a:lnTo>
                      <a:pt x="33" y="122"/>
                    </a:lnTo>
                    <a:lnTo>
                      <a:pt x="30" y="121"/>
                    </a:lnTo>
                    <a:lnTo>
                      <a:pt x="28" y="120"/>
                    </a:lnTo>
                    <a:lnTo>
                      <a:pt x="26" y="119"/>
                    </a:lnTo>
                    <a:lnTo>
                      <a:pt x="24" y="118"/>
                    </a:lnTo>
                    <a:lnTo>
                      <a:pt x="22" y="117"/>
                    </a:lnTo>
                    <a:lnTo>
                      <a:pt x="20" y="116"/>
                    </a:lnTo>
                    <a:lnTo>
                      <a:pt x="18" y="114"/>
                    </a:lnTo>
                    <a:lnTo>
                      <a:pt x="16" y="113"/>
                    </a:lnTo>
                    <a:lnTo>
                      <a:pt x="14" y="112"/>
                    </a:lnTo>
                    <a:lnTo>
                      <a:pt x="12" y="111"/>
                    </a:lnTo>
                    <a:lnTo>
                      <a:pt x="10" y="109"/>
                    </a:lnTo>
                    <a:lnTo>
                      <a:pt x="8" y="108"/>
                    </a:lnTo>
                    <a:lnTo>
                      <a:pt x="6" y="107"/>
                    </a:lnTo>
                    <a:lnTo>
                      <a:pt x="4" y="105"/>
                    </a:lnTo>
                    <a:lnTo>
                      <a:pt x="2" y="104"/>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5" name="Freeform 230"/>
              <p:cNvSpPr>
                <a:spLocks/>
              </p:cNvSpPr>
              <p:nvPr/>
            </p:nvSpPr>
            <p:spPr bwMode="auto">
              <a:xfrm>
                <a:off x="3528" y="3367"/>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7 w 8"/>
                  <a:gd name="T11" fmla="*/ 3 h 23"/>
                  <a:gd name="T12" fmla="*/ 5 w 8"/>
                  <a:gd name="T13" fmla="*/ 5 h 23"/>
                  <a:gd name="T14" fmla="*/ 4 w 8"/>
                  <a:gd name="T15" fmla="*/ 8 h 23"/>
                  <a:gd name="T16" fmla="*/ 3 w 8"/>
                  <a:gd name="T17" fmla="*/ 11 h 23"/>
                  <a:gd name="T18" fmla="*/ 2 w 8"/>
                  <a:gd name="T19" fmla="*/ 14 h 23"/>
                  <a:gd name="T20" fmla="*/ 2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3 h 23"/>
                  <a:gd name="T34" fmla="*/ 1 w 8"/>
                  <a:gd name="T35" fmla="*/ 11 h 23"/>
                  <a:gd name="T36" fmla="*/ 2 w 8"/>
                  <a:gd name="T37" fmla="*/ 8 h 23"/>
                  <a:gd name="T38" fmla="*/ 3 w 8"/>
                  <a:gd name="T39" fmla="*/ 5 h 23"/>
                  <a:gd name="T40" fmla="*/ 5 w 8"/>
                  <a:gd name="T41" fmla="*/ 2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7" y="3"/>
                    </a:lnTo>
                    <a:lnTo>
                      <a:pt x="5" y="5"/>
                    </a:lnTo>
                    <a:lnTo>
                      <a:pt x="4" y="8"/>
                    </a:lnTo>
                    <a:lnTo>
                      <a:pt x="3" y="11"/>
                    </a:lnTo>
                    <a:lnTo>
                      <a:pt x="2" y="14"/>
                    </a:lnTo>
                    <a:lnTo>
                      <a:pt x="2" y="17"/>
                    </a:lnTo>
                    <a:lnTo>
                      <a:pt x="1" y="20"/>
                    </a:lnTo>
                    <a:lnTo>
                      <a:pt x="1" y="23"/>
                    </a:lnTo>
                    <a:lnTo>
                      <a:pt x="0" y="23"/>
                    </a:lnTo>
                    <a:lnTo>
                      <a:pt x="0" y="20"/>
                    </a:lnTo>
                    <a:lnTo>
                      <a:pt x="0" y="17"/>
                    </a:lnTo>
                    <a:lnTo>
                      <a:pt x="0" y="13"/>
                    </a:lnTo>
                    <a:lnTo>
                      <a:pt x="1" y="11"/>
                    </a:lnTo>
                    <a:lnTo>
                      <a:pt x="2" y="8"/>
                    </a:lnTo>
                    <a:lnTo>
                      <a:pt x="3" y="5"/>
                    </a:lnTo>
                    <a:lnTo>
                      <a:pt x="5" y="2"/>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6" name="Freeform 231"/>
              <p:cNvSpPr>
                <a:spLocks/>
              </p:cNvSpPr>
              <p:nvPr/>
            </p:nvSpPr>
            <p:spPr bwMode="auto">
              <a:xfrm>
                <a:off x="3541" y="3372"/>
                <a:ext cx="5" cy="18"/>
              </a:xfrm>
              <a:custGeom>
                <a:avLst/>
                <a:gdLst>
                  <a:gd name="T0" fmla="*/ 5 w 5"/>
                  <a:gd name="T1" fmla="*/ 0 h 18"/>
                  <a:gd name="T2" fmla="*/ 4 w 5"/>
                  <a:gd name="T3" fmla="*/ 3 h 18"/>
                  <a:gd name="T4" fmla="*/ 3 w 5"/>
                  <a:gd name="T5" fmla="*/ 5 h 18"/>
                  <a:gd name="T6" fmla="*/ 2 w 5"/>
                  <a:gd name="T7" fmla="*/ 7 h 18"/>
                  <a:gd name="T8" fmla="*/ 1 w 5"/>
                  <a:gd name="T9" fmla="*/ 9 h 18"/>
                  <a:gd name="T10" fmla="*/ 1 w 5"/>
                  <a:gd name="T11" fmla="*/ 12 h 18"/>
                  <a:gd name="T12" fmla="*/ 1 w 5"/>
                  <a:gd name="T13" fmla="*/ 14 h 18"/>
                  <a:gd name="T14" fmla="*/ 1 w 5"/>
                  <a:gd name="T15" fmla="*/ 16 h 18"/>
                  <a:gd name="T16" fmla="*/ 1 w 5"/>
                  <a:gd name="T17" fmla="*/ 18 h 18"/>
                  <a:gd name="T18" fmla="*/ 0 w 5"/>
                  <a:gd name="T19" fmla="*/ 16 h 18"/>
                  <a:gd name="T20" fmla="*/ 0 w 5"/>
                  <a:gd name="T21" fmla="*/ 14 h 18"/>
                  <a:gd name="T22" fmla="*/ 0 w 5"/>
                  <a:gd name="T23" fmla="*/ 11 h 18"/>
                  <a:gd name="T24" fmla="*/ 0 w 5"/>
                  <a:gd name="T25" fmla="*/ 9 h 18"/>
                  <a:gd name="T26" fmla="*/ 1 w 5"/>
                  <a:gd name="T27" fmla="*/ 8 h 18"/>
                  <a:gd name="T28" fmla="*/ 1 w 5"/>
                  <a:gd name="T29" fmla="*/ 6 h 18"/>
                  <a:gd name="T30" fmla="*/ 1 w 5"/>
                  <a:gd name="T31" fmla="*/ 5 h 18"/>
                  <a:gd name="T32" fmla="*/ 2 w 5"/>
                  <a:gd name="T33" fmla="*/ 4 h 18"/>
                  <a:gd name="T34" fmla="*/ 2 w 5"/>
                  <a:gd name="T35" fmla="*/ 3 h 18"/>
                  <a:gd name="T36" fmla="*/ 3 w 5"/>
                  <a:gd name="T37" fmla="*/ 2 h 18"/>
                  <a:gd name="T38" fmla="*/ 4 w 5"/>
                  <a:gd name="T39" fmla="*/ 1 h 18"/>
                  <a:gd name="T40" fmla="*/ 5 w 5"/>
                  <a:gd name="T41" fmla="*/ 0 h 1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
                  <a:gd name="T64" fmla="*/ 0 h 18"/>
                  <a:gd name="T65" fmla="*/ 5 w 5"/>
                  <a:gd name="T66" fmla="*/ 18 h 1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 h="18">
                    <a:moveTo>
                      <a:pt x="5" y="0"/>
                    </a:moveTo>
                    <a:lnTo>
                      <a:pt x="4" y="3"/>
                    </a:lnTo>
                    <a:lnTo>
                      <a:pt x="3" y="5"/>
                    </a:lnTo>
                    <a:lnTo>
                      <a:pt x="2" y="7"/>
                    </a:lnTo>
                    <a:lnTo>
                      <a:pt x="1" y="9"/>
                    </a:lnTo>
                    <a:lnTo>
                      <a:pt x="1" y="12"/>
                    </a:lnTo>
                    <a:lnTo>
                      <a:pt x="1" y="14"/>
                    </a:lnTo>
                    <a:lnTo>
                      <a:pt x="1" y="16"/>
                    </a:lnTo>
                    <a:lnTo>
                      <a:pt x="1" y="18"/>
                    </a:lnTo>
                    <a:lnTo>
                      <a:pt x="0" y="16"/>
                    </a:lnTo>
                    <a:lnTo>
                      <a:pt x="0" y="14"/>
                    </a:lnTo>
                    <a:lnTo>
                      <a:pt x="0" y="11"/>
                    </a:lnTo>
                    <a:lnTo>
                      <a:pt x="0" y="9"/>
                    </a:lnTo>
                    <a:lnTo>
                      <a:pt x="1" y="8"/>
                    </a:lnTo>
                    <a:lnTo>
                      <a:pt x="1" y="6"/>
                    </a:lnTo>
                    <a:lnTo>
                      <a:pt x="1" y="5"/>
                    </a:lnTo>
                    <a:lnTo>
                      <a:pt x="2" y="4"/>
                    </a:lnTo>
                    <a:lnTo>
                      <a:pt x="2" y="3"/>
                    </a:lnTo>
                    <a:lnTo>
                      <a:pt x="3" y="2"/>
                    </a:lnTo>
                    <a:lnTo>
                      <a:pt x="4"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7" name="Freeform 232"/>
              <p:cNvSpPr>
                <a:spLocks/>
              </p:cNvSpPr>
              <p:nvPr/>
            </p:nvSpPr>
            <p:spPr bwMode="auto">
              <a:xfrm>
                <a:off x="3548" y="3376"/>
                <a:ext cx="5" cy="15"/>
              </a:xfrm>
              <a:custGeom>
                <a:avLst/>
                <a:gdLst>
                  <a:gd name="T0" fmla="*/ 5 w 5"/>
                  <a:gd name="T1" fmla="*/ 0 h 15"/>
                  <a:gd name="T2" fmla="*/ 5 w 5"/>
                  <a:gd name="T3" fmla="*/ 0 h 15"/>
                  <a:gd name="T4" fmla="*/ 5 w 5"/>
                  <a:gd name="T5" fmla="*/ 0 h 15"/>
                  <a:gd name="T6" fmla="*/ 5 w 5"/>
                  <a:gd name="T7" fmla="*/ 1 h 15"/>
                  <a:gd name="T8" fmla="*/ 5 w 5"/>
                  <a:gd name="T9" fmla="*/ 1 h 15"/>
                  <a:gd name="T10" fmla="*/ 4 w 5"/>
                  <a:gd name="T11" fmla="*/ 4 h 15"/>
                  <a:gd name="T12" fmla="*/ 2 w 5"/>
                  <a:gd name="T13" fmla="*/ 8 h 15"/>
                  <a:gd name="T14" fmla="*/ 1 w 5"/>
                  <a:gd name="T15" fmla="*/ 11 h 15"/>
                  <a:gd name="T16" fmla="*/ 1 w 5"/>
                  <a:gd name="T17" fmla="*/ 15 h 15"/>
                  <a:gd name="T18" fmla="*/ 0 w 5"/>
                  <a:gd name="T19" fmla="*/ 14 h 15"/>
                  <a:gd name="T20" fmla="*/ 0 w 5"/>
                  <a:gd name="T21" fmla="*/ 11 h 15"/>
                  <a:gd name="T22" fmla="*/ 1 w 5"/>
                  <a:gd name="T23" fmla="*/ 7 h 15"/>
                  <a:gd name="T24" fmla="*/ 2 w 5"/>
                  <a:gd name="T25" fmla="*/ 3 h 15"/>
                  <a:gd name="T26" fmla="*/ 5 w 5"/>
                  <a:gd name="T27" fmla="*/ 0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
                  <a:gd name="T43" fmla="*/ 0 h 15"/>
                  <a:gd name="T44" fmla="*/ 5 w 5"/>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 h="15">
                    <a:moveTo>
                      <a:pt x="5" y="0"/>
                    </a:moveTo>
                    <a:lnTo>
                      <a:pt x="5" y="0"/>
                    </a:lnTo>
                    <a:lnTo>
                      <a:pt x="5" y="1"/>
                    </a:lnTo>
                    <a:lnTo>
                      <a:pt x="4" y="4"/>
                    </a:lnTo>
                    <a:lnTo>
                      <a:pt x="2" y="8"/>
                    </a:lnTo>
                    <a:lnTo>
                      <a:pt x="1" y="11"/>
                    </a:lnTo>
                    <a:lnTo>
                      <a:pt x="1" y="15"/>
                    </a:lnTo>
                    <a:lnTo>
                      <a:pt x="0" y="14"/>
                    </a:lnTo>
                    <a:lnTo>
                      <a:pt x="0" y="11"/>
                    </a:lnTo>
                    <a:lnTo>
                      <a:pt x="1" y="7"/>
                    </a:lnTo>
                    <a:lnTo>
                      <a:pt x="2" y="3"/>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8" name="Freeform 233"/>
              <p:cNvSpPr>
                <a:spLocks/>
              </p:cNvSpPr>
              <p:nvPr/>
            </p:nvSpPr>
            <p:spPr bwMode="auto">
              <a:xfrm>
                <a:off x="3555" y="3379"/>
                <a:ext cx="5" cy="13"/>
              </a:xfrm>
              <a:custGeom>
                <a:avLst/>
                <a:gdLst>
                  <a:gd name="T0" fmla="*/ 4 w 5"/>
                  <a:gd name="T1" fmla="*/ 0 h 13"/>
                  <a:gd name="T2" fmla="*/ 5 w 5"/>
                  <a:gd name="T3" fmla="*/ 0 h 13"/>
                  <a:gd name="T4" fmla="*/ 4 w 5"/>
                  <a:gd name="T5" fmla="*/ 3 h 13"/>
                  <a:gd name="T6" fmla="*/ 3 w 5"/>
                  <a:gd name="T7" fmla="*/ 6 h 13"/>
                  <a:gd name="T8" fmla="*/ 2 w 5"/>
                  <a:gd name="T9" fmla="*/ 10 h 13"/>
                  <a:gd name="T10" fmla="*/ 1 w 5"/>
                  <a:gd name="T11" fmla="*/ 13 h 13"/>
                  <a:gd name="T12" fmla="*/ 0 w 5"/>
                  <a:gd name="T13" fmla="*/ 12 h 13"/>
                  <a:gd name="T14" fmla="*/ 1 w 5"/>
                  <a:gd name="T15" fmla="*/ 9 h 13"/>
                  <a:gd name="T16" fmla="*/ 1 w 5"/>
                  <a:gd name="T17" fmla="*/ 5 h 13"/>
                  <a:gd name="T18" fmla="*/ 3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3" y="6"/>
                    </a:lnTo>
                    <a:lnTo>
                      <a:pt x="2" y="10"/>
                    </a:lnTo>
                    <a:lnTo>
                      <a:pt x="1" y="13"/>
                    </a:lnTo>
                    <a:lnTo>
                      <a:pt x="0" y="12"/>
                    </a:lnTo>
                    <a:lnTo>
                      <a:pt x="1" y="9"/>
                    </a:lnTo>
                    <a:lnTo>
                      <a:pt x="1" y="5"/>
                    </a:lnTo>
                    <a:lnTo>
                      <a:pt x="3"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49" name="Freeform 234"/>
              <p:cNvSpPr>
                <a:spLocks/>
              </p:cNvSpPr>
              <p:nvPr/>
            </p:nvSpPr>
            <p:spPr bwMode="auto">
              <a:xfrm>
                <a:off x="3563" y="3373"/>
                <a:ext cx="72" cy="55"/>
              </a:xfrm>
              <a:custGeom>
                <a:avLst/>
                <a:gdLst>
                  <a:gd name="T0" fmla="*/ 7 w 72"/>
                  <a:gd name="T1" fmla="*/ 5 h 55"/>
                  <a:gd name="T2" fmla="*/ 10 w 72"/>
                  <a:gd name="T3" fmla="*/ 3 h 55"/>
                  <a:gd name="T4" fmla="*/ 14 w 72"/>
                  <a:gd name="T5" fmla="*/ 2 h 55"/>
                  <a:gd name="T6" fmla="*/ 18 w 72"/>
                  <a:gd name="T7" fmla="*/ 1 h 55"/>
                  <a:gd name="T8" fmla="*/ 22 w 72"/>
                  <a:gd name="T9" fmla="*/ 0 h 55"/>
                  <a:gd name="T10" fmla="*/ 26 w 72"/>
                  <a:gd name="T11" fmla="*/ 0 h 55"/>
                  <a:gd name="T12" fmla="*/ 31 w 72"/>
                  <a:gd name="T13" fmla="*/ 1 h 55"/>
                  <a:gd name="T14" fmla="*/ 35 w 72"/>
                  <a:gd name="T15" fmla="*/ 1 h 55"/>
                  <a:gd name="T16" fmla="*/ 40 w 72"/>
                  <a:gd name="T17" fmla="*/ 3 h 55"/>
                  <a:gd name="T18" fmla="*/ 46 w 72"/>
                  <a:gd name="T19" fmla="*/ 5 h 55"/>
                  <a:gd name="T20" fmla="*/ 52 w 72"/>
                  <a:gd name="T21" fmla="*/ 9 h 55"/>
                  <a:gd name="T22" fmla="*/ 58 w 72"/>
                  <a:gd name="T23" fmla="*/ 13 h 55"/>
                  <a:gd name="T24" fmla="*/ 63 w 72"/>
                  <a:gd name="T25" fmla="*/ 17 h 55"/>
                  <a:gd name="T26" fmla="*/ 67 w 72"/>
                  <a:gd name="T27" fmla="*/ 22 h 55"/>
                  <a:gd name="T28" fmla="*/ 70 w 72"/>
                  <a:gd name="T29" fmla="*/ 27 h 55"/>
                  <a:gd name="T30" fmla="*/ 72 w 72"/>
                  <a:gd name="T31" fmla="*/ 33 h 55"/>
                  <a:gd name="T32" fmla="*/ 72 w 72"/>
                  <a:gd name="T33" fmla="*/ 38 h 55"/>
                  <a:gd name="T34" fmla="*/ 70 w 72"/>
                  <a:gd name="T35" fmla="*/ 42 h 55"/>
                  <a:gd name="T36" fmla="*/ 67 w 72"/>
                  <a:gd name="T37" fmla="*/ 47 h 55"/>
                  <a:gd name="T38" fmla="*/ 64 w 72"/>
                  <a:gd name="T39" fmla="*/ 50 h 55"/>
                  <a:gd name="T40" fmla="*/ 59 w 72"/>
                  <a:gd name="T41" fmla="*/ 53 h 55"/>
                  <a:gd name="T42" fmla="*/ 53 w 72"/>
                  <a:gd name="T43" fmla="*/ 54 h 55"/>
                  <a:gd name="T44" fmla="*/ 47 w 72"/>
                  <a:gd name="T45" fmla="*/ 55 h 55"/>
                  <a:gd name="T46" fmla="*/ 42 w 72"/>
                  <a:gd name="T47" fmla="*/ 54 h 55"/>
                  <a:gd name="T48" fmla="*/ 36 w 72"/>
                  <a:gd name="T49" fmla="*/ 53 h 55"/>
                  <a:gd name="T50" fmla="*/ 30 w 72"/>
                  <a:gd name="T51" fmla="*/ 52 h 55"/>
                  <a:gd name="T52" fmla="*/ 25 w 72"/>
                  <a:gd name="T53" fmla="*/ 50 h 55"/>
                  <a:gd name="T54" fmla="*/ 20 w 72"/>
                  <a:gd name="T55" fmla="*/ 47 h 55"/>
                  <a:gd name="T56" fmla="*/ 14 w 72"/>
                  <a:gd name="T57" fmla="*/ 43 h 55"/>
                  <a:gd name="T58" fmla="*/ 8 w 72"/>
                  <a:gd name="T59" fmla="*/ 36 h 55"/>
                  <a:gd name="T60" fmla="*/ 4 w 72"/>
                  <a:gd name="T61" fmla="*/ 29 h 55"/>
                  <a:gd name="T62" fmla="*/ 1 w 72"/>
                  <a:gd name="T63" fmla="*/ 22 h 55"/>
                  <a:gd name="T64" fmla="*/ 0 w 72"/>
                  <a:gd name="T65" fmla="*/ 16 h 55"/>
                  <a:gd name="T66" fmla="*/ 1 w 72"/>
                  <a:gd name="T67" fmla="*/ 13 h 55"/>
                  <a:gd name="T68" fmla="*/ 3 w 72"/>
                  <a:gd name="T69" fmla="*/ 10 h 55"/>
                  <a:gd name="T70" fmla="*/ 5 w 72"/>
                  <a:gd name="T71" fmla="*/ 7 h 5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5"/>
                  <a:gd name="T110" fmla="*/ 72 w 72"/>
                  <a:gd name="T111" fmla="*/ 55 h 5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5">
                    <a:moveTo>
                      <a:pt x="6" y="6"/>
                    </a:moveTo>
                    <a:lnTo>
                      <a:pt x="7" y="5"/>
                    </a:lnTo>
                    <a:lnTo>
                      <a:pt x="9" y="4"/>
                    </a:lnTo>
                    <a:lnTo>
                      <a:pt x="10" y="3"/>
                    </a:lnTo>
                    <a:lnTo>
                      <a:pt x="12" y="2"/>
                    </a:lnTo>
                    <a:lnTo>
                      <a:pt x="14" y="2"/>
                    </a:lnTo>
                    <a:lnTo>
                      <a:pt x="16" y="1"/>
                    </a:lnTo>
                    <a:lnTo>
                      <a:pt x="18" y="1"/>
                    </a:lnTo>
                    <a:lnTo>
                      <a:pt x="20" y="1"/>
                    </a:lnTo>
                    <a:lnTo>
                      <a:pt x="22" y="0"/>
                    </a:lnTo>
                    <a:lnTo>
                      <a:pt x="24" y="0"/>
                    </a:lnTo>
                    <a:lnTo>
                      <a:pt x="26" y="0"/>
                    </a:lnTo>
                    <a:lnTo>
                      <a:pt x="29" y="0"/>
                    </a:lnTo>
                    <a:lnTo>
                      <a:pt x="31" y="1"/>
                    </a:lnTo>
                    <a:lnTo>
                      <a:pt x="33" y="1"/>
                    </a:lnTo>
                    <a:lnTo>
                      <a:pt x="35" y="1"/>
                    </a:lnTo>
                    <a:lnTo>
                      <a:pt x="36" y="2"/>
                    </a:lnTo>
                    <a:lnTo>
                      <a:pt x="40" y="3"/>
                    </a:lnTo>
                    <a:lnTo>
                      <a:pt x="43" y="4"/>
                    </a:lnTo>
                    <a:lnTo>
                      <a:pt x="46" y="5"/>
                    </a:lnTo>
                    <a:lnTo>
                      <a:pt x="49" y="7"/>
                    </a:lnTo>
                    <a:lnTo>
                      <a:pt x="52" y="9"/>
                    </a:lnTo>
                    <a:lnTo>
                      <a:pt x="55" y="11"/>
                    </a:lnTo>
                    <a:lnTo>
                      <a:pt x="58" y="13"/>
                    </a:lnTo>
                    <a:lnTo>
                      <a:pt x="61" y="15"/>
                    </a:lnTo>
                    <a:lnTo>
                      <a:pt x="63" y="17"/>
                    </a:lnTo>
                    <a:lnTo>
                      <a:pt x="65" y="19"/>
                    </a:lnTo>
                    <a:lnTo>
                      <a:pt x="67" y="22"/>
                    </a:lnTo>
                    <a:lnTo>
                      <a:pt x="69" y="25"/>
                    </a:lnTo>
                    <a:lnTo>
                      <a:pt x="70" y="27"/>
                    </a:lnTo>
                    <a:lnTo>
                      <a:pt x="71" y="30"/>
                    </a:lnTo>
                    <a:lnTo>
                      <a:pt x="72" y="33"/>
                    </a:lnTo>
                    <a:lnTo>
                      <a:pt x="72" y="36"/>
                    </a:lnTo>
                    <a:lnTo>
                      <a:pt x="72" y="38"/>
                    </a:lnTo>
                    <a:lnTo>
                      <a:pt x="71" y="40"/>
                    </a:lnTo>
                    <a:lnTo>
                      <a:pt x="70" y="42"/>
                    </a:lnTo>
                    <a:lnTo>
                      <a:pt x="69" y="45"/>
                    </a:lnTo>
                    <a:lnTo>
                      <a:pt x="67" y="47"/>
                    </a:lnTo>
                    <a:lnTo>
                      <a:pt x="66" y="48"/>
                    </a:lnTo>
                    <a:lnTo>
                      <a:pt x="64" y="50"/>
                    </a:lnTo>
                    <a:lnTo>
                      <a:pt x="61" y="52"/>
                    </a:lnTo>
                    <a:lnTo>
                      <a:pt x="59" y="53"/>
                    </a:lnTo>
                    <a:lnTo>
                      <a:pt x="56" y="53"/>
                    </a:lnTo>
                    <a:lnTo>
                      <a:pt x="53" y="54"/>
                    </a:lnTo>
                    <a:lnTo>
                      <a:pt x="50" y="54"/>
                    </a:lnTo>
                    <a:lnTo>
                      <a:pt x="47" y="55"/>
                    </a:lnTo>
                    <a:lnTo>
                      <a:pt x="45" y="55"/>
                    </a:lnTo>
                    <a:lnTo>
                      <a:pt x="42" y="54"/>
                    </a:lnTo>
                    <a:lnTo>
                      <a:pt x="39" y="54"/>
                    </a:lnTo>
                    <a:lnTo>
                      <a:pt x="36" y="53"/>
                    </a:lnTo>
                    <a:lnTo>
                      <a:pt x="33" y="53"/>
                    </a:lnTo>
                    <a:lnTo>
                      <a:pt x="30" y="52"/>
                    </a:lnTo>
                    <a:lnTo>
                      <a:pt x="28" y="51"/>
                    </a:lnTo>
                    <a:lnTo>
                      <a:pt x="25" y="50"/>
                    </a:lnTo>
                    <a:lnTo>
                      <a:pt x="22" y="48"/>
                    </a:lnTo>
                    <a:lnTo>
                      <a:pt x="20" y="47"/>
                    </a:lnTo>
                    <a:lnTo>
                      <a:pt x="18" y="45"/>
                    </a:lnTo>
                    <a:lnTo>
                      <a:pt x="14" y="43"/>
                    </a:lnTo>
                    <a:lnTo>
                      <a:pt x="11" y="40"/>
                    </a:lnTo>
                    <a:lnTo>
                      <a:pt x="8" y="36"/>
                    </a:lnTo>
                    <a:lnTo>
                      <a:pt x="6" y="33"/>
                    </a:lnTo>
                    <a:lnTo>
                      <a:pt x="4" y="29"/>
                    </a:lnTo>
                    <a:lnTo>
                      <a:pt x="2" y="26"/>
                    </a:lnTo>
                    <a:lnTo>
                      <a:pt x="1" y="22"/>
                    </a:lnTo>
                    <a:lnTo>
                      <a:pt x="0" y="18"/>
                    </a:lnTo>
                    <a:lnTo>
                      <a:pt x="0" y="16"/>
                    </a:lnTo>
                    <a:lnTo>
                      <a:pt x="1" y="15"/>
                    </a:lnTo>
                    <a:lnTo>
                      <a:pt x="1" y="13"/>
                    </a:lnTo>
                    <a:lnTo>
                      <a:pt x="2" y="12"/>
                    </a:lnTo>
                    <a:lnTo>
                      <a:pt x="3" y="10"/>
                    </a:lnTo>
                    <a:lnTo>
                      <a:pt x="4" y="9"/>
                    </a:lnTo>
                    <a:lnTo>
                      <a:pt x="5" y="7"/>
                    </a:lnTo>
                    <a:lnTo>
                      <a:pt x="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0" name="Freeform 235"/>
              <p:cNvSpPr>
                <a:spLocks/>
              </p:cNvSpPr>
              <p:nvPr/>
            </p:nvSpPr>
            <p:spPr bwMode="auto">
              <a:xfrm>
                <a:off x="3567" y="3376"/>
                <a:ext cx="65" cy="49"/>
              </a:xfrm>
              <a:custGeom>
                <a:avLst/>
                <a:gdLst>
                  <a:gd name="T0" fmla="*/ 3 w 65"/>
                  <a:gd name="T1" fmla="*/ 8 h 49"/>
                  <a:gd name="T2" fmla="*/ 5 w 65"/>
                  <a:gd name="T3" fmla="*/ 6 h 49"/>
                  <a:gd name="T4" fmla="*/ 7 w 65"/>
                  <a:gd name="T5" fmla="*/ 4 h 49"/>
                  <a:gd name="T6" fmla="*/ 10 w 65"/>
                  <a:gd name="T7" fmla="*/ 3 h 49"/>
                  <a:gd name="T8" fmla="*/ 13 w 65"/>
                  <a:gd name="T9" fmla="*/ 2 h 49"/>
                  <a:gd name="T10" fmla="*/ 15 w 65"/>
                  <a:gd name="T11" fmla="*/ 0 h 49"/>
                  <a:gd name="T12" fmla="*/ 18 w 65"/>
                  <a:gd name="T13" fmla="*/ 0 h 49"/>
                  <a:gd name="T14" fmla="*/ 21 w 65"/>
                  <a:gd name="T15" fmla="*/ 0 h 49"/>
                  <a:gd name="T16" fmla="*/ 25 w 65"/>
                  <a:gd name="T17" fmla="*/ 0 h 49"/>
                  <a:gd name="T18" fmla="*/ 28 w 65"/>
                  <a:gd name="T19" fmla="*/ 1 h 49"/>
                  <a:gd name="T20" fmla="*/ 31 w 65"/>
                  <a:gd name="T21" fmla="*/ 2 h 49"/>
                  <a:gd name="T22" fmla="*/ 34 w 65"/>
                  <a:gd name="T23" fmla="*/ 3 h 49"/>
                  <a:gd name="T24" fmla="*/ 38 w 65"/>
                  <a:gd name="T25" fmla="*/ 4 h 49"/>
                  <a:gd name="T26" fmla="*/ 41 w 65"/>
                  <a:gd name="T27" fmla="*/ 6 h 49"/>
                  <a:gd name="T28" fmla="*/ 44 w 65"/>
                  <a:gd name="T29" fmla="*/ 7 h 49"/>
                  <a:gd name="T30" fmla="*/ 47 w 65"/>
                  <a:gd name="T31" fmla="*/ 9 h 49"/>
                  <a:gd name="T32" fmla="*/ 50 w 65"/>
                  <a:gd name="T33" fmla="*/ 11 h 49"/>
                  <a:gd name="T34" fmla="*/ 53 w 65"/>
                  <a:gd name="T35" fmla="*/ 13 h 49"/>
                  <a:gd name="T36" fmla="*/ 55 w 65"/>
                  <a:gd name="T37" fmla="*/ 15 h 49"/>
                  <a:gd name="T38" fmla="*/ 57 w 65"/>
                  <a:gd name="T39" fmla="*/ 17 h 49"/>
                  <a:gd name="T40" fmla="*/ 59 w 65"/>
                  <a:gd name="T41" fmla="*/ 20 h 49"/>
                  <a:gd name="T42" fmla="*/ 61 w 65"/>
                  <a:gd name="T43" fmla="*/ 22 h 49"/>
                  <a:gd name="T44" fmla="*/ 63 w 65"/>
                  <a:gd name="T45" fmla="*/ 25 h 49"/>
                  <a:gd name="T46" fmla="*/ 64 w 65"/>
                  <a:gd name="T47" fmla="*/ 27 h 49"/>
                  <a:gd name="T48" fmla="*/ 65 w 65"/>
                  <a:gd name="T49" fmla="*/ 30 h 49"/>
                  <a:gd name="T50" fmla="*/ 65 w 65"/>
                  <a:gd name="T51" fmla="*/ 33 h 49"/>
                  <a:gd name="T52" fmla="*/ 64 w 65"/>
                  <a:gd name="T53" fmla="*/ 35 h 49"/>
                  <a:gd name="T54" fmla="*/ 63 w 65"/>
                  <a:gd name="T55" fmla="*/ 37 h 49"/>
                  <a:gd name="T56" fmla="*/ 62 w 65"/>
                  <a:gd name="T57" fmla="*/ 39 h 49"/>
                  <a:gd name="T58" fmla="*/ 61 w 65"/>
                  <a:gd name="T59" fmla="*/ 41 h 49"/>
                  <a:gd name="T60" fmla="*/ 59 w 65"/>
                  <a:gd name="T61" fmla="*/ 43 h 49"/>
                  <a:gd name="T62" fmla="*/ 57 w 65"/>
                  <a:gd name="T63" fmla="*/ 45 h 49"/>
                  <a:gd name="T64" fmla="*/ 55 w 65"/>
                  <a:gd name="T65" fmla="*/ 46 h 49"/>
                  <a:gd name="T66" fmla="*/ 53 w 65"/>
                  <a:gd name="T67" fmla="*/ 47 h 49"/>
                  <a:gd name="T68" fmla="*/ 52 w 65"/>
                  <a:gd name="T69" fmla="*/ 47 h 49"/>
                  <a:gd name="T70" fmla="*/ 50 w 65"/>
                  <a:gd name="T71" fmla="*/ 48 h 49"/>
                  <a:gd name="T72" fmla="*/ 48 w 65"/>
                  <a:gd name="T73" fmla="*/ 48 h 49"/>
                  <a:gd name="T74" fmla="*/ 46 w 65"/>
                  <a:gd name="T75" fmla="*/ 49 h 49"/>
                  <a:gd name="T76" fmla="*/ 44 w 65"/>
                  <a:gd name="T77" fmla="*/ 49 h 49"/>
                  <a:gd name="T78" fmla="*/ 43 w 65"/>
                  <a:gd name="T79" fmla="*/ 49 h 49"/>
                  <a:gd name="T80" fmla="*/ 41 w 65"/>
                  <a:gd name="T81" fmla="*/ 49 h 49"/>
                  <a:gd name="T82" fmla="*/ 39 w 65"/>
                  <a:gd name="T83" fmla="*/ 49 h 49"/>
                  <a:gd name="T84" fmla="*/ 37 w 65"/>
                  <a:gd name="T85" fmla="*/ 49 h 49"/>
                  <a:gd name="T86" fmla="*/ 35 w 65"/>
                  <a:gd name="T87" fmla="*/ 49 h 49"/>
                  <a:gd name="T88" fmla="*/ 33 w 65"/>
                  <a:gd name="T89" fmla="*/ 49 h 49"/>
                  <a:gd name="T90" fmla="*/ 31 w 65"/>
                  <a:gd name="T91" fmla="*/ 48 h 49"/>
                  <a:gd name="T92" fmla="*/ 30 w 65"/>
                  <a:gd name="T93" fmla="*/ 48 h 49"/>
                  <a:gd name="T94" fmla="*/ 28 w 65"/>
                  <a:gd name="T95" fmla="*/ 47 h 49"/>
                  <a:gd name="T96" fmla="*/ 26 w 65"/>
                  <a:gd name="T97" fmla="*/ 46 h 49"/>
                  <a:gd name="T98" fmla="*/ 21 w 65"/>
                  <a:gd name="T99" fmla="*/ 44 h 49"/>
                  <a:gd name="T100" fmla="*/ 16 w 65"/>
                  <a:gd name="T101" fmla="*/ 41 h 49"/>
                  <a:gd name="T102" fmla="*/ 12 w 65"/>
                  <a:gd name="T103" fmla="*/ 37 h 49"/>
                  <a:gd name="T104" fmla="*/ 8 w 65"/>
                  <a:gd name="T105" fmla="*/ 34 h 49"/>
                  <a:gd name="T106" fmla="*/ 5 w 65"/>
                  <a:gd name="T107" fmla="*/ 30 h 49"/>
                  <a:gd name="T108" fmla="*/ 3 w 65"/>
                  <a:gd name="T109" fmla="*/ 25 h 49"/>
                  <a:gd name="T110" fmla="*/ 1 w 65"/>
                  <a:gd name="T111" fmla="*/ 21 h 49"/>
                  <a:gd name="T112" fmla="*/ 0 w 65"/>
                  <a:gd name="T113" fmla="*/ 16 h 49"/>
                  <a:gd name="T114" fmla="*/ 0 w 65"/>
                  <a:gd name="T115" fmla="*/ 14 h 49"/>
                  <a:gd name="T116" fmla="*/ 1 w 65"/>
                  <a:gd name="T117" fmla="*/ 12 h 49"/>
                  <a:gd name="T118" fmla="*/ 1 w 65"/>
                  <a:gd name="T119" fmla="*/ 10 h 49"/>
                  <a:gd name="T120" fmla="*/ 3 w 65"/>
                  <a:gd name="T121" fmla="*/ 8 h 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
                  <a:gd name="T184" fmla="*/ 0 h 49"/>
                  <a:gd name="T185" fmla="*/ 65 w 65"/>
                  <a:gd name="T186" fmla="*/ 49 h 4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 h="49">
                    <a:moveTo>
                      <a:pt x="3" y="8"/>
                    </a:moveTo>
                    <a:lnTo>
                      <a:pt x="5" y="6"/>
                    </a:lnTo>
                    <a:lnTo>
                      <a:pt x="7" y="4"/>
                    </a:lnTo>
                    <a:lnTo>
                      <a:pt x="10" y="3"/>
                    </a:lnTo>
                    <a:lnTo>
                      <a:pt x="13" y="2"/>
                    </a:lnTo>
                    <a:lnTo>
                      <a:pt x="15" y="0"/>
                    </a:lnTo>
                    <a:lnTo>
                      <a:pt x="18" y="0"/>
                    </a:lnTo>
                    <a:lnTo>
                      <a:pt x="21" y="0"/>
                    </a:lnTo>
                    <a:lnTo>
                      <a:pt x="25" y="0"/>
                    </a:lnTo>
                    <a:lnTo>
                      <a:pt x="28" y="1"/>
                    </a:lnTo>
                    <a:lnTo>
                      <a:pt x="31" y="2"/>
                    </a:lnTo>
                    <a:lnTo>
                      <a:pt x="34" y="3"/>
                    </a:lnTo>
                    <a:lnTo>
                      <a:pt x="38" y="4"/>
                    </a:lnTo>
                    <a:lnTo>
                      <a:pt x="41" y="6"/>
                    </a:lnTo>
                    <a:lnTo>
                      <a:pt x="44" y="7"/>
                    </a:lnTo>
                    <a:lnTo>
                      <a:pt x="47" y="9"/>
                    </a:lnTo>
                    <a:lnTo>
                      <a:pt x="50" y="11"/>
                    </a:lnTo>
                    <a:lnTo>
                      <a:pt x="53" y="13"/>
                    </a:lnTo>
                    <a:lnTo>
                      <a:pt x="55" y="15"/>
                    </a:lnTo>
                    <a:lnTo>
                      <a:pt x="57" y="17"/>
                    </a:lnTo>
                    <a:lnTo>
                      <a:pt x="59" y="20"/>
                    </a:lnTo>
                    <a:lnTo>
                      <a:pt x="61" y="22"/>
                    </a:lnTo>
                    <a:lnTo>
                      <a:pt x="63" y="25"/>
                    </a:lnTo>
                    <a:lnTo>
                      <a:pt x="64" y="27"/>
                    </a:lnTo>
                    <a:lnTo>
                      <a:pt x="65" y="30"/>
                    </a:lnTo>
                    <a:lnTo>
                      <a:pt x="65" y="33"/>
                    </a:lnTo>
                    <a:lnTo>
                      <a:pt x="64" y="35"/>
                    </a:lnTo>
                    <a:lnTo>
                      <a:pt x="63" y="37"/>
                    </a:lnTo>
                    <a:lnTo>
                      <a:pt x="62" y="39"/>
                    </a:lnTo>
                    <a:lnTo>
                      <a:pt x="61" y="41"/>
                    </a:lnTo>
                    <a:lnTo>
                      <a:pt x="59" y="43"/>
                    </a:lnTo>
                    <a:lnTo>
                      <a:pt x="57" y="45"/>
                    </a:lnTo>
                    <a:lnTo>
                      <a:pt x="55" y="46"/>
                    </a:lnTo>
                    <a:lnTo>
                      <a:pt x="53" y="47"/>
                    </a:lnTo>
                    <a:lnTo>
                      <a:pt x="52" y="47"/>
                    </a:lnTo>
                    <a:lnTo>
                      <a:pt x="50" y="48"/>
                    </a:lnTo>
                    <a:lnTo>
                      <a:pt x="48" y="48"/>
                    </a:lnTo>
                    <a:lnTo>
                      <a:pt x="46" y="49"/>
                    </a:lnTo>
                    <a:lnTo>
                      <a:pt x="44" y="49"/>
                    </a:lnTo>
                    <a:lnTo>
                      <a:pt x="43" y="49"/>
                    </a:lnTo>
                    <a:lnTo>
                      <a:pt x="41" y="49"/>
                    </a:lnTo>
                    <a:lnTo>
                      <a:pt x="39" y="49"/>
                    </a:lnTo>
                    <a:lnTo>
                      <a:pt x="37" y="49"/>
                    </a:lnTo>
                    <a:lnTo>
                      <a:pt x="35" y="49"/>
                    </a:lnTo>
                    <a:lnTo>
                      <a:pt x="33" y="49"/>
                    </a:lnTo>
                    <a:lnTo>
                      <a:pt x="31" y="48"/>
                    </a:lnTo>
                    <a:lnTo>
                      <a:pt x="30" y="48"/>
                    </a:lnTo>
                    <a:lnTo>
                      <a:pt x="28" y="47"/>
                    </a:lnTo>
                    <a:lnTo>
                      <a:pt x="26" y="46"/>
                    </a:lnTo>
                    <a:lnTo>
                      <a:pt x="21" y="44"/>
                    </a:lnTo>
                    <a:lnTo>
                      <a:pt x="16" y="41"/>
                    </a:lnTo>
                    <a:lnTo>
                      <a:pt x="12" y="37"/>
                    </a:lnTo>
                    <a:lnTo>
                      <a:pt x="8" y="34"/>
                    </a:lnTo>
                    <a:lnTo>
                      <a:pt x="5" y="30"/>
                    </a:lnTo>
                    <a:lnTo>
                      <a:pt x="3" y="25"/>
                    </a:lnTo>
                    <a:lnTo>
                      <a:pt x="1" y="21"/>
                    </a:lnTo>
                    <a:lnTo>
                      <a:pt x="0" y="16"/>
                    </a:lnTo>
                    <a:lnTo>
                      <a:pt x="0" y="14"/>
                    </a:lnTo>
                    <a:lnTo>
                      <a:pt x="1" y="12"/>
                    </a:lnTo>
                    <a:lnTo>
                      <a:pt x="1" y="10"/>
                    </a:lnTo>
                    <a:lnTo>
                      <a:pt x="3"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1" name="Freeform 236"/>
              <p:cNvSpPr>
                <a:spLocks/>
              </p:cNvSpPr>
              <p:nvPr/>
            </p:nvSpPr>
            <p:spPr bwMode="auto">
              <a:xfrm>
                <a:off x="3574" y="3471"/>
                <a:ext cx="44" cy="12"/>
              </a:xfrm>
              <a:custGeom>
                <a:avLst/>
                <a:gdLst>
                  <a:gd name="T0" fmla="*/ 1 w 44"/>
                  <a:gd name="T1" fmla="*/ 0 h 12"/>
                  <a:gd name="T2" fmla="*/ 2 w 44"/>
                  <a:gd name="T3" fmla="*/ 0 h 12"/>
                  <a:gd name="T4" fmla="*/ 4 w 44"/>
                  <a:gd name="T5" fmla="*/ 2 h 12"/>
                  <a:gd name="T6" fmla="*/ 6 w 44"/>
                  <a:gd name="T7" fmla="*/ 3 h 12"/>
                  <a:gd name="T8" fmla="*/ 9 w 44"/>
                  <a:gd name="T9" fmla="*/ 4 h 12"/>
                  <a:gd name="T10" fmla="*/ 11 w 44"/>
                  <a:gd name="T11" fmla="*/ 5 h 12"/>
                  <a:gd name="T12" fmla="*/ 14 w 44"/>
                  <a:gd name="T13" fmla="*/ 6 h 12"/>
                  <a:gd name="T14" fmla="*/ 16 w 44"/>
                  <a:gd name="T15" fmla="*/ 7 h 12"/>
                  <a:gd name="T16" fmla="*/ 19 w 44"/>
                  <a:gd name="T17" fmla="*/ 8 h 12"/>
                  <a:gd name="T18" fmla="*/ 22 w 44"/>
                  <a:gd name="T19" fmla="*/ 9 h 12"/>
                  <a:gd name="T20" fmla="*/ 24 w 44"/>
                  <a:gd name="T21" fmla="*/ 9 h 12"/>
                  <a:gd name="T22" fmla="*/ 27 w 44"/>
                  <a:gd name="T23" fmla="*/ 10 h 12"/>
                  <a:gd name="T24" fmla="*/ 30 w 44"/>
                  <a:gd name="T25" fmla="*/ 10 h 12"/>
                  <a:gd name="T26" fmla="*/ 33 w 44"/>
                  <a:gd name="T27" fmla="*/ 10 h 12"/>
                  <a:gd name="T28" fmla="*/ 35 w 44"/>
                  <a:gd name="T29" fmla="*/ 11 h 12"/>
                  <a:gd name="T30" fmla="*/ 38 w 44"/>
                  <a:gd name="T31" fmla="*/ 11 h 12"/>
                  <a:gd name="T32" fmla="*/ 41 w 44"/>
                  <a:gd name="T33" fmla="*/ 11 h 12"/>
                  <a:gd name="T34" fmla="*/ 44 w 44"/>
                  <a:gd name="T35" fmla="*/ 12 h 12"/>
                  <a:gd name="T36" fmla="*/ 42 w 44"/>
                  <a:gd name="T37" fmla="*/ 12 h 12"/>
                  <a:gd name="T38" fmla="*/ 40 w 44"/>
                  <a:gd name="T39" fmla="*/ 12 h 12"/>
                  <a:gd name="T40" fmla="*/ 39 w 44"/>
                  <a:gd name="T41" fmla="*/ 12 h 12"/>
                  <a:gd name="T42" fmla="*/ 37 w 44"/>
                  <a:gd name="T43" fmla="*/ 12 h 12"/>
                  <a:gd name="T44" fmla="*/ 35 w 44"/>
                  <a:gd name="T45" fmla="*/ 12 h 12"/>
                  <a:gd name="T46" fmla="*/ 33 w 44"/>
                  <a:gd name="T47" fmla="*/ 12 h 12"/>
                  <a:gd name="T48" fmla="*/ 31 w 44"/>
                  <a:gd name="T49" fmla="*/ 12 h 12"/>
                  <a:gd name="T50" fmla="*/ 30 w 44"/>
                  <a:gd name="T51" fmla="*/ 11 h 12"/>
                  <a:gd name="T52" fmla="*/ 28 w 44"/>
                  <a:gd name="T53" fmla="*/ 11 h 12"/>
                  <a:gd name="T54" fmla="*/ 26 w 44"/>
                  <a:gd name="T55" fmla="*/ 11 h 12"/>
                  <a:gd name="T56" fmla="*/ 24 w 44"/>
                  <a:gd name="T57" fmla="*/ 10 h 12"/>
                  <a:gd name="T58" fmla="*/ 22 w 44"/>
                  <a:gd name="T59" fmla="*/ 10 h 12"/>
                  <a:gd name="T60" fmla="*/ 20 w 44"/>
                  <a:gd name="T61" fmla="*/ 10 h 12"/>
                  <a:gd name="T62" fmla="*/ 18 w 44"/>
                  <a:gd name="T63" fmla="*/ 9 h 12"/>
                  <a:gd name="T64" fmla="*/ 16 w 44"/>
                  <a:gd name="T65" fmla="*/ 9 h 12"/>
                  <a:gd name="T66" fmla="*/ 14 w 44"/>
                  <a:gd name="T67" fmla="*/ 8 h 12"/>
                  <a:gd name="T68" fmla="*/ 12 w 44"/>
                  <a:gd name="T69" fmla="*/ 8 h 12"/>
                  <a:gd name="T70" fmla="*/ 11 w 44"/>
                  <a:gd name="T71" fmla="*/ 7 h 12"/>
                  <a:gd name="T72" fmla="*/ 9 w 44"/>
                  <a:gd name="T73" fmla="*/ 6 h 12"/>
                  <a:gd name="T74" fmla="*/ 7 w 44"/>
                  <a:gd name="T75" fmla="*/ 5 h 12"/>
                  <a:gd name="T76" fmla="*/ 5 w 44"/>
                  <a:gd name="T77" fmla="*/ 4 h 12"/>
                  <a:gd name="T78" fmla="*/ 4 w 44"/>
                  <a:gd name="T79" fmla="*/ 4 h 12"/>
                  <a:gd name="T80" fmla="*/ 2 w 44"/>
                  <a:gd name="T81" fmla="*/ 3 h 12"/>
                  <a:gd name="T82" fmla="*/ 0 w 44"/>
                  <a:gd name="T83" fmla="*/ 1 h 12"/>
                  <a:gd name="T84" fmla="*/ 0 w 44"/>
                  <a:gd name="T85" fmla="*/ 1 h 12"/>
                  <a:gd name="T86" fmla="*/ 0 w 44"/>
                  <a:gd name="T87" fmla="*/ 1 h 12"/>
                  <a:gd name="T88" fmla="*/ 0 w 44"/>
                  <a:gd name="T89" fmla="*/ 0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2"/>
                    </a:lnTo>
                    <a:lnTo>
                      <a:pt x="6" y="3"/>
                    </a:lnTo>
                    <a:lnTo>
                      <a:pt x="9" y="4"/>
                    </a:lnTo>
                    <a:lnTo>
                      <a:pt x="11" y="5"/>
                    </a:lnTo>
                    <a:lnTo>
                      <a:pt x="14" y="6"/>
                    </a:lnTo>
                    <a:lnTo>
                      <a:pt x="16" y="7"/>
                    </a:lnTo>
                    <a:lnTo>
                      <a:pt x="19" y="8"/>
                    </a:lnTo>
                    <a:lnTo>
                      <a:pt x="22" y="9"/>
                    </a:lnTo>
                    <a:lnTo>
                      <a:pt x="24" y="9"/>
                    </a:lnTo>
                    <a:lnTo>
                      <a:pt x="27" y="10"/>
                    </a:lnTo>
                    <a:lnTo>
                      <a:pt x="30" y="10"/>
                    </a:lnTo>
                    <a:lnTo>
                      <a:pt x="33" y="10"/>
                    </a:lnTo>
                    <a:lnTo>
                      <a:pt x="35" y="11"/>
                    </a:lnTo>
                    <a:lnTo>
                      <a:pt x="38" y="11"/>
                    </a:lnTo>
                    <a:lnTo>
                      <a:pt x="41" y="11"/>
                    </a:lnTo>
                    <a:lnTo>
                      <a:pt x="44" y="12"/>
                    </a:lnTo>
                    <a:lnTo>
                      <a:pt x="42" y="12"/>
                    </a:lnTo>
                    <a:lnTo>
                      <a:pt x="40" y="12"/>
                    </a:lnTo>
                    <a:lnTo>
                      <a:pt x="39" y="12"/>
                    </a:lnTo>
                    <a:lnTo>
                      <a:pt x="37" y="12"/>
                    </a:lnTo>
                    <a:lnTo>
                      <a:pt x="35" y="12"/>
                    </a:lnTo>
                    <a:lnTo>
                      <a:pt x="33" y="12"/>
                    </a:lnTo>
                    <a:lnTo>
                      <a:pt x="31" y="12"/>
                    </a:lnTo>
                    <a:lnTo>
                      <a:pt x="30" y="11"/>
                    </a:lnTo>
                    <a:lnTo>
                      <a:pt x="28" y="11"/>
                    </a:lnTo>
                    <a:lnTo>
                      <a:pt x="26" y="11"/>
                    </a:lnTo>
                    <a:lnTo>
                      <a:pt x="24" y="10"/>
                    </a:lnTo>
                    <a:lnTo>
                      <a:pt x="22" y="10"/>
                    </a:lnTo>
                    <a:lnTo>
                      <a:pt x="20" y="10"/>
                    </a:lnTo>
                    <a:lnTo>
                      <a:pt x="18" y="9"/>
                    </a:lnTo>
                    <a:lnTo>
                      <a:pt x="16" y="9"/>
                    </a:lnTo>
                    <a:lnTo>
                      <a:pt x="14" y="8"/>
                    </a:lnTo>
                    <a:lnTo>
                      <a:pt x="12" y="8"/>
                    </a:lnTo>
                    <a:lnTo>
                      <a:pt x="11" y="7"/>
                    </a:lnTo>
                    <a:lnTo>
                      <a:pt x="9" y="6"/>
                    </a:lnTo>
                    <a:lnTo>
                      <a:pt x="7" y="5"/>
                    </a:lnTo>
                    <a:lnTo>
                      <a:pt x="5" y="4"/>
                    </a:lnTo>
                    <a:lnTo>
                      <a:pt x="4" y="4"/>
                    </a:lnTo>
                    <a:lnTo>
                      <a:pt x="2" y="3"/>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2" name="Freeform 237"/>
              <p:cNvSpPr>
                <a:spLocks/>
              </p:cNvSpPr>
              <p:nvPr/>
            </p:nvSpPr>
            <p:spPr bwMode="auto">
              <a:xfrm>
                <a:off x="3579" y="3461"/>
                <a:ext cx="36" cy="9"/>
              </a:xfrm>
              <a:custGeom>
                <a:avLst/>
                <a:gdLst>
                  <a:gd name="T0" fmla="*/ 1 w 36"/>
                  <a:gd name="T1" fmla="*/ 0 h 9"/>
                  <a:gd name="T2" fmla="*/ 2 w 36"/>
                  <a:gd name="T3" fmla="*/ 0 h 9"/>
                  <a:gd name="T4" fmla="*/ 2 w 36"/>
                  <a:gd name="T5" fmla="*/ 1 h 9"/>
                  <a:gd name="T6" fmla="*/ 3 w 36"/>
                  <a:gd name="T7" fmla="*/ 1 h 9"/>
                  <a:gd name="T8" fmla="*/ 4 w 36"/>
                  <a:gd name="T9" fmla="*/ 1 h 9"/>
                  <a:gd name="T10" fmla="*/ 4 w 36"/>
                  <a:gd name="T11" fmla="*/ 2 h 9"/>
                  <a:gd name="T12" fmla="*/ 5 w 36"/>
                  <a:gd name="T13" fmla="*/ 2 h 9"/>
                  <a:gd name="T14" fmla="*/ 6 w 36"/>
                  <a:gd name="T15" fmla="*/ 3 h 9"/>
                  <a:gd name="T16" fmla="*/ 6 w 36"/>
                  <a:gd name="T17" fmla="*/ 3 h 9"/>
                  <a:gd name="T18" fmla="*/ 9 w 36"/>
                  <a:gd name="T19" fmla="*/ 4 h 9"/>
                  <a:gd name="T20" fmla="*/ 12 w 36"/>
                  <a:gd name="T21" fmla="*/ 5 h 9"/>
                  <a:gd name="T22" fmla="*/ 15 w 36"/>
                  <a:gd name="T23" fmla="*/ 6 h 9"/>
                  <a:gd name="T24" fmla="*/ 18 w 36"/>
                  <a:gd name="T25" fmla="*/ 6 h 9"/>
                  <a:gd name="T26" fmla="*/ 21 w 36"/>
                  <a:gd name="T27" fmla="*/ 7 h 9"/>
                  <a:gd name="T28" fmla="*/ 24 w 36"/>
                  <a:gd name="T29" fmla="*/ 7 h 9"/>
                  <a:gd name="T30" fmla="*/ 27 w 36"/>
                  <a:gd name="T31" fmla="*/ 7 h 9"/>
                  <a:gd name="T32" fmla="*/ 30 w 36"/>
                  <a:gd name="T33" fmla="*/ 8 h 9"/>
                  <a:gd name="T34" fmla="*/ 31 w 36"/>
                  <a:gd name="T35" fmla="*/ 8 h 9"/>
                  <a:gd name="T36" fmla="*/ 32 w 36"/>
                  <a:gd name="T37" fmla="*/ 8 h 9"/>
                  <a:gd name="T38" fmla="*/ 32 w 36"/>
                  <a:gd name="T39" fmla="*/ 8 h 9"/>
                  <a:gd name="T40" fmla="*/ 33 w 36"/>
                  <a:gd name="T41" fmla="*/ 8 h 9"/>
                  <a:gd name="T42" fmla="*/ 34 w 36"/>
                  <a:gd name="T43" fmla="*/ 8 h 9"/>
                  <a:gd name="T44" fmla="*/ 34 w 36"/>
                  <a:gd name="T45" fmla="*/ 8 h 9"/>
                  <a:gd name="T46" fmla="*/ 35 w 36"/>
                  <a:gd name="T47" fmla="*/ 8 h 9"/>
                  <a:gd name="T48" fmla="*/ 36 w 36"/>
                  <a:gd name="T49" fmla="*/ 8 h 9"/>
                  <a:gd name="T50" fmla="*/ 35 w 36"/>
                  <a:gd name="T51" fmla="*/ 9 h 9"/>
                  <a:gd name="T52" fmla="*/ 34 w 36"/>
                  <a:gd name="T53" fmla="*/ 9 h 9"/>
                  <a:gd name="T54" fmla="*/ 33 w 36"/>
                  <a:gd name="T55" fmla="*/ 9 h 9"/>
                  <a:gd name="T56" fmla="*/ 32 w 36"/>
                  <a:gd name="T57" fmla="*/ 9 h 9"/>
                  <a:gd name="T58" fmla="*/ 30 w 36"/>
                  <a:gd name="T59" fmla="*/ 9 h 9"/>
                  <a:gd name="T60" fmla="*/ 28 w 36"/>
                  <a:gd name="T61" fmla="*/ 8 h 9"/>
                  <a:gd name="T62" fmla="*/ 26 w 36"/>
                  <a:gd name="T63" fmla="*/ 8 h 9"/>
                  <a:gd name="T64" fmla="*/ 23 w 36"/>
                  <a:gd name="T65" fmla="*/ 8 h 9"/>
                  <a:gd name="T66" fmla="*/ 21 w 36"/>
                  <a:gd name="T67" fmla="*/ 8 h 9"/>
                  <a:gd name="T68" fmla="*/ 19 w 36"/>
                  <a:gd name="T69" fmla="*/ 8 h 9"/>
                  <a:gd name="T70" fmla="*/ 17 w 36"/>
                  <a:gd name="T71" fmla="*/ 7 h 9"/>
                  <a:gd name="T72" fmla="*/ 15 w 36"/>
                  <a:gd name="T73" fmla="*/ 7 h 9"/>
                  <a:gd name="T74" fmla="*/ 13 w 36"/>
                  <a:gd name="T75" fmla="*/ 7 h 9"/>
                  <a:gd name="T76" fmla="*/ 11 w 36"/>
                  <a:gd name="T77" fmla="*/ 6 h 9"/>
                  <a:gd name="T78" fmla="*/ 9 w 36"/>
                  <a:gd name="T79" fmla="*/ 5 h 9"/>
                  <a:gd name="T80" fmla="*/ 7 w 36"/>
                  <a:gd name="T81" fmla="*/ 5 h 9"/>
                  <a:gd name="T82" fmla="*/ 5 w 36"/>
                  <a:gd name="T83" fmla="*/ 4 h 9"/>
                  <a:gd name="T84" fmla="*/ 3 w 36"/>
                  <a:gd name="T85" fmla="*/ 3 h 9"/>
                  <a:gd name="T86" fmla="*/ 2 w 36"/>
                  <a:gd name="T87" fmla="*/ 2 h 9"/>
                  <a:gd name="T88" fmla="*/ 0 w 36"/>
                  <a:gd name="T89" fmla="*/ 1 h 9"/>
                  <a:gd name="T90" fmla="*/ 0 w 36"/>
                  <a:gd name="T91" fmla="*/ 0 h 9"/>
                  <a:gd name="T92" fmla="*/ 0 w 36"/>
                  <a:gd name="T93" fmla="*/ 0 h 9"/>
                  <a:gd name="T94" fmla="*/ 1 w 36"/>
                  <a:gd name="T95" fmla="*/ 0 h 9"/>
                  <a:gd name="T96" fmla="*/ 1 w 36"/>
                  <a:gd name="T97" fmla="*/ 0 h 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9"/>
                  <a:gd name="T149" fmla="*/ 36 w 36"/>
                  <a:gd name="T150" fmla="*/ 9 h 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9">
                    <a:moveTo>
                      <a:pt x="1" y="0"/>
                    </a:moveTo>
                    <a:lnTo>
                      <a:pt x="2" y="0"/>
                    </a:lnTo>
                    <a:lnTo>
                      <a:pt x="2" y="1"/>
                    </a:lnTo>
                    <a:lnTo>
                      <a:pt x="3" y="1"/>
                    </a:lnTo>
                    <a:lnTo>
                      <a:pt x="4" y="1"/>
                    </a:lnTo>
                    <a:lnTo>
                      <a:pt x="4" y="2"/>
                    </a:lnTo>
                    <a:lnTo>
                      <a:pt x="5" y="2"/>
                    </a:lnTo>
                    <a:lnTo>
                      <a:pt x="6" y="3"/>
                    </a:lnTo>
                    <a:lnTo>
                      <a:pt x="9" y="4"/>
                    </a:lnTo>
                    <a:lnTo>
                      <a:pt x="12" y="5"/>
                    </a:lnTo>
                    <a:lnTo>
                      <a:pt x="15" y="6"/>
                    </a:lnTo>
                    <a:lnTo>
                      <a:pt x="18" y="6"/>
                    </a:lnTo>
                    <a:lnTo>
                      <a:pt x="21" y="7"/>
                    </a:lnTo>
                    <a:lnTo>
                      <a:pt x="24" y="7"/>
                    </a:lnTo>
                    <a:lnTo>
                      <a:pt x="27" y="7"/>
                    </a:lnTo>
                    <a:lnTo>
                      <a:pt x="30" y="8"/>
                    </a:lnTo>
                    <a:lnTo>
                      <a:pt x="31" y="8"/>
                    </a:lnTo>
                    <a:lnTo>
                      <a:pt x="32" y="8"/>
                    </a:lnTo>
                    <a:lnTo>
                      <a:pt x="33" y="8"/>
                    </a:lnTo>
                    <a:lnTo>
                      <a:pt x="34" y="8"/>
                    </a:lnTo>
                    <a:lnTo>
                      <a:pt x="35" y="8"/>
                    </a:lnTo>
                    <a:lnTo>
                      <a:pt x="36" y="8"/>
                    </a:lnTo>
                    <a:lnTo>
                      <a:pt x="35" y="9"/>
                    </a:lnTo>
                    <a:lnTo>
                      <a:pt x="34" y="9"/>
                    </a:lnTo>
                    <a:lnTo>
                      <a:pt x="33" y="9"/>
                    </a:lnTo>
                    <a:lnTo>
                      <a:pt x="32" y="9"/>
                    </a:lnTo>
                    <a:lnTo>
                      <a:pt x="30" y="9"/>
                    </a:lnTo>
                    <a:lnTo>
                      <a:pt x="28" y="8"/>
                    </a:lnTo>
                    <a:lnTo>
                      <a:pt x="26" y="8"/>
                    </a:lnTo>
                    <a:lnTo>
                      <a:pt x="23" y="8"/>
                    </a:lnTo>
                    <a:lnTo>
                      <a:pt x="21" y="8"/>
                    </a:lnTo>
                    <a:lnTo>
                      <a:pt x="19" y="8"/>
                    </a:lnTo>
                    <a:lnTo>
                      <a:pt x="17" y="7"/>
                    </a:lnTo>
                    <a:lnTo>
                      <a:pt x="15" y="7"/>
                    </a:lnTo>
                    <a:lnTo>
                      <a:pt x="13" y="7"/>
                    </a:lnTo>
                    <a:lnTo>
                      <a:pt x="11" y="6"/>
                    </a:lnTo>
                    <a:lnTo>
                      <a:pt x="9" y="5"/>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3" name="Freeform 238"/>
              <p:cNvSpPr>
                <a:spLocks/>
              </p:cNvSpPr>
              <p:nvPr/>
            </p:nvSpPr>
            <p:spPr bwMode="auto">
              <a:xfrm>
                <a:off x="3583" y="3451"/>
                <a:ext cx="30" cy="7"/>
              </a:xfrm>
              <a:custGeom>
                <a:avLst/>
                <a:gdLst>
                  <a:gd name="T0" fmla="*/ 0 w 30"/>
                  <a:gd name="T1" fmla="*/ 0 h 7"/>
                  <a:gd name="T2" fmla="*/ 2 w 30"/>
                  <a:gd name="T3" fmla="*/ 1 h 7"/>
                  <a:gd name="T4" fmla="*/ 3 w 30"/>
                  <a:gd name="T5" fmla="*/ 2 h 7"/>
                  <a:gd name="T6" fmla="*/ 5 w 30"/>
                  <a:gd name="T7" fmla="*/ 3 h 7"/>
                  <a:gd name="T8" fmla="*/ 7 w 30"/>
                  <a:gd name="T9" fmla="*/ 3 h 7"/>
                  <a:gd name="T10" fmla="*/ 9 w 30"/>
                  <a:gd name="T11" fmla="*/ 4 h 7"/>
                  <a:gd name="T12" fmla="*/ 11 w 30"/>
                  <a:gd name="T13" fmla="*/ 4 h 7"/>
                  <a:gd name="T14" fmla="*/ 13 w 30"/>
                  <a:gd name="T15" fmla="*/ 5 h 7"/>
                  <a:gd name="T16" fmla="*/ 15 w 30"/>
                  <a:gd name="T17" fmla="*/ 5 h 7"/>
                  <a:gd name="T18" fmla="*/ 16 w 30"/>
                  <a:gd name="T19" fmla="*/ 5 h 7"/>
                  <a:gd name="T20" fmla="*/ 18 w 30"/>
                  <a:gd name="T21" fmla="*/ 6 h 7"/>
                  <a:gd name="T22" fmla="*/ 20 w 30"/>
                  <a:gd name="T23" fmla="*/ 6 h 7"/>
                  <a:gd name="T24" fmla="*/ 22 w 30"/>
                  <a:gd name="T25" fmla="*/ 6 h 7"/>
                  <a:gd name="T26" fmla="*/ 24 w 30"/>
                  <a:gd name="T27" fmla="*/ 6 h 7"/>
                  <a:gd name="T28" fmla="*/ 26 w 30"/>
                  <a:gd name="T29" fmla="*/ 6 h 7"/>
                  <a:gd name="T30" fmla="*/ 28 w 30"/>
                  <a:gd name="T31" fmla="*/ 7 h 7"/>
                  <a:gd name="T32" fmla="*/ 29 w 30"/>
                  <a:gd name="T33" fmla="*/ 7 h 7"/>
                  <a:gd name="T34" fmla="*/ 30 w 30"/>
                  <a:gd name="T35" fmla="*/ 7 h 7"/>
                  <a:gd name="T36" fmla="*/ 28 w 30"/>
                  <a:gd name="T37" fmla="*/ 7 h 7"/>
                  <a:gd name="T38" fmla="*/ 26 w 30"/>
                  <a:gd name="T39" fmla="*/ 7 h 7"/>
                  <a:gd name="T40" fmla="*/ 24 w 30"/>
                  <a:gd name="T41" fmla="*/ 7 h 7"/>
                  <a:gd name="T42" fmla="*/ 22 w 30"/>
                  <a:gd name="T43" fmla="*/ 7 h 7"/>
                  <a:gd name="T44" fmla="*/ 20 w 30"/>
                  <a:gd name="T45" fmla="*/ 7 h 7"/>
                  <a:gd name="T46" fmla="*/ 18 w 30"/>
                  <a:gd name="T47" fmla="*/ 7 h 7"/>
                  <a:gd name="T48" fmla="*/ 16 w 30"/>
                  <a:gd name="T49" fmla="*/ 6 h 7"/>
                  <a:gd name="T50" fmla="*/ 14 w 30"/>
                  <a:gd name="T51" fmla="*/ 6 h 7"/>
                  <a:gd name="T52" fmla="*/ 12 w 30"/>
                  <a:gd name="T53" fmla="*/ 6 h 7"/>
                  <a:gd name="T54" fmla="*/ 10 w 30"/>
                  <a:gd name="T55" fmla="*/ 5 h 7"/>
                  <a:gd name="T56" fmla="*/ 8 w 30"/>
                  <a:gd name="T57" fmla="*/ 5 h 7"/>
                  <a:gd name="T58" fmla="*/ 6 w 30"/>
                  <a:gd name="T59" fmla="*/ 4 h 7"/>
                  <a:gd name="T60" fmla="*/ 5 w 30"/>
                  <a:gd name="T61" fmla="*/ 4 h 7"/>
                  <a:gd name="T62" fmla="*/ 3 w 30"/>
                  <a:gd name="T63" fmla="*/ 3 h 7"/>
                  <a:gd name="T64" fmla="*/ 1 w 30"/>
                  <a:gd name="T65" fmla="*/ 2 h 7"/>
                  <a:gd name="T66" fmla="*/ 0 w 30"/>
                  <a:gd name="T67" fmla="*/ 1 h 7"/>
                  <a:gd name="T68" fmla="*/ 0 w 30"/>
                  <a:gd name="T69" fmla="*/ 1 h 7"/>
                  <a:gd name="T70" fmla="*/ 0 w 30"/>
                  <a:gd name="T71" fmla="*/ 0 h 7"/>
                  <a:gd name="T72" fmla="*/ 0 w 30"/>
                  <a:gd name="T73" fmla="*/ 0 h 7"/>
                  <a:gd name="T74" fmla="*/ 0 w 30"/>
                  <a:gd name="T75" fmla="*/ 0 h 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
                  <a:gd name="T115" fmla="*/ 0 h 7"/>
                  <a:gd name="T116" fmla="*/ 30 w 30"/>
                  <a:gd name="T117" fmla="*/ 7 h 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 h="7">
                    <a:moveTo>
                      <a:pt x="0" y="0"/>
                    </a:moveTo>
                    <a:lnTo>
                      <a:pt x="2" y="1"/>
                    </a:lnTo>
                    <a:lnTo>
                      <a:pt x="3" y="2"/>
                    </a:lnTo>
                    <a:lnTo>
                      <a:pt x="5" y="3"/>
                    </a:lnTo>
                    <a:lnTo>
                      <a:pt x="7" y="3"/>
                    </a:lnTo>
                    <a:lnTo>
                      <a:pt x="9" y="4"/>
                    </a:lnTo>
                    <a:lnTo>
                      <a:pt x="11" y="4"/>
                    </a:lnTo>
                    <a:lnTo>
                      <a:pt x="13" y="5"/>
                    </a:lnTo>
                    <a:lnTo>
                      <a:pt x="15" y="5"/>
                    </a:lnTo>
                    <a:lnTo>
                      <a:pt x="16" y="5"/>
                    </a:lnTo>
                    <a:lnTo>
                      <a:pt x="18" y="6"/>
                    </a:lnTo>
                    <a:lnTo>
                      <a:pt x="20" y="6"/>
                    </a:lnTo>
                    <a:lnTo>
                      <a:pt x="22" y="6"/>
                    </a:lnTo>
                    <a:lnTo>
                      <a:pt x="24" y="6"/>
                    </a:lnTo>
                    <a:lnTo>
                      <a:pt x="26" y="6"/>
                    </a:lnTo>
                    <a:lnTo>
                      <a:pt x="28" y="7"/>
                    </a:lnTo>
                    <a:lnTo>
                      <a:pt x="29" y="7"/>
                    </a:lnTo>
                    <a:lnTo>
                      <a:pt x="30" y="7"/>
                    </a:lnTo>
                    <a:lnTo>
                      <a:pt x="28" y="7"/>
                    </a:lnTo>
                    <a:lnTo>
                      <a:pt x="26" y="7"/>
                    </a:lnTo>
                    <a:lnTo>
                      <a:pt x="24" y="7"/>
                    </a:lnTo>
                    <a:lnTo>
                      <a:pt x="22" y="7"/>
                    </a:lnTo>
                    <a:lnTo>
                      <a:pt x="20" y="7"/>
                    </a:lnTo>
                    <a:lnTo>
                      <a:pt x="18" y="7"/>
                    </a:lnTo>
                    <a:lnTo>
                      <a:pt x="16" y="6"/>
                    </a:lnTo>
                    <a:lnTo>
                      <a:pt x="14" y="6"/>
                    </a:lnTo>
                    <a:lnTo>
                      <a:pt x="12" y="6"/>
                    </a:lnTo>
                    <a:lnTo>
                      <a:pt x="10" y="5"/>
                    </a:lnTo>
                    <a:lnTo>
                      <a:pt x="8" y="5"/>
                    </a:lnTo>
                    <a:lnTo>
                      <a:pt x="6" y="4"/>
                    </a:lnTo>
                    <a:lnTo>
                      <a:pt x="5" y="4"/>
                    </a:lnTo>
                    <a:lnTo>
                      <a:pt x="3" y="3"/>
                    </a:lnTo>
                    <a:lnTo>
                      <a:pt x="1" y="2"/>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4" name="Freeform 239"/>
              <p:cNvSpPr>
                <a:spLocks/>
              </p:cNvSpPr>
              <p:nvPr/>
            </p:nvSpPr>
            <p:spPr bwMode="auto">
              <a:xfrm>
                <a:off x="3585" y="3389"/>
                <a:ext cx="28" cy="21"/>
              </a:xfrm>
              <a:custGeom>
                <a:avLst/>
                <a:gdLst>
                  <a:gd name="T0" fmla="*/ 2 w 28"/>
                  <a:gd name="T1" fmla="*/ 2 h 21"/>
                  <a:gd name="T2" fmla="*/ 4 w 28"/>
                  <a:gd name="T3" fmla="*/ 1 h 21"/>
                  <a:gd name="T4" fmla="*/ 6 w 28"/>
                  <a:gd name="T5" fmla="*/ 1 h 21"/>
                  <a:gd name="T6" fmla="*/ 8 w 28"/>
                  <a:gd name="T7" fmla="*/ 1 h 21"/>
                  <a:gd name="T8" fmla="*/ 10 w 28"/>
                  <a:gd name="T9" fmla="*/ 0 h 21"/>
                  <a:gd name="T10" fmla="*/ 13 w 28"/>
                  <a:gd name="T11" fmla="*/ 1 h 21"/>
                  <a:gd name="T12" fmla="*/ 14 w 28"/>
                  <a:gd name="T13" fmla="*/ 1 h 21"/>
                  <a:gd name="T14" fmla="*/ 17 w 28"/>
                  <a:gd name="T15" fmla="*/ 1 h 21"/>
                  <a:gd name="T16" fmla="*/ 19 w 28"/>
                  <a:gd name="T17" fmla="*/ 2 h 21"/>
                  <a:gd name="T18" fmla="*/ 20 w 28"/>
                  <a:gd name="T19" fmla="*/ 3 h 21"/>
                  <a:gd name="T20" fmla="*/ 22 w 28"/>
                  <a:gd name="T21" fmla="*/ 4 h 21"/>
                  <a:gd name="T22" fmla="*/ 23 w 28"/>
                  <a:gd name="T23" fmla="*/ 5 h 21"/>
                  <a:gd name="T24" fmla="*/ 25 w 28"/>
                  <a:gd name="T25" fmla="*/ 6 h 21"/>
                  <a:gd name="T26" fmla="*/ 26 w 28"/>
                  <a:gd name="T27" fmla="*/ 7 h 21"/>
                  <a:gd name="T28" fmla="*/ 27 w 28"/>
                  <a:gd name="T29" fmla="*/ 8 h 21"/>
                  <a:gd name="T30" fmla="*/ 27 w 28"/>
                  <a:gd name="T31" fmla="*/ 10 h 21"/>
                  <a:gd name="T32" fmla="*/ 28 w 28"/>
                  <a:gd name="T33" fmla="*/ 11 h 21"/>
                  <a:gd name="T34" fmla="*/ 28 w 28"/>
                  <a:gd name="T35" fmla="*/ 13 h 21"/>
                  <a:gd name="T36" fmla="*/ 28 w 28"/>
                  <a:gd name="T37" fmla="*/ 14 h 21"/>
                  <a:gd name="T38" fmla="*/ 28 w 28"/>
                  <a:gd name="T39" fmla="*/ 16 h 21"/>
                  <a:gd name="T40" fmla="*/ 27 w 28"/>
                  <a:gd name="T41" fmla="*/ 17 h 21"/>
                  <a:gd name="T42" fmla="*/ 25 w 28"/>
                  <a:gd name="T43" fmla="*/ 19 h 21"/>
                  <a:gd name="T44" fmla="*/ 24 w 28"/>
                  <a:gd name="T45" fmla="*/ 20 h 21"/>
                  <a:gd name="T46" fmla="*/ 22 w 28"/>
                  <a:gd name="T47" fmla="*/ 20 h 21"/>
                  <a:gd name="T48" fmla="*/ 20 w 28"/>
                  <a:gd name="T49" fmla="*/ 21 h 21"/>
                  <a:gd name="T50" fmla="*/ 17 w 28"/>
                  <a:gd name="T51" fmla="*/ 21 h 21"/>
                  <a:gd name="T52" fmla="*/ 15 w 28"/>
                  <a:gd name="T53" fmla="*/ 21 h 21"/>
                  <a:gd name="T54" fmla="*/ 13 w 28"/>
                  <a:gd name="T55" fmla="*/ 20 h 21"/>
                  <a:gd name="T56" fmla="*/ 11 w 28"/>
                  <a:gd name="T57" fmla="*/ 20 h 21"/>
                  <a:gd name="T58" fmla="*/ 9 w 28"/>
                  <a:gd name="T59" fmla="*/ 19 h 21"/>
                  <a:gd name="T60" fmla="*/ 8 w 28"/>
                  <a:gd name="T61" fmla="*/ 18 h 21"/>
                  <a:gd name="T62" fmla="*/ 6 w 28"/>
                  <a:gd name="T63" fmla="*/ 17 h 21"/>
                  <a:gd name="T64" fmla="*/ 5 w 28"/>
                  <a:gd name="T65" fmla="*/ 15 h 21"/>
                  <a:gd name="T66" fmla="*/ 3 w 28"/>
                  <a:gd name="T67" fmla="*/ 14 h 21"/>
                  <a:gd name="T68" fmla="*/ 2 w 28"/>
                  <a:gd name="T69" fmla="*/ 12 h 21"/>
                  <a:gd name="T70" fmla="*/ 1 w 28"/>
                  <a:gd name="T71" fmla="*/ 11 h 21"/>
                  <a:gd name="T72" fmla="*/ 0 w 28"/>
                  <a:gd name="T73" fmla="*/ 9 h 21"/>
                  <a:gd name="T74" fmla="*/ 0 w 28"/>
                  <a:gd name="T75" fmla="*/ 7 h 21"/>
                  <a:gd name="T76" fmla="*/ 0 w 28"/>
                  <a:gd name="T77" fmla="*/ 6 h 21"/>
                  <a:gd name="T78" fmla="*/ 1 w 28"/>
                  <a:gd name="T79" fmla="*/ 4 h 21"/>
                  <a:gd name="T80" fmla="*/ 2 w 28"/>
                  <a:gd name="T81" fmla="*/ 2 h 2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1"/>
                  <a:gd name="T125" fmla="*/ 28 w 28"/>
                  <a:gd name="T126" fmla="*/ 21 h 2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1">
                    <a:moveTo>
                      <a:pt x="2" y="2"/>
                    </a:moveTo>
                    <a:lnTo>
                      <a:pt x="4" y="1"/>
                    </a:lnTo>
                    <a:lnTo>
                      <a:pt x="6" y="1"/>
                    </a:lnTo>
                    <a:lnTo>
                      <a:pt x="8" y="1"/>
                    </a:lnTo>
                    <a:lnTo>
                      <a:pt x="10" y="0"/>
                    </a:lnTo>
                    <a:lnTo>
                      <a:pt x="13" y="1"/>
                    </a:lnTo>
                    <a:lnTo>
                      <a:pt x="14" y="1"/>
                    </a:lnTo>
                    <a:lnTo>
                      <a:pt x="17" y="1"/>
                    </a:lnTo>
                    <a:lnTo>
                      <a:pt x="19" y="2"/>
                    </a:lnTo>
                    <a:lnTo>
                      <a:pt x="20" y="3"/>
                    </a:lnTo>
                    <a:lnTo>
                      <a:pt x="22" y="4"/>
                    </a:lnTo>
                    <a:lnTo>
                      <a:pt x="23" y="5"/>
                    </a:lnTo>
                    <a:lnTo>
                      <a:pt x="25" y="6"/>
                    </a:lnTo>
                    <a:lnTo>
                      <a:pt x="26" y="7"/>
                    </a:lnTo>
                    <a:lnTo>
                      <a:pt x="27" y="8"/>
                    </a:lnTo>
                    <a:lnTo>
                      <a:pt x="27" y="10"/>
                    </a:lnTo>
                    <a:lnTo>
                      <a:pt x="28" y="11"/>
                    </a:lnTo>
                    <a:lnTo>
                      <a:pt x="28" y="13"/>
                    </a:lnTo>
                    <a:lnTo>
                      <a:pt x="28" y="14"/>
                    </a:lnTo>
                    <a:lnTo>
                      <a:pt x="28" y="16"/>
                    </a:lnTo>
                    <a:lnTo>
                      <a:pt x="27" y="17"/>
                    </a:lnTo>
                    <a:lnTo>
                      <a:pt x="25" y="19"/>
                    </a:lnTo>
                    <a:lnTo>
                      <a:pt x="24" y="20"/>
                    </a:lnTo>
                    <a:lnTo>
                      <a:pt x="22" y="20"/>
                    </a:lnTo>
                    <a:lnTo>
                      <a:pt x="20" y="21"/>
                    </a:lnTo>
                    <a:lnTo>
                      <a:pt x="17" y="21"/>
                    </a:lnTo>
                    <a:lnTo>
                      <a:pt x="15" y="21"/>
                    </a:lnTo>
                    <a:lnTo>
                      <a:pt x="13" y="20"/>
                    </a:lnTo>
                    <a:lnTo>
                      <a:pt x="11" y="20"/>
                    </a:lnTo>
                    <a:lnTo>
                      <a:pt x="9" y="19"/>
                    </a:lnTo>
                    <a:lnTo>
                      <a:pt x="8" y="18"/>
                    </a:lnTo>
                    <a:lnTo>
                      <a:pt x="6" y="17"/>
                    </a:lnTo>
                    <a:lnTo>
                      <a:pt x="5" y="15"/>
                    </a:lnTo>
                    <a:lnTo>
                      <a:pt x="3" y="14"/>
                    </a:lnTo>
                    <a:lnTo>
                      <a:pt x="2" y="12"/>
                    </a:lnTo>
                    <a:lnTo>
                      <a:pt x="1" y="11"/>
                    </a:lnTo>
                    <a:lnTo>
                      <a:pt x="0" y="9"/>
                    </a:lnTo>
                    <a:lnTo>
                      <a:pt x="0" y="7"/>
                    </a:lnTo>
                    <a:lnTo>
                      <a:pt x="0" y="6"/>
                    </a:lnTo>
                    <a:lnTo>
                      <a:pt x="1" y="4"/>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5" name="Freeform 240"/>
              <p:cNvSpPr>
                <a:spLocks/>
              </p:cNvSpPr>
              <p:nvPr/>
            </p:nvSpPr>
            <p:spPr bwMode="auto">
              <a:xfrm>
                <a:off x="3587" y="3442"/>
                <a:ext cx="22" cy="5"/>
              </a:xfrm>
              <a:custGeom>
                <a:avLst/>
                <a:gdLst>
                  <a:gd name="T0" fmla="*/ 1 w 22"/>
                  <a:gd name="T1" fmla="*/ 0 h 5"/>
                  <a:gd name="T2" fmla="*/ 3 w 22"/>
                  <a:gd name="T3" fmla="*/ 1 h 5"/>
                  <a:gd name="T4" fmla="*/ 6 w 22"/>
                  <a:gd name="T5" fmla="*/ 2 h 5"/>
                  <a:gd name="T6" fmla="*/ 8 w 22"/>
                  <a:gd name="T7" fmla="*/ 2 h 5"/>
                  <a:gd name="T8" fmla="*/ 11 w 22"/>
                  <a:gd name="T9" fmla="*/ 3 h 5"/>
                  <a:gd name="T10" fmla="*/ 14 w 22"/>
                  <a:gd name="T11" fmla="*/ 3 h 5"/>
                  <a:gd name="T12" fmla="*/ 16 w 22"/>
                  <a:gd name="T13" fmla="*/ 4 h 5"/>
                  <a:gd name="T14" fmla="*/ 19 w 22"/>
                  <a:gd name="T15" fmla="*/ 4 h 5"/>
                  <a:gd name="T16" fmla="*/ 22 w 22"/>
                  <a:gd name="T17" fmla="*/ 4 h 5"/>
                  <a:gd name="T18" fmla="*/ 21 w 22"/>
                  <a:gd name="T19" fmla="*/ 5 h 5"/>
                  <a:gd name="T20" fmla="*/ 18 w 22"/>
                  <a:gd name="T21" fmla="*/ 5 h 5"/>
                  <a:gd name="T22" fmla="*/ 16 w 22"/>
                  <a:gd name="T23" fmla="*/ 5 h 5"/>
                  <a:gd name="T24" fmla="*/ 13 w 22"/>
                  <a:gd name="T25" fmla="*/ 5 h 5"/>
                  <a:gd name="T26" fmla="*/ 10 w 22"/>
                  <a:gd name="T27" fmla="*/ 4 h 5"/>
                  <a:gd name="T28" fmla="*/ 8 w 22"/>
                  <a:gd name="T29" fmla="*/ 3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2"/>
                    </a:lnTo>
                    <a:lnTo>
                      <a:pt x="11" y="3"/>
                    </a:lnTo>
                    <a:lnTo>
                      <a:pt x="14" y="3"/>
                    </a:lnTo>
                    <a:lnTo>
                      <a:pt x="16" y="4"/>
                    </a:lnTo>
                    <a:lnTo>
                      <a:pt x="19" y="4"/>
                    </a:lnTo>
                    <a:lnTo>
                      <a:pt x="22" y="4"/>
                    </a:lnTo>
                    <a:lnTo>
                      <a:pt x="21" y="5"/>
                    </a:lnTo>
                    <a:lnTo>
                      <a:pt x="18" y="5"/>
                    </a:lnTo>
                    <a:lnTo>
                      <a:pt x="16" y="5"/>
                    </a:lnTo>
                    <a:lnTo>
                      <a:pt x="13" y="5"/>
                    </a:lnTo>
                    <a:lnTo>
                      <a:pt x="10" y="4"/>
                    </a:lnTo>
                    <a:lnTo>
                      <a:pt x="8" y="3"/>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6" name="Freeform 241"/>
              <p:cNvSpPr>
                <a:spLocks/>
              </p:cNvSpPr>
              <p:nvPr/>
            </p:nvSpPr>
            <p:spPr bwMode="auto">
              <a:xfrm>
                <a:off x="3588" y="3392"/>
                <a:ext cx="22" cy="15"/>
              </a:xfrm>
              <a:custGeom>
                <a:avLst/>
                <a:gdLst>
                  <a:gd name="T0" fmla="*/ 3 w 22"/>
                  <a:gd name="T1" fmla="*/ 0 h 15"/>
                  <a:gd name="T2" fmla="*/ 5 w 22"/>
                  <a:gd name="T3" fmla="*/ 0 h 15"/>
                  <a:gd name="T4" fmla="*/ 7 w 22"/>
                  <a:gd name="T5" fmla="*/ 0 h 15"/>
                  <a:gd name="T6" fmla="*/ 10 w 22"/>
                  <a:gd name="T7" fmla="*/ 0 h 15"/>
                  <a:gd name="T8" fmla="*/ 12 w 22"/>
                  <a:gd name="T9" fmla="*/ 0 h 15"/>
                  <a:gd name="T10" fmla="*/ 14 w 22"/>
                  <a:gd name="T11" fmla="*/ 1 h 15"/>
                  <a:gd name="T12" fmla="*/ 15 w 22"/>
                  <a:gd name="T13" fmla="*/ 2 h 15"/>
                  <a:gd name="T14" fmla="*/ 17 w 22"/>
                  <a:gd name="T15" fmla="*/ 3 h 15"/>
                  <a:gd name="T16" fmla="*/ 19 w 22"/>
                  <a:gd name="T17" fmla="*/ 4 h 15"/>
                  <a:gd name="T18" fmla="*/ 21 w 22"/>
                  <a:gd name="T19" fmla="*/ 5 h 15"/>
                  <a:gd name="T20" fmla="*/ 22 w 22"/>
                  <a:gd name="T21" fmla="*/ 7 h 15"/>
                  <a:gd name="T22" fmla="*/ 22 w 22"/>
                  <a:gd name="T23" fmla="*/ 10 h 15"/>
                  <a:gd name="T24" fmla="*/ 22 w 22"/>
                  <a:gd name="T25" fmla="*/ 12 h 15"/>
                  <a:gd name="T26" fmla="*/ 21 w 22"/>
                  <a:gd name="T27" fmla="*/ 13 h 15"/>
                  <a:gd name="T28" fmla="*/ 21 w 22"/>
                  <a:gd name="T29" fmla="*/ 13 h 15"/>
                  <a:gd name="T30" fmla="*/ 20 w 22"/>
                  <a:gd name="T31" fmla="*/ 14 h 15"/>
                  <a:gd name="T32" fmla="*/ 19 w 22"/>
                  <a:gd name="T33" fmla="*/ 14 h 15"/>
                  <a:gd name="T34" fmla="*/ 18 w 22"/>
                  <a:gd name="T35" fmla="*/ 14 h 15"/>
                  <a:gd name="T36" fmla="*/ 17 w 22"/>
                  <a:gd name="T37" fmla="*/ 15 h 15"/>
                  <a:gd name="T38" fmla="*/ 16 w 22"/>
                  <a:gd name="T39" fmla="*/ 15 h 15"/>
                  <a:gd name="T40" fmla="*/ 15 w 22"/>
                  <a:gd name="T41" fmla="*/ 15 h 15"/>
                  <a:gd name="T42" fmla="*/ 12 w 22"/>
                  <a:gd name="T43" fmla="*/ 15 h 15"/>
                  <a:gd name="T44" fmla="*/ 10 w 22"/>
                  <a:gd name="T45" fmla="*/ 15 h 15"/>
                  <a:gd name="T46" fmla="*/ 8 w 22"/>
                  <a:gd name="T47" fmla="*/ 13 h 15"/>
                  <a:gd name="T48" fmla="*/ 6 w 22"/>
                  <a:gd name="T49" fmla="*/ 12 h 15"/>
                  <a:gd name="T50" fmla="*/ 4 w 22"/>
                  <a:gd name="T51" fmla="*/ 11 h 15"/>
                  <a:gd name="T52" fmla="*/ 3 w 22"/>
                  <a:gd name="T53" fmla="*/ 9 h 15"/>
                  <a:gd name="T54" fmla="*/ 2 w 22"/>
                  <a:gd name="T55" fmla="*/ 7 h 15"/>
                  <a:gd name="T56" fmla="*/ 0 w 22"/>
                  <a:gd name="T57" fmla="*/ 6 h 15"/>
                  <a:gd name="T58" fmla="*/ 0 w 22"/>
                  <a:gd name="T59" fmla="*/ 4 h 15"/>
                  <a:gd name="T60" fmla="*/ 0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10" y="0"/>
                    </a:lnTo>
                    <a:lnTo>
                      <a:pt x="12" y="0"/>
                    </a:lnTo>
                    <a:lnTo>
                      <a:pt x="14" y="1"/>
                    </a:lnTo>
                    <a:lnTo>
                      <a:pt x="15" y="2"/>
                    </a:lnTo>
                    <a:lnTo>
                      <a:pt x="17" y="3"/>
                    </a:lnTo>
                    <a:lnTo>
                      <a:pt x="19" y="4"/>
                    </a:lnTo>
                    <a:lnTo>
                      <a:pt x="21" y="5"/>
                    </a:lnTo>
                    <a:lnTo>
                      <a:pt x="22" y="7"/>
                    </a:lnTo>
                    <a:lnTo>
                      <a:pt x="22" y="10"/>
                    </a:lnTo>
                    <a:lnTo>
                      <a:pt x="22" y="12"/>
                    </a:lnTo>
                    <a:lnTo>
                      <a:pt x="21" y="13"/>
                    </a:lnTo>
                    <a:lnTo>
                      <a:pt x="20" y="14"/>
                    </a:lnTo>
                    <a:lnTo>
                      <a:pt x="19" y="14"/>
                    </a:lnTo>
                    <a:lnTo>
                      <a:pt x="18" y="14"/>
                    </a:lnTo>
                    <a:lnTo>
                      <a:pt x="17" y="15"/>
                    </a:lnTo>
                    <a:lnTo>
                      <a:pt x="16" y="15"/>
                    </a:lnTo>
                    <a:lnTo>
                      <a:pt x="15" y="15"/>
                    </a:lnTo>
                    <a:lnTo>
                      <a:pt x="12" y="15"/>
                    </a:lnTo>
                    <a:lnTo>
                      <a:pt x="10" y="15"/>
                    </a:lnTo>
                    <a:lnTo>
                      <a:pt x="8" y="13"/>
                    </a:lnTo>
                    <a:lnTo>
                      <a:pt x="6" y="12"/>
                    </a:lnTo>
                    <a:lnTo>
                      <a:pt x="4" y="11"/>
                    </a:lnTo>
                    <a:lnTo>
                      <a:pt x="3" y="9"/>
                    </a:lnTo>
                    <a:lnTo>
                      <a:pt x="2" y="7"/>
                    </a:lnTo>
                    <a:lnTo>
                      <a:pt x="0" y="6"/>
                    </a:lnTo>
                    <a:lnTo>
                      <a:pt x="0" y="4"/>
                    </a:lnTo>
                    <a:lnTo>
                      <a:pt x="0"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7" name="Freeform 242"/>
              <p:cNvSpPr>
                <a:spLocks/>
              </p:cNvSpPr>
              <p:nvPr/>
            </p:nvSpPr>
            <p:spPr bwMode="auto">
              <a:xfrm>
                <a:off x="3590" y="3435"/>
                <a:ext cx="18" cy="4"/>
              </a:xfrm>
              <a:custGeom>
                <a:avLst/>
                <a:gdLst>
                  <a:gd name="T0" fmla="*/ 1 w 18"/>
                  <a:gd name="T1" fmla="*/ 0 h 4"/>
                  <a:gd name="T2" fmla="*/ 3 w 18"/>
                  <a:gd name="T3" fmla="*/ 0 h 4"/>
                  <a:gd name="T4" fmla="*/ 5 w 18"/>
                  <a:gd name="T5" fmla="*/ 1 h 4"/>
                  <a:gd name="T6" fmla="*/ 7 w 18"/>
                  <a:gd name="T7" fmla="*/ 1 h 4"/>
                  <a:gd name="T8" fmla="*/ 9 w 18"/>
                  <a:gd name="T9" fmla="*/ 2 h 4"/>
                  <a:gd name="T10" fmla="*/ 12 w 18"/>
                  <a:gd name="T11" fmla="*/ 2 h 4"/>
                  <a:gd name="T12" fmla="*/ 14 w 18"/>
                  <a:gd name="T13" fmla="*/ 3 h 4"/>
                  <a:gd name="T14" fmla="*/ 16 w 18"/>
                  <a:gd name="T15" fmla="*/ 3 h 4"/>
                  <a:gd name="T16" fmla="*/ 18 w 18"/>
                  <a:gd name="T17" fmla="*/ 3 h 4"/>
                  <a:gd name="T18" fmla="*/ 17 w 18"/>
                  <a:gd name="T19" fmla="*/ 4 h 4"/>
                  <a:gd name="T20" fmla="*/ 15 w 18"/>
                  <a:gd name="T21" fmla="*/ 4 h 4"/>
                  <a:gd name="T22" fmla="*/ 13 w 18"/>
                  <a:gd name="T23" fmla="*/ 4 h 4"/>
                  <a:gd name="T24" fmla="*/ 12 w 18"/>
                  <a:gd name="T25" fmla="*/ 4 h 4"/>
                  <a:gd name="T26" fmla="*/ 10 w 18"/>
                  <a:gd name="T27" fmla="*/ 4 h 4"/>
                  <a:gd name="T28" fmla="*/ 8 w 18"/>
                  <a:gd name="T29" fmla="*/ 3 h 4"/>
                  <a:gd name="T30" fmla="*/ 6 w 18"/>
                  <a:gd name="T31" fmla="*/ 3 h 4"/>
                  <a:gd name="T32" fmla="*/ 5 w 18"/>
                  <a:gd name="T33" fmla="*/ 2 h 4"/>
                  <a:gd name="T34" fmla="*/ 0 w 18"/>
                  <a:gd name="T35" fmla="*/ 1 h 4"/>
                  <a:gd name="T36" fmla="*/ 1 w 18"/>
                  <a:gd name="T37" fmla="*/ 0 h 4"/>
                  <a:gd name="T38" fmla="*/ 1 w 18"/>
                  <a:gd name="T39" fmla="*/ 0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0"/>
                    </a:lnTo>
                    <a:lnTo>
                      <a:pt x="5" y="1"/>
                    </a:lnTo>
                    <a:lnTo>
                      <a:pt x="7" y="1"/>
                    </a:lnTo>
                    <a:lnTo>
                      <a:pt x="9" y="2"/>
                    </a:lnTo>
                    <a:lnTo>
                      <a:pt x="12" y="2"/>
                    </a:lnTo>
                    <a:lnTo>
                      <a:pt x="14" y="3"/>
                    </a:lnTo>
                    <a:lnTo>
                      <a:pt x="16" y="3"/>
                    </a:lnTo>
                    <a:lnTo>
                      <a:pt x="18" y="3"/>
                    </a:lnTo>
                    <a:lnTo>
                      <a:pt x="17" y="4"/>
                    </a:lnTo>
                    <a:lnTo>
                      <a:pt x="15" y="4"/>
                    </a:lnTo>
                    <a:lnTo>
                      <a:pt x="13" y="4"/>
                    </a:lnTo>
                    <a:lnTo>
                      <a:pt x="12" y="4"/>
                    </a:lnTo>
                    <a:lnTo>
                      <a:pt x="10" y="4"/>
                    </a:lnTo>
                    <a:lnTo>
                      <a:pt x="8" y="3"/>
                    </a:lnTo>
                    <a:lnTo>
                      <a:pt x="6" y="3"/>
                    </a:lnTo>
                    <a:lnTo>
                      <a:pt x="5"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8" name="Freeform 243"/>
              <p:cNvSpPr>
                <a:spLocks/>
              </p:cNvSpPr>
              <p:nvPr/>
            </p:nvSpPr>
            <p:spPr bwMode="auto">
              <a:xfrm>
                <a:off x="3594" y="3430"/>
                <a:ext cx="14" cy="3"/>
              </a:xfrm>
              <a:custGeom>
                <a:avLst/>
                <a:gdLst>
                  <a:gd name="T0" fmla="*/ 0 w 14"/>
                  <a:gd name="T1" fmla="*/ 0 h 3"/>
                  <a:gd name="T2" fmla="*/ 2 w 14"/>
                  <a:gd name="T3" fmla="*/ 0 h 3"/>
                  <a:gd name="T4" fmla="*/ 3 w 14"/>
                  <a:gd name="T5" fmla="*/ 1 h 3"/>
                  <a:gd name="T6" fmla="*/ 5 w 14"/>
                  <a:gd name="T7" fmla="*/ 1 h 3"/>
                  <a:gd name="T8" fmla="*/ 7 w 14"/>
                  <a:gd name="T9" fmla="*/ 1 h 3"/>
                  <a:gd name="T10" fmla="*/ 8 w 14"/>
                  <a:gd name="T11" fmla="*/ 2 h 3"/>
                  <a:gd name="T12" fmla="*/ 10 w 14"/>
                  <a:gd name="T13" fmla="*/ 2 h 3"/>
                  <a:gd name="T14" fmla="*/ 12 w 14"/>
                  <a:gd name="T15" fmla="*/ 2 h 3"/>
                  <a:gd name="T16" fmla="*/ 14 w 14"/>
                  <a:gd name="T17" fmla="*/ 2 h 3"/>
                  <a:gd name="T18" fmla="*/ 14 w 14"/>
                  <a:gd name="T19" fmla="*/ 2 h 3"/>
                  <a:gd name="T20" fmla="*/ 13 w 14"/>
                  <a:gd name="T21" fmla="*/ 3 h 3"/>
                  <a:gd name="T22" fmla="*/ 12 w 14"/>
                  <a:gd name="T23" fmla="*/ 3 h 3"/>
                  <a:gd name="T24" fmla="*/ 12 w 14"/>
                  <a:gd name="T25" fmla="*/ 3 h 3"/>
                  <a:gd name="T26" fmla="*/ 10 w 14"/>
                  <a:gd name="T27" fmla="*/ 3 h 3"/>
                  <a:gd name="T28" fmla="*/ 8 w 14"/>
                  <a:gd name="T29" fmla="*/ 3 h 3"/>
                  <a:gd name="T30" fmla="*/ 7 w 14"/>
                  <a:gd name="T31" fmla="*/ 3 h 3"/>
                  <a:gd name="T32" fmla="*/ 5 w 14"/>
                  <a:gd name="T33" fmla="*/ 2 h 3"/>
                  <a:gd name="T34" fmla="*/ 4 w 14"/>
                  <a:gd name="T35" fmla="*/ 2 h 3"/>
                  <a:gd name="T36" fmla="*/ 3 w 14"/>
                  <a:gd name="T37" fmla="*/ 2 h 3"/>
                  <a:gd name="T38" fmla="*/ 1 w 14"/>
                  <a:gd name="T39" fmla="*/ 1 h 3"/>
                  <a:gd name="T40" fmla="*/ 0 w 14"/>
                  <a:gd name="T41" fmla="*/ 1 h 3"/>
                  <a:gd name="T42" fmla="*/ 0 w 14"/>
                  <a:gd name="T43" fmla="*/ 0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1"/>
                    </a:lnTo>
                    <a:lnTo>
                      <a:pt x="8" y="2"/>
                    </a:lnTo>
                    <a:lnTo>
                      <a:pt x="10" y="2"/>
                    </a:lnTo>
                    <a:lnTo>
                      <a:pt x="12" y="2"/>
                    </a:lnTo>
                    <a:lnTo>
                      <a:pt x="14" y="2"/>
                    </a:lnTo>
                    <a:lnTo>
                      <a:pt x="13" y="3"/>
                    </a:lnTo>
                    <a:lnTo>
                      <a:pt x="12" y="3"/>
                    </a:lnTo>
                    <a:lnTo>
                      <a:pt x="10" y="3"/>
                    </a:lnTo>
                    <a:lnTo>
                      <a:pt x="8" y="3"/>
                    </a:lnTo>
                    <a:lnTo>
                      <a:pt x="7" y="3"/>
                    </a:lnTo>
                    <a:lnTo>
                      <a:pt x="5" y="2"/>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59" name="Freeform 244"/>
              <p:cNvSpPr>
                <a:spLocks/>
              </p:cNvSpPr>
              <p:nvPr/>
            </p:nvSpPr>
            <p:spPr bwMode="auto">
              <a:xfrm>
                <a:off x="3639" y="3408"/>
                <a:ext cx="4" cy="12"/>
              </a:xfrm>
              <a:custGeom>
                <a:avLst/>
                <a:gdLst>
                  <a:gd name="T0" fmla="*/ 2 w 4"/>
                  <a:gd name="T1" fmla="*/ 0 h 12"/>
                  <a:gd name="T2" fmla="*/ 3 w 4"/>
                  <a:gd name="T3" fmla="*/ 0 h 12"/>
                  <a:gd name="T4" fmla="*/ 4 w 4"/>
                  <a:gd name="T5" fmla="*/ 3 h 12"/>
                  <a:gd name="T6" fmla="*/ 4 w 4"/>
                  <a:gd name="T7" fmla="*/ 6 h 12"/>
                  <a:gd name="T8" fmla="*/ 3 w 4"/>
                  <a:gd name="T9" fmla="*/ 9 h 12"/>
                  <a:gd name="T10" fmla="*/ 2 w 4"/>
                  <a:gd name="T11" fmla="*/ 12 h 12"/>
                  <a:gd name="T12" fmla="*/ 1 w 4"/>
                  <a:gd name="T13" fmla="*/ 12 h 12"/>
                  <a:gd name="T14" fmla="*/ 1 w 4"/>
                  <a:gd name="T15" fmla="*/ 12 h 12"/>
                  <a:gd name="T16" fmla="*/ 0 w 4"/>
                  <a:gd name="T17" fmla="*/ 12 h 12"/>
                  <a:gd name="T18" fmla="*/ 0 w 4"/>
                  <a:gd name="T19" fmla="*/ 12 h 12"/>
                  <a:gd name="T20" fmla="*/ 1 w 4"/>
                  <a:gd name="T21" fmla="*/ 9 h 12"/>
                  <a:gd name="T22" fmla="*/ 2 w 4"/>
                  <a:gd name="T23" fmla="*/ 6 h 12"/>
                  <a:gd name="T24" fmla="*/ 3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4" y="6"/>
                    </a:lnTo>
                    <a:lnTo>
                      <a:pt x="3" y="9"/>
                    </a:lnTo>
                    <a:lnTo>
                      <a:pt x="2" y="12"/>
                    </a:lnTo>
                    <a:lnTo>
                      <a:pt x="1" y="12"/>
                    </a:lnTo>
                    <a:lnTo>
                      <a:pt x="0" y="12"/>
                    </a:lnTo>
                    <a:lnTo>
                      <a:pt x="1" y="9"/>
                    </a:lnTo>
                    <a:lnTo>
                      <a:pt x="2" y="6"/>
                    </a:lnTo>
                    <a:lnTo>
                      <a:pt x="3"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0" name="Freeform 245"/>
              <p:cNvSpPr>
                <a:spLocks/>
              </p:cNvSpPr>
              <p:nvPr/>
            </p:nvSpPr>
            <p:spPr bwMode="auto">
              <a:xfrm>
                <a:off x="3647" y="3410"/>
                <a:ext cx="5" cy="15"/>
              </a:xfrm>
              <a:custGeom>
                <a:avLst/>
                <a:gdLst>
                  <a:gd name="T0" fmla="*/ 4 w 5"/>
                  <a:gd name="T1" fmla="*/ 0 h 15"/>
                  <a:gd name="T2" fmla="*/ 5 w 5"/>
                  <a:gd name="T3" fmla="*/ 0 h 15"/>
                  <a:gd name="T4" fmla="*/ 5 w 5"/>
                  <a:gd name="T5" fmla="*/ 4 h 15"/>
                  <a:gd name="T6" fmla="*/ 4 w 5"/>
                  <a:gd name="T7" fmla="*/ 8 h 15"/>
                  <a:gd name="T8" fmla="*/ 3 w 5"/>
                  <a:gd name="T9" fmla="*/ 11 h 15"/>
                  <a:gd name="T10" fmla="*/ 1 w 5"/>
                  <a:gd name="T11" fmla="*/ 15 h 15"/>
                  <a:gd name="T12" fmla="*/ 0 w 5"/>
                  <a:gd name="T13" fmla="*/ 14 h 15"/>
                  <a:gd name="T14" fmla="*/ 1 w 5"/>
                  <a:gd name="T15" fmla="*/ 11 h 15"/>
                  <a:gd name="T16" fmla="*/ 3 w 5"/>
                  <a:gd name="T17" fmla="*/ 7 h 15"/>
                  <a:gd name="T18" fmla="*/ 4 w 5"/>
                  <a:gd name="T19" fmla="*/ 4 h 15"/>
                  <a:gd name="T20" fmla="*/ 4 w 5"/>
                  <a:gd name="T21" fmla="*/ 0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5"/>
                  <a:gd name="T35" fmla="*/ 5 w 5"/>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5">
                    <a:moveTo>
                      <a:pt x="4" y="0"/>
                    </a:moveTo>
                    <a:lnTo>
                      <a:pt x="5" y="0"/>
                    </a:lnTo>
                    <a:lnTo>
                      <a:pt x="5" y="4"/>
                    </a:lnTo>
                    <a:lnTo>
                      <a:pt x="4" y="8"/>
                    </a:lnTo>
                    <a:lnTo>
                      <a:pt x="3" y="11"/>
                    </a:lnTo>
                    <a:lnTo>
                      <a:pt x="1" y="15"/>
                    </a:lnTo>
                    <a:lnTo>
                      <a:pt x="0" y="14"/>
                    </a:lnTo>
                    <a:lnTo>
                      <a:pt x="1" y="11"/>
                    </a:lnTo>
                    <a:lnTo>
                      <a:pt x="3" y="7"/>
                    </a:lnTo>
                    <a:lnTo>
                      <a:pt x="4" y="4"/>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1" name="Freeform 246"/>
              <p:cNvSpPr>
                <a:spLocks/>
              </p:cNvSpPr>
              <p:nvPr/>
            </p:nvSpPr>
            <p:spPr bwMode="auto">
              <a:xfrm>
                <a:off x="3657" y="3412"/>
                <a:ext cx="6" cy="17"/>
              </a:xfrm>
              <a:custGeom>
                <a:avLst/>
                <a:gdLst>
                  <a:gd name="T0" fmla="*/ 5 w 6"/>
                  <a:gd name="T1" fmla="*/ 0 h 17"/>
                  <a:gd name="T2" fmla="*/ 6 w 6"/>
                  <a:gd name="T3" fmla="*/ 2 h 17"/>
                  <a:gd name="T4" fmla="*/ 6 w 6"/>
                  <a:gd name="T5" fmla="*/ 4 h 17"/>
                  <a:gd name="T6" fmla="*/ 6 w 6"/>
                  <a:gd name="T7" fmla="*/ 6 h 17"/>
                  <a:gd name="T8" fmla="*/ 5 w 6"/>
                  <a:gd name="T9" fmla="*/ 8 h 17"/>
                  <a:gd name="T10" fmla="*/ 5 w 6"/>
                  <a:gd name="T11" fmla="*/ 9 h 17"/>
                  <a:gd name="T12" fmla="*/ 4 w 6"/>
                  <a:gd name="T13" fmla="*/ 10 h 17"/>
                  <a:gd name="T14" fmla="*/ 4 w 6"/>
                  <a:gd name="T15" fmla="*/ 11 h 17"/>
                  <a:gd name="T16" fmla="*/ 3 w 6"/>
                  <a:gd name="T17" fmla="*/ 12 h 17"/>
                  <a:gd name="T18" fmla="*/ 2 w 6"/>
                  <a:gd name="T19" fmla="*/ 14 h 17"/>
                  <a:gd name="T20" fmla="*/ 2 w 6"/>
                  <a:gd name="T21" fmla="*/ 15 h 17"/>
                  <a:gd name="T22" fmla="*/ 1 w 6"/>
                  <a:gd name="T23" fmla="*/ 16 h 17"/>
                  <a:gd name="T24" fmla="*/ 0 w 6"/>
                  <a:gd name="T25" fmla="*/ 17 h 17"/>
                  <a:gd name="T26" fmla="*/ 0 w 6"/>
                  <a:gd name="T27" fmla="*/ 17 h 17"/>
                  <a:gd name="T28" fmla="*/ 1 w 6"/>
                  <a:gd name="T29" fmla="*/ 15 h 17"/>
                  <a:gd name="T30" fmla="*/ 1 w 6"/>
                  <a:gd name="T31" fmla="*/ 13 h 17"/>
                  <a:gd name="T32" fmla="*/ 2 w 6"/>
                  <a:gd name="T33" fmla="*/ 11 h 17"/>
                  <a:gd name="T34" fmla="*/ 3 w 6"/>
                  <a:gd name="T35" fmla="*/ 8 h 17"/>
                  <a:gd name="T36" fmla="*/ 4 w 6"/>
                  <a:gd name="T37" fmla="*/ 6 h 17"/>
                  <a:gd name="T38" fmla="*/ 4 w 6"/>
                  <a:gd name="T39" fmla="*/ 4 h 17"/>
                  <a:gd name="T40" fmla="*/ 5 w 6"/>
                  <a:gd name="T41" fmla="*/ 2 h 17"/>
                  <a:gd name="T42" fmla="*/ 5 w 6"/>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
                  <a:gd name="T67" fmla="*/ 0 h 17"/>
                  <a:gd name="T68" fmla="*/ 6 w 6"/>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 h="17">
                    <a:moveTo>
                      <a:pt x="5" y="0"/>
                    </a:moveTo>
                    <a:lnTo>
                      <a:pt x="6" y="2"/>
                    </a:lnTo>
                    <a:lnTo>
                      <a:pt x="6" y="4"/>
                    </a:lnTo>
                    <a:lnTo>
                      <a:pt x="6" y="6"/>
                    </a:lnTo>
                    <a:lnTo>
                      <a:pt x="5" y="8"/>
                    </a:lnTo>
                    <a:lnTo>
                      <a:pt x="5" y="9"/>
                    </a:lnTo>
                    <a:lnTo>
                      <a:pt x="4" y="10"/>
                    </a:lnTo>
                    <a:lnTo>
                      <a:pt x="4" y="11"/>
                    </a:lnTo>
                    <a:lnTo>
                      <a:pt x="3" y="12"/>
                    </a:lnTo>
                    <a:lnTo>
                      <a:pt x="2" y="14"/>
                    </a:lnTo>
                    <a:lnTo>
                      <a:pt x="2" y="15"/>
                    </a:lnTo>
                    <a:lnTo>
                      <a:pt x="1" y="16"/>
                    </a:lnTo>
                    <a:lnTo>
                      <a:pt x="0" y="17"/>
                    </a:lnTo>
                    <a:lnTo>
                      <a:pt x="1" y="15"/>
                    </a:lnTo>
                    <a:lnTo>
                      <a:pt x="1" y="13"/>
                    </a:lnTo>
                    <a:lnTo>
                      <a:pt x="2" y="11"/>
                    </a:lnTo>
                    <a:lnTo>
                      <a:pt x="3" y="8"/>
                    </a:lnTo>
                    <a:lnTo>
                      <a:pt x="4" y="6"/>
                    </a:lnTo>
                    <a:lnTo>
                      <a:pt x="4" y="4"/>
                    </a:lnTo>
                    <a:lnTo>
                      <a:pt x="5" y="2"/>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2" name="Freeform 247"/>
              <p:cNvSpPr>
                <a:spLocks/>
              </p:cNvSpPr>
              <p:nvPr/>
            </p:nvSpPr>
            <p:spPr bwMode="auto">
              <a:xfrm>
                <a:off x="3666" y="3415"/>
                <a:ext cx="8" cy="18"/>
              </a:xfrm>
              <a:custGeom>
                <a:avLst/>
                <a:gdLst>
                  <a:gd name="T0" fmla="*/ 6 w 8"/>
                  <a:gd name="T1" fmla="*/ 0 h 18"/>
                  <a:gd name="T2" fmla="*/ 7 w 8"/>
                  <a:gd name="T3" fmla="*/ 0 h 18"/>
                  <a:gd name="T4" fmla="*/ 8 w 8"/>
                  <a:gd name="T5" fmla="*/ 2 h 18"/>
                  <a:gd name="T6" fmla="*/ 7 w 8"/>
                  <a:gd name="T7" fmla="*/ 5 h 18"/>
                  <a:gd name="T8" fmla="*/ 7 w 8"/>
                  <a:gd name="T9" fmla="*/ 7 h 18"/>
                  <a:gd name="T10" fmla="*/ 6 w 8"/>
                  <a:gd name="T11" fmla="*/ 9 h 18"/>
                  <a:gd name="T12" fmla="*/ 5 w 8"/>
                  <a:gd name="T13" fmla="*/ 11 h 18"/>
                  <a:gd name="T14" fmla="*/ 4 w 8"/>
                  <a:gd name="T15" fmla="*/ 14 h 18"/>
                  <a:gd name="T16" fmla="*/ 3 w 8"/>
                  <a:gd name="T17" fmla="*/ 16 h 18"/>
                  <a:gd name="T18" fmla="*/ 2 w 8"/>
                  <a:gd name="T19" fmla="*/ 18 h 18"/>
                  <a:gd name="T20" fmla="*/ 0 w 8"/>
                  <a:gd name="T21" fmla="*/ 18 h 18"/>
                  <a:gd name="T22" fmla="*/ 1 w 8"/>
                  <a:gd name="T23" fmla="*/ 16 h 18"/>
                  <a:gd name="T24" fmla="*/ 2 w 8"/>
                  <a:gd name="T25" fmla="*/ 14 h 18"/>
                  <a:gd name="T26" fmla="*/ 3 w 8"/>
                  <a:gd name="T27" fmla="*/ 11 h 18"/>
                  <a:gd name="T28" fmla="*/ 4 w 8"/>
                  <a:gd name="T29" fmla="*/ 9 h 18"/>
                  <a:gd name="T30" fmla="*/ 5 w 8"/>
                  <a:gd name="T31" fmla="*/ 7 h 18"/>
                  <a:gd name="T32" fmla="*/ 6 w 8"/>
                  <a:gd name="T33" fmla="*/ 5 h 18"/>
                  <a:gd name="T34" fmla="*/ 6 w 8"/>
                  <a:gd name="T35" fmla="*/ 2 h 18"/>
                  <a:gd name="T36" fmla="*/ 6 w 8"/>
                  <a:gd name="T37" fmla="*/ 0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8"/>
                  <a:gd name="T59" fmla="*/ 8 w 8"/>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8">
                    <a:moveTo>
                      <a:pt x="6" y="0"/>
                    </a:moveTo>
                    <a:lnTo>
                      <a:pt x="7" y="0"/>
                    </a:lnTo>
                    <a:lnTo>
                      <a:pt x="8" y="2"/>
                    </a:lnTo>
                    <a:lnTo>
                      <a:pt x="7" y="5"/>
                    </a:lnTo>
                    <a:lnTo>
                      <a:pt x="7" y="7"/>
                    </a:lnTo>
                    <a:lnTo>
                      <a:pt x="6" y="9"/>
                    </a:lnTo>
                    <a:lnTo>
                      <a:pt x="5" y="11"/>
                    </a:lnTo>
                    <a:lnTo>
                      <a:pt x="4" y="14"/>
                    </a:lnTo>
                    <a:lnTo>
                      <a:pt x="3" y="16"/>
                    </a:lnTo>
                    <a:lnTo>
                      <a:pt x="2" y="18"/>
                    </a:lnTo>
                    <a:lnTo>
                      <a:pt x="0" y="18"/>
                    </a:lnTo>
                    <a:lnTo>
                      <a:pt x="1" y="16"/>
                    </a:lnTo>
                    <a:lnTo>
                      <a:pt x="2" y="14"/>
                    </a:lnTo>
                    <a:lnTo>
                      <a:pt x="3" y="11"/>
                    </a:lnTo>
                    <a:lnTo>
                      <a:pt x="4" y="9"/>
                    </a:lnTo>
                    <a:lnTo>
                      <a:pt x="5" y="7"/>
                    </a:lnTo>
                    <a:lnTo>
                      <a:pt x="6"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3" name="Freeform 248"/>
              <p:cNvSpPr>
                <a:spLocks/>
              </p:cNvSpPr>
              <p:nvPr/>
            </p:nvSpPr>
            <p:spPr bwMode="auto">
              <a:xfrm>
                <a:off x="3678" y="3416"/>
                <a:ext cx="8" cy="21"/>
              </a:xfrm>
              <a:custGeom>
                <a:avLst/>
                <a:gdLst>
                  <a:gd name="T0" fmla="*/ 6 w 8"/>
                  <a:gd name="T1" fmla="*/ 0 h 21"/>
                  <a:gd name="T2" fmla="*/ 8 w 8"/>
                  <a:gd name="T3" fmla="*/ 0 h 21"/>
                  <a:gd name="T4" fmla="*/ 7 w 8"/>
                  <a:gd name="T5" fmla="*/ 3 h 21"/>
                  <a:gd name="T6" fmla="*/ 7 w 8"/>
                  <a:gd name="T7" fmla="*/ 6 h 21"/>
                  <a:gd name="T8" fmla="*/ 6 w 8"/>
                  <a:gd name="T9" fmla="*/ 9 h 21"/>
                  <a:gd name="T10" fmla="*/ 5 w 8"/>
                  <a:gd name="T11" fmla="*/ 12 h 21"/>
                  <a:gd name="T12" fmla="*/ 5 w 8"/>
                  <a:gd name="T13" fmla="*/ 14 h 21"/>
                  <a:gd name="T14" fmla="*/ 3 w 8"/>
                  <a:gd name="T15" fmla="*/ 17 h 21"/>
                  <a:gd name="T16" fmla="*/ 2 w 8"/>
                  <a:gd name="T17" fmla="*/ 19 h 21"/>
                  <a:gd name="T18" fmla="*/ 0 w 8"/>
                  <a:gd name="T19" fmla="*/ 21 h 21"/>
                  <a:gd name="T20" fmla="*/ 1 w 8"/>
                  <a:gd name="T21" fmla="*/ 18 h 21"/>
                  <a:gd name="T22" fmla="*/ 2 w 8"/>
                  <a:gd name="T23" fmla="*/ 16 h 21"/>
                  <a:gd name="T24" fmla="*/ 3 w 8"/>
                  <a:gd name="T25" fmla="*/ 13 h 21"/>
                  <a:gd name="T26" fmla="*/ 4 w 8"/>
                  <a:gd name="T27" fmla="*/ 11 h 21"/>
                  <a:gd name="T28" fmla="*/ 5 w 8"/>
                  <a:gd name="T29" fmla="*/ 8 h 21"/>
                  <a:gd name="T30" fmla="*/ 5 w 8"/>
                  <a:gd name="T31" fmla="*/ 6 h 21"/>
                  <a:gd name="T32" fmla="*/ 6 w 8"/>
                  <a:gd name="T33" fmla="*/ 3 h 21"/>
                  <a:gd name="T34" fmla="*/ 6 w 8"/>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1"/>
                  <a:gd name="T56" fmla="*/ 8 w 8"/>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1">
                    <a:moveTo>
                      <a:pt x="6" y="0"/>
                    </a:moveTo>
                    <a:lnTo>
                      <a:pt x="8" y="0"/>
                    </a:lnTo>
                    <a:lnTo>
                      <a:pt x="7" y="3"/>
                    </a:lnTo>
                    <a:lnTo>
                      <a:pt x="7" y="6"/>
                    </a:lnTo>
                    <a:lnTo>
                      <a:pt x="6" y="9"/>
                    </a:lnTo>
                    <a:lnTo>
                      <a:pt x="5" y="12"/>
                    </a:lnTo>
                    <a:lnTo>
                      <a:pt x="5" y="14"/>
                    </a:lnTo>
                    <a:lnTo>
                      <a:pt x="3" y="17"/>
                    </a:lnTo>
                    <a:lnTo>
                      <a:pt x="2" y="19"/>
                    </a:lnTo>
                    <a:lnTo>
                      <a:pt x="0" y="21"/>
                    </a:lnTo>
                    <a:lnTo>
                      <a:pt x="1" y="18"/>
                    </a:lnTo>
                    <a:lnTo>
                      <a:pt x="2" y="16"/>
                    </a:lnTo>
                    <a:lnTo>
                      <a:pt x="3" y="13"/>
                    </a:lnTo>
                    <a:lnTo>
                      <a:pt x="4" y="11"/>
                    </a:lnTo>
                    <a:lnTo>
                      <a:pt x="5" y="8"/>
                    </a:lnTo>
                    <a:lnTo>
                      <a:pt x="5" y="6"/>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4" name="Freeform 249"/>
              <p:cNvSpPr>
                <a:spLocks/>
              </p:cNvSpPr>
              <p:nvPr/>
            </p:nvSpPr>
            <p:spPr bwMode="auto">
              <a:xfrm>
                <a:off x="3687" y="3417"/>
                <a:ext cx="9" cy="25"/>
              </a:xfrm>
              <a:custGeom>
                <a:avLst/>
                <a:gdLst>
                  <a:gd name="T0" fmla="*/ 8 w 9"/>
                  <a:gd name="T1" fmla="*/ 0 h 25"/>
                  <a:gd name="T2" fmla="*/ 9 w 9"/>
                  <a:gd name="T3" fmla="*/ 0 h 25"/>
                  <a:gd name="T4" fmla="*/ 9 w 9"/>
                  <a:gd name="T5" fmla="*/ 3 h 25"/>
                  <a:gd name="T6" fmla="*/ 9 w 9"/>
                  <a:gd name="T7" fmla="*/ 6 h 25"/>
                  <a:gd name="T8" fmla="*/ 8 w 9"/>
                  <a:gd name="T9" fmla="*/ 9 h 25"/>
                  <a:gd name="T10" fmla="*/ 8 w 9"/>
                  <a:gd name="T11" fmla="*/ 13 h 25"/>
                  <a:gd name="T12" fmla="*/ 7 w 9"/>
                  <a:gd name="T13" fmla="*/ 16 h 25"/>
                  <a:gd name="T14" fmla="*/ 5 w 9"/>
                  <a:gd name="T15" fmla="*/ 19 h 25"/>
                  <a:gd name="T16" fmla="*/ 4 w 9"/>
                  <a:gd name="T17" fmla="*/ 21 h 25"/>
                  <a:gd name="T18" fmla="*/ 2 w 9"/>
                  <a:gd name="T19" fmla="*/ 24 h 25"/>
                  <a:gd name="T20" fmla="*/ 0 w 9"/>
                  <a:gd name="T21" fmla="*/ 25 h 25"/>
                  <a:gd name="T22" fmla="*/ 2 w 9"/>
                  <a:gd name="T23" fmla="*/ 22 h 25"/>
                  <a:gd name="T24" fmla="*/ 4 w 9"/>
                  <a:gd name="T25" fmla="*/ 19 h 25"/>
                  <a:gd name="T26" fmla="*/ 5 w 9"/>
                  <a:gd name="T27" fmla="*/ 16 h 25"/>
                  <a:gd name="T28" fmla="*/ 6 w 9"/>
                  <a:gd name="T29" fmla="*/ 13 h 25"/>
                  <a:gd name="T30" fmla="*/ 7 w 9"/>
                  <a:gd name="T31" fmla="*/ 10 h 25"/>
                  <a:gd name="T32" fmla="*/ 8 w 9"/>
                  <a:gd name="T33" fmla="*/ 7 h 25"/>
                  <a:gd name="T34" fmla="*/ 8 w 9"/>
                  <a:gd name="T35" fmla="*/ 3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3"/>
                    </a:lnTo>
                    <a:lnTo>
                      <a:pt x="9" y="6"/>
                    </a:lnTo>
                    <a:lnTo>
                      <a:pt x="8" y="9"/>
                    </a:lnTo>
                    <a:lnTo>
                      <a:pt x="8" y="13"/>
                    </a:lnTo>
                    <a:lnTo>
                      <a:pt x="7" y="16"/>
                    </a:lnTo>
                    <a:lnTo>
                      <a:pt x="5" y="19"/>
                    </a:lnTo>
                    <a:lnTo>
                      <a:pt x="4" y="21"/>
                    </a:lnTo>
                    <a:lnTo>
                      <a:pt x="2" y="24"/>
                    </a:lnTo>
                    <a:lnTo>
                      <a:pt x="0" y="25"/>
                    </a:lnTo>
                    <a:lnTo>
                      <a:pt x="2" y="22"/>
                    </a:lnTo>
                    <a:lnTo>
                      <a:pt x="4" y="19"/>
                    </a:lnTo>
                    <a:lnTo>
                      <a:pt x="5" y="16"/>
                    </a:lnTo>
                    <a:lnTo>
                      <a:pt x="6" y="13"/>
                    </a:lnTo>
                    <a:lnTo>
                      <a:pt x="7" y="10"/>
                    </a:lnTo>
                    <a:lnTo>
                      <a:pt x="8" y="7"/>
                    </a:lnTo>
                    <a:lnTo>
                      <a:pt x="8" y="3"/>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9065" name="Freeform 250"/>
              <p:cNvSpPr>
                <a:spLocks/>
              </p:cNvSpPr>
              <p:nvPr/>
            </p:nvSpPr>
            <p:spPr bwMode="auto">
              <a:xfrm>
                <a:off x="3695" y="3417"/>
                <a:ext cx="12" cy="34"/>
              </a:xfrm>
              <a:custGeom>
                <a:avLst/>
                <a:gdLst>
                  <a:gd name="T0" fmla="*/ 11 w 12"/>
                  <a:gd name="T1" fmla="*/ 0 h 34"/>
                  <a:gd name="T2" fmla="*/ 12 w 12"/>
                  <a:gd name="T3" fmla="*/ 0 h 34"/>
                  <a:gd name="T4" fmla="*/ 12 w 12"/>
                  <a:gd name="T5" fmla="*/ 1 h 34"/>
                  <a:gd name="T6" fmla="*/ 12 w 12"/>
                  <a:gd name="T7" fmla="*/ 2 h 34"/>
                  <a:gd name="T8" fmla="*/ 12 w 12"/>
                  <a:gd name="T9" fmla="*/ 2 h 34"/>
                  <a:gd name="T10" fmla="*/ 12 w 12"/>
                  <a:gd name="T11" fmla="*/ 7 h 34"/>
                  <a:gd name="T12" fmla="*/ 12 w 12"/>
                  <a:gd name="T13" fmla="*/ 11 h 34"/>
                  <a:gd name="T14" fmla="*/ 11 w 12"/>
                  <a:gd name="T15" fmla="*/ 15 h 34"/>
                  <a:gd name="T16" fmla="*/ 10 w 12"/>
                  <a:gd name="T17" fmla="*/ 19 h 34"/>
                  <a:gd name="T18" fmla="*/ 8 w 12"/>
                  <a:gd name="T19" fmla="*/ 23 h 34"/>
                  <a:gd name="T20" fmla="*/ 6 w 12"/>
                  <a:gd name="T21" fmla="*/ 27 h 34"/>
                  <a:gd name="T22" fmla="*/ 4 w 12"/>
                  <a:gd name="T23" fmla="*/ 31 h 34"/>
                  <a:gd name="T24" fmla="*/ 2 w 12"/>
                  <a:gd name="T25" fmla="*/ 34 h 34"/>
                  <a:gd name="T26" fmla="*/ 0 w 12"/>
                  <a:gd name="T27" fmla="*/ 34 h 34"/>
                  <a:gd name="T28" fmla="*/ 3 w 12"/>
                  <a:gd name="T29" fmla="*/ 30 h 34"/>
                  <a:gd name="T30" fmla="*/ 5 w 12"/>
                  <a:gd name="T31" fmla="*/ 26 h 34"/>
                  <a:gd name="T32" fmla="*/ 7 w 12"/>
                  <a:gd name="T33" fmla="*/ 22 h 34"/>
                  <a:gd name="T34" fmla="*/ 8 w 12"/>
                  <a:gd name="T35" fmla="*/ 18 h 34"/>
                  <a:gd name="T36" fmla="*/ 9 w 12"/>
                  <a:gd name="T37" fmla="*/ 13 h 34"/>
                  <a:gd name="T38" fmla="*/ 10 w 12"/>
                  <a:gd name="T39" fmla="*/ 9 h 34"/>
                  <a:gd name="T40" fmla="*/ 11 w 12"/>
                  <a:gd name="T41" fmla="*/ 4 h 34"/>
                  <a:gd name="T42" fmla="*/ 11 w 12"/>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4"/>
                  <a:gd name="T68" fmla="*/ 12 w 12"/>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4">
                    <a:moveTo>
                      <a:pt x="11" y="0"/>
                    </a:moveTo>
                    <a:lnTo>
                      <a:pt x="12" y="0"/>
                    </a:lnTo>
                    <a:lnTo>
                      <a:pt x="12" y="1"/>
                    </a:lnTo>
                    <a:lnTo>
                      <a:pt x="12" y="2"/>
                    </a:lnTo>
                    <a:lnTo>
                      <a:pt x="12" y="7"/>
                    </a:lnTo>
                    <a:lnTo>
                      <a:pt x="12" y="11"/>
                    </a:lnTo>
                    <a:lnTo>
                      <a:pt x="11" y="15"/>
                    </a:lnTo>
                    <a:lnTo>
                      <a:pt x="10" y="19"/>
                    </a:lnTo>
                    <a:lnTo>
                      <a:pt x="8" y="23"/>
                    </a:lnTo>
                    <a:lnTo>
                      <a:pt x="6" y="27"/>
                    </a:lnTo>
                    <a:lnTo>
                      <a:pt x="4" y="31"/>
                    </a:lnTo>
                    <a:lnTo>
                      <a:pt x="2" y="34"/>
                    </a:lnTo>
                    <a:lnTo>
                      <a:pt x="0" y="34"/>
                    </a:lnTo>
                    <a:lnTo>
                      <a:pt x="3" y="30"/>
                    </a:lnTo>
                    <a:lnTo>
                      <a:pt x="5" y="26"/>
                    </a:lnTo>
                    <a:lnTo>
                      <a:pt x="7" y="22"/>
                    </a:lnTo>
                    <a:lnTo>
                      <a:pt x="8" y="18"/>
                    </a:lnTo>
                    <a:lnTo>
                      <a:pt x="9" y="13"/>
                    </a:lnTo>
                    <a:lnTo>
                      <a:pt x="10" y="9"/>
                    </a:lnTo>
                    <a:lnTo>
                      <a:pt x="11"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8932" name="Group 254"/>
            <p:cNvGrpSpPr>
              <a:grpSpLocks/>
            </p:cNvGrpSpPr>
            <p:nvPr/>
          </p:nvGrpSpPr>
          <p:grpSpPr bwMode="auto">
            <a:xfrm>
              <a:off x="2439988" y="4252913"/>
              <a:ext cx="1517650" cy="517525"/>
              <a:chOff x="2129" y="3623"/>
              <a:chExt cx="553" cy="160"/>
            </a:xfrm>
          </p:grpSpPr>
          <p:sp>
            <p:nvSpPr>
              <p:cNvPr id="38980" name="Rectangle 252"/>
              <p:cNvSpPr>
                <a:spLocks noChangeArrowheads="1"/>
              </p:cNvSpPr>
              <p:nvPr/>
            </p:nvSpPr>
            <p:spPr bwMode="auto">
              <a:xfrm>
                <a:off x="2129" y="3623"/>
                <a:ext cx="553" cy="1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sp>
            <p:nvSpPr>
              <p:cNvPr id="38981" name="Rectangle 253"/>
              <p:cNvSpPr>
                <a:spLocks noChangeArrowheads="1"/>
              </p:cNvSpPr>
              <p:nvPr/>
            </p:nvSpPr>
            <p:spPr bwMode="auto">
              <a:xfrm>
                <a:off x="2129" y="3623"/>
                <a:ext cx="553" cy="160"/>
              </a:xfrm>
              <a:prstGeom prst="rect">
                <a:avLst/>
              </a:prstGeom>
              <a:noFill/>
              <a:ln w="793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endParaRPr lang="ja-JP" altLang="en-US" sz="2400">
                  <a:solidFill>
                    <a:srgbClr val="000000"/>
                  </a:solidFill>
                  <a:latin typeface="Times" panose="02020603050405020304" pitchFamily="18" charset="0"/>
                  <a:ea typeface="Osaka"/>
                  <a:cs typeface="Osaka"/>
                </a:endParaRPr>
              </a:p>
            </p:txBody>
          </p:sp>
        </p:grpSp>
        <p:sp>
          <p:nvSpPr>
            <p:cNvPr id="38933" name="Freeform 255"/>
            <p:cNvSpPr>
              <a:spLocks/>
            </p:cNvSpPr>
            <p:nvPr/>
          </p:nvSpPr>
          <p:spPr bwMode="auto">
            <a:xfrm>
              <a:off x="2559050" y="4513263"/>
              <a:ext cx="111125" cy="39687"/>
            </a:xfrm>
            <a:custGeom>
              <a:avLst/>
              <a:gdLst>
                <a:gd name="T0" fmla="*/ 2147483646 w 59"/>
                <a:gd name="T1" fmla="*/ 2147483646 h 16"/>
                <a:gd name="T2" fmla="*/ 2147483646 w 59"/>
                <a:gd name="T3" fmla="*/ 2147483646 h 16"/>
                <a:gd name="T4" fmla="*/ 2147483646 w 59"/>
                <a:gd name="T5" fmla="*/ 2147483646 h 16"/>
                <a:gd name="T6" fmla="*/ 2147483646 w 59"/>
                <a:gd name="T7" fmla="*/ 2147483646 h 16"/>
                <a:gd name="T8" fmla="*/ 2147483646 w 59"/>
                <a:gd name="T9" fmla="*/ 2147483646 h 16"/>
                <a:gd name="T10" fmla="*/ 2147483646 w 59"/>
                <a:gd name="T11" fmla="*/ 2147483646 h 16"/>
                <a:gd name="T12" fmla="*/ 2147483646 w 59"/>
                <a:gd name="T13" fmla="*/ 2147483646 h 16"/>
                <a:gd name="T14" fmla="*/ 2147483646 w 59"/>
                <a:gd name="T15" fmla="*/ 2147483646 h 16"/>
                <a:gd name="T16" fmla="*/ 2147483646 w 59"/>
                <a:gd name="T17" fmla="*/ 2147483646 h 16"/>
                <a:gd name="T18" fmla="*/ 2147483646 w 59"/>
                <a:gd name="T19" fmla="*/ 2147483646 h 16"/>
                <a:gd name="T20" fmla="*/ 2147483646 w 59"/>
                <a:gd name="T21" fmla="*/ 2147483646 h 16"/>
                <a:gd name="T22" fmla="*/ 2147483646 w 59"/>
                <a:gd name="T23" fmla="*/ 2147483646 h 16"/>
                <a:gd name="T24" fmla="*/ 2147483646 w 59"/>
                <a:gd name="T25" fmla="*/ 2147483646 h 16"/>
                <a:gd name="T26" fmla="*/ 2147483646 w 59"/>
                <a:gd name="T27" fmla="*/ 0 h 16"/>
                <a:gd name="T28" fmla="*/ 2147483646 w 59"/>
                <a:gd name="T29" fmla="*/ 0 h 16"/>
                <a:gd name="T30" fmla="*/ 2147483646 w 59"/>
                <a:gd name="T31" fmla="*/ 0 h 16"/>
                <a:gd name="T32" fmla="*/ 2147483646 w 59"/>
                <a:gd name="T33" fmla="*/ 0 h 16"/>
                <a:gd name="T34" fmla="*/ 2147483646 w 59"/>
                <a:gd name="T35" fmla="*/ 0 h 16"/>
                <a:gd name="T36" fmla="*/ 2147483646 w 59"/>
                <a:gd name="T37" fmla="*/ 0 h 16"/>
                <a:gd name="T38" fmla="*/ 2147483646 w 59"/>
                <a:gd name="T39" fmla="*/ 0 h 16"/>
                <a:gd name="T40" fmla="*/ 0 w 59"/>
                <a:gd name="T41" fmla="*/ 2147483646 h 16"/>
                <a:gd name="T42" fmla="*/ 0 w 59"/>
                <a:gd name="T43" fmla="*/ 2147483646 h 16"/>
                <a:gd name="T44" fmla="*/ 0 w 59"/>
                <a:gd name="T45" fmla="*/ 2147483646 h 16"/>
                <a:gd name="T46" fmla="*/ 2147483646 w 59"/>
                <a:gd name="T47" fmla="*/ 2147483646 h 16"/>
                <a:gd name="T48" fmla="*/ 2147483646 w 59"/>
                <a:gd name="T49" fmla="*/ 2147483646 h 16"/>
                <a:gd name="T50" fmla="*/ 2147483646 w 59"/>
                <a:gd name="T51" fmla="*/ 2147483646 h 16"/>
                <a:gd name="T52" fmla="*/ 2147483646 w 59"/>
                <a:gd name="T53" fmla="*/ 2147483646 h 16"/>
                <a:gd name="T54" fmla="*/ 2147483646 w 59"/>
                <a:gd name="T55" fmla="*/ 2147483646 h 16"/>
                <a:gd name="T56" fmla="*/ 2147483646 w 59"/>
                <a:gd name="T57" fmla="*/ 2147483646 h 16"/>
                <a:gd name="T58" fmla="*/ 2147483646 w 59"/>
                <a:gd name="T59" fmla="*/ 2147483646 h 16"/>
                <a:gd name="T60" fmla="*/ 2147483646 w 59"/>
                <a:gd name="T61" fmla="*/ 2147483646 h 16"/>
                <a:gd name="T62" fmla="*/ 2147483646 w 59"/>
                <a:gd name="T63" fmla="*/ 2147483646 h 16"/>
                <a:gd name="T64" fmla="*/ 2147483646 w 59"/>
                <a:gd name="T65" fmla="*/ 2147483646 h 16"/>
                <a:gd name="T66" fmla="*/ 2147483646 w 59"/>
                <a:gd name="T67" fmla="*/ 2147483646 h 16"/>
                <a:gd name="T68" fmla="*/ 2147483646 w 59"/>
                <a:gd name="T69" fmla="*/ 2147483646 h 16"/>
                <a:gd name="T70" fmla="*/ 2147483646 w 59"/>
                <a:gd name="T71" fmla="*/ 2147483646 h 16"/>
                <a:gd name="T72" fmla="*/ 2147483646 w 59"/>
                <a:gd name="T73" fmla="*/ 2147483646 h 16"/>
                <a:gd name="T74" fmla="*/ 2147483646 w 59"/>
                <a:gd name="T75" fmla="*/ 2147483646 h 16"/>
                <a:gd name="T76" fmla="*/ 2147483646 w 59"/>
                <a:gd name="T77" fmla="*/ 2147483646 h 16"/>
                <a:gd name="T78" fmla="*/ 2147483646 w 59"/>
                <a:gd name="T79" fmla="*/ 2147483646 h 16"/>
                <a:gd name="T80" fmla="*/ 2147483646 w 59"/>
                <a:gd name="T81" fmla="*/ 2147483646 h 16"/>
                <a:gd name="T82" fmla="*/ 2147483646 w 59"/>
                <a:gd name="T83" fmla="*/ 2147483646 h 16"/>
                <a:gd name="T84" fmla="*/ 2147483646 w 59"/>
                <a:gd name="T85" fmla="*/ 2147483646 h 16"/>
                <a:gd name="T86" fmla="*/ 2147483646 w 59"/>
                <a:gd name="T87" fmla="*/ 2147483646 h 16"/>
                <a:gd name="T88" fmla="*/ 2147483646 w 59"/>
                <a:gd name="T89" fmla="*/ 2147483646 h 16"/>
                <a:gd name="T90" fmla="*/ 2147483646 w 59"/>
                <a:gd name="T91" fmla="*/ 2147483646 h 16"/>
                <a:gd name="T92" fmla="*/ 2147483646 w 59"/>
                <a:gd name="T93" fmla="*/ 2147483646 h 16"/>
                <a:gd name="T94" fmla="*/ 2147483646 w 59"/>
                <a:gd name="T95" fmla="*/ 2147483646 h 16"/>
                <a:gd name="T96" fmla="*/ 2147483646 w 59"/>
                <a:gd name="T97" fmla="*/ 2147483646 h 16"/>
                <a:gd name="T98" fmla="*/ 2147483646 w 59"/>
                <a:gd name="T99" fmla="*/ 2147483646 h 1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9"/>
                <a:gd name="T151" fmla="*/ 0 h 16"/>
                <a:gd name="T152" fmla="*/ 59 w 59"/>
                <a:gd name="T153" fmla="*/ 16 h 1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9" h="16">
                  <a:moveTo>
                    <a:pt x="58" y="11"/>
                  </a:moveTo>
                  <a:lnTo>
                    <a:pt x="58" y="11"/>
                  </a:lnTo>
                  <a:lnTo>
                    <a:pt x="55" y="10"/>
                  </a:lnTo>
                  <a:lnTo>
                    <a:pt x="52" y="8"/>
                  </a:lnTo>
                  <a:lnTo>
                    <a:pt x="49" y="7"/>
                  </a:lnTo>
                  <a:lnTo>
                    <a:pt x="46" y="6"/>
                  </a:lnTo>
                  <a:lnTo>
                    <a:pt x="43" y="5"/>
                  </a:lnTo>
                  <a:lnTo>
                    <a:pt x="40" y="4"/>
                  </a:lnTo>
                  <a:lnTo>
                    <a:pt x="36" y="3"/>
                  </a:lnTo>
                  <a:lnTo>
                    <a:pt x="33" y="2"/>
                  </a:lnTo>
                  <a:lnTo>
                    <a:pt x="29" y="2"/>
                  </a:lnTo>
                  <a:lnTo>
                    <a:pt x="26" y="1"/>
                  </a:lnTo>
                  <a:lnTo>
                    <a:pt x="22" y="1"/>
                  </a:lnTo>
                  <a:lnTo>
                    <a:pt x="18" y="0"/>
                  </a:lnTo>
                  <a:lnTo>
                    <a:pt x="15" y="0"/>
                  </a:lnTo>
                  <a:lnTo>
                    <a:pt x="11" y="0"/>
                  </a:lnTo>
                  <a:lnTo>
                    <a:pt x="7" y="0"/>
                  </a:lnTo>
                  <a:lnTo>
                    <a:pt x="3" y="0"/>
                  </a:lnTo>
                  <a:lnTo>
                    <a:pt x="2" y="0"/>
                  </a:lnTo>
                  <a:lnTo>
                    <a:pt x="1" y="0"/>
                  </a:lnTo>
                  <a:lnTo>
                    <a:pt x="0" y="1"/>
                  </a:lnTo>
                  <a:lnTo>
                    <a:pt x="0" y="3"/>
                  </a:lnTo>
                  <a:lnTo>
                    <a:pt x="0" y="4"/>
                  </a:lnTo>
                  <a:lnTo>
                    <a:pt x="1" y="5"/>
                  </a:lnTo>
                  <a:lnTo>
                    <a:pt x="2" y="6"/>
                  </a:lnTo>
                  <a:lnTo>
                    <a:pt x="3" y="6"/>
                  </a:lnTo>
                  <a:lnTo>
                    <a:pt x="7" y="6"/>
                  </a:lnTo>
                  <a:lnTo>
                    <a:pt x="10" y="6"/>
                  </a:lnTo>
                  <a:lnTo>
                    <a:pt x="14" y="6"/>
                  </a:lnTo>
                  <a:lnTo>
                    <a:pt x="17" y="6"/>
                  </a:lnTo>
                  <a:lnTo>
                    <a:pt x="21" y="7"/>
                  </a:lnTo>
                  <a:lnTo>
                    <a:pt x="24" y="7"/>
                  </a:lnTo>
                  <a:lnTo>
                    <a:pt x="27" y="8"/>
                  </a:lnTo>
                  <a:lnTo>
                    <a:pt x="30" y="8"/>
                  </a:lnTo>
                  <a:lnTo>
                    <a:pt x="34" y="9"/>
                  </a:lnTo>
                  <a:lnTo>
                    <a:pt x="37" y="10"/>
                  </a:lnTo>
                  <a:lnTo>
                    <a:pt x="40" y="11"/>
                  </a:lnTo>
                  <a:lnTo>
                    <a:pt x="43" y="12"/>
                  </a:lnTo>
                  <a:lnTo>
                    <a:pt x="45" y="13"/>
                  </a:lnTo>
                  <a:lnTo>
                    <a:pt x="48" y="14"/>
                  </a:lnTo>
                  <a:lnTo>
                    <a:pt x="51" y="15"/>
                  </a:lnTo>
                  <a:lnTo>
                    <a:pt x="54" y="16"/>
                  </a:lnTo>
                  <a:lnTo>
                    <a:pt x="55" y="16"/>
                  </a:lnTo>
                  <a:lnTo>
                    <a:pt x="56" y="16"/>
                  </a:lnTo>
                  <a:lnTo>
                    <a:pt x="58" y="16"/>
                  </a:lnTo>
                  <a:lnTo>
                    <a:pt x="58" y="15"/>
                  </a:lnTo>
                  <a:lnTo>
                    <a:pt x="59" y="14"/>
                  </a:lnTo>
                  <a:lnTo>
                    <a:pt x="59" y="13"/>
                  </a:lnTo>
                  <a:lnTo>
                    <a:pt x="58" y="12"/>
                  </a:lnTo>
                  <a:lnTo>
                    <a:pt x="5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4" name="Freeform 256"/>
            <p:cNvSpPr>
              <a:spLocks/>
            </p:cNvSpPr>
            <p:nvPr/>
          </p:nvSpPr>
          <p:spPr bwMode="auto">
            <a:xfrm>
              <a:off x="2711450" y="4457700"/>
              <a:ext cx="115888" cy="42862"/>
            </a:xfrm>
            <a:custGeom>
              <a:avLst/>
              <a:gdLst>
                <a:gd name="T0" fmla="*/ 2147483646 w 62"/>
                <a:gd name="T1" fmla="*/ 2147483646 h 17"/>
                <a:gd name="T2" fmla="*/ 2147483646 w 62"/>
                <a:gd name="T3" fmla="*/ 2147483646 h 17"/>
                <a:gd name="T4" fmla="*/ 2147483646 w 62"/>
                <a:gd name="T5" fmla="*/ 2147483646 h 17"/>
                <a:gd name="T6" fmla="*/ 2147483646 w 62"/>
                <a:gd name="T7" fmla="*/ 2147483646 h 17"/>
                <a:gd name="T8" fmla="*/ 2147483646 w 62"/>
                <a:gd name="T9" fmla="*/ 2147483646 h 17"/>
                <a:gd name="T10" fmla="*/ 2147483646 w 62"/>
                <a:gd name="T11" fmla="*/ 2147483646 h 17"/>
                <a:gd name="T12" fmla="*/ 2147483646 w 62"/>
                <a:gd name="T13" fmla="*/ 2147483646 h 17"/>
                <a:gd name="T14" fmla="*/ 2147483646 w 62"/>
                <a:gd name="T15" fmla="*/ 2147483646 h 17"/>
                <a:gd name="T16" fmla="*/ 2147483646 w 62"/>
                <a:gd name="T17" fmla="*/ 2147483646 h 17"/>
                <a:gd name="T18" fmla="*/ 2147483646 w 62"/>
                <a:gd name="T19" fmla="*/ 2147483646 h 17"/>
                <a:gd name="T20" fmla="*/ 2147483646 w 62"/>
                <a:gd name="T21" fmla="*/ 2147483646 h 17"/>
                <a:gd name="T22" fmla="*/ 2147483646 w 62"/>
                <a:gd name="T23" fmla="*/ 2147483646 h 17"/>
                <a:gd name="T24" fmla="*/ 2147483646 w 62"/>
                <a:gd name="T25" fmla="*/ 2147483646 h 17"/>
                <a:gd name="T26" fmla="*/ 2147483646 w 62"/>
                <a:gd name="T27" fmla="*/ 2147483646 h 17"/>
                <a:gd name="T28" fmla="*/ 2147483646 w 62"/>
                <a:gd name="T29" fmla="*/ 2147483646 h 17"/>
                <a:gd name="T30" fmla="*/ 2147483646 w 62"/>
                <a:gd name="T31" fmla="*/ 2147483646 h 17"/>
                <a:gd name="T32" fmla="*/ 2147483646 w 62"/>
                <a:gd name="T33" fmla="*/ 2147483646 h 17"/>
                <a:gd name="T34" fmla="*/ 2147483646 w 62"/>
                <a:gd name="T35" fmla="*/ 2147483646 h 17"/>
                <a:gd name="T36" fmla="*/ 2147483646 w 62"/>
                <a:gd name="T37" fmla="*/ 2147483646 h 17"/>
                <a:gd name="T38" fmla="*/ 2147483646 w 62"/>
                <a:gd name="T39" fmla="*/ 2147483646 h 17"/>
                <a:gd name="T40" fmla="*/ 2147483646 w 62"/>
                <a:gd name="T41" fmla="*/ 2147483646 h 17"/>
                <a:gd name="T42" fmla="*/ 2147483646 w 62"/>
                <a:gd name="T43" fmla="*/ 2147483646 h 17"/>
                <a:gd name="T44" fmla="*/ 2147483646 w 62"/>
                <a:gd name="T45" fmla="*/ 2147483646 h 17"/>
                <a:gd name="T46" fmla="*/ 2147483646 w 62"/>
                <a:gd name="T47" fmla="*/ 2147483646 h 17"/>
                <a:gd name="T48" fmla="*/ 2147483646 w 62"/>
                <a:gd name="T49" fmla="*/ 0 h 17"/>
                <a:gd name="T50" fmla="*/ 2147483646 w 62"/>
                <a:gd name="T51" fmla="*/ 0 h 17"/>
                <a:gd name="T52" fmla="*/ 2147483646 w 62"/>
                <a:gd name="T53" fmla="*/ 0 h 17"/>
                <a:gd name="T54" fmla="*/ 2147483646 w 62"/>
                <a:gd name="T55" fmla="*/ 0 h 17"/>
                <a:gd name="T56" fmla="*/ 2147483646 w 62"/>
                <a:gd name="T57" fmla="*/ 2147483646 h 17"/>
                <a:gd name="T58" fmla="*/ 2147483646 w 62"/>
                <a:gd name="T59" fmla="*/ 2147483646 h 17"/>
                <a:gd name="T60" fmla="*/ 2147483646 w 62"/>
                <a:gd name="T61" fmla="*/ 2147483646 h 17"/>
                <a:gd name="T62" fmla="*/ 2147483646 w 62"/>
                <a:gd name="T63" fmla="*/ 2147483646 h 17"/>
                <a:gd name="T64" fmla="*/ 2147483646 w 62"/>
                <a:gd name="T65" fmla="*/ 2147483646 h 17"/>
                <a:gd name="T66" fmla="*/ 2147483646 w 62"/>
                <a:gd name="T67" fmla="*/ 2147483646 h 17"/>
                <a:gd name="T68" fmla="*/ 2147483646 w 62"/>
                <a:gd name="T69" fmla="*/ 2147483646 h 17"/>
                <a:gd name="T70" fmla="*/ 2147483646 w 62"/>
                <a:gd name="T71" fmla="*/ 2147483646 h 17"/>
                <a:gd name="T72" fmla="*/ 2147483646 w 62"/>
                <a:gd name="T73" fmla="*/ 2147483646 h 17"/>
                <a:gd name="T74" fmla="*/ 2147483646 w 62"/>
                <a:gd name="T75" fmla="*/ 2147483646 h 17"/>
                <a:gd name="T76" fmla="*/ 2147483646 w 62"/>
                <a:gd name="T77" fmla="*/ 2147483646 h 17"/>
                <a:gd name="T78" fmla="*/ 2147483646 w 62"/>
                <a:gd name="T79" fmla="*/ 2147483646 h 17"/>
                <a:gd name="T80" fmla="*/ 2147483646 w 62"/>
                <a:gd name="T81" fmla="*/ 2147483646 h 17"/>
                <a:gd name="T82" fmla="*/ 2147483646 w 62"/>
                <a:gd name="T83" fmla="*/ 2147483646 h 17"/>
                <a:gd name="T84" fmla="*/ 2147483646 w 62"/>
                <a:gd name="T85" fmla="*/ 2147483646 h 17"/>
                <a:gd name="T86" fmla="*/ 0 w 62"/>
                <a:gd name="T87" fmla="*/ 2147483646 h 17"/>
                <a:gd name="T88" fmla="*/ 0 w 62"/>
                <a:gd name="T89" fmla="*/ 2147483646 h 17"/>
                <a:gd name="T90" fmla="*/ 2147483646 w 62"/>
                <a:gd name="T91" fmla="*/ 2147483646 h 17"/>
                <a:gd name="T92" fmla="*/ 2147483646 w 62"/>
                <a:gd name="T93" fmla="*/ 2147483646 h 17"/>
                <a:gd name="T94" fmla="*/ 2147483646 w 62"/>
                <a:gd name="T95" fmla="*/ 2147483646 h 17"/>
                <a:gd name="T96" fmla="*/ 2147483646 w 62"/>
                <a:gd name="T97" fmla="*/ 2147483646 h 17"/>
                <a:gd name="T98" fmla="*/ 2147483646 w 62"/>
                <a:gd name="T99" fmla="*/ 2147483646 h 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
                <a:gd name="T151" fmla="*/ 0 h 17"/>
                <a:gd name="T152" fmla="*/ 62 w 62"/>
                <a:gd name="T153" fmla="*/ 17 h 1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 h="17">
                  <a:moveTo>
                    <a:pt x="6" y="16"/>
                  </a:moveTo>
                  <a:lnTo>
                    <a:pt x="6" y="16"/>
                  </a:lnTo>
                  <a:lnTo>
                    <a:pt x="9" y="15"/>
                  </a:lnTo>
                  <a:lnTo>
                    <a:pt x="12" y="14"/>
                  </a:lnTo>
                  <a:lnTo>
                    <a:pt x="14" y="13"/>
                  </a:lnTo>
                  <a:lnTo>
                    <a:pt x="17" y="12"/>
                  </a:lnTo>
                  <a:lnTo>
                    <a:pt x="20" y="11"/>
                  </a:lnTo>
                  <a:lnTo>
                    <a:pt x="23" y="10"/>
                  </a:lnTo>
                  <a:lnTo>
                    <a:pt x="26" y="10"/>
                  </a:lnTo>
                  <a:lnTo>
                    <a:pt x="30" y="9"/>
                  </a:lnTo>
                  <a:lnTo>
                    <a:pt x="33" y="8"/>
                  </a:lnTo>
                  <a:lnTo>
                    <a:pt x="37" y="8"/>
                  </a:lnTo>
                  <a:lnTo>
                    <a:pt x="40" y="7"/>
                  </a:lnTo>
                  <a:lnTo>
                    <a:pt x="43" y="7"/>
                  </a:lnTo>
                  <a:lnTo>
                    <a:pt x="47" y="6"/>
                  </a:lnTo>
                  <a:lnTo>
                    <a:pt x="51" y="6"/>
                  </a:lnTo>
                  <a:lnTo>
                    <a:pt x="54" y="6"/>
                  </a:lnTo>
                  <a:lnTo>
                    <a:pt x="58" y="6"/>
                  </a:lnTo>
                  <a:lnTo>
                    <a:pt x="60" y="6"/>
                  </a:lnTo>
                  <a:lnTo>
                    <a:pt x="61" y="5"/>
                  </a:lnTo>
                  <a:lnTo>
                    <a:pt x="62" y="4"/>
                  </a:lnTo>
                  <a:lnTo>
                    <a:pt x="62" y="3"/>
                  </a:lnTo>
                  <a:lnTo>
                    <a:pt x="62" y="2"/>
                  </a:lnTo>
                  <a:lnTo>
                    <a:pt x="61" y="1"/>
                  </a:lnTo>
                  <a:lnTo>
                    <a:pt x="60" y="0"/>
                  </a:lnTo>
                  <a:lnTo>
                    <a:pt x="58" y="0"/>
                  </a:lnTo>
                  <a:lnTo>
                    <a:pt x="54" y="0"/>
                  </a:lnTo>
                  <a:lnTo>
                    <a:pt x="50" y="0"/>
                  </a:lnTo>
                  <a:lnTo>
                    <a:pt x="46" y="1"/>
                  </a:lnTo>
                  <a:lnTo>
                    <a:pt x="42" y="1"/>
                  </a:lnTo>
                  <a:lnTo>
                    <a:pt x="39" y="1"/>
                  </a:lnTo>
                  <a:lnTo>
                    <a:pt x="35" y="2"/>
                  </a:lnTo>
                  <a:lnTo>
                    <a:pt x="31" y="2"/>
                  </a:lnTo>
                  <a:lnTo>
                    <a:pt x="28" y="3"/>
                  </a:lnTo>
                  <a:lnTo>
                    <a:pt x="24" y="4"/>
                  </a:lnTo>
                  <a:lnTo>
                    <a:pt x="21" y="5"/>
                  </a:lnTo>
                  <a:lnTo>
                    <a:pt x="17" y="6"/>
                  </a:lnTo>
                  <a:lnTo>
                    <a:pt x="14" y="7"/>
                  </a:lnTo>
                  <a:lnTo>
                    <a:pt x="11" y="8"/>
                  </a:lnTo>
                  <a:lnTo>
                    <a:pt x="8" y="9"/>
                  </a:lnTo>
                  <a:lnTo>
                    <a:pt x="5" y="11"/>
                  </a:lnTo>
                  <a:lnTo>
                    <a:pt x="2" y="12"/>
                  </a:lnTo>
                  <a:lnTo>
                    <a:pt x="1" y="13"/>
                  </a:lnTo>
                  <a:lnTo>
                    <a:pt x="0" y="14"/>
                  </a:lnTo>
                  <a:lnTo>
                    <a:pt x="0" y="15"/>
                  </a:lnTo>
                  <a:lnTo>
                    <a:pt x="1" y="16"/>
                  </a:lnTo>
                  <a:lnTo>
                    <a:pt x="2" y="17"/>
                  </a:lnTo>
                  <a:lnTo>
                    <a:pt x="3" y="17"/>
                  </a:lnTo>
                  <a:lnTo>
                    <a:pt x="5" y="17"/>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5" name="Freeform 257"/>
            <p:cNvSpPr>
              <a:spLocks/>
            </p:cNvSpPr>
            <p:nvPr/>
          </p:nvSpPr>
          <p:spPr bwMode="auto">
            <a:xfrm>
              <a:off x="2714625" y="4513263"/>
              <a:ext cx="112713" cy="39687"/>
            </a:xfrm>
            <a:custGeom>
              <a:avLst/>
              <a:gdLst>
                <a:gd name="T0" fmla="*/ 2147483646 w 60"/>
                <a:gd name="T1" fmla="*/ 0 h 16"/>
                <a:gd name="T2" fmla="*/ 2147483646 w 60"/>
                <a:gd name="T3" fmla="*/ 0 h 16"/>
                <a:gd name="T4" fmla="*/ 2147483646 w 60"/>
                <a:gd name="T5" fmla="*/ 0 h 16"/>
                <a:gd name="T6" fmla="*/ 2147483646 w 60"/>
                <a:gd name="T7" fmla="*/ 0 h 16"/>
                <a:gd name="T8" fmla="*/ 2147483646 w 60"/>
                <a:gd name="T9" fmla="*/ 0 h 16"/>
                <a:gd name="T10" fmla="*/ 2147483646 w 60"/>
                <a:gd name="T11" fmla="*/ 2147483646 h 16"/>
                <a:gd name="T12" fmla="*/ 2147483646 w 60"/>
                <a:gd name="T13" fmla="*/ 2147483646 h 16"/>
                <a:gd name="T14" fmla="*/ 2147483646 w 60"/>
                <a:gd name="T15" fmla="*/ 2147483646 h 16"/>
                <a:gd name="T16" fmla="*/ 2147483646 w 60"/>
                <a:gd name="T17" fmla="*/ 2147483646 h 16"/>
                <a:gd name="T18" fmla="*/ 2147483646 w 60"/>
                <a:gd name="T19" fmla="*/ 2147483646 h 16"/>
                <a:gd name="T20" fmla="*/ 2147483646 w 60"/>
                <a:gd name="T21" fmla="*/ 2147483646 h 16"/>
                <a:gd name="T22" fmla="*/ 2147483646 w 60"/>
                <a:gd name="T23" fmla="*/ 2147483646 h 16"/>
                <a:gd name="T24" fmla="*/ 2147483646 w 60"/>
                <a:gd name="T25" fmla="*/ 2147483646 h 16"/>
                <a:gd name="T26" fmla="*/ 2147483646 w 60"/>
                <a:gd name="T27" fmla="*/ 2147483646 h 16"/>
                <a:gd name="T28" fmla="*/ 2147483646 w 60"/>
                <a:gd name="T29" fmla="*/ 2147483646 h 16"/>
                <a:gd name="T30" fmla="*/ 2147483646 w 60"/>
                <a:gd name="T31" fmla="*/ 2147483646 h 16"/>
                <a:gd name="T32" fmla="*/ 2147483646 w 60"/>
                <a:gd name="T33" fmla="*/ 2147483646 h 16"/>
                <a:gd name="T34" fmla="*/ 2147483646 w 60"/>
                <a:gd name="T35" fmla="*/ 2147483646 h 16"/>
                <a:gd name="T36" fmla="*/ 0 w 60"/>
                <a:gd name="T37" fmla="*/ 2147483646 h 16"/>
                <a:gd name="T38" fmla="*/ 0 w 60"/>
                <a:gd name="T39" fmla="*/ 2147483646 h 16"/>
                <a:gd name="T40" fmla="*/ 2147483646 w 60"/>
                <a:gd name="T41" fmla="*/ 2147483646 h 16"/>
                <a:gd name="T42" fmla="*/ 2147483646 w 60"/>
                <a:gd name="T43" fmla="*/ 2147483646 h 16"/>
                <a:gd name="T44" fmla="*/ 2147483646 w 60"/>
                <a:gd name="T45" fmla="*/ 2147483646 h 16"/>
                <a:gd name="T46" fmla="*/ 2147483646 w 60"/>
                <a:gd name="T47" fmla="*/ 2147483646 h 16"/>
                <a:gd name="T48" fmla="*/ 2147483646 w 60"/>
                <a:gd name="T49" fmla="*/ 2147483646 h 16"/>
                <a:gd name="T50" fmla="*/ 2147483646 w 60"/>
                <a:gd name="T51" fmla="*/ 2147483646 h 16"/>
                <a:gd name="T52" fmla="*/ 2147483646 w 60"/>
                <a:gd name="T53" fmla="*/ 2147483646 h 16"/>
                <a:gd name="T54" fmla="*/ 2147483646 w 60"/>
                <a:gd name="T55" fmla="*/ 2147483646 h 16"/>
                <a:gd name="T56" fmla="*/ 2147483646 w 60"/>
                <a:gd name="T57" fmla="*/ 2147483646 h 16"/>
                <a:gd name="T58" fmla="*/ 2147483646 w 60"/>
                <a:gd name="T59" fmla="*/ 2147483646 h 16"/>
                <a:gd name="T60" fmla="*/ 2147483646 w 60"/>
                <a:gd name="T61" fmla="*/ 2147483646 h 16"/>
                <a:gd name="T62" fmla="*/ 2147483646 w 60"/>
                <a:gd name="T63" fmla="*/ 2147483646 h 16"/>
                <a:gd name="T64" fmla="*/ 2147483646 w 60"/>
                <a:gd name="T65" fmla="*/ 2147483646 h 16"/>
                <a:gd name="T66" fmla="*/ 2147483646 w 60"/>
                <a:gd name="T67" fmla="*/ 2147483646 h 16"/>
                <a:gd name="T68" fmla="*/ 2147483646 w 60"/>
                <a:gd name="T69" fmla="*/ 2147483646 h 16"/>
                <a:gd name="T70" fmla="*/ 2147483646 w 60"/>
                <a:gd name="T71" fmla="*/ 2147483646 h 16"/>
                <a:gd name="T72" fmla="*/ 2147483646 w 60"/>
                <a:gd name="T73" fmla="*/ 2147483646 h 16"/>
                <a:gd name="T74" fmla="*/ 2147483646 w 60"/>
                <a:gd name="T75" fmla="*/ 2147483646 h 16"/>
                <a:gd name="T76" fmla="*/ 2147483646 w 60"/>
                <a:gd name="T77" fmla="*/ 2147483646 h 16"/>
                <a:gd name="T78" fmla="*/ 2147483646 w 60"/>
                <a:gd name="T79" fmla="*/ 2147483646 h 16"/>
                <a:gd name="T80" fmla="*/ 2147483646 w 60"/>
                <a:gd name="T81" fmla="*/ 2147483646 h 16"/>
                <a:gd name="T82" fmla="*/ 2147483646 w 60"/>
                <a:gd name="T83" fmla="*/ 2147483646 h 16"/>
                <a:gd name="T84" fmla="*/ 2147483646 w 60"/>
                <a:gd name="T85" fmla="*/ 2147483646 h 16"/>
                <a:gd name="T86" fmla="*/ 2147483646 w 60"/>
                <a:gd name="T87" fmla="*/ 2147483646 h 16"/>
                <a:gd name="T88" fmla="*/ 2147483646 w 60"/>
                <a:gd name="T89" fmla="*/ 2147483646 h 16"/>
                <a:gd name="T90" fmla="*/ 2147483646 w 60"/>
                <a:gd name="T91" fmla="*/ 2147483646 h 16"/>
                <a:gd name="T92" fmla="*/ 2147483646 w 60"/>
                <a:gd name="T93" fmla="*/ 0 h 16"/>
                <a:gd name="T94" fmla="*/ 2147483646 w 60"/>
                <a:gd name="T95" fmla="*/ 0 h 16"/>
                <a:gd name="T96" fmla="*/ 2147483646 w 60"/>
                <a:gd name="T97" fmla="*/ 0 h 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6"/>
                <a:gd name="T149" fmla="*/ 60 w 60"/>
                <a:gd name="T150" fmla="*/ 16 h 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6">
                  <a:moveTo>
                    <a:pt x="56" y="0"/>
                  </a:moveTo>
                  <a:lnTo>
                    <a:pt x="52" y="0"/>
                  </a:lnTo>
                  <a:lnTo>
                    <a:pt x="48" y="0"/>
                  </a:lnTo>
                  <a:lnTo>
                    <a:pt x="45" y="0"/>
                  </a:lnTo>
                  <a:lnTo>
                    <a:pt x="41" y="0"/>
                  </a:lnTo>
                  <a:lnTo>
                    <a:pt x="38" y="1"/>
                  </a:lnTo>
                  <a:lnTo>
                    <a:pt x="34" y="1"/>
                  </a:lnTo>
                  <a:lnTo>
                    <a:pt x="30" y="2"/>
                  </a:lnTo>
                  <a:lnTo>
                    <a:pt x="27" y="2"/>
                  </a:lnTo>
                  <a:lnTo>
                    <a:pt x="23" y="3"/>
                  </a:lnTo>
                  <a:lnTo>
                    <a:pt x="20" y="4"/>
                  </a:lnTo>
                  <a:lnTo>
                    <a:pt x="17" y="5"/>
                  </a:lnTo>
                  <a:lnTo>
                    <a:pt x="14" y="6"/>
                  </a:lnTo>
                  <a:lnTo>
                    <a:pt x="11" y="7"/>
                  </a:lnTo>
                  <a:lnTo>
                    <a:pt x="8" y="8"/>
                  </a:lnTo>
                  <a:lnTo>
                    <a:pt x="5" y="10"/>
                  </a:lnTo>
                  <a:lnTo>
                    <a:pt x="2" y="11"/>
                  </a:lnTo>
                  <a:lnTo>
                    <a:pt x="1" y="12"/>
                  </a:lnTo>
                  <a:lnTo>
                    <a:pt x="0" y="13"/>
                  </a:lnTo>
                  <a:lnTo>
                    <a:pt x="0" y="14"/>
                  </a:lnTo>
                  <a:lnTo>
                    <a:pt x="1" y="15"/>
                  </a:lnTo>
                  <a:lnTo>
                    <a:pt x="2" y="16"/>
                  </a:lnTo>
                  <a:lnTo>
                    <a:pt x="3" y="16"/>
                  </a:lnTo>
                  <a:lnTo>
                    <a:pt x="5" y="16"/>
                  </a:lnTo>
                  <a:lnTo>
                    <a:pt x="6" y="16"/>
                  </a:lnTo>
                  <a:lnTo>
                    <a:pt x="9" y="15"/>
                  </a:lnTo>
                  <a:lnTo>
                    <a:pt x="11" y="14"/>
                  </a:lnTo>
                  <a:lnTo>
                    <a:pt x="14" y="13"/>
                  </a:lnTo>
                  <a:lnTo>
                    <a:pt x="17" y="12"/>
                  </a:lnTo>
                  <a:lnTo>
                    <a:pt x="20" y="11"/>
                  </a:lnTo>
                  <a:lnTo>
                    <a:pt x="23" y="10"/>
                  </a:lnTo>
                  <a:lnTo>
                    <a:pt x="26" y="9"/>
                  </a:lnTo>
                  <a:lnTo>
                    <a:pt x="29" y="8"/>
                  </a:lnTo>
                  <a:lnTo>
                    <a:pt x="32" y="8"/>
                  </a:lnTo>
                  <a:lnTo>
                    <a:pt x="35" y="7"/>
                  </a:lnTo>
                  <a:lnTo>
                    <a:pt x="39" y="7"/>
                  </a:lnTo>
                  <a:lnTo>
                    <a:pt x="42" y="6"/>
                  </a:lnTo>
                  <a:lnTo>
                    <a:pt x="46" y="6"/>
                  </a:lnTo>
                  <a:lnTo>
                    <a:pt x="49" y="6"/>
                  </a:lnTo>
                  <a:lnTo>
                    <a:pt x="53" y="6"/>
                  </a:lnTo>
                  <a:lnTo>
                    <a:pt x="56" y="6"/>
                  </a:lnTo>
                  <a:lnTo>
                    <a:pt x="58" y="6"/>
                  </a:lnTo>
                  <a:lnTo>
                    <a:pt x="59" y="5"/>
                  </a:lnTo>
                  <a:lnTo>
                    <a:pt x="60" y="4"/>
                  </a:lnTo>
                  <a:lnTo>
                    <a:pt x="60" y="3"/>
                  </a:lnTo>
                  <a:lnTo>
                    <a:pt x="60" y="1"/>
                  </a:lnTo>
                  <a:lnTo>
                    <a:pt x="59" y="0"/>
                  </a:lnTo>
                  <a:lnTo>
                    <a:pt x="58" y="0"/>
                  </a:lnTo>
                  <a:lnTo>
                    <a:pt x="5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6" name="Freeform 258"/>
            <p:cNvSpPr>
              <a:spLocks/>
            </p:cNvSpPr>
            <p:nvPr/>
          </p:nvSpPr>
          <p:spPr bwMode="auto">
            <a:xfrm>
              <a:off x="2559050" y="4457700"/>
              <a:ext cx="112713" cy="42862"/>
            </a:xfrm>
            <a:custGeom>
              <a:avLst/>
              <a:gdLst>
                <a:gd name="T0" fmla="*/ 2147483646 w 60"/>
                <a:gd name="T1" fmla="*/ 2147483646 h 17"/>
                <a:gd name="T2" fmla="*/ 2147483646 w 60"/>
                <a:gd name="T3" fmla="*/ 2147483646 h 17"/>
                <a:gd name="T4" fmla="*/ 2147483646 w 60"/>
                <a:gd name="T5" fmla="*/ 2147483646 h 17"/>
                <a:gd name="T6" fmla="*/ 2147483646 w 60"/>
                <a:gd name="T7" fmla="*/ 2147483646 h 17"/>
                <a:gd name="T8" fmla="*/ 2147483646 w 60"/>
                <a:gd name="T9" fmla="*/ 2147483646 h 17"/>
                <a:gd name="T10" fmla="*/ 2147483646 w 60"/>
                <a:gd name="T11" fmla="*/ 2147483646 h 17"/>
                <a:gd name="T12" fmla="*/ 2147483646 w 60"/>
                <a:gd name="T13" fmla="*/ 2147483646 h 17"/>
                <a:gd name="T14" fmla="*/ 2147483646 w 60"/>
                <a:gd name="T15" fmla="*/ 2147483646 h 17"/>
                <a:gd name="T16" fmla="*/ 2147483646 w 60"/>
                <a:gd name="T17" fmla="*/ 2147483646 h 17"/>
                <a:gd name="T18" fmla="*/ 2147483646 w 60"/>
                <a:gd name="T19" fmla="*/ 2147483646 h 17"/>
                <a:gd name="T20" fmla="*/ 2147483646 w 60"/>
                <a:gd name="T21" fmla="*/ 2147483646 h 17"/>
                <a:gd name="T22" fmla="*/ 2147483646 w 60"/>
                <a:gd name="T23" fmla="*/ 2147483646 h 17"/>
                <a:gd name="T24" fmla="*/ 2147483646 w 60"/>
                <a:gd name="T25" fmla="*/ 2147483646 h 17"/>
                <a:gd name="T26" fmla="*/ 2147483646 w 60"/>
                <a:gd name="T27" fmla="*/ 2147483646 h 17"/>
                <a:gd name="T28" fmla="*/ 2147483646 w 60"/>
                <a:gd name="T29" fmla="*/ 2147483646 h 17"/>
                <a:gd name="T30" fmla="*/ 2147483646 w 60"/>
                <a:gd name="T31" fmla="*/ 2147483646 h 17"/>
                <a:gd name="T32" fmla="*/ 2147483646 w 60"/>
                <a:gd name="T33" fmla="*/ 2147483646 h 17"/>
                <a:gd name="T34" fmla="*/ 2147483646 w 60"/>
                <a:gd name="T35" fmla="*/ 2147483646 h 17"/>
                <a:gd name="T36" fmla="*/ 2147483646 w 60"/>
                <a:gd name="T37" fmla="*/ 2147483646 h 17"/>
                <a:gd name="T38" fmla="*/ 2147483646 w 60"/>
                <a:gd name="T39" fmla="*/ 2147483646 h 17"/>
                <a:gd name="T40" fmla="*/ 2147483646 w 60"/>
                <a:gd name="T41" fmla="*/ 2147483646 h 17"/>
                <a:gd name="T42" fmla="*/ 2147483646 w 60"/>
                <a:gd name="T43" fmla="*/ 2147483646 h 17"/>
                <a:gd name="T44" fmla="*/ 2147483646 w 60"/>
                <a:gd name="T45" fmla="*/ 2147483646 h 17"/>
                <a:gd name="T46" fmla="*/ 2147483646 w 60"/>
                <a:gd name="T47" fmla="*/ 2147483646 h 17"/>
                <a:gd name="T48" fmla="*/ 2147483646 w 60"/>
                <a:gd name="T49" fmla="*/ 2147483646 h 17"/>
                <a:gd name="T50" fmla="*/ 2147483646 w 60"/>
                <a:gd name="T51" fmla="*/ 2147483646 h 17"/>
                <a:gd name="T52" fmla="*/ 2147483646 w 60"/>
                <a:gd name="T53" fmla="*/ 2147483646 h 17"/>
                <a:gd name="T54" fmla="*/ 2147483646 w 60"/>
                <a:gd name="T55" fmla="*/ 2147483646 h 17"/>
                <a:gd name="T56" fmla="*/ 2147483646 w 60"/>
                <a:gd name="T57" fmla="*/ 2147483646 h 17"/>
                <a:gd name="T58" fmla="*/ 2147483646 w 60"/>
                <a:gd name="T59" fmla="*/ 2147483646 h 17"/>
                <a:gd name="T60" fmla="*/ 2147483646 w 60"/>
                <a:gd name="T61" fmla="*/ 2147483646 h 17"/>
                <a:gd name="T62" fmla="*/ 2147483646 w 60"/>
                <a:gd name="T63" fmla="*/ 2147483646 h 17"/>
                <a:gd name="T64" fmla="*/ 2147483646 w 60"/>
                <a:gd name="T65" fmla="*/ 2147483646 h 17"/>
                <a:gd name="T66" fmla="*/ 2147483646 w 60"/>
                <a:gd name="T67" fmla="*/ 2147483646 h 17"/>
                <a:gd name="T68" fmla="*/ 2147483646 w 60"/>
                <a:gd name="T69" fmla="*/ 2147483646 h 17"/>
                <a:gd name="T70" fmla="*/ 2147483646 w 60"/>
                <a:gd name="T71" fmla="*/ 2147483646 h 17"/>
                <a:gd name="T72" fmla="*/ 2147483646 w 60"/>
                <a:gd name="T73" fmla="*/ 2147483646 h 17"/>
                <a:gd name="T74" fmla="*/ 2147483646 w 60"/>
                <a:gd name="T75" fmla="*/ 2147483646 h 17"/>
                <a:gd name="T76" fmla="*/ 2147483646 w 60"/>
                <a:gd name="T77" fmla="*/ 0 h 17"/>
                <a:gd name="T78" fmla="*/ 2147483646 w 60"/>
                <a:gd name="T79" fmla="*/ 0 h 17"/>
                <a:gd name="T80" fmla="*/ 2147483646 w 60"/>
                <a:gd name="T81" fmla="*/ 0 h 17"/>
                <a:gd name="T82" fmla="*/ 2147483646 w 60"/>
                <a:gd name="T83" fmla="*/ 0 h 17"/>
                <a:gd name="T84" fmla="*/ 2147483646 w 60"/>
                <a:gd name="T85" fmla="*/ 2147483646 h 17"/>
                <a:gd name="T86" fmla="*/ 0 w 60"/>
                <a:gd name="T87" fmla="*/ 2147483646 h 17"/>
                <a:gd name="T88" fmla="*/ 0 w 60"/>
                <a:gd name="T89" fmla="*/ 2147483646 h 17"/>
                <a:gd name="T90" fmla="*/ 0 w 60"/>
                <a:gd name="T91" fmla="*/ 2147483646 h 17"/>
                <a:gd name="T92" fmla="*/ 2147483646 w 60"/>
                <a:gd name="T93" fmla="*/ 2147483646 h 17"/>
                <a:gd name="T94" fmla="*/ 2147483646 w 60"/>
                <a:gd name="T95" fmla="*/ 2147483646 h 17"/>
                <a:gd name="T96" fmla="*/ 2147483646 w 60"/>
                <a:gd name="T97" fmla="*/ 2147483646 h 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7"/>
                <a:gd name="T149" fmla="*/ 60 w 60"/>
                <a:gd name="T150" fmla="*/ 17 h 1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7">
                  <a:moveTo>
                    <a:pt x="3" y="6"/>
                  </a:moveTo>
                  <a:lnTo>
                    <a:pt x="7" y="6"/>
                  </a:lnTo>
                  <a:lnTo>
                    <a:pt x="11" y="6"/>
                  </a:lnTo>
                  <a:lnTo>
                    <a:pt x="14" y="6"/>
                  </a:lnTo>
                  <a:lnTo>
                    <a:pt x="18" y="7"/>
                  </a:lnTo>
                  <a:lnTo>
                    <a:pt x="21" y="7"/>
                  </a:lnTo>
                  <a:lnTo>
                    <a:pt x="24" y="8"/>
                  </a:lnTo>
                  <a:lnTo>
                    <a:pt x="28" y="8"/>
                  </a:lnTo>
                  <a:lnTo>
                    <a:pt x="31" y="9"/>
                  </a:lnTo>
                  <a:lnTo>
                    <a:pt x="34" y="10"/>
                  </a:lnTo>
                  <a:lnTo>
                    <a:pt x="37" y="10"/>
                  </a:lnTo>
                  <a:lnTo>
                    <a:pt x="41" y="11"/>
                  </a:lnTo>
                  <a:lnTo>
                    <a:pt x="43" y="12"/>
                  </a:lnTo>
                  <a:lnTo>
                    <a:pt x="46" y="13"/>
                  </a:lnTo>
                  <a:lnTo>
                    <a:pt x="49" y="14"/>
                  </a:lnTo>
                  <a:lnTo>
                    <a:pt x="51" y="15"/>
                  </a:lnTo>
                  <a:lnTo>
                    <a:pt x="54" y="16"/>
                  </a:lnTo>
                  <a:lnTo>
                    <a:pt x="56" y="17"/>
                  </a:lnTo>
                  <a:lnTo>
                    <a:pt x="57" y="17"/>
                  </a:lnTo>
                  <a:lnTo>
                    <a:pt x="58" y="17"/>
                  </a:lnTo>
                  <a:lnTo>
                    <a:pt x="59" y="16"/>
                  </a:lnTo>
                  <a:lnTo>
                    <a:pt x="60" y="15"/>
                  </a:lnTo>
                  <a:lnTo>
                    <a:pt x="60" y="14"/>
                  </a:lnTo>
                  <a:lnTo>
                    <a:pt x="59" y="13"/>
                  </a:lnTo>
                  <a:lnTo>
                    <a:pt x="58" y="12"/>
                  </a:lnTo>
                  <a:lnTo>
                    <a:pt x="56" y="11"/>
                  </a:lnTo>
                  <a:lnTo>
                    <a:pt x="53" y="9"/>
                  </a:lnTo>
                  <a:lnTo>
                    <a:pt x="50" y="8"/>
                  </a:lnTo>
                  <a:lnTo>
                    <a:pt x="47" y="7"/>
                  </a:lnTo>
                  <a:lnTo>
                    <a:pt x="44" y="6"/>
                  </a:lnTo>
                  <a:lnTo>
                    <a:pt x="40" y="5"/>
                  </a:lnTo>
                  <a:lnTo>
                    <a:pt x="37" y="4"/>
                  </a:lnTo>
                  <a:lnTo>
                    <a:pt x="34" y="3"/>
                  </a:lnTo>
                  <a:lnTo>
                    <a:pt x="30" y="2"/>
                  </a:lnTo>
                  <a:lnTo>
                    <a:pt x="26" y="2"/>
                  </a:lnTo>
                  <a:lnTo>
                    <a:pt x="23" y="1"/>
                  </a:lnTo>
                  <a:lnTo>
                    <a:pt x="19" y="1"/>
                  </a:lnTo>
                  <a:lnTo>
                    <a:pt x="15" y="1"/>
                  </a:lnTo>
                  <a:lnTo>
                    <a:pt x="11" y="0"/>
                  </a:lnTo>
                  <a:lnTo>
                    <a:pt x="7" y="0"/>
                  </a:lnTo>
                  <a:lnTo>
                    <a:pt x="3" y="0"/>
                  </a:lnTo>
                  <a:lnTo>
                    <a:pt x="2" y="0"/>
                  </a:lnTo>
                  <a:lnTo>
                    <a:pt x="1" y="1"/>
                  </a:lnTo>
                  <a:lnTo>
                    <a:pt x="0" y="2"/>
                  </a:lnTo>
                  <a:lnTo>
                    <a:pt x="0" y="3"/>
                  </a:lnTo>
                  <a:lnTo>
                    <a:pt x="0" y="4"/>
                  </a:lnTo>
                  <a:lnTo>
                    <a:pt x="1" y="5"/>
                  </a:lnTo>
                  <a:lnTo>
                    <a:pt x="2" y="6"/>
                  </a:lnTo>
                  <a:lnTo>
                    <a:pt x="3"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7" name="Freeform 259"/>
            <p:cNvSpPr>
              <a:spLocks/>
            </p:cNvSpPr>
            <p:nvPr/>
          </p:nvSpPr>
          <p:spPr bwMode="auto">
            <a:xfrm>
              <a:off x="2782888" y="4573588"/>
              <a:ext cx="20638" cy="30162"/>
            </a:xfrm>
            <a:custGeom>
              <a:avLst/>
              <a:gdLst>
                <a:gd name="T0" fmla="*/ 2147483646 w 11"/>
                <a:gd name="T1" fmla="*/ 2147483646 h 12"/>
                <a:gd name="T2" fmla="*/ 2147483646 w 11"/>
                <a:gd name="T3" fmla="*/ 2147483646 h 12"/>
                <a:gd name="T4" fmla="*/ 2147483646 w 11"/>
                <a:gd name="T5" fmla="*/ 2147483646 h 12"/>
                <a:gd name="T6" fmla="*/ 2147483646 w 11"/>
                <a:gd name="T7" fmla="*/ 2147483646 h 12"/>
                <a:gd name="T8" fmla="*/ 2147483646 w 11"/>
                <a:gd name="T9" fmla="*/ 2147483646 h 12"/>
                <a:gd name="T10" fmla="*/ 2147483646 w 11"/>
                <a:gd name="T11" fmla="*/ 2147483646 h 12"/>
                <a:gd name="T12" fmla="*/ 2147483646 w 11"/>
                <a:gd name="T13" fmla="*/ 2147483646 h 12"/>
                <a:gd name="T14" fmla="*/ 2147483646 w 11"/>
                <a:gd name="T15" fmla="*/ 2147483646 h 12"/>
                <a:gd name="T16" fmla="*/ 2147483646 w 11"/>
                <a:gd name="T17" fmla="*/ 2147483646 h 12"/>
                <a:gd name="T18" fmla="*/ 2147483646 w 11"/>
                <a:gd name="T19" fmla="*/ 2147483646 h 12"/>
                <a:gd name="T20" fmla="*/ 2147483646 w 11"/>
                <a:gd name="T21" fmla="*/ 2147483646 h 12"/>
                <a:gd name="T22" fmla="*/ 2147483646 w 11"/>
                <a:gd name="T23" fmla="*/ 2147483646 h 12"/>
                <a:gd name="T24" fmla="*/ 2147483646 w 11"/>
                <a:gd name="T25" fmla="*/ 2147483646 h 12"/>
                <a:gd name="T26" fmla="*/ 2147483646 w 11"/>
                <a:gd name="T27" fmla="*/ 2147483646 h 12"/>
                <a:gd name="T28" fmla="*/ 2147483646 w 11"/>
                <a:gd name="T29" fmla="*/ 2147483646 h 12"/>
                <a:gd name="T30" fmla="*/ 2147483646 w 11"/>
                <a:gd name="T31" fmla="*/ 2147483646 h 12"/>
                <a:gd name="T32" fmla="*/ 2147483646 w 11"/>
                <a:gd name="T33" fmla="*/ 0 h 12"/>
                <a:gd name="T34" fmla="*/ 2147483646 w 11"/>
                <a:gd name="T35" fmla="*/ 2147483646 h 12"/>
                <a:gd name="T36" fmla="*/ 2147483646 w 11"/>
                <a:gd name="T37" fmla="*/ 2147483646 h 12"/>
                <a:gd name="T38" fmla="*/ 2147483646 w 11"/>
                <a:gd name="T39" fmla="*/ 2147483646 h 12"/>
                <a:gd name="T40" fmla="*/ 0 w 11"/>
                <a:gd name="T41" fmla="*/ 2147483646 h 12"/>
                <a:gd name="T42" fmla="*/ 2147483646 w 11"/>
                <a:gd name="T43" fmla="*/ 2147483646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
                <a:gd name="T67" fmla="*/ 0 h 12"/>
                <a:gd name="T68" fmla="*/ 11 w 11"/>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 h="12">
                  <a:moveTo>
                    <a:pt x="4" y="12"/>
                  </a:moveTo>
                  <a:lnTo>
                    <a:pt x="5" y="12"/>
                  </a:lnTo>
                  <a:lnTo>
                    <a:pt x="6" y="12"/>
                  </a:lnTo>
                  <a:lnTo>
                    <a:pt x="7" y="12"/>
                  </a:lnTo>
                  <a:lnTo>
                    <a:pt x="8" y="12"/>
                  </a:lnTo>
                  <a:lnTo>
                    <a:pt x="9" y="12"/>
                  </a:lnTo>
                  <a:lnTo>
                    <a:pt x="10" y="12"/>
                  </a:lnTo>
                  <a:lnTo>
                    <a:pt x="11" y="11"/>
                  </a:lnTo>
                  <a:lnTo>
                    <a:pt x="10" y="10"/>
                  </a:lnTo>
                  <a:lnTo>
                    <a:pt x="9" y="8"/>
                  </a:lnTo>
                  <a:lnTo>
                    <a:pt x="8" y="7"/>
                  </a:lnTo>
                  <a:lnTo>
                    <a:pt x="7" y="5"/>
                  </a:lnTo>
                  <a:lnTo>
                    <a:pt x="6" y="4"/>
                  </a:lnTo>
                  <a:lnTo>
                    <a:pt x="5" y="3"/>
                  </a:lnTo>
                  <a:lnTo>
                    <a:pt x="4" y="2"/>
                  </a:lnTo>
                  <a:lnTo>
                    <a:pt x="3" y="0"/>
                  </a:lnTo>
                  <a:lnTo>
                    <a:pt x="2" y="1"/>
                  </a:lnTo>
                  <a:lnTo>
                    <a:pt x="1" y="1"/>
                  </a:lnTo>
                  <a:lnTo>
                    <a:pt x="0" y="1"/>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8" name="Freeform 260"/>
            <p:cNvSpPr>
              <a:spLocks/>
            </p:cNvSpPr>
            <p:nvPr/>
          </p:nvSpPr>
          <p:spPr bwMode="auto">
            <a:xfrm>
              <a:off x="2563813" y="4570413"/>
              <a:ext cx="20638" cy="33337"/>
            </a:xfrm>
            <a:custGeom>
              <a:avLst/>
              <a:gdLst>
                <a:gd name="T0" fmla="*/ 2147483646 w 11"/>
                <a:gd name="T1" fmla="*/ 2147483646 h 13"/>
                <a:gd name="T2" fmla="*/ 2147483646 w 11"/>
                <a:gd name="T3" fmla="*/ 0 h 13"/>
                <a:gd name="T4" fmla="*/ 2147483646 w 11"/>
                <a:gd name="T5" fmla="*/ 0 h 13"/>
                <a:gd name="T6" fmla="*/ 2147483646 w 11"/>
                <a:gd name="T7" fmla="*/ 0 h 13"/>
                <a:gd name="T8" fmla="*/ 2147483646 w 11"/>
                <a:gd name="T9" fmla="*/ 0 h 13"/>
                <a:gd name="T10" fmla="*/ 2147483646 w 11"/>
                <a:gd name="T11" fmla="*/ 0 h 13"/>
                <a:gd name="T12" fmla="*/ 0 w 11"/>
                <a:gd name="T13" fmla="*/ 2147483646 h 13"/>
                <a:gd name="T14" fmla="*/ 2147483646 w 11"/>
                <a:gd name="T15" fmla="*/ 2147483646 h 13"/>
                <a:gd name="T16" fmla="*/ 2147483646 w 11"/>
                <a:gd name="T17" fmla="*/ 2147483646 h 13"/>
                <a:gd name="T18" fmla="*/ 2147483646 w 11"/>
                <a:gd name="T19" fmla="*/ 2147483646 h 13"/>
                <a:gd name="T20" fmla="*/ 2147483646 w 11"/>
                <a:gd name="T21" fmla="*/ 2147483646 h 13"/>
                <a:gd name="T22" fmla="*/ 2147483646 w 11"/>
                <a:gd name="T23" fmla="*/ 2147483646 h 13"/>
                <a:gd name="T24" fmla="*/ 2147483646 w 11"/>
                <a:gd name="T25" fmla="*/ 2147483646 h 13"/>
                <a:gd name="T26" fmla="*/ 2147483646 w 11"/>
                <a:gd name="T27" fmla="*/ 2147483646 h 13"/>
                <a:gd name="T28" fmla="*/ 2147483646 w 11"/>
                <a:gd name="T29" fmla="*/ 2147483646 h 13"/>
                <a:gd name="T30" fmla="*/ 2147483646 w 11"/>
                <a:gd name="T31" fmla="*/ 2147483646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13"/>
                <a:gd name="T50" fmla="*/ 11 w 11"/>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13">
                  <a:moveTo>
                    <a:pt x="11" y="13"/>
                  </a:moveTo>
                  <a:lnTo>
                    <a:pt x="10" y="0"/>
                  </a:lnTo>
                  <a:lnTo>
                    <a:pt x="9" y="0"/>
                  </a:lnTo>
                  <a:lnTo>
                    <a:pt x="8" y="0"/>
                  </a:lnTo>
                  <a:lnTo>
                    <a:pt x="7" y="0"/>
                  </a:lnTo>
                  <a:lnTo>
                    <a:pt x="6" y="0"/>
                  </a:lnTo>
                  <a:lnTo>
                    <a:pt x="0" y="12"/>
                  </a:lnTo>
                  <a:lnTo>
                    <a:pt x="1" y="12"/>
                  </a:lnTo>
                  <a:lnTo>
                    <a:pt x="2" y="12"/>
                  </a:lnTo>
                  <a:lnTo>
                    <a:pt x="3" y="12"/>
                  </a:lnTo>
                  <a:lnTo>
                    <a:pt x="4" y="12"/>
                  </a:lnTo>
                  <a:lnTo>
                    <a:pt x="6" y="12"/>
                  </a:lnTo>
                  <a:lnTo>
                    <a:pt x="7" y="12"/>
                  </a:lnTo>
                  <a:lnTo>
                    <a:pt x="8" y="12"/>
                  </a:lnTo>
                  <a:lnTo>
                    <a:pt x="10" y="13"/>
                  </a:lnTo>
                  <a:lnTo>
                    <a:pt x="11"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39" name="Freeform 261"/>
            <p:cNvSpPr>
              <a:spLocks/>
            </p:cNvSpPr>
            <p:nvPr/>
          </p:nvSpPr>
          <p:spPr bwMode="auto">
            <a:xfrm>
              <a:off x="2509838" y="4379913"/>
              <a:ext cx="368300" cy="271462"/>
            </a:xfrm>
            <a:custGeom>
              <a:avLst/>
              <a:gdLst>
                <a:gd name="T0" fmla="*/ 2147483646 w 196"/>
                <a:gd name="T1" fmla="*/ 2147483646 h 108"/>
                <a:gd name="T2" fmla="*/ 2147483646 w 196"/>
                <a:gd name="T3" fmla="*/ 0 h 108"/>
                <a:gd name="T4" fmla="*/ 2147483646 w 196"/>
                <a:gd name="T5" fmla="*/ 2147483646 h 108"/>
                <a:gd name="T6" fmla="*/ 2147483646 w 196"/>
                <a:gd name="T7" fmla="*/ 2147483646 h 108"/>
                <a:gd name="T8" fmla="*/ 2147483646 w 196"/>
                <a:gd name="T9" fmla="*/ 2147483646 h 108"/>
                <a:gd name="T10" fmla="*/ 2147483646 w 196"/>
                <a:gd name="T11" fmla="*/ 2147483646 h 108"/>
                <a:gd name="T12" fmla="*/ 2147483646 w 196"/>
                <a:gd name="T13" fmla="*/ 2147483646 h 108"/>
                <a:gd name="T14" fmla="*/ 2147483646 w 196"/>
                <a:gd name="T15" fmla="*/ 2147483646 h 108"/>
                <a:gd name="T16" fmla="*/ 2147483646 w 196"/>
                <a:gd name="T17" fmla="*/ 2147483646 h 108"/>
                <a:gd name="T18" fmla="*/ 2147483646 w 196"/>
                <a:gd name="T19" fmla="*/ 0 h 108"/>
                <a:gd name="T20" fmla="*/ 2147483646 w 196"/>
                <a:gd name="T21" fmla="*/ 0 h 108"/>
                <a:gd name="T22" fmla="*/ 2147483646 w 196"/>
                <a:gd name="T23" fmla="*/ 2147483646 h 108"/>
                <a:gd name="T24" fmla="*/ 0 w 196"/>
                <a:gd name="T25" fmla="*/ 2147483646 h 108"/>
                <a:gd name="T26" fmla="*/ 2147483646 w 196"/>
                <a:gd name="T27" fmla="*/ 2147483646 h 108"/>
                <a:gd name="T28" fmla="*/ 2147483646 w 196"/>
                <a:gd name="T29" fmla="*/ 2147483646 h 108"/>
                <a:gd name="T30" fmla="*/ 2147483646 w 196"/>
                <a:gd name="T31" fmla="*/ 2147483646 h 108"/>
                <a:gd name="T32" fmla="*/ 2147483646 w 196"/>
                <a:gd name="T33" fmla="*/ 2147483646 h 108"/>
                <a:gd name="T34" fmla="*/ 2147483646 w 196"/>
                <a:gd name="T35" fmla="*/ 2147483646 h 108"/>
                <a:gd name="T36" fmla="*/ 2147483646 w 196"/>
                <a:gd name="T37" fmla="*/ 2147483646 h 108"/>
                <a:gd name="T38" fmla="*/ 2147483646 w 196"/>
                <a:gd name="T39" fmla="*/ 2147483646 h 108"/>
                <a:gd name="T40" fmla="*/ 2147483646 w 196"/>
                <a:gd name="T41" fmla="*/ 2147483646 h 108"/>
                <a:gd name="T42" fmla="*/ 2147483646 w 196"/>
                <a:gd name="T43" fmla="*/ 2147483646 h 108"/>
                <a:gd name="T44" fmla="*/ 2147483646 w 196"/>
                <a:gd name="T45" fmla="*/ 2147483646 h 108"/>
                <a:gd name="T46" fmla="*/ 2147483646 w 196"/>
                <a:gd name="T47" fmla="*/ 2147483646 h 108"/>
                <a:gd name="T48" fmla="*/ 2147483646 w 196"/>
                <a:gd name="T49" fmla="*/ 2147483646 h 108"/>
                <a:gd name="T50" fmla="*/ 2147483646 w 196"/>
                <a:gd name="T51" fmla="*/ 2147483646 h 108"/>
                <a:gd name="T52" fmla="*/ 2147483646 w 196"/>
                <a:gd name="T53" fmla="*/ 2147483646 h 108"/>
                <a:gd name="T54" fmla="*/ 2147483646 w 196"/>
                <a:gd name="T55" fmla="*/ 2147483646 h 108"/>
                <a:gd name="T56" fmla="*/ 2147483646 w 196"/>
                <a:gd name="T57" fmla="*/ 2147483646 h 108"/>
                <a:gd name="T58" fmla="*/ 2147483646 w 196"/>
                <a:gd name="T59" fmla="*/ 2147483646 h 108"/>
                <a:gd name="T60" fmla="*/ 2147483646 w 196"/>
                <a:gd name="T61" fmla="*/ 2147483646 h 108"/>
                <a:gd name="T62" fmla="*/ 2147483646 w 196"/>
                <a:gd name="T63" fmla="*/ 2147483646 h 108"/>
                <a:gd name="T64" fmla="*/ 2147483646 w 196"/>
                <a:gd name="T65" fmla="*/ 2147483646 h 108"/>
                <a:gd name="T66" fmla="*/ 2147483646 w 196"/>
                <a:gd name="T67" fmla="*/ 2147483646 h 108"/>
                <a:gd name="T68" fmla="*/ 2147483646 w 196"/>
                <a:gd name="T69" fmla="*/ 2147483646 h 108"/>
                <a:gd name="T70" fmla="*/ 2147483646 w 196"/>
                <a:gd name="T71" fmla="*/ 2147483646 h 108"/>
                <a:gd name="T72" fmla="*/ 2147483646 w 196"/>
                <a:gd name="T73" fmla="*/ 2147483646 h 108"/>
                <a:gd name="T74" fmla="*/ 2147483646 w 196"/>
                <a:gd name="T75" fmla="*/ 2147483646 h 108"/>
                <a:gd name="T76" fmla="*/ 2147483646 w 196"/>
                <a:gd name="T77" fmla="*/ 2147483646 h 108"/>
                <a:gd name="T78" fmla="*/ 2147483646 w 196"/>
                <a:gd name="T79" fmla="*/ 2147483646 h 108"/>
                <a:gd name="T80" fmla="*/ 2147483646 w 196"/>
                <a:gd name="T81" fmla="*/ 2147483646 h 108"/>
                <a:gd name="T82" fmla="*/ 2147483646 w 196"/>
                <a:gd name="T83" fmla="*/ 2147483646 h 108"/>
                <a:gd name="T84" fmla="*/ 2147483646 w 196"/>
                <a:gd name="T85" fmla="*/ 2147483646 h 108"/>
                <a:gd name="T86" fmla="*/ 2147483646 w 196"/>
                <a:gd name="T87" fmla="*/ 2147483646 h 108"/>
                <a:gd name="T88" fmla="*/ 2147483646 w 196"/>
                <a:gd name="T89" fmla="*/ 2147483646 h 108"/>
                <a:gd name="T90" fmla="*/ 2147483646 w 196"/>
                <a:gd name="T91" fmla="*/ 2147483646 h 108"/>
                <a:gd name="T92" fmla="*/ 2147483646 w 196"/>
                <a:gd name="T93" fmla="*/ 2147483646 h 108"/>
                <a:gd name="T94" fmla="*/ 2147483646 w 196"/>
                <a:gd name="T95" fmla="*/ 2147483646 h 108"/>
                <a:gd name="T96" fmla="*/ 2147483646 w 196"/>
                <a:gd name="T97" fmla="*/ 2147483646 h 108"/>
                <a:gd name="T98" fmla="*/ 2147483646 w 196"/>
                <a:gd name="T99" fmla="*/ 2147483646 h 108"/>
                <a:gd name="T100" fmla="*/ 2147483646 w 196"/>
                <a:gd name="T101" fmla="*/ 2147483646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6"/>
                <a:gd name="T154" fmla="*/ 0 h 108"/>
                <a:gd name="T155" fmla="*/ 196 w 196"/>
                <a:gd name="T156" fmla="*/ 108 h 10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6" h="108">
                  <a:moveTo>
                    <a:pt x="190" y="2"/>
                  </a:moveTo>
                  <a:lnTo>
                    <a:pt x="187" y="2"/>
                  </a:lnTo>
                  <a:lnTo>
                    <a:pt x="184" y="1"/>
                  </a:lnTo>
                  <a:lnTo>
                    <a:pt x="181" y="1"/>
                  </a:lnTo>
                  <a:lnTo>
                    <a:pt x="179" y="1"/>
                  </a:lnTo>
                  <a:lnTo>
                    <a:pt x="176" y="0"/>
                  </a:lnTo>
                  <a:lnTo>
                    <a:pt x="173" y="0"/>
                  </a:lnTo>
                  <a:lnTo>
                    <a:pt x="170" y="0"/>
                  </a:lnTo>
                  <a:lnTo>
                    <a:pt x="167" y="0"/>
                  </a:lnTo>
                  <a:lnTo>
                    <a:pt x="162" y="0"/>
                  </a:lnTo>
                  <a:lnTo>
                    <a:pt x="156" y="1"/>
                  </a:lnTo>
                  <a:lnTo>
                    <a:pt x="151" y="1"/>
                  </a:lnTo>
                  <a:lnTo>
                    <a:pt x="146" y="2"/>
                  </a:lnTo>
                  <a:lnTo>
                    <a:pt x="141" y="2"/>
                  </a:lnTo>
                  <a:lnTo>
                    <a:pt x="136" y="3"/>
                  </a:lnTo>
                  <a:lnTo>
                    <a:pt x="132" y="5"/>
                  </a:lnTo>
                  <a:lnTo>
                    <a:pt x="127" y="6"/>
                  </a:lnTo>
                  <a:lnTo>
                    <a:pt x="123" y="7"/>
                  </a:lnTo>
                  <a:lnTo>
                    <a:pt x="119" y="8"/>
                  </a:lnTo>
                  <a:lnTo>
                    <a:pt x="115" y="10"/>
                  </a:lnTo>
                  <a:lnTo>
                    <a:pt x="111" y="12"/>
                  </a:lnTo>
                  <a:lnTo>
                    <a:pt x="107" y="14"/>
                  </a:lnTo>
                  <a:lnTo>
                    <a:pt x="104" y="16"/>
                  </a:lnTo>
                  <a:lnTo>
                    <a:pt x="101" y="18"/>
                  </a:lnTo>
                  <a:lnTo>
                    <a:pt x="98" y="20"/>
                  </a:lnTo>
                  <a:lnTo>
                    <a:pt x="95" y="18"/>
                  </a:lnTo>
                  <a:lnTo>
                    <a:pt x="92" y="16"/>
                  </a:lnTo>
                  <a:lnTo>
                    <a:pt x="89" y="14"/>
                  </a:lnTo>
                  <a:lnTo>
                    <a:pt x="85" y="12"/>
                  </a:lnTo>
                  <a:lnTo>
                    <a:pt x="82" y="10"/>
                  </a:lnTo>
                  <a:lnTo>
                    <a:pt x="77" y="8"/>
                  </a:lnTo>
                  <a:lnTo>
                    <a:pt x="73" y="7"/>
                  </a:lnTo>
                  <a:lnTo>
                    <a:pt x="69" y="6"/>
                  </a:lnTo>
                  <a:lnTo>
                    <a:pt x="64" y="5"/>
                  </a:lnTo>
                  <a:lnTo>
                    <a:pt x="60" y="3"/>
                  </a:lnTo>
                  <a:lnTo>
                    <a:pt x="55" y="2"/>
                  </a:lnTo>
                  <a:lnTo>
                    <a:pt x="50" y="2"/>
                  </a:lnTo>
                  <a:lnTo>
                    <a:pt x="45" y="1"/>
                  </a:lnTo>
                  <a:lnTo>
                    <a:pt x="40" y="1"/>
                  </a:lnTo>
                  <a:lnTo>
                    <a:pt x="35" y="0"/>
                  </a:lnTo>
                  <a:lnTo>
                    <a:pt x="29" y="0"/>
                  </a:lnTo>
                  <a:lnTo>
                    <a:pt x="26" y="0"/>
                  </a:lnTo>
                  <a:lnTo>
                    <a:pt x="23" y="0"/>
                  </a:lnTo>
                  <a:lnTo>
                    <a:pt x="21" y="0"/>
                  </a:lnTo>
                  <a:lnTo>
                    <a:pt x="18" y="1"/>
                  </a:lnTo>
                  <a:lnTo>
                    <a:pt x="15" y="1"/>
                  </a:lnTo>
                  <a:lnTo>
                    <a:pt x="12" y="1"/>
                  </a:lnTo>
                  <a:lnTo>
                    <a:pt x="9" y="2"/>
                  </a:lnTo>
                  <a:lnTo>
                    <a:pt x="7" y="2"/>
                  </a:lnTo>
                  <a:lnTo>
                    <a:pt x="0" y="3"/>
                  </a:lnTo>
                  <a:lnTo>
                    <a:pt x="0" y="82"/>
                  </a:lnTo>
                  <a:lnTo>
                    <a:pt x="0" y="108"/>
                  </a:lnTo>
                  <a:lnTo>
                    <a:pt x="10" y="107"/>
                  </a:lnTo>
                  <a:lnTo>
                    <a:pt x="11" y="107"/>
                  </a:lnTo>
                  <a:lnTo>
                    <a:pt x="12" y="107"/>
                  </a:lnTo>
                  <a:lnTo>
                    <a:pt x="14" y="106"/>
                  </a:lnTo>
                  <a:lnTo>
                    <a:pt x="15" y="106"/>
                  </a:lnTo>
                  <a:lnTo>
                    <a:pt x="16" y="106"/>
                  </a:lnTo>
                  <a:lnTo>
                    <a:pt x="18" y="106"/>
                  </a:lnTo>
                  <a:lnTo>
                    <a:pt x="19" y="106"/>
                  </a:lnTo>
                  <a:lnTo>
                    <a:pt x="20" y="106"/>
                  </a:lnTo>
                  <a:lnTo>
                    <a:pt x="26" y="93"/>
                  </a:lnTo>
                  <a:lnTo>
                    <a:pt x="25" y="93"/>
                  </a:lnTo>
                  <a:lnTo>
                    <a:pt x="24" y="94"/>
                  </a:lnTo>
                  <a:lnTo>
                    <a:pt x="22" y="94"/>
                  </a:lnTo>
                  <a:lnTo>
                    <a:pt x="21" y="94"/>
                  </a:lnTo>
                  <a:lnTo>
                    <a:pt x="20" y="94"/>
                  </a:lnTo>
                  <a:lnTo>
                    <a:pt x="18" y="94"/>
                  </a:lnTo>
                  <a:lnTo>
                    <a:pt x="17" y="94"/>
                  </a:lnTo>
                  <a:lnTo>
                    <a:pt x="16" y="94"/>
                  </a:lnTo>
                  <a:lnTo>
                    <a:pt x="16" y="89"/>
                  </a:lnTo>
                  <a:lnTo>
                    <a:pt x="18" y="89"/>
                  </a:lnTo>
                  <a:lnTo>
                    <a:pt x="19" y="89"/>
                  </a:lnTo>
                  <a:lnTo>
                    <a:pt x="21" y="88"/>
                  </a:lnTo>
                  <a:lnTo>
                    <a:pt x="22" y="88"/>
                  </a:lnTo>
                  <a:lnTo>
                    <a:pt x="24" y="88"/>
                  </a:lnTo>
                  <a:lnTo>
                    <a:pt x="26" y="88"/>
                  </a:lnTo>
                  <a:lnTo>
                    <a:pt x="27" y="88"/>
                  </a:lnTo>
                  <a:lnTo>
                    <a:pt x="29" y="88"/>
                  </a:lnTo>
                  <a:lnTo>
                    <a:pt x="35" y="76"/>
                  </a:lnTo>
                  <a:lnTo>
                    <a:pt x="33" y="76"/>
                  </a:lnTo>
                  <a:lnTo>
                    <a:pt x="30" y="76"/>
                  </a:lnTo>
                  <a:lnTo>
                    <a:pt x="28" y="76"/>
                  </a:lnTo>
                  <a:lnTo>
                    <a:pt x="25" y="76"/>
                  </a:lnTo>
                  <a:lnTo>
                    <a:pt x="23" y="76"/>
                  </a:lnTo>
                  <a:lnTo>
                    <a:pt x="21" y="76"/>
                  </a:lnTo>
                  <a:lnTo>
                    <a:pt x="18" y="77"/>
                  </a:lnTo>
                  <a:lnTo>
                    <a:pt x="16" y="77"/>
                  </a:lnTo>
                  <a:lnTo>
                    <a:pt x="16" y="13"/>
                  </a:lnTo>
                  <a:lnTo>
                    <a:pt x="18" y="13"/>
                  </a:lnTo>
                  <a:lnTo>
                    <a:pt x="19" y="13"/>
                  </a:lnTo>
                  <a:lnTo>
                    <a:pt x="21" y="13"/>
                  </a:lnTo>
                  <a:lnTo>
                    <a:pt x="22" y="13"/>
                  </a:lnTo>
                  <a:lnTo>
                    <a:pt x="24" y="12"/>
                  </a:lnTo>
                  <a:lnTo>
                    <a:pt x="26" y="12"/>
                  </a:lnTo>
                  <a:lnTo>
                    <a:pt x="28" y="12"/>
                  </a:lnTo>
                  <a:lnTo>
                    <a:pt x="29" y="12"/>
                  </a:lnTo>
                  <a:lnTo>
                    <a:pt x="34" y="13"/>
                  </a:lnTo>
                  <a:lnTo>
                    <a:pt x="40" y="13"/>
                  </a:lnTo>
                  <a:lnTo>
                    <a:pt x="45" y="13"/>
                  </a:lnTo>
                  <a:lnTo>
                    <a:pt x="50" y="14"/>
                  </a:lnTo>
                  <a:lnTo>
                    <a:pt x="54" y="15"/>
                  </a:lnTo>
                  <a:lnTo>
                    <a:pt x="59" y="16"/>
                  </a:lnTo>
                  <a:lnTo>
                    <a:pt x="63" y="17"/>
                  </a:lnTo>
                  <a:lnTo>
                    <a:pt x="67" y="18"/>
                  </a:lnTo>
                  <a:lnTo>
                    <a:pt x="71" y="20"/>
                  </a:lnTo>
                  <a:lnTo>
                    <a:pt x="75" y="21"/>
                  </a:lnTo>
                  <a:lnTo>
                    <a:pt x="79" y="23"/>
                  </a:lnTo>
                  <a:lnTo>
                    <a:pt x="82" y="25"/>
                  </a:lnTo>
                  <a:lnTo>
                    <a:pt x="85" y="27"/>
                  </a:lnTo>
                  <a:lnTo>
                    <a:pt x="87" y="29"/>
                  </a:lnTo>
                  <a:lnTo>
                    <a:pt x="90" y="31"/>
                  </a:lnTo>
                  <a:lnTo>
                    <a:pt x="91" y="33"/>
                  </a:lnTo>
                  <a:lnTo>
                    <a:pt x="98" y="43"/>
                  </a:lnTo>
                  <a:lnTo>
                    <a:pt x="105" y="33"/>
                  </a:lnTo>
                  <a:lnTo>
                    <a:pt x="107" y="31"/>
                  </a:lnTo>
                  <a:lnTo>
                    <a:pt x="109" y="29"/>
                  </a:lnTo>
                  <a:lnTo>
                    <a:pt x="112" y="27"/>
                  </a:lnTo>
                  <a:lnTo>
                    <a:pt x="115" y="25"/>
                  </a:lnTo>
                  <a:lnTo>
                    <a:pt x="118" y="23"/>
                  </a:lnTo>
                  <a:lnTo>
                    <a:pt x="121" y="21"/>
                  </a:lnTo>
                  <a:lnTo>
                    <a:pt x="125" y="20"/>
                  </a:lnTo>
                  <a:lnTo>
                    <a:pt x="129" y="18"/>
                  </a:lnTo>
                  <a:lnTo>
                    <a:pt x="133" y="17"/>
                  </a:lnTo>
                  <a:lnTo>
                    <a:pt x="137" y="16"/>
                  </a:lnTo>
                  <a:lnTo>
                    <a:pt x="142" y="15"/>
                  </a:lnTo>
                  <a:lnTo>
                    <a:pt x="147" y="14"/>
                  </a:lnTo>
                  <a:lnTo>
                    <a:pt x="152" y="13"/>
                  </a:lnTo>
                  <a:lnTo>
                    <a:pt x="157" y="13"/>
                  </a:lnTo>
                  <a:lnTo>
                    <a:pt x="162" y="13"/>
                  </a:lnTo>
                  <a:lnTo>
                    <a:pt x="167" y="12"/>
                  </a:lnTo>
                  <a:lnTo>
                    <a:pt x="169" y="12"/>
                  </a:lnTo>
                  <a:lnTo>
                    <a:pt x="170" y="12"/>
                  </a:lnTo>
                  <a:lnTo>
                    <a:pt x="172" y="12"/>
                  </a:lnTo>
                  <a:lnTo>
                    <a:pt x="174" y="13"/>
                  </a:lnTo>
                  <a:lnTo>
                    <a:pt x="176" y="13"/>
                  </a:lnTo>
                  <a:lnTo>
                    <a:pt x="177" y="13"/>
                  </a:lnTo>
                  <a:lnTo>
                    <a:pt x="179" y="13"/>
                  </a:lnTo>
                  <a:lnTo>
                    <a:pt x="181" y="13"/>
                  </a:lnTo>
                  <a:lnTo>
                    <a:pt x="181" y="77"/>
                  </a:lnTo>
                  <a:lnTo>
                    <a:pt x="179" y="77"/>
                  </a:lnTo>
                  <a:lnTo>
                    <a:pt x="177" y="76"/>
                  </a:lnTo>
                  <a:lnTo>
                    <a:pt x="176" y="76"/>
                  </a:lnTo>
                  <a:lnTo>
                    <a:pt x="174" y="76"/>
                  </a:lnTo>
                  <a:lnTo>
                    <a:pt x="172" y="76"/>
                  </a:lnTo>
                  <a:lnTo>
                    <a:pt x="170" y="76"/>
                  </a:lnTo>
                  <a:lnTo>
                    <a:pt x="169" y="76"/>
                  </a:lnTo>
                  <a:lnTo>
                    <a:pt x="167" y="76"/>
                  </a:lnTo>
                  <a:lnTo>
                    <a:pt x="164" y="76"/>
                  </a:lnTo>
                  <a:lnTo>
                    <a:pt x="162" y="76"/>
                  </a:lnTo>
                  <a:lnTo>
                    <a:pt x="160" y="76"/>
                  </a:lnTo>
                  <a:lnTo>
                    <a:pt x="157" y="76"/>
                  </a:lnTo>
                  <a:lnTo>
                    <a:pt x="155" y="77"/>
                  </a:lnTo>
                  <a:lnTo>
                    <a:pt x="153" y="77"/>
                  </a:lnTo>
                  <a:lnTo>
                    <a:pt x="150" y="77"/>
                  </a:lnTo>
                  <a:lnTo>
                    <a:pt x="148" y="77"/>
                  </a:lnTo>
                  <a:lnTo>
                    <a:pt x="149" y="78"/>
                  </a:lnTo>
                  <a:lnTo>
                    <a:pt x="150" y="80"/>
                  </a:lnTo>
                  <a:lnTo>
                    <a:pt x="151" y="81"/>
                  </a:lnTo>
                  <a:lnTo>
                    <a:pt x="152" y="82"/>
                  </a:lnTo>
                  <a:lnTo>
                    <a:pt x="153" y="84"/>
                  </a:lnTo>
                  <a:lnTo>
                    <a:pt x="154" y="86"/>
                  </a:lnTo>
                  <a:lnTo>
                    <a:pt x="155" y="87"/>
                  </a:lnTo>
                  <a:lnTo>
                    <a:pt x="157" y="89"/>
                  </a:lnTo>
                  <a:lnTo>
                    <a:pt x="160" y="88"/>
                  </a:lnTo>
                  <a:lnTo>
                    <a:pt x="163" y="88"/>
                  </a:lnTo>
                  <a:lnTo>
                    <a:pt x="166" y="88"/>
                  </a:lnTo>
                  <a:lnTo>
                    <a:pt x="169" y="88"/>
                  </a:lnTo>
                  <a:lnTo>
                    <a:pt x="172" y="88"/>
                  </a:lnTo>
                  <a:lnTo>
                    <a:pt x="175" y="88"/>
                  </a:lnTo>
                  <a:lnTo>
                    <a:pt x="177" y="89"/>
                  </a:lnTo>
                  <a:lnTo>
                    <a:pt x="181" y="89"/>
                  </a:lnTo>
                  <a:lnTo>
                    <a:pt x="181" y="94"/>
                  </a:lnTo>
                  <a:lnTo>
                    <a:pt x="179" y="94"/>
                  </a:lnTo>
                  <a:lnTo>
                    <a:pt x="177" y="94"/>
                  </a:lnTo>
                  <a:lnTo>
                    <a:pt x="176" y="94"/>
                  </a:lnTo>
                  <a:lnTo>
                    <a:pt x="174" y="94"/>
                  </a:lnTo>
                  <a:lnTo>
                    <a:pt x="172" y="93"/>
                  </a:lnTo>
                  <a:lnTo>
                    <a:pt x="170" y="93"/>
                  </a:lnTo>
                  <a:lnTo>
                    <a:pt x="169" y="93"/>
                  </a:lnTo>
                  <a:lnTo>
                    <a:pt x="167" y="93"/>
                  </a:lnTo>
                  <a:lnTo>
                    <a:pt x="165" y="93"/>
                  </a:lnTo>
                  <a:lnTo>
                    <a:pt x="164" y="93"/>
                  </a:lnTo>
                  <a:lnTo>
                    <a:pt x="162" y="93"/>
                  </a:lnTo>
                  <a:lnTo>
                    <a:pt x="161" y="94"/>
                  </a:lnTo>
                  <a:lnTo>
                    <a:pt x="162" y="95"/>
                  </a:lnTo>
                  <a:lnTo>
                    <a:pt x="163" y="97"/>
                  </a:lnTo>
                  <a:lnTo>
                    <a:pt x="164" y="98"/>
                  </a:lnTo>
                  <a:lnTo>
                    <a:pt x="165" y="100"/>
                  </a:lnTo>
                  <a:lnTo>
                    <a:pt x="166" y="101"/>
                  </a:lnTo>
                  <a:lnTo>
                    <a:pt x="167" y="103"/>
                  </a:lnTo>
                  <a:lnTo>
                    <a:pt x="169" y="104"/>
                  </a:lnTo>
                  <a:lnTo>
                    <a:pt x="170" y="105"/>
                  </a:lnTo>
                  <a:lnTo>
                    <a:pt x="172" y="105"/>
                  </a:lnTo>
                  <a:lnTo>
                    <a:pt x="174" y="106"/>
                  </a:lnTo>
                  <a:lnTo>
                    <a:pt x="176" y="106"/>
                  </a:lnTo>
                  <a:lnTo>
                    <a:pt x="178" y="106"/>
                  </a:lnTo>
                  <a:lnTo>
                    <a:pt x="181" y="106"/>
                  </a:lnTo>
                  <a:lnTo>
                    <a:pt x="183" y="106"/>
                  </a:lnTo>
                  <a:lnTo>
                    <a:pt x="185" y="107"/>
                  </a:lnTo>
                  <a:lnTo>
                    <a:pt x="187" y="107"/>
                  </a:lnTo>
                  <a:lnTo>
                    <a:pt x="196" y="108"/>
                  </a:lnTo>
                  <a:lnTo>
                    <a:pt x="196" y="3"/>
                  </a:lnTo>
                  <a:lnTo>
                    <a:pt x="19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0" name="Freeform 262"/>
            <p:cNvSpPr>
              <a:spLocks/>
            </p:cNvSpPr>
            <p:nvPr/>
          </p:nvSpPr>
          <p:spPr bwMode="auto">
            <a:xfrm>
              <a:off x="2546350" y="4614863"/>
              <a:ext cx="39688" cy="30162"/>
            </a:xfrm>
            <a:custGeom>
              <a:avLst/>
              <a:gdLst>
                <a:gd name="T0" fmla="*/ 2147483646 w 21"/>
                <a:gd name="T1" fmla="*/ 0 h 12"/>
                <a:gd name="T2" fmla="*/ 0 w 21"/>
                <a:gd name="T3" fmla="*/ 2147483646 h 12"/>
                <a:gd name="T4" fmla="*/ 2147483646 w 21"/>
                <a:gd name="T5" fmla="*/ 2147483646 h 12"/>
                <a:gd name="T6" fmla="*/ 2147483646 w 21"/>
                <a:gd name="T7" fmla="*/ 2147483646 h 12"/>
                <a:gd name="T8" fmla="*/ 2147483646 w 21"/>
                <a:gd name="T9" fmla="*/ 2147483646 h 12"/>
                <a:gd name="T10" fmla="*/ 2147483646 w 21"/>
                <a:gd name="T11" fmla="*/ 2147483646 h 12"/>
                <a:gd name="T12" fmla="*/ 2147483646 w 21"/>
                <a:gd name="T13" fmla="*/ 2147483646 h 12"/>
                <a:gd name="T14" fmla="*/ 2147483646 w 21"/>
                <a:gd name="T15" fmla="*/ 2147483646 h 12"/>
                <a:gd name="T16" fmla="*/ 2147483646 w 21"/>
                <a:gd name="T17" fmla="*/ 2147483646 h 12"/>
                <a:gd name="T18" fmla="*/ 2147483646 w 21"/>
                <a:gd name="T19" fmla="*/ 2147483646 h 12"/>
                <a:gd name="T20" fmla="*/ 2147483646 w 21"/>
                <a:gd name="T21" fmla="*/ 0 h 12"/>
                <a:gd name="T22" fmla="*/ 2147483646 w 21"/>
                <a:gd name="T23" fmla="*/ 0 h 12"/>
                <a:gd name="T24" fmla="*/ 2147483646 w 21"/>
                <a:gd name="T25" fmla="*/ 0 h 12"/>
                <a:gd name="T26" fmla="*/ 2147483646 w 21"/>
                <a:gd name="T27" fmla="*/ 0 h 12"/>
                <a:gd name="T28" fmla="*/ 2147483646 w 21"/>
                <a:gd name="T29" fmla="*/ 0 h 12"/>
                <a:gd name="T30" fmla="*/ 2147483646 w 21"/>
                <a:gd name="T31" fmla="*/ 0 h 12"/>
                <a:gd name="T32" fmla="*/ 2147483646 w 21"/>
                <a:gd name="T33" fmla="*/ 0 h 12"/>
                <a:gd name="T34" fmla="*/ 2147483646 w 21"/>
                <a:gd name="T35" fmla="*/ 0 h 12"/>
                <a:gd name="T36" fmla="*/ 2147483646 w 21"/>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12"/>
                <a:gd name="T59" fmla="*/ 21 w 21"/>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12">
                  <a:moveTo>
                    <a:pt x="6" y="0"/>
                  </a:moveTo>
                  <a:lnTo>
                    <a:pt x="0" y="12"/>
                  </a:lnTo>
                  <a:lnTo>
                    <a:pt x="2" y="12"/>
                  </a:lnTo>
                  <a:lnTo>
                    <a:pt x="5" y="12"/>
                  </a:lnTo>
                  <a:lnTo>
                    <a:pt x="8" y="12"/>
                  </a:lnTo>
                  <a:lnTo>
                    <a:pt x="10" y="12"/>
                  </a:lnTo>
                  <a:lnTo>
                    <a:pt x="13" y="12"/>
                  </a:lnTo>
                  <a:lnTo>
                    <a:pt x="16" y="12"/>
                  </a:lnTo>
                  <a:lnTo>
                    <a:pt x="18" y="12"/>
                  </a:lnTo>
                  <a:lnTo>
                    <a:pt x="21" y="12"/>
                  </a:lnTo>
                  <a:lnTo>
                    <a:pt x="20" y="0"/>
                  </a:lnTo>
                  <a:lnTo>
                    <a:pt x="18" y="0"/>
                  </a:lnTo>
                  <a:lnTo>
                    <a:pt x="17" y="0"/>
                  </a:lnTo>
                  <a:lnTo>
                    <a:pt x="15" y="0"/>
                  </a:lnTo>
                  <a:lnTo>
                    <a:pt x="13" y="0"/>
                  </a:lnTo>
                  <a:lnTo>
                    <a:pt x="11" y="0"/>
                  </a:lnTo>
                  <a:lnTo>
                    <a:pt x="9"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1" name="Freeform 263"/>
            <p:cNvSpPr>
              <a:spLocks/>
            </p:cNvSpPr>
            <p:nvPr/>
          </p:nvSpPr>
          <p:spPr bwMode="auto">
            <a:xfrm>
              <a:off x="2795588" y="4614863"/>
              <a:ext cx="31750" cy="30162"/>
            </a:xfrm>
            <a:custGeom>
              <a:avLst/>
              <a:gdLst>
                <a:gd name="T0" fmla="*/ 0 w 17"/>
                <a:gd name="T1" fmla="*/ 0 h 12"/>
                <a:gd name="T2" fmla="*/ 2147483646 w 17"/>
                <a:gd name="T3" fmla="*/ 2147483646 h 12"/>
                <a:gd name="T4" fmla="*/ 2147483646 w 17"/>
                <a:gd name="T5" fmla="*/ 2147483646 h 12"/>
                <a:gd name="T6" fmla="*/ 2147483646 w 17"/>
                <a:gd name="T7" fmla="*/ 2147483646 h 12"/>
                <a:gd name="T8" fmla="*/ 2147483646 w 17"/>
                <a:gd name="T9" fmla="*/ 2147483646 h 12"/>
                <a:gd name="T10" fmla="*/ 2147483646 w 17"/>
                <a:gd name="T11" fmla="*/ 2147483646 h 12"/>
                <a:gd name="T12" fmla="*/ 2147483646 w 17"/>
                <a:gd name="T13" fmla="*/ 2147483646 h 12"/>
                <a:gd name="T14" fmla="*/ 2147483646 w 17"/>
                <a:gd name="T15" fmla="*/ 2147483646 h 12"/>
                <a:gd name="T16" fmla="*/ 2147483646 w 17"/>
                <a:gd name="T17" fmla="*/ 2147483646 h 12"/>
                <a:gd name="T18" fmla="*/ 2147483646 w 17"/>
                <a:gd name="T19" fmla="*/ 2147483646 h 12"/>
                <a:gd name="T20" fmla="*/ 2147483646 w 17"/>
                <a:gd name="T21" fmla="*/ 2147483646 h 12"/>
                <a:gd name="T22" fmla="*/ 2147483646 w 17"/>
                <a:gd name="T23" fmla="*/ 2147483646 h 12"/>
                <a:gd name="T24" fmla="*/ 2147483646 w 17"/>
                <a:gd name="T25" fmla="*/ 2147483646 h 12"/>
                <a:gd name="T26" fmla="*/ 2147483646 w 17"/>
                <a:gd name="T27" fmla="*/ 2147483646 h 12"/>
                <a:gd name="T28" fmla="*/ 2147483646 w 17"/>
                <a:gd name="T29" fmla="*/ 2147483646 h 12"/>
                <a:gd name="T30" fmla="*/ 2147483646 w 17"/>
                <a:gd name="T31" fmla="*/ 2147483646 h 12"/>
                <a:gd name="T32" fmla="*/ 2147483646 w 17"/>
                <a:gd name="T33" fmla="*/ 2147483646 h 12"/>
                <a:gd name="T34" fmla="*/ 2147483646 w 17"/>
                <a:gd name="T35" fmla="*/ 0 h 12"/>
                <a:gd name="T36" fmla="*/ 2147483646 w 17"/>
                <a:gd name="T37" fmla="*/ 0 h 12"/>
                <a:gd name="T38" fmla="*/ 2147483646 w 17"/>
                <a:gd name="T39" fmla="*/ 0 h 12"/>
                <a:gd name="T40" fmla="*/ 2147483646 w 17"/>
                <a:gd name="T41" fmla="*/ 0 h 12"/>
                <a:gd name="T42" fmla="*/ 2147483646 w 17"/>
                <a:gd name="T43" fmla="*/ 0 h 12"/>
                <a:gd name="T44" fmla="*/ 2147483646 w 17"/>
                <a:gd name="T45" fmla="*/ 0 h 12"/>
                <a:gd name="T46" fmla="*/ 2147483646 w 17"/>
                <a:gd name="T47" fmla="*/ 0 h 12"/>
                <a:gd name="T48" fmla="*/ 2147483646 w 17"/>
                <a:gd name="T49" fmla="*/ 0 h 12"/>
                <a:gd name="T50" fmla="*/ 0 w 17"/>
                <a:gd name="T51" fmla="*/ 0 h 1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
                <a:gd name="T79" fmla="*/ 0 h 12"/>
                <a:gd name="T80" fmla="*/ 17 w 17"/>
                <a:gd name="T81" fmla="*/ 12 h 1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 h="12">
                  <a:moveTo>
                    <a:pt x="0" y="0"/>
                  </a:moveTo>
                  <a:lnTo>
                    <a:pt x="4" y="12"/>
                  </a:lnTo>
                  <a:lnTo>
                    <a:pt x="6" y="12"/>
                  </a:lnTo>
                  <a:lnTo>
                    <a:pt x="7" y="12"/>
                  </a:lnTo>
                  <a:lnTo>
                    <a:pt x="9" y="12"/>
                  </a:lnTo>
                  <a:lnTo>
                    <a:pt x="11" y="12"/>
                  </a:lnTo>
                  <a:lnTo>
                    <a:pt x="12" y="12"/>
                  </a:lnTo>
                  <a:lnTo>
                    <a:pt x="14" y="12"/>
                  </a:lnTo>
                  <a:lnTo>
                    <a:pt x="15" y="12"/>
                  </a:lnTo>
                  <a:lnTo>
                    <a:pt x="17" y="12"/>
                  </a:lnTo>
                  <a:lnTo>
                    <a:pt x="16" y="10"/>
                  </a:lnTo>
                  <a:lnTo>
                    <a:pt x="15" y="9"/>
                  </a:lnTo>
                  <a:lnTo>
                    <a:pt x="14" y="7"/>
                  </a:lnTo>
                  <a:lnTo>
                    <a:pt x="13" y="6"/>
                  </a:lnTo>
                  <a:lnTo>
                    <a:pt x="12" y="4"/>
                  </a:lnTo>
                  <a:lnTo>
                    <a:pt x="11" y="3"/>
                  </a:lnTo>
                  <a:lnTo>
                    <a:pt x="9" y="1"/>
                  </a:lnTo>
                  <a:lnTo>
                    <a:pt x="8" y="0"/>
                  </a:lnTo>
                  <a:lnTo>
                    <a:pt x="7" y="0"/>
                  </a:lnTo>
                  <a:lnTo>
                    <a:pt x="6" y="0"/>
                  </a:lnTo>
                  <a:lnTo>
                    <a:pt x="5" y="0"/>
                  </a:lnTo>
                  <a:lnTo>
                    <a:pt x="4" y="0"/>
                  </a:lnTo>
                  <a:lnTo>
                    <a:pt x="3" y="0"/>
                  </a:lnTo>
                  <a:lnTo>
                    <a:pt x="2" y="0"/>
                  </a:lnTo>
                  <a:lnTo>
                    <a:pt x="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2" name="Freeform 264"/>
            <p:cNvSpPr>
              <a:spLocks/>
            </p:cNvSpPr>
            <p:nvPr/>
          </p:nvSpPr>
          <p:spPr bwMode="auto">
            <a:xfrm>
              <a:off x="2582863" y="4573588"/>
              <a:ext cx="220663" cy="112712"/>
            </a:xfrm>
            <a:custGeom>
              <a:avLst/>
              <a:gdLst>
                <a:gd name="T0" fmla="*/ 2147483646 w 117"/>
                <a:gd name="T1" fmla="*/ 2147483646 h 45"/>
                <a:gd name="T2" fmla="*/ 2147483646 w 117"/>
                <a:gd name="T3" fmla="*/ 2147483646 h 45"/>
                <a:gd name="T4" fmla="*/ 2147483646 w 117"/>
                <a:gd name="T5" fmla="*/ 2147483646 h 45"/>
                <a:gd name="T6" fmla="*/ 2147483646 w 117"/>
                <a:gd name="T7" fmla="*/ 2147483646 h 45"/>
                <a:gd name="T8" fmla="*/ 2147483646 w 117"/>
                <a:gd name="T9" fmla="*/ 2147483646 h 45"/>
                <a:gd name="T10" fmla="*/ 2147483646 w 117"/>
                <a:gd name="T11" fmla="*/ 2147483646 h 45"/>
                <a:gd name="T12" fmla="*/ 2147483646 w 117"/>
                <a:gd name="T13" fmla="*/ 2147483646 h 45"/>
                <a:gd name="T14" fmla="*/ 2147483646 w 117"/>
                <a:gd name="T15" fmla="*/ 2147483646 h 45"/>
                <a:gd name="T16" fmla="*/ 2147483646 w 117"/>
                <a:gd name="T17" fmla="*/ 2147483646 h 45"/>
                <a:gd name="T18" fmla="*/ 2147483646 w 117"/>
                <a:gd name="T19" fmla="*/ 2147483646 h 45"/>
                <a:gd name="T20" fmla="*/ 2147483646 w 117"/>
                <a:gd name="T21" fmla="*/ 2147483646 h 45"/>
                <a:gd name="T22" fmla="*/ 2147483646 w 117"/>
                <a:gd name="T23" fmla="*/ 2147483646 h 45"/>
                <a:gd name="T24" fmla="*/ 2147483646 w 117"/>
                <a:gd name="T25" fmla="*/ 2147483646 h 45"/>
                <a:gd name="T26" fmla="*/ 2147483646 w 117"/>
                <a:gd name="T27" fmla="*/ 2147483646 h 45"/>
                <a:gd name="T28" fmla="*/ 2147483646 w 117"/>
                <a:gd name="T29" fmla="*/ 2147483646 h 45"/>
                <a:gd name="T30" fmla="*/ 2147483646 w 117"/>
                <a:gd name="T31" fmla="*/ 2147483646 h 45"/>
                <a:gd name="T32" fmla="*/ 2147483646 w 117"/>
                <a:gd name="T33" fmla="*/ 2147483646 h 45"/>
                <a:gd name="T34" fmla="*/ 2147483646 w 117"/>
                <a:gd name="T35" fmla="*/ 2147483646 h 45"/>
                <a:gd name="T36" fmla="*/ 2147483646 w 117"/>
                <a:gd name="T37" fmla="*/ 2147483646 h 45"/>
                <a:gd name="T38" fmla="*/ 2147483646 w 117"/>
                <a:gd name="T39" fmla="*/ 2147483646 h 45"/>
                <a:gd name="T40" fmla="*/ 2147483646 w 117"/>
                <a:gd name="T41" fmla="*/ 2147483646 h 45"/>
                <a:gd name="T42" fmla="*/ 2147483646 w 117"/>
                <a:gd name="T43" fmla="*/ 2147483646 h 45"/>
                <a:gd name="T44" fmla="*/ 2147483646 w 117"/>
                <a:gd name="T45" fmla="*/ 2147483646 h 45"/>
                <a:gd name="T46" fmla="*/ 2147483646 w 117"/>
                <a:gd name="T47" fmla="*/ 2147483646 h 45"/>
                <a:gd name="T48" fmla="*/ 2147483646 w 117"/>
                <a:gd name="T49" fmla="*/ 2147483646 h 45"/>
                <a:gd name="T50" fmla="*/ 2147483646 w 117"/>
                <a:gd name="T51" fmla="*/ 2147483646 h 45"/>
                <a:gd name="T52" fmla="*/ 2147483646 w 117"/>
                <a:gd name="T53" fmla="*/ 2147483646 h 45"/>
                <a:gd name="T54" fmla="*/ 2147483646 w 117"/>
                <a:gd name="T55" fmla="*/ 2147483646 h 45"/>
                <a:gd name="T56" fmla="*/ 2147483646 w 117"/>
                <a:gd name="T57" fmla="*/ 2147483646 h 45"/>
                <a:gd name="T58" fmla="*/ 2147483646 w 117"/>
                <a:gd name="T59" fmla="*/ 2147483646 h 45"/>
                <a:gd name="T60" fmla="*/ 2147483646 w 117"/>
                <a:gd name="T61" fmla="*/ 2147483646 h 45"/>
                <a:gd name="T62" fmla="*/ 2147483646 w 117"/>
                <a:gd name="T63" fmla="*/ 2147483646 h 45"/>
                <a:gd name="T64" fmla="*/ 2147483646 w 117"/>
                <a:gd name="T65" fmla="*/ 2147483646 h 45"/>
                <a:gd name="T66" fmla="*/ 2147483646 w 117"/>
                <a:gd name="T67" fmla="*/ 2147483646 h 45"/>
                <a:gd name="T68" fmla="*/ 2147483646 w 117"/>
                <a:gd name="T69" fmla="*/ 2147483646 h 45"/>
                <a:gd name="T70" fmla="*/ 2147483646 w 117"/>
                <a:gd name="T71" fmla="*/ 2147483646 h 45"/>
                <a:gd name="T72" fmla="*/ 2147483646 w 117"/>
                <a:gd name="T73" fmla="*/ 2147483646 h 45"/>
                <a:gd name="T74" fmla="*/ 2147483646 w 117"/>
                <a:gd name="T75" fmla="*/ 2147483646 h 45"/>
                <a:gd name="T76" fmla="*/ 2147483646 w 117"/>
                <a:gd name="T77" fmla="*/ 2147483646 h 45"/>
                <a:gd name="T78" fmla="*/ 2147483646 w 117"/>
                <a:gd name="T79" fmla="*/ 2147483646 h 45"/>
                <a:gd name="T80" fmla="*/ 2147483646 w 117"/>
                <a:gd name="T81" fmla="*/ 2147483646 h 45"/>
                <a:gd name="T82" fmla="*/ 2147483646 w 117"/>
                <a:gd name="T83" fmla="*/ 2147483646 h 45"/>
                <a:gd name="T84" fmla="*/ 2147483646 w 117"/>
                <a:gd name="T85" fmla="*/ 2147483646 h 45"/>
                <a:gd name="T86" fmla="*/ 2147483646 w 117"/>
                <a:gd name="T87" fmla="*/ 2147483646 h 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45"/>
                <a:gd name="T134" fmla="*/ 117 w 117"/>
                <a:gd name="T135" fmla="*/ 45 h 4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45">
                  <a:moveTo>
                    <a:pt x="67" y="31"/>
                  </a:moveTo>
                  <a:lnTo>
                    <a:pt x="68" y="29"/>
                  </a:lnTo>
                  <a:lnTo>
                    <a:pt x="70" y="27"/>
                  </a:lnTo>
                  <a:lnTo>
                    <a:pt x="72" y="26"/>
                  </a:lnTo>
                  <a:lnTo>
                    <a:pt x="74" y="24"/>
                  </a:lnTo>
                  <a:lnTo>
                    <a:pt x="76" y="23"/>
                  </a:lnTo>
                  <a:lnTo>
                    <a:pt x="78" y="22"/>
                  </a:lnTo>
                  <a:lnTo>
                    <a:pt x="81" y="21"/>
                  </a:lnTo>
                  <a:lnTo>
                    <a:pt x="84" y="19"/>
                  </a:lnTo>
                  <a:lnTo>
                    <a:pt x="87" y="18"/>
                  </a:lnTo>
                  <a:lnTo>
                    <a:pt x="90" y="17"/>
                  </a:lnTo>
                  <a:lnTo>
                    <a:pt x="93" y="16"/>
                  </a:lnTo>
                  <a:lnTo>
                    <a:pt x="96" y="15"/>
                  </a:lnTo>
                  <a:lnTo>
                    <a:pt x="99" y="14"/>
                  </a:lnTo>
                  <a:lnTo>
                    <a:pt x="103" y="14"/>
                  </a:lnTo>
                  <a:lnTo>
                    <a:pt x="106" y="13"/>
                  </a:lnTo>
                  <a:lnTo>
                    <a:pt x="110" y="13"/>
                  </a:lnTo>
                  <a:lnTo>
                    <a:pt x="106" y="1"/>
                  </a:lnTo>
                  <a:lnTo>
                    <a:pt x="102" y="1"/>
                  </a:lnTo>
                  <a:lnTo>
                    <a:pt x="99" y="2"/>
                  </a:lnTo>
                  <a:lnTo>
                    <a:pt x="95" y="3"/>
                  </a:lnTo>
                  <a:lnTo>
                    <a:pt x="92" y="4"/>
                  </a:lnTo>
                  <a:lnTo>
                    <a:pt x="88" y="5"/>
                  </a:lnTo>
                  <a:lnTo>
                    <a:pt x="85" y="6"/>
                  </a:lnTo>
                  <a:lnTo>
                    <a:pt x="82" y="7"/>
                  </a:lnTo>
                  <a:lnTo>
                    <a:pt x="79" y="8"/>
                  </a:lnTo>
                  <a:lnTo>
                    <a:pt x="76" y="9"/>
                  </a:lnTo>
                  <a:lnTo>
                    <a:pt x="73" y="10"/>
                  </a:lnTo>
                  <a:lnTo>
                    <a:pt x="70" y="12"/>
                  </a:lnTo>
                  <a:lnTo>
                    <a:pt x="68" y="13"/>
                  </a:lnTo>
                  <a:lnTo>
                    <a:pt x="65" y="14"/>
                  </a:lnTo>
                  <a:lnTo>
                    <a:pt x="63" y="16"/>
                  </a:lnTo>
                  <a:lnTo>
                    <a:pt x="61" y="17"/>
                  </a:lnTo>
                  <a:lnTo>
                    <a:pt x="59" y="19"/>
                  </a:lnTo>
                  <a:lnTo>
                    <a:pt x="56" y="17"/>
                  </a:lnTo>
                  <a:lnTo>
                    <a:pt x="54" y="15"/>
                  </a:lnTo>
                  <a:lnTo>
                    <a:pt x="51" y="13"/>
                  </a:lnTo>
                  <a:lnTo>
                    <a:pt x="48" y="12"/>
                  </a:lnTo>
                  <a:lnTo>
                    <a:pt x="45" y="10"/>
                  </a:lnTo>
                  <a:lnTo>
                    <a:pt x="41" y="9"/>
                  </a:lnTo>
                  <a:lnTo>
                    <a:pt x="38" y="7"/>
                  </a:lnTo>
                  <a:lnTo>
                    <a:pt x="34" y="6"/>
                  </a:lnTo>
                  <a:lnTo>
                    <a:pt x="30" y="5"/>
                  </a:lnTo>
                  <a:lnTo>
                    <a:pt x="26" y="4"/>
                  </a:lnTo>
                  <a:lnTo>
                    <a:pt x="22" y="3"/>
                  </a:lnTo>
                  <a:lnTo>
                    <a:pt x="18" y="2"/>
                  </a:lnTo>
                  <a:lnTo>
                    <a:pt x="13" y="1"/>
                  </a:lnTo>
                  <a:lnTo>
                    <a:pt x="9" y="1"/>
                  </a:lnTo>
                  <a:lnTo>
                    <a:pt x="4" y="0"/>
                  </a:lnTo>
                  <a:lnTo>
                    <a:pt x="0" y="0"/>
                  </a:lnTo>
                  <a:lnTo>
                    <a:pt x="1" y="12"/>
                  </a:lnTo>
                  <a:lnTo>
                    <a:pt x="5" y="12"/>
                  </a:lnTo>
                  <a:lnTo>
                    <a:pt x="9" y="13"/>
                  </a:lnTo>
                  <a:lnTo>
                    <a:pt x="13" y="13"/>
                  </a:lnTo>
                  <a:lnTo>
                    <a:pt x="17" y="14"/>
                  </a:lnTo>
                  <a:lnTo>
                    <a:pt x="21" y="15"/>
                  </a:lnTo>
                  <a:lnTo>
                    <a:pt x="25" y="16"/>
                  </a:lnTo>
                  <a:lnTo>
                    <a:pt x="28" y="17"/>
                  </a:lnTo>
                  <a:lnTo>
                    <a:pt x="31" y="18"/>
                  </a:lnTo>
                  <a:lnTo>
                    <a:pt x="35" y="20"/>
                  </a:lnTo>
                  <a:lnTo>
                    <a:pt x="38" y="21"/>
                  </a:lnTo>
                  <a:lnTo>
                    <a:pt x="41" y="22"/>
                  </a:lnTo>
                  <a:lnTo>
                    <a:pt x="43" y="24"/>
                  </a:lnTo>
                  <a:lnTo>
                    <a:pt x="45" y="25"/>
                  </a:lnTo>
                  <a:lnTo>
                    <a:pt x="48" y="27"/>
                  </a:lnTo>
                  <a:lnTo>
                    <a:pt x="49" y="29"/>
                  </a:lnTo>
                  <a:lnTo>
                    <a:pt x="51" y="31"/>
                  </a:lnTo>
                  <a:lnTo>
                    <a:pt x="49" y="30"/>
                  </a:lnTo>
                  <a:lnTo>
                    <a:pt x="46" y="28"/>
                  </a:lnTo>
                  <a:lnTo>
                    <a:pt x="44" y="27"/>
                  </a:lnTo>
                  <a:lnTo>
                    <a:pt x="41" y="26"/>
                  </a:lnTo>
                  <a:lnTo>
                    <a:pt x="38" y="24"/>
                  </a:lnTo>
                  <a:lnTo>
                    <a:pt x="35" y="24"/>
                  </a:lnTo>
                  <a:lnTo>
                    <a:pt x="32" y="23"/>
                  </a:lnTo>
                  <a:lnTo>
                    <a:pt x="29" y="22"/>
                  </a:lnTo>
                  <a:lnTo>
                    <a:pt x="26" y="21"/>
                  </a:lnTo>
                  <a:lnTo>
                    <a:pt x="22" y="20"/>
                  </a:lnTo>
                  <a:lnTo>
                    <a:pt x="19" y="19"/>
                  </a:lnTo>
                  <a:lnTo>
                    <a:pt x="16" y="19"/>
                  </a:lnTo>
                  <a:lnTo>
                    <a:pt x="12" y="18"/>
                  </a:lnTo>
                  <a:lnTo>
                    <a:pt x="9" y="18"/>
                  </a:lnTo>
                  <a:lnTo>
                    <a:pt x="5" y="17"/>
                  </a:lnTo>
                  <a:lnTo>
                    <a:pt x="1" y="17"/>
                  </a:lnTo>
                  <a:lnTo>
                    <a:pt x="2" y="29"/>
                  </a:lnTo>
                  <a:lnTo>
                    <a:pt x="6" y="29"/>
                  </a:lnTo>
                  <a:lnTo>
                    <a:pt x="10" y="30"/>
                  </a:lnTo>
                  <a:lnTo>
                    <a:pt x="13" y="30"/>
                  </a:lnTo>
                  <a:lnTo>
                    <a:pt x="16" y="31"/>
                  </a:lnTo>
                  <a:lnTo>
                    <a:pt x="20" y="32"/>
                  </a:lnTo>
                  <a:lnTo>
                    <a:pt x="23" y="33"/>
                  </a:lnTo>
                  <a:lnTo>
                    <a:pt x="26" y="33"/>
                  </a:lnTo>
                  <a:lnTo>
                    <a:pt x="29" y="35"/>
                  </a:lnTo>
                  <a:lnTo>
                    <a:pt x="32" y="36"/>
                  </a:lnTo>
                  <a:lnTo>
                    <a:pt x="35" y="37"/>
                  </a:lnTo>
                  <a:lnTo>
                    <a:pt x="38" y="38"/>
                  </a:lnTo>
                  <a:lnTo>
                    <a:pt x="40" y="39"/>
                  </a:lnTo>
                  <a:lnTo>
                    <a:pt x="42" y="40"/>
                  </a:lnTo>
                  <a:lnTo>
                    <a:pt x="44" y="42"/>
                  </a:lnTo>
                  <a:lnTo>
                    <a:pt x="46" y="43"/>
                  </a:lnTo>
                  <a:lnTo>
                    <a:pt x="48" y="45"/>
                  </a:lnTo>
                  <a:lnTo>
                    <a:pt x="70" y="45"/>
                  </a:lnTo>
                  <a:lnTo>
                    <a:pt x="72" y="43"/>
                  </a:lnTo>
                  <a:lnTo>
                    <a:pt x="74" y="42"/>
                  </a:lnTo>
                  <a:lnTo>
                    <a:pt x="76" y="40"/>
                  </a:lnTo>
                  <a:lnTo>
                    <a:pt x="78" y="39"/>
                  </a:lnTo>
                  <a:lnTo>
                    <a:pt x="81" y="38"/>
                  </a:lnTo>
                  <a:lnTo>
                    <a:pt x="83" y="36"/>
                  </a:lnTo>
                  <a:lnTo>
                    <a:pt x="86" y="35"/>
                  </a:lnTo>
                  <a:lnTo>
                    <a:pt x="89" y="34"/>
                  </a:lnTo>
                  <a:lnTo>
                    <a:pt x="92" y="33"/>
                  </a:lnTo>
                  <a:lnTo>
                    <a:pt x="95" y="32"/>
                  </a:lnTo>
                  <a:lnTo>
                    <a:pt x="99" y="31"/>
                  </a:lnTo>
                  <a:lnTo>
                    <a:pt x="102" y="31"/>
                  </a:lnTo>
                  <a:lnTo>
                    <a:pt x="106" y="30"/>
                  </a:lnTo>
                  <a:lnTo>
                    <a:pt x="109" y="30"/>
                  </a:lnTo>
                  <a:lnTo>
                    <a:pt x="113" y="29"/>
                  </a:lnTo>
                  <a:lnTo>
                    <a:pt x="117" y="29"/>
                  </a:lnTo>
                  <a:lnTo>
                    <a:pt x="112" y="17"/>
                  </a:lnTo>
                  <a:lnTo>
                    <a:pt x="109" y="18"/>
                  </a:lnTo>
                  <a:lnTo>
                    <a:pt x="106" y="18"/>
                  </a:lnTo>
                  <a:lnTo>
                    <a:pt x="102" y="19"/>
                  </a:lnTo>
                  <a:lnTo>
                    <a:pt x="99" y="19"/>
                  </a:lnTo>
                  <a:lnTo>
                    <a:pt x="96" y="20"/>
                  </a:lnTo>
                  <a:lnTo>
                    <a:pt x="93" y="21"/>
                  </a:lnTo>
                  <a:lnTo>
                    <a:pt x="90" y="21"/>
                  </a:lnTo>
                  <a:lnTo>
                    <a:pt x="87" y="22"/>
                  </a:lnTo>
                  <a:lnTo>
                    <a:pt x="84" y="23"/>
                  </a:lnTo>
                  <a:lnTo>
                    <a:pt x="82" y="24"/>
                  </a:lnTo>
                  <a:lnTo>
                    <a:pt x="79" y="25"/>
                  </a:lnTo>
                  <a:lnTo>
                    <a:pt x="76" y="26"/>
                  </a:lnTo>
                  <a:lnTo>
                    <a:pt x="73" y="27"/>
                  </a:lnTo>
                  <a:lnTo>
                    <a:pt x="71" y="28"/>
                  </a:lnTo>
                  <a:lnTo>
                    <a:pt x="69" y="30"/>
                  </a:lnTo>
                  <a:lnTo>
                    <a:pt x="67"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3" name="Freeform 265"/>
            <p:cNvSpPr>
              <a:spLocks/>
            </p:cNvSpPr>
            <p:nvPr/>
          </p:nvSpPr>
          <p:spPr bwMode="auto">
            <a:xfrm>
              <a:off x="2559050" y="4513263"/>
              <a:ext cx="111125" cy="39687"/>
            </a:xfrm>
            <a:custGeom>
              <a:avLst/>
              <a:gdLst>
                <a:gd name="T0" fmla="*/ 2147483646 w 59"/>
                <a:gd name="T1" fmla="*/ 2147483646 h 16"/>
                <a:gd name="T2" fmla="*/ 2147483646 w 59"/>
                <a:gd name="T3" fmla="*/ 2147483646 h 16"/>
                <a:gd name="T4" fmla="*/ 2147483646 w 59"/>
                <a:gd name="T5" fmla="*/ 2147483646 h 16"/>
                <a:gd name="T6" fmla="*/ 2147483646 w 59"/>
                <a:gd name="T7" fmla="*/ 2147483646 h 16"/>
                <a:gd name="T8" fmla="*/ 2147483646 w 59"/>
                <a:gd name="T9" fmla="*/ 2147483646 h 16"/>
                <a:gd name="T10" fmla="*/ 2147483646 w 59"/>
                <a:gd name="T11" fmla="*/ 2147483646 h 16"/>
                <a:gd name="T12" fmla="*/ 2147483646 w 59"/>
                <a:gd name="T13" fmla="*/ 2147483646 h 16"/>
                <a:gd name="T14" fmla="*/ 2147483646 w 59"/>
                <a:gd name="T15" fmla="*/ 2147483646 h 16"/>
                <a:gd name="T16" fmla="*/ 2147483646 w 59"/>
                <a:gd name="T17" fmla="*/ 2147483646 h 16"/>
                <a:gd name="T18" fmla="*/ 2147483646 w 59"/>
                <a:gd name="T19" fmla="*/ 2147483646 h 16"/>
                <a:gd name="T20" fmla="*/ 2147483646 w 59"/>
                <a:gd name="T21" fmla="*/ 2147483646 h 16"/>
                <a:gd name="T22" fmla="*/ 2147483646 w 59"/>
                <a:gd name="T23" fmla="*/ 2147483646 h 16"/>
                <a:gd name="T24" fmla="*/ 2147483646 w 59"/>
                <a:gd name="T25" fmla="*/ 2147483646 h 16"/>
                <a:gd name="T26" fmla="*/ 2147483646 w 59"/>
                <a:gd name="T27" fmla="*/ 0 h 16"/>
                <a:gd name="T28" fmla="*/ 2147483646 w 59"/>
                <a:gd name="T29" fmla="*/ 0 h 16"/>
                <a:gd name="T30" fmla="*/ 2147483646 w 59"/>
                <a:gd name="T31" fmla="*/ 0 h 16"/>
                <a:gd name="T32" fmla="*/ 2147483646 w 59"/>
                <a:gd name="T33" fmla="*/ 0 h 16"/>
                <a:gd name="T34" fmla="*/ 2147483646 w 59"/>
                <a:gd name="T35" fmla="*/ 0 h 16"/>
                <a:gd name="T36" fmla="*/ 2147483646 w 59"/>
                <a:gd name="T37" fmla="*/ 0 h 16"/>
                <a:gd name="T38" fmla="*/ 2147483646 w 59"/>
                <a:gd name="T39" fmla="*/ 0 h 16"/>
                <a:gd name="T40" fmla="*/ 0 w 59"/>
                <a:gd name="T41" fmla="*/ 2147483646 h 16"/>
                <a:gd name="T42" fmla="*/ 0 w 59"/>
                <a:gd name="T43" fmla="*/ 2147483646 h 16"/>
                <a:gd name="T44" fmla="*/ 0 w 59"/>
                <a:gd name="T45" fmla="*/ 2147483646 h 16"/>
                <a:gd name="T46" fmla="*/ 2147483646 w 59"/>
                <a:gd name="T47" fmla="*/ 2147483646 h 16"/>
                <a:gd name="T48" fmla="*/ 2147483646 w 59"/>
                <a:gd name="T49" fmla="*/ 2147483646 h 16"/>
                <a:gd name="T50" fmla="*/ 2147483646 w 59"/>
                <a:gd name="T51" fmla="*/ 2147483646 h 16"/>
                <a:gd name="T52" fmla="*/ 2147483646 w 59"/>
                <a:gd name="T53" fmla="*/ 2147483646 h 16"/>
                <a:gd name="T54" fmla="*/ 2147483646 w 59"/>
                <a:gd name="T55" fmla="*/ 2147483646 h 16"/>
                <a:gd name="T56" fmla="*/ 2147483646 w 59"/>
                <a:gd name="T57" fmla="*/ 2147483646 h 16"/>
                <a:gd name="T58" fmla="*/ 2147483646 w 59"/>
                <a:gd name="T59" fmla="*/ 2147483646 h 16"/>
                <a:gd name="T60" fmla="*/ 2147483646 w 59"/>
                <a:gd name="T61" fmla="*/ 2147483646 h 16"/>
                <a:gd name="T62" fmla="*/ 2147483646 w 59"/>
                <a:gd name="T63" fmla="*/ 2147483646 h 16"/>
                <a:gd name="T64" fmla="*/ 2147483646 w 59"/>
                <a:gd name="T65" fmla="*/ 2147483646 h 16"/>
                <a:gd name="T66" fmla="*/ 2147483646 w 59"/>
                <a:gd name="T67" fmla="*/ 2147483646 h 16"/>
                <a:gd name="T68" fmla="*/ 2147483646 w 59"/>
                <a:gd name="T69" fmla="*/ 2147483646 h 16"/>
                <a:gd name="T70" fmla="*/ 2147483646 w 59"/>
                <a:gd name="T71" fmla="*/ 2147483646 h 16"/>
                <a:gd name="T72" fmla="*/ 2147483646 w 59"/>
                <a:gd name="T73" fmla="*/ 2147483646 h 16"/>
                <a:gd name="T74" fmla="*/ 2147483646 w 59"/>
                <a:gd name="T75" fmla="*/ 2147483646 h 16"/>
                <a:gd name="T76" fmla="*/ 2147483646 w 59"/>
                <a:gd name="T77" fmla="*/ 2147483646 h 16"/>
                <a:gd name="T78" fmla="*/ 2147483646 w 59"/>
                <a:gd name="T79" fmla="*/ 2147483646 h 16"/>
                <a:gd name="T80" fmla="*/ 2147483646 w 59"/>
                <a:gd name="T81" fmla="*/ 2147483646 h 16"/>
                <a:gd name="T82" fmla="*/ 2147483646 w 59"/>
                <a:gd name="T83" fmla="*/ 2147483646 h 16"/>
                <a:gd name="T84" fmla="*/ 2147483646 w 59"/>
                <a:gd name="T85" fmla="*/ 2147483646 h 16"/>
                <a:gd name="T86" fmla="*/ 2147483646 w 59"/>
                <a:gd name="T87" fmla="*/ 2147483646 h 16"/>
                <a:gd name="T88" fmla="*/ 2147483646 w 59"/>
                <a:gd name="T89" fmla="*/ 2147483646 h 16"/>
                <a:gd name="T90" fmla="*/ 2147483646 w 59"/>
                <a:gd name="T91" fmla="*/ 2147483646 h 16"/>
                <a:gd name="T92" fmla="*/ 2147483646 w 59"/>
                <a:gd name="T93" fmla="*/ 2147483646 h 16"/>
                <a:gd name="T94" fmla="*/ 2147483646 w 59"/>
                <a:gd name="T95" fmla="*/ 2147483646 h 16"/>
                <a:gd name="T96" fmla="*/ 2147483646 w 59"/>
                <a:gd name="T97" fmla="*/ 2147483646 h 16"/>
                <a:gd name="T98" fmla="*/ 2147483646 w 59"/>
                <a:gd name="T99" fmla="*/ 2147483646 h 1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9"/>
                <a:gd name="T151" fmla="*/ 0 h 16"/>
                <a:gd name="T152" fmla="*/ 59 w 59"/>
                <a:gd name="T153" fmla="*/ 16 h 1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9" h="16">
                  <a:moveTo>
                    <a:pt x="58" y="11"/>
                  </a:moveTo>
                  <a:lnTo>
                    <a:pt x="58" y="11"/>
                  </a:lnTo>
                  <a:lnTo>
                    <a:pt x="55" y="10"/>
                  </a:lnTo>
                  <a:lnTo>
                    <a:pt x="52" y="8"/>
                  </a:lnTo>
                  <a:lnTo>
                    <a:pt x="49" y="7"/>
                  </a:lnTo>
                  <a:lnTo>
                    <a:pt x="46" y="6"/>
                  </a:lnTo>
                  <a:lnTo>
                    <a:pt x="43" y="5"/>
                  </a:lnTo>
                  <a:lnTo>
                    <a:pt x="40" y="4"/>
                  </a:lnTo>
                  <a:lnTo>
                    <a:pt x="36" y="3"/>
                  </a:lnTo>
                  <a:lnTo>
                    <a:pt x="33" y="2"/>
                  </a:lnTo>
                  <a:lnTo>
                    <a:pt x="29" y="2"/>
                  </a:lnTo>
                  <a:lnTo>
                    <a:pt x="26" y="1"/>
                  </a:lnTo>
                  <a:lnTo>
                    <a:pt x="22" y="1"/>
                  </a:lnTo>
                  <a:lnTo>
                    <a:pt x="18" y="0"/>
                  </a:lnTo>
                  <a:lnTo>
                    <a:pt x="15" y="0"/>
                  </a:lnTo>
                  <a:lnTo>
                    <a:pt x="11" y="0"/>
                  </a:lnTo>
                  <a:lnTo>
                    <a:pt x="7" y="0"/>
                  </a:lnTo>
                  <a:lnTo>
                    <a:pt x="3" y="0"/>
                  </a:lnTo>
                  <a:lnTo>
                    <a:pt x="2" y="0"/>
                  </a:lnTo>
                  <a:lnTo>
                    <a:pt x="1" y="0"/>
                  </a:lnTo>
                  <a:lnTo>
                    <a:pt x="0" y="1"/>
                  </a:lnTo>
                  <a:lnTo>
                    <a:pt x="0" y="3"/>
                  </a:lnTo>
                  <a:lnTo>
                    <a:pt x="0" y="4"/>
                  </a:lnTo>
                  <a:lnTo>
                    <a:pt x="1" y="5"/>
                  </a:lnTo>
                  <a:lnTo>
                    <a:pt x="2" y="6"/>
                  </a:lnTo>
                  <a:lnTo>
                    <a:pt x="3" y="6"/>
                  </a:lnTo>
                  <a:lnTo>
                    <a:pt x="7" y="6"/>
                  </a:lnTo>
                  <a:lnTo>
                    <a:pt x="10" y="6"/>
                  </a:lnTo>
                  <a:lnTo>
                    <a:pt x="14" y="6"/>
                  </a:lnTo>
                  <a:lnTo>
                    <a:pt x="17" y="6"/>
                  </a:lnTo>
                  <a:lnTo>
                    <a:pt x="21" y="7"/>
                  </a:lnTo>
                  <a:lnTo>
                    <a:pt x="24" y="7"/>
                  </a:lnTo>
                  <a:lnTo>
                    <a:pt x="27" y="8"/>
                  </a:lnTo>
                  <a:lnTo>
                    <a:pt x="30" y="8"/>
                  </a:lnTo>
                  <a:lnTo>
                    <a:pt x="34" y="9"/>
                  </a:lnTo>
                  <a:lnTo>
                    <a:pt x="37" y="10"/>
                  </a:lnTo>
                  <a:lnTo>
                    <a:pt x="40" y="11"/>
                  </a:lnTo>
                  <a:lnTo>
                    <a:pt x="43" y="12"/>
                  </a:lnTo>
                  <a:lnTo>
                    <a:pt x="45" y="13"/>
                  </a:lnTo>
                  <a:lnTo>
                    <a:pt x="48" y="14"/>
                  </a:lnTo>
                  <a:lnTo>
                    <a:pt x="51" y="15"/>
                  </a:lnTo>
                  <a:lnTo>
                    <a:pt x="54" y="16"/>
                  </a:lnTo>
                  <a:lnTo>
                    <a:pt x="55" y="16"/>
                  </a:lnTo>
                  <a:lnTo>
                    <a:pt x="56" y="16"/>
                  </a:lnTo>
                  <a:lnTo>
                    <a:pt x="58" y="16"/>
                  </a:lnTo>
                  <a:lnTo>
                    <a:pt x="58" y="15"/>
                  </a:lnTo>
                  <a:lnTo>
                    <a:pt x="59" y="14"/>
                  </a:lnTo>
                  <a:lnTo>
                    <a:pt x="59" y="13"/>
                  </a:lnTo>
                  <a:lnTo>
                    <a:pt x="58" y="12"/>
                  </a:lnTo>
                  <a:lnTo>
                    <a:pt x="5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4" name="Freeform 266"/>
            <p:cNvSpPr>
              <a:spLocks/>
            </p:cNvSpPr>
            <p:nvPr/>
          </p:nvSpPr>
          <p:spPr bwMode="auto">
            <a:xfrm>
              <a:off x="2711450" y="4457700"/>
              <a:ext cx="115888" cy="42862"/>
            </a:xfrm>
            <a:custGeom>
              <a:avLst/>
              <a:gdLst>
                <a:gd name="T0" fmla="*/ 2147483646 w 62"/>
                <a:gd name="T1" fmla="*/ 2147483646 h 17"/>
                <a:gd name="T2" fmla="*/ 2147483646 w 62"/>
                <a:gd name="T3" fmla="*/ 2147483646 h 17"/>
                <a:gd name="T4" fmla="*/ 2147483646 w 62"/>
                <a:gd name="T5" fmla="*/ 2147483646 h 17"/>
                <a:gd name="T6" fmla="*/ 2147483646 w 62"/>
                <a:gd name="T7" fmla="*/ 2147483646 h 17"/>
                <a:gd name="T8" fmla="*/ 2147483646 w 62"/>
                <a:gd name="T9" fmla="*/ 2147483646 h 17"/>
                <a:gd name="T10" fmla="*/ 2147483646 w 62"/>
                <a:gd name="T11" fmla="*/ 2147483646 h 17"/>
                <a:gd name="T12" fmla="*/ 2147483646 w 62"/>
                <a:gd name="T13" fmla="*/ 2147483646 h 17"/>
                <a:gd name="T14" fmla="*/ 2147483646 w 62"/>
                <a:gd name="T15" fmla="*/ 2147483646 h 17"/>
                <a:gd name="T16" fmla="*/ 2147483646 w 62"/>
                <a:gd name="T17" fmla="*/ 2147483646 h 17"/>
                <a:gd name="T18" fmla="*/ 2147483646 w 62"/>
                <a:gd name="T19" fmla="*/ 2147483646 h 17"/>
                <a:gd name="T20" fmla="*/ 2147483646 w 62"/>
                <a:gd name="T21" fmla="*/ 2147483646 h 17"/>
                <a:gd name="T22" fmla="*/ 2147483646 w 62"/>
                <a:gd name="T23" fmla="*/ 2147483646 h 17"/>
                <a:gd name="T24" fmla="*/ 2147483646 w 62"/>
                <a:gd name="T25" fmla="*/ 2147483646 h 17"/>
                <a:gd name="T26" fmla="*/ 2147483646 w 62"/>
                <a:gd name="T27" fmla="*/ 2147483646 h 17"/>
                <a:gd name="T28" fmla="*/ 2147483646 w 62"/>
                <a:gd name="T29" fmla="*/ 2147483646 h 17"/>
                <a:gd name="T30" fmla="*/ 2147483646 w 62"/>
                <a:gd name="T31" fmla="*/ 2147483646 h 17"/>
                <a:gd name="T32" fmla="*/ 2147483646 w 62"/>
                <a:gd name="T33" fmla="*/ 2147483646 h 17"/>
                <a:gd name="T34" fmla="*/ 2147483646 w 62"/>
                <a:gd name="T35" fmla="*/ 2147483646 h 17"/>
                <a:gd name="T36" fmla="*/ 2147483646 w 62"/>
                <a:gd name="T37" fmla="*/ 2147483646 h 17"/>
                <a:gd name="T38" fmla="*/ 2147483646 w 62"/>
                <a:gd name="T39" fmla="*/ 2147483646 h 17"/>
                <a:gd name="T40" fmla="*/ 2147483646 w 62"/>
                <a:gd name="T41" fmla="*/ 2147483646 h 17"/>
                <a:gd name="T42" fmla="*/ 2147483646 w 62"/>
                <a:gd name="T43" fmla="*/ 2147483646 h 17"/>
                <a:gd name="T44" fmla="*/ 2147483646 w 62"/>
                <a:gd name="T45" fmla="*/ 2147483646 h 17"/>
                <a:gd name="T46" fmla="*/ 2147483646 w 62"/>
                <a:gd name="T47" fmla="*/ 2147483646 h 17"/>
                <a:gd name="T48" fmla="*/ 2147483646 w 62"/>
                <a:gd name="T49" fmla="*/ 0 h 17"/>
                <a:gd name="T50" fmla="*/ 2147483646 w 62"/>
                <a:gd name="T51" fmla="*/ 0 h 17"/>
                <a:gd name="T52" fmla="*/ 2147483646 w 62"/>
                <a:gd name="T53" fmla="*/ 0 h 17"/>
                <a:gd name="T54" fmla="*/ 2147483646 w 62"/>
                <a:gd name="T55" fmla="*/ 0 h 17"/>
                <a:gd name="T56" fmla="*/ 2147483646 w 62"/>
                <a:gd name="T57" fmla="*/ 2147483646 h 17"/>
                <a:gd name="T58" fmla="*/ 2147483646 w 62"/>
                <a:gd name="T59" fmla="*/ 2147483646 h 17"/>
                <a:gd name="T60" fmla="*/ 2147483646 w 62"/>
                <a:gd name="T61" fmla="*/ 2147483646 h 17"/>
                <a:gd name="T62" fmla="*/ 2147483646 w 62"/>
                <a:gd name="T63" fmla="*/ 2147483646 h 17"/>
                <a:gd name="T64" fmla="*/ 2147483646 w 62"/>
                <a:gd name="T65" fmla="*/ 2147483646 h 17"/>
                <a:gd name="T66" fmla="*/ 2147483646 w 62"/>
                <a:gd name="T67" fmla="*/ 2147483646 h 17"/>
                <a:gd name="T68" fmla="*/ 2147483646 w 62"/>
                <a:gd name="T69" fmla="*/ 2147483646 h 17"/>
                <a:gd name="T70" fmla="*/ 2147483646 w 62"/>
                <a:gd name="T71" fmla="*/ 2147483646 h 17"/>
                <a:gd name="T72" fmla="*/ 2147483646 w 62"/>
                <a:gd name="T73" fmla="*/ 2147483646 h 17"/>
                <a:gd name="T74" fmla="*/ 2147483646 w 62"/>
                <a:gd name="T75" fmla="*/ 2147483646 h 17"/>
                <a:gd name="T76" fmla="*/ 2147483646 w 62"/>
                <a:gd name="T77" fmla="*/ 2147483646 h 17"/>
                <a:gd name="T78" fmla="*/ 2147483646 w 62"/>
                <a:gd name="T79" fmla="*/ 2147483646 h 17"/>
                <a:gd name="T80" fmla="*/ 2147483646 w 62"/>
                <a:gd name="T81" fmla="*/ 2147483646 h 17"/>
                <a:gd name="T82" fmla="*/ 2147483646 w 62"/>
                <a:gd name="T83" fmla="*/ 2147483646 h 17"/>
                <a:gd name="T84" fmla="*/ 2147483646 w 62"/>
                <a:gd name="T85" fmla="*/ 2147483646 h 17"/>
                <a:gd name="T86" fmla="*/ 0 w 62"/>
                <a:gd name="T87" fmla="*/ 2147483646 h 17"/>
                <a:gd name="T88" fmla="*/ 0 w 62"/>
                <a:gd name="T89" fmla="*/ 2147483646 h 17"/>
                <a:gd name="T90" fmla="*/ 2147483646 w 62"/>
                <a:gd name="T91" fmla="*/ 2147483646 h 17"/>
                <a:gd name="T92" fmla="*/ 2147483646 w 62"/>
                <a:gd name="T93" fmla="*/ 2147483646 h 17"/>
                <a:gd name="T94" fmla="*/ 2147483646 w 62"/>
                <a:gd name="T95" fmla="*/ 2147483646 h 17"/>
                <a:gd name="T96" fmla="*/ 2147483646 w 62"/>
                <a:gd name="T97" fmla="*/ 2147483646 h 17"/>
                <a:gd name="T98" fmla="*/ 2147483646 w 62"/>
                <a:gd name="T99" fmla="*/ 2147483646 h 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
                <a:gd name="T151" fmla="*/ 0 h 17"/>
                <a:gd name="T152" fmla="*/ 62 w 62"/>
                <a:gd name="T153" fmla="*/ 17 h 1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 h="17">
                  <a:moveTo>
                    <a:pt x="6" y="16"/>
                  </a:moveTo>
                  <a:lnTo>
                    <a:pt x="6" y="16"/>
                  </a:lnTo>
                  <a:lnTo>
                    <a:pt x="9" y="15"/>
                  </a:lnTo>
                  <a:lnTo>
                    <a:pt x="12" y="14"/>
                  </a:lnTo>
                  <a:lnTo>
                    <a:pt x="14" y="13"/>
                  </a:lnTo>
                  <a:lnTo>
                    <a:pt x="17" y="12"/>
                  </a:lnTo>
                  <a:lnTo>
                    <a:pt x="20" y="11"/>
                  </a:lnTo>
                  <a:lnTo>
                    <a:pt x="23" y="10"/>
                  </a:lnTo>
                  <a:lnTo>
                    <a:pt x="26" y="10"/>
                  </a:lnTo>
                  <a:lnTo>
                    <a:pt x="30" y="9"/>
                  </a:lnTo>
                  <a:lnTo>
                    <a:pt x="33" y="8"/>
                  </a:lnTo>
                  <a:lnTo>
                    <a:pt x="37" y="8"/>
                  </a:lnTo>
                  <a:lnTo>
                    <a:pt x="40" y="7"/>
                  </a:lnTo>
                  <a:lnTo>
                    <a:pt x="43" y="7"/>
                  </a:lnTo>
                  <a:lnTo>
                    <a:pt x="47" y="6"/>
                  </a:lnTo>
                  <a:lnTo>
                    <a:pt x="51" y="6"/>
                  </a:lnTo>
                  <a:lnTo>
                    <a:pt x="54" y="6"/>
                  </a:lnTo>
                  <a:lnTo>
                    <a:pt x="58" y="6"/>
                  </a:lnTo>
                  <a:lnTo>
                    <a:pt x="60" y="6"/>
                  </a:lnTo>
                  <a:lnTo>
                    <a:pt x="61" y="5"/>
                  </a:lnTo>
                  <a:lnTo>
                    <a:pt x="62" y="4"/>
                  </a:lnTo>
                  <a:lnTo>
                    <a:pt x="62" y="3"/>
                  </a:lnTo>
                  <a:lnTo>
                    <a:pt x="62" y="2"/>
                  </a:lnTo>
                  <a:lnTo>
                    <a:pt x="61" y="1"/>
                  </a:lnTo>
                  <a:lnTo>
                    <a:pt x="60" y="0"/>
                  </a:lnTo>
                  <a:lnTo>
                    <a:pt x="58" y="0"/>
                  </a:lnTo>
                  <a:lnTo>
                    <a:pt x="54" y="0"/>
                  </a:lnTo>
                  <a:lnTo>
                    <a:pt x="50" y="0"/>
                  </a:lnTo>
                  <a:lnTo>
                    <a:pt x="46" y="1"/>
                  </a:lnTo>
                  <a:lnTo>
                    <a:pt x="42" y="1"/>
                  </a:lnTo>
                  <a:lnTo>
                    <a:pt x="39" y="1"/>
                  </a:lnTo>
                  <a:lnTo>
                    <a:pt x="35" y="2"/>
                  </a:lnTo>
                  <a:lnTo>
                    <a:pt x="31" y="2"/>
                  </a:lnTo>
                  <a:lnTo>
                    <a:pt x="28" y="3"/>
                  </a:lnTo>
                  <a:lnTo>
                    <a:pt x="24" y="4"/>
                  </a:lnTo>
                  <a:lnTo>
                    <a:pt x="21" y="5"/>
                  </a:lnTo>
                  <a:lnTo>
                    <a:pt x="17" y="6"/>
                  </a:lnTo>
                  <a:lnTo>
                    <a:pt x="14" y="7"/>
                  </a:lnTo>
                  <a:lnTo>
                    <a:pt x="11" y="8"/>
                  </a:lnTo>
                  <a:lnTo>
                    <a:pt x="8" y="9"/>
                  </a:lnTo>
                  <a:lnTo>
                    <a:pt x="5" y="11"/>
                  </a:lnTo>
                  <a:lnTo>
                    <a:pt x="2" y="12"/>
                  </a:lnTo>
                  <a:lnTo>
                    <a:pt x="1" y="13"/>
                  </a:lnTo>
                  <a:lnTo>
                    <a:pt x="0" y="14"/>
                  </a:lnTo>
                  <a:lnTo>
                    <a:pt x="0" y="15"/>
                  </a:lnTo>
                  <a:lnTo>
                    <a:pt x="1" y="16"/>
                  </a:lnTo>
                  <a:lnTo>
                    <a:pt x="2" y="17"/>
                  </a:lnTo>
                  <a:lnTo>
                    <a:pt x="3" y="17"/>
                  </a:lnTo>
                  <a:lnTo>
                    <a:pt x="5" y="17"/>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5" name="Freeform 267"/>
            <p:cNvSpPr>
              <a:spLocks/>
            </p:cNvSpPr>
            <p:nvPr/>
          </p:nvSpPr>
          <p:spPr bwMode="auto">
            <a:xfrm>
              <a:off x="2714625" y="4513263"/>
              <a:ext cx="112713" cy="39687"/>
            </a:xfrm>
            <a:custGeom>
              <a:avLst/>
              <a:gdLst>
                <a:gd name="T0" fmla="*/ 2147483646 w 60"/>
                <a:gd name="T1" fmla="*/ 0 h 16"/>
                <a:gd name="T2" fmla="*/ 2147483646 w 60"/>
                <a:gd name="T3" fmla="*/ 0 h 16"/>
                <a:gd name="T4" fmla="*/ 2147483646 w 60"/>
                <a:gd name="T5" fmla="*/ 0 h 16"/>
                <a:gd name="T6" fmla="*/ 2147483646 w 60"/>
                <a:gd name="T7" fmla="*/ 0 h 16"/>
                <a:gd name="T8" fmla="*/ 2147483646 w 60"/>
                <a:gd name="T9" fmla="*/ 0 h 16"/>
                <a:gd name="T10" fmla="*/ 2147483646 w 60"/>
                <a:gd name="T11" fmla="*/ 2147483646 h 16"/>
                <a:gd name="T12" fmla="*/ 2147483646 w 60"/>
                <a:gd name="T13" fmla="*/ 2147483646 h 16"/>
                <a:gd name="T14" fmla="*/ 2147483646 w 60"/>
                <a:gd name="T15" fmla="*/ 2147483646 h 16"/>
                <a:gd name="T16" fmla="*/ 2147483646 w 60"/>
                <a:gd name="T17" fmla="*/ 2147483646 h 16"/>
                <a:gd name="T18" fmla="*/ 2147483646 w 60"/>
                <a:gd name="T19" fmla="*/ 2147483646 h 16"/>
                <a:gd name="T20" fmla="*/ 2147483646 w 60"/>
                <a:gd name="T21" fmla="*/ 2147483646 h 16"/>
                <a:gd name="T22" fmla="*/ 2147483646 w 60"/>
                <a:gd name="T23" fmla="*/ 2147483646 h 16"/>
                <a:gd name="T24" fmla="*/ 2147483646 w 60"/>
                <a:gd name="T25" fmla="*/ 2147483646 h 16"/>
                <a:gd name="T26" fmla="*/ 2147483646 w 60"/>
                <a:gd name="T27" fmla="*/ 2147483646 h 16"/>
                <a:gd name="T28" fmla="*/ 2147483646 w 60"/>
                <a:gd name="T29" fmla="*/ 2147483646 h 16"/>
                <a:gd name="T30" fmla="*/ 2147483646 w 60"/>
                <a:gd name="T31" fmla="*/ 2147483646 h 16"/>
                <a:gd name="T32" fmla="*/ 2147483646 w 60"/>
                <a:gd name="T33" fmla="*/ 2147483646 h 16"/>
                <a:gd name="T34" fmla="*/ 2147483646 w 60"/>
                <a:gd name="T35" fmla="*/ 2147483646 h 16"/>
                <a:gd name="T36" fmla="*/ 0 w 60"/>
                <a:gd name="T37" fmla="*/ 2147483646 h 16"/>
                <a:gd name="T38" fmla="*/ 0 w 60"/>
                <a:gd name="T39" fmla="*/ 2147483646 h 16"/>
                <a:gd name="T40" fmla="*/ 2147483646 w 60"/>
                <a:gd name="T41" fmla="*/ 2147483646 h 16"/>
                <a:gd name="T42" fmla="*/ 2147483646 w 60"/>
                <a:gd name="T43" fmla="*/ 2147483646 h 16"/>
                <a:gd name="T44" fmla="*/ 2147483646 w 60"/>
                <a:gd name="T45" fmla="*/ 2147483646 h 16"/>
                <a:gd name="T46" fmla="*/ 2147483646 w 60"/>
                <a:gd name="T47" fmla="*/ 2147483646 h 16"/>
                <a:gd name="T48" fmla="*/ 2147483646 w 60"/>
                <a:gd name="T49" fmla="*/ 2147483646 h 16"/>
                <a:gd name="T50" fmla="*/ 2147483646 w 60"/>
                <a:gd name="T51" fmla="*/ 2147483646 h 16"/>
                <a:gd name="T52" fmla="*/ 2147483646 w 60"/>
                <a:gd name="T53" fmla="*/ 2147483646 h 16"/>
                <a:gd name="T54" fmla="*/ 2147483646 w 60"/>
                <a:gd name="T55" fmla="*/ 2147483646 h 16"/>
                <a:gd name="T56" fmla="*/ 2147483646 w 60"/>
                <a:gd name="T57" fmla="*/ 2147483646 h 16"/>
                <a:gd name="T58" fmla="*/ 2147483646 w 60"/>
                <a:gd name="T59" fmla="*/ 2147483646 h 16"/>
                <a:gd name="T60" fmla="*/ 2147483646 w 60"/>
                <a:gd name="T61" fmla="*/ 2147483646 h 16"/>
                <a:gd name="T62" fmla="*/ 2147483646 w 60"/>
                <a:gd name="T63" fmla="*/ 2147483646 h 16"/>
                <a:gd name="T64" fmla="*/ 2147483646 w 60"/>
                <a:gd name="T65" fmla="*/ 2147483646 h 16"/>
                <a:gd name="T66" fmla="*/ 2147483646 w 60"/>
                <a:gd name="T67" fmla="*/ 2147483646 h 16"/>
                <a:gd name="T68" fmla="*/ 2147483646 w 60"/>
                <a:gd name="T69" fmla="*/ 2147483646 h 16"/>
                <a:gd name="T70" fmla="*/ 2147483646 w 60"/>
                <a:gd name="T71" fmla="*/ 2147483646 h 16"/>
                <a:gd name="T72" fmla="*/ 2147483646 w 60"/>
                <a:gd name="T73" fmla="*/ 2147483646 h 16"/>
                <a:gd name="T74" fmla="*/ 2147483646 w 60"/>
                <a:gd name="T75" fmla="*/ 2147483646 h 16"/>
                <a:gd name="T76" fmla="*/ 2147483646 w 60"/>
                <a:gd name="T77" fmla="*/ 2147483646 h 16"/>
                <a:gd name="T78" fmla="*/ 2147483646 w 60"/>
                <a:gd name="T79" fmla="*/ 2147483646 h 16"/>
                <a:gd name="T80" fmla="*/ 2147483646 w 60"/>
                <a:gd name="T81" fmla="*/ 2147483646 h 16"/>
                <a:gd name="T82" fmla="*/ 2147483646 w 60"/>
                <a:gd name="T83" fmla="*/ 2147483646 h 16"/>
                <a:gd name="T84" fmla="*/ 2147483646 w 60"/>
                <a:gd name="T85" fmla="*/ 2147483646 h 16"/>
                <a:gd name="T86" fmla="*/ 2147483646 w 60"/>
                <a:gd name="T87" fmla="*/ 2147483646 h 16"/>
                <a:gd name="T88" fmla="*/ 2147483646 w 60"/>
                <a:gd name="T89" fmla="*/ 2147483646 h 16"/>
                <a:gd name="T90" fmla="*/ 2147483646 w 60"/>
                <a:gd name="T91" fmla="*/ 2147483646 h 16"/>
                <a:gd name="T92" fmla="*/ 2147483646 w 60"/>
                <a:gd name="T93" fmla="*/ 0 h 16"/>
                <a:gd name="T94" fmla="*/ 2147483646 w 60"/>
                <a:gd name="T95" fmla="*/ 0 h 16"/>
                <a:gd name="T96" fmla="*/ 2147483646 w 60"/>
                <a:gd name="T97" fmla="*/ 0 h 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6"/>
                <a:gd name="T149" fmla="*/ 60 w 60"/>
                <a:gd name="T150" fmla="*/ 16 h 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6">
                  <a:moveTo>
                    <a:pt x="56" y="0"/>
                  </a:moveTo>
                  <a:lnTo>
                    <a:pt x="52" y="0"/>
                  </a:lnTo>
                  <a:lnTo>
                    <a:pt x="48" y="0"/>
                  </a:lnTo>
                  <a:lnTo>
                    <a:pt x="45" y="0"/>
                  </a:lnTo>
                  <a:lnTo>
                    <a:pt x="41" y="0"/>
                  </a:lnTo>
                  <a:lnTo>
                    <a:pt x="38" y="1"/>
                  </a:lnTo>
                  <a:lnTo>
                    <a:pt x="34" y="1"/>
                  </a:lnTo>
                  <a:lnTo>
                    <a:pt x="30" y="2"/>
                  </a:lnTo>
                  <a:lnTo>
                    <a:pt x="27" y="2"/>
                  </a:lnTo>
                  <a:lnTo>
                    <a:pt x="23" y="3"/>
                  </a:lnTo>
                  <a:lnTo>
                    <a:pt x="20" y="4"/>
                  </a:lnTo>
                  <a:lnTo>
                    <a:pt x="17" y="5"/>
                  </a:lnTo>
                  <a:lnTo>
                    <a:pt x="14" y="6"/>
                  </a:lnTo>
                  <a:lnTo>
                    <a:pt x="11" y="7"/>
                  </a:lnTo>
                  <a:lnTo>
                    <a:pt x="8" y="8"/>
                  </a:lnTo>
                  <a:lnTo>
                    <a:pt x="5" y="10"/>
                  </a:lnTo>
                  <a:lnTo>
                    <a:pt x="2" y="11"/>
                  </a:lnTo>
                  <a:lnTo>
                    <a:pt x="1" y="12"/>
                  </a:lnTo>
                  <a:lnTo>
                    <a:pt x="0" y="13"/>
                  </a:lnTo>
                  <a:lnTo>
                    <a:pt x="0" y="14"/>
                  </a:lnTo>
                  <a:lnTo>
                    <a:pt x="1" y="15"/>
                  </a:lnTo>
                  <a:lnTo>
                    <a:pt x="2" y="16"/>
                  </a:lnTo>
                  <a:lnTo>
                    <a:pt x="3" y="16"/>
                  </a:lnTo>
                  <a:lnTo>
                    <a:pt x="5" y="16"/>
                  </a:lnTo>
                  <a:lnTo>
                    <a:pt x="6" y="16"/>
                  </a:lnTo>
                  <a:lnTo>
                    <a:pt x="9" y="15"/>
                  </a:lnTo>
                  <a:lnTo>
                    <a:pt x="11" y="14"/>
                  </a:lnTo>
                  <a:lnTo>
                    <a:pt x="14" y="13"/>
                  </a:lnTo>
                  <a:lnTo>
                    <a:pt x="17" y="12"/>
                  </a:lnTo>
                  <a:lnTo>
                    <a:pt x="20" y="11"/>
                  </a:lnTo>
                  <a:lnTo>
                    <a:pt x="23" y="10"/>
                  </a:lnTo>
                  <a:lnTo>
                    <a:pt x="26" y="9"/>
                  </a:lnTo>
                  <a:lnTo>
                    <a:pt x="29" y="8"/>
                  </a:lnTo>
                  <a:lnTo>
                    <a:pt x="32" y="8"/>
                  </a:lnTo>
                  <a:lnTo>
                    <a:pt x="35" y="7"/>
                  </a:lnTo>
                  <a:lnTo>
                    <a:pt x="39" y="7"/>
                  </a:lnTo>
                  <a:lnTo>
                    <a:pt x="42" y="6"/>
                  </a:lnTo>
                  <a:lnTo>
                    <a:pt x="46" y="6"/>
                  </a:lnTo>
                  <a:lnTo>
                    <a:pt x="49" y="6"/>
                  </a:lnTo>
                  <a:lnTo>
                    <a:pt x="53" y="6"/>
                  </a:lnTo>
                  <a:lnTo>
                    <a:pt x="56" y="6"/>
                  </a:lnTo>
                  <a:lnTo>
                    <a:pt x="58" y="6"/>
                  </a:lnTo>
                  <a:lnTo>
                    <a:pt x="59" y="5"/>
                  </a:lnTo>
                  <a:lnTo>
                    <a:pt x="60" y="4"/>
                  </a:lnTo>
                  <a:lnTo>
                    <a:pt x="60" y="3"/>
                  </a:lnTo>
                  <a:lnTo>
                    <a:pt x="60" y="1"/>
                  </a:lnTo>
                  <a:lnTo>
                    <a:pt x="59" y="0"/>
                  </a:lnTo>
                  <a:lnTo>
                    <a:pt x="58" y="0"/>
                  </a:lnTo>
                  <a:lnTo>
                    <a:pt x="5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6" name="Freeform 268"/>
            <p:cNvSpPr>
              <a:spLocks/>
            </p:cNvSpPr>
            <p:nvPr/>
          </p:nvSpPr>
          <p:spPr bwMode="auto">
            <a:xfrm>
              <a:off x="2559050" y="4497388"/>
              <a:ext cx="112713" cy="42862"/>
            </a:xfrm>
            <a:custGeom>
              <a:avLst/>
              <a:gdLst>
                <a:gd name="T0" fmla="*/ 2147483646 w 60"/>
                <a:gd name="T1" fmla="*/ 2147483646 h 17"/>
                <a:gd name="T2" fmla="*/ 2147483646 w 60"/>
                <a:gd name="T3" fmla="*/ 2147483646 h 17"/>
                <a:gd name="T4" fmla="*/ 2147483646 w 60"/>
                <a:gd name="T5" fmla="*/ 2147483646 h 17"/>
                <a:gd name="T6" fmla="*/ 2147483646 w 60"/>
                <a:gd name="T7" fmla="*/ 2147483646 h 17"/>
                <a:gd name="T8" fmla="*/ 2147483646 w 60"/>
                <a:gd name="T9" fmla="*/ 2147483646 h 17"/>
                <a:gd name="T10" fmla="*/ 2147483646 w 60"/>
                <a:gd name="T11" fmla="*/ 2147483646 h 17"/>
                <a:gd name="T12" fmla="*/ 2147483646 w 60"/>
                <a:gd name="T13" fmla="*/ 2147483646 h 17"/>
                <a:gd name="T14" fmla="*/ 2147483646 w 60"/>
                <a:gd name="T15" fmla="*/ 2147483646 h 17"/>
                <a:gd name="T16" fmla="*/ 2147483646 w 60"/>
                <a:gd name="T17" fmla="*/ 2147483646 h 17"/>
                <a:gd name="T18" fmla="*/ 2147483646 w 60"/>
                <a:gd name="T19" fmla="*/ 2147483646 h 17"/>
                <a:gd name="T20" fmla="*/ 2147483646 w 60"/>
                <a:gd name="T21" fmla="*/ 2147483646 h 17"/>
                <a:gd name="T22" fmla="*/ 2147483646 w 60"/>
                <a:gd name="T23" fmla="*/ 2147483646 h 17"/>
                <a:gd name="T24" fmla="*/ 2147483646 w 60"/>
                <a:gd name="T25" fmla="*/ 2147483646 h 17"/>
                <a:gd name="T26" fmla="*/ 2147483646 w 60"/>
                <a:gd name="T27" fmla="*/ 2147483646 h 17"/>
                <a:gd name="T28" fmla="*/ 2147483646 w 60"/>
                <a:gd name="T29" fmla="*/ 2147483646 h 17"/>
                <a:gd name="T30" fmla="*/ 2147483646 w 60"/>
                <a:gd name="T31" fmla="*/ 2147483646 h 17"/>
                <a:gd name="T32" fmla="*/ 2147483646 w 60"/>
                <a:gd name="T33" fmla="*/ 2147483646 h 17"/>
                <a:gd name="T34" fmla="*/ 2147483646 w 60"/>
                <a:gd name="T35" fmla="*/ 2147483646 h 17"/>
                <a:gd name="T36" fmla="*/ 2147483646 w 60"/>
                <a:gd name="T37" fmla="*/ 2147483646 h 17"/>
                <a:gd name="T38" fmla="*/ 2147483646 w 60"/>
                <a:gd name="T39" fmla="*/ 2147483646 h 17"/>
                <a:gd name="T40" fmla="*/ 2147483646 w 60"/>
                <a:gd name="T41" fmla="*/ 2147483646 h 17"/>
                <a:gd name="T42" fmla="*/ 2147483646 w 60"/>
                <a:gd name="T43" fmla="*/ 2147483646 h 17"/>
                <a:gd name="T44" fmla="*/ 2147483646 w 60"/>
                <a:gd name="T45" fmla="*/ 2147483646 h 17"/>
                <a:gd name="T46" fmla="*/ 2147483646 w 60"/>
                <a:gd name="T47" fmla="*/ 2147483646 h 17"/>
                <a:gd name="T48" fmla="*/ 2147483646 w 60"/>
                <a:gd name="T49" fmla="*/ 2147483646 h 17"/>
                <a:gd name="T50" fmla="*/ 2147483646 w 60"/>
                <a:gd name="T51" fmla="*/ 2147483646 h 17"/>
                <a:gd name="T52" fmla="*/ 2147483646 w 60"/>
                <a:gd name="T53" fmla="*/ 2147483646 h 17"/>
                <a:gd name="T54" fmla="*/ 2147483646 w 60"/>
                <a:gd name="T55" fmla="*/ 2147483646 h 17"/>
                <a:gd name="T56" fmla="*/ 2147483646 w 60"/>
                <a:gd name="T57" fmla="*/ 2147483646 h 17"/>
                <a:gd name="T58" fmla="*/ 2147483646 w 60"/>
                <a:gd name="T59" fmla="*/ 2147483646 h 17"/>
                <a:gd name="T60" fmla="*/ 2147483646 w 60"/>
                <a:gd name="T61" fmla="*/ 2147483646 h 17"/>
                <a:gd name="T62" fmla="*/ 2147483646 w 60"/>
                <a:gd name="T63" fmla="*/ 2147483646 h 17"/>
                <a:gd name="T64" fmla="*/ 2147483646 w 60"/>
                <a:gd name="T65" fmla="*/ 2147483646 h 17"/>
                <a:gd name="T66" fmla="*/ 2147483646 w 60"/>
                <a:gd name="T67" fmla="*/ 2147483646 h 17"/>
                <a:gd name="T68" fmla="*/ 2147483646 w 60"/>
                <a:gd name="T69" fmla="*/ 2147483646 h 17"/>
                <a:gd name="T70" fmla="*/ 2147483646 w 60"/>
                <a:gd name="T71" fmla="*/ 2147483646 h 17"/>
                <a:gd name="T72" fmla="*/ 2147483646 w 60"/>
                <a:gd name="T73" fmla="*/ 2147483646 h 17"/>
                <a:gd name="T74" fmla="*/ 2147483646 w 60"/>
                <a:gd name="T75" fmla="*/ 2147483646 h 17"/>
                <a:gd name="T76" fmla="*/ 2147483646 w 60"/>
                <a:gd name="T77" fmla="*/ 0 h 17"/>
                <a:gd name="T78" fmla="*/ 2147483646 w 60"/>
                <a:gd name="T79" fmla="*/ 0 h 17"/>
                <a:gd name="T80" fmla="*/ 2147483646 w 60"/>
                <a:gd name="T81" fmla="*/ 0 h 17"/>
                <a:gd name="T82" fmla="*/ 2147483646 w 60"/>
                <a:gd name="T83" fmla="*/ 0 h 17"/>
                <a:gd name="T84" fmla="*/ 2147483646 w 60"/>
                <a:gd name="T85" fmla="*/ 2147483646 h 17"/>
                <a:gd name="T86" fmla="*/ 0 w 60"/>
                <a:gd name="T87" fmla="*/ 2147483646 h 17"/>
                <a:gd name="T88" fmla="*/ 0 w 60"/>
                <a:gd name="T89" fmla="*/ 2147483646 h 17"/>
                <a:gd name="T90" fmla="*/ 0 w 60"/>
                <a:gd name="T91" fmla="*/ 2147483646 h 17"/>
                <a:gd name="T92" fmla="*/ 2147483646 w 60"/>
                <a:gd name="T93" fmla="*/ 2147483646 h 17"/>
                <a:gd name="T94" fmla="*/ 2147483646 w 60"/>
                <a:gd name="T95" fmla="*/ 2147483646 h 17"/>
                <a:gd name="T96" fmla="*/ 2147483646 w 60"/>
                <a:gd name="T97" fmla="*/ 2147483646 h 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7"/>
                <a:gd name="T149" fmla="*/ 60 w 60"/>
                <a:gd name="T150" fmla="*/ 17 h 1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7">
                  <a:moveTo>
                    <a:pt x="3" y="6"/>
                  </a:moveTo>
                  <a:lnTo>
                    <a:pt x="7" y="6"/>
                  </a:lnTo>
                  <a:lnTo>
                    <a:pt x="11" y="6"/>
                  </a:lnTo>
                  <a:lnTo>
                    <a:pt x="14" y="6"/>
                  </a:lnTo>
                  <a:lnTo>
                    <a:pt x="18" y="7"/>
                  </a:lnTo>
                  <a:lnTo>
                    <a:pt x="21" y="7"/>
                  </a:lnTo>
                  <a:lnTo>
                    <a:pt x="24" y="8"/>
                  </a:lnTo>
                  <a:lnTo>
                    <a:pt x="28" y="8"/>
                  </a:lnTo>
                  <a:lnTo>
                    <a:pt x="31" y="9"/>
                  </a:lnTo>
                  <a:lnTo>
                    <a:pt x="34" y="10"/>
                  </a:lnTo>
                  <a:lnTo>
                    <a:pt x="37" y="10"/>
                  </a:lnTo>
                  <a:lnTo>
                    <a:pt x="41" y="11"/>
                  </a:lnTo>
                  <a:lnTo>
                    <a:pt x="43" y="12"/>
                  </a:lnTo>
                  <a:lnTo>
                    <a:pt x="46" y="13"/>
                  </a:lnTo>
                  <a:lnTo>
                    <a:pt x="49" y="14"/>
                  </a:lnTo>
                  <a:lnTo>
                    <a:pt x="51" y="15"/>
                  </a:lnTo>
                  <a:lnTo>
                    <a:pt x="54" y="16"/>
                  </a:lnTo>
                  <a:lnTo>
                    <a:pt x="56" y="17"/>
                  </a:lnTo>
                  <a:lnTo>
                    <a:pt x="57" y="17"/>
                  </a:lnTo>
                  <a:lnTo>
                    <a:pt x="58" y="17"/>
                  </a:lnTo>
                  <a:lnTo>
                    <a:pt x="59" y="16"/>
                  </a:lnTo>
                  <a:lnTo>
                    <a:pt x="60" y="15"/>
                  </a:lnTo>
                  <a:lnTo>
                    <a:pt x="60" y="14"/>
                  </a:lnTo>
                  <a:lnTo>
                    <a:pt x="59" y="13"/>
                  </a:lnTo>
                  <a:lnTo>
                    <a:pt x="58" y="12"/>
                  </a:lnTo>
                  <a:lnTo>
                    <a:pt x="56" y="11"/>
                  </a:lnTo>
                  <a:lnTo>
                    <a:pt x="53" y="9"/>
                  </a:lnTo>
                  <a:lnTo>
                    <a:pt x="50" y="8"/>
                  </a:lnTo>
                  <a:lnTo>
                    <a:pt x="47" y="7"/>
                  </a:lnTo>
                  <a:lnTo>
                    <a:pt x="44" y="6"/>
                  </a:lnTo>
                  <a:lnTo>
                    <a:pt x="40" y="5"/>
                  </a:lnTo>
                  <a:lnTo>
                    <a:pt x="37" y="4"/>
                  </a:lnTo>
                  <a:lnTo>
                    <a:pt x="34" y="3"/>
                  </a:lnTo>
                  <a:lnTo>
                    <a:pt x="30" y="2"/>
                  </a:lnTo>
                  <a:lnTo>
                    <a:pt x="26" y="2"/>
                  </a:lnTo>
                  <a:lnTo>
                    <a:pt x="23" y="1"/>
                  </a:lnTo>
                  <a:lnTo>
                    <a:pt x="19" y="1"/>
                  </a:lnTo>
                  <a:lnTo>
                    <a:pt x="15" y="1"/>
                  </a:lnTo>
                  <a:lnTo>
                    <a:pt x="11" y="0"/>
                  </a:lnTo>
                  <a:lnTo>
                    <a:pt x="7" y="0"/>
                  </a:lnTo>
                  <a:lnTo>
                    <a:pt x="3" y="0"/>
                  </a:lnTo>
                  <a:lnTo>
                    <a:pt x="2" y="0"/>
                  </a:lnTo>
                  <a:lnTo>
                    <a:pt x="1" y="1"/>
                  </a:lnTo>
                  <a:lnTo>
                    <a:pt x="0" y="2"/>
                  </a:lnTo>
                  <a:lnTo>
                    <a:pt x="0" y="3"/>
                  </a:lnTo>
                  <a:lnTo>
                    <a:pt x="0" y="4"/>
                  </a:lnTo>
                  <a:lnTo>
                    <a:pt x="1" y="5"/>
                  </a:lnTo>
                  <a:lnTo>
                    <a:pt x="2" y="6"/>
                  </a:lnTo>
                  <a:lnTo>
                    <a:pt x="3"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7" name="Freeform 269"/>
            <p:cNvSpPr>
              <a:spLocks/>
            </p:cNvSpPr>
            <p:nvPr/>
          </p:nvSpPr>
          <p:spPr bwMode="auto">
            <a:xfrm>
              <a:off x="2782888" y="4573588"/>
              <a:ext cx="20638" cy="30162"/>
            </a:xfrm>
            <a:custGeom>
              <a:avLst/>
              <a:gdLst>
                <a:gd name="T0" fmla="*/ 2147483646 w 11"/>
                <a:gd name="T1" fmla="*/ 2147483646 h 12"/>
                <a:gd name="T2" fmla="*/ 2147483646 w 11"/>
                <a:gd name="T3" fmla="*/ 2147483646 h 12"/>
                <a:gd name="T4" fmla="*/ 2147483646 w 11"/>
                <a:gd name="T5" fmla="*/ 2147483646 h 12"/>
                <a:gd name="T6" fmla="*/ 2147483646 w 11"/>
                <a:gd name="T7" fmla="*/ 2147483646 h 12"/>
                <a:gd name="T8" fmla="*/ 2147483646 w 11"/>
                <a:gd name="T9" fmla="*/ 2147483646 h 12"/>
                <a:gd name="T10" fmla="*/ 2147483646 w 11"/>
                <a:gd name="T11" fmla="*/ 2147483646 h 12"/>
                <a:gd name="T12" fmla="*/ 2147483646 w 11"/>
                <a:gd name="T13" fmla="*/ 2147483646 h 12"/>
                <a:gd name="T14" fmla="*/ 2147483646 w 11"/>
                <a:gd name="T15" fmla="*/ 2147483646 h 12"/>
                <a:gd name="T16" fmla="*/ 2147483646 w 11"/>
                <a:gd name="T17" fmla="*/ 2147483646 h 12"/>
                <a:gd name="T18" fmla="*/ 2147483646 w 11"/>
                <a:gd name="T19" fmla="*/ 2147483646 h 12"/>
                <a:gd name="T20" fmla="*/ 2147483646 w 11"/>
                <a:gd name="T21" fmla="*/ 2147483646 h 12"/>
                <a:gd name="T22" fmla="*/ 2147483646 w 11"/>
                <a:gd name="T23" fmla="*/ 2147483646 h 12"/>
                <a:gd name="T24" fmla="*/ 2147483646 w 11"/>
                <a:gd name="T25" fmla="*/ 2147483646 h 12"/>
                <a:gd name="T26" fmla="*/ 2147483646 w 11"/>
                <a:gd name="T27" fmla="*/ 2147483646 h 12"/>
                <a:gd name="T28" fmla="*/ 2147483646 w 11"/>
                <a:gd name="T29" fmla="*/ 2147483646 h 12"/>
                <a:gd name="T30" fmla="*/ 2147483646 w 11"/>
                <a:gd name="T31" fmla="*/ 2147483646 h 12"/>
                <a:gd name="T32" fmla="*/ 2147483646 w 11"/>
                <a:gd name="T33" fmla="*/ 0 h 12"/>
                <a:gd name="T34" fmla="*/ 2147483646 w 11"/>
                <a:gd name="T35" fmla="*/ 2147483646 h 12"/>
                <a:gd name="T36" fmla="*/ 2147483646 w 11"/>
                <a:gd name="T37" fmla="*/ 2147483646 h 12"/>
                <a:gd name="T38" fmla="*/ 2147483646 w 11"/>
                <a:gd name="T39" fmla="*/ 2147483646 h 12"/>
                <a:gd name="T40" fmla="*/ 0 w 11"/>
                <a:gd name="T41" fmla="*/ 2147483646 h 12"/>
                <a:gd name="T42" fmla="*/ 2147483646 w 11"/>
                <a:gd name="T43" fmla="*/ 2147483646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
                <a:gd name="T67" fmla="*/ 0 h 12"/>
                <a:gd name="T68" fmla="*/ 11 w 11"/>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 h="12">
                  <a:moveTo>
                    <a:pt x="4" y="12"/>
                  </a:moveTo>
                  <a:lnTo>
                    <a:pt x="5" y="12"/>
                  </a:lnTo>
                  <a:lnTo>
                    <a:pt x="6" y="12"/>
                  </a:lnTo>
                  <a:lnTo>
                    <a:pt x="7" y="12"/>
                  </a:lnTo>
                  <a:lnTo>
                    <a:pt x="8" y="12"/>
                  </a:lnTo>
                  <a:lnTo>
                    <a:pt x="9" y="12"/>
                  </a:lnTo>
                  <a:lnTo>
                    <a:pt x="10" y="12"/>
                  </a:lnTo>
                  <a:lnTo>
                    <a:pt x="11" y="11"/>
                  </a:lnTo>
                  <a:lnTo>
                    <a:pt x="10" y="10"/>
                  </a:lnTo>
                  <a:lnTo>
                    <a:pt x="9" y="8"/>
                  </a:lnTo>
                  <a:lnTo>
                    <a:pt x="8" y="7"/>
                  </a:lnTo>
                  <a:lnTo>
                    <a:pt x="7" y="5"/>
                  </a:lnTo>
                  <a:lnTo>
                    <a:pt x="6" y="4"/>
                  </a:lnTo>
                  <a:lnTo>
                    <a:pt x="5" y="3"/>
                  </a:lnTo>
                  <a:lnTo>
                    <a:pt x="4" y="2"/>
                  </a:lnTo>
                  <a:lnTo>
                    <a:pt x="3" y="0"/>
                  </a:lnTo>
                  <a:lnTo>
                    <a:pt x="2" y="1"/>
                  </a:lnTo>
                  <a:lnTo>
                    <a:pt x="1" y="1"/>
                  </a:lnTo>
                  <a:lnTo>
                    <a:pt x="0" y="1"/>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8" name="Freeform 270"/>
            <p:cNvSpPr>
              <a:spLocks/>
            </p:cNvSpPr>
            <p:nvPr/>
          </p:nvSpPr>
          <p:spPr bwMode="auto">
            <a:xfrm>
              <a:off x="2563813" y="4570413"/>
              <a:ext cx="20638" cy="33337"/>
            </a:xfrm>
            <a:custGeom>
              <a:avLst/>
              <a:gdLst>
                <a:gd name="T0" fmla="*/ 2147483646 w 11"/>
                <a:gd name="T1" fmla="*/ 2147483646 h 13"/>
                <a:gd name="T2" fmla="*/ 2147483646 w 11"/>
                <a:gd name="T3" fmla="*/ 0 h 13"/>
                <a:gd name="T4" fmla="*/ 2147483646 w 11"/>
                <a:gd name="T5" fmla="*/ 0 h 13"/>
                <a:gd name="T6" fmla="*/ 2147483646 w 11"/>
                <a:gd name="T7" fmla="*/ 0 h 13"/>
                <a:gd name="T8" fmla="*/ 2147483646 w 11"/>
                <a:gd name="T9" fmla="*/ 0 h 13"/>
                <a:gd name="T10" fmla="*/ 2147483646 w 11"/>
                <a:gd name="T11" fmla="*/ 0 h 13"/>
                <a:gd name="T12" fmla="*/ 0 w 11"/>
                <a:gd name="T13" fmla="*/ 2147483646 h 13"/>
                <a:gd name="T14" fmla="*/ 2147483646 w 11"/>
                <a:gd name="T15" fmla="*/ 2147483646 h 13"/>
                <a:gd name="T16" fmla="*/ 2147483646 w 11"/>
                <a:gd name="T17" fmla="*/ 2147483646 h 13"/>
                <a:gd name="T18" fmla="*/ 2147483646 w 11"/>
                <a:gd name="T19" fmla="*/ 2147483646 h 13"/>
                <a:gd name="T20" fmla="*/ 2147483646 w 11"/>
                <a:gd name="T21" fmla="*/ 2147483646 h 13"/>
                <a:gd name="T22" fmla="*/ 2147483646 w 11"/>
                <a:gd name="T23" fmla="*/ 2147483646 h 13"/>
                <a:gd name="T24" fmla="*/ 2147483646 w 11"/>
                <a:gd name="T25" fmla="*/ 2147483646 h 13"/>
                <a:gd name="T26" fmla="*/ 2147483646 w 11"/>
                <a:gd name="T27" fmla="*/ 2147483646 h 13"/>
                <a:gd name="T28" fmla="*/ 2147483646 w 11"/>
                <a:gd name="T29" fmla="*/ 2147483646 h 13"/>
                <a:gd name="T30" fmla="*/ 2147483646 w 11"/>
                <a:gd name="T31" fmla="*/ 2147483646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13"/>
                <a:gd name="T50" fmla="*/ 11 w 11"/>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13">
                  <a:moveTo>
                    <a:pt x="11" y="13"/>
                  </a:moveTo>
                  <a:lnTo>
                    <a:pt x="10" y="0"/>
                  </a:lnTo>
                  <a:lnTo>
                    <a:pt x="9" y="0"/>
                  </a:lnTo>
                  <a:lnTo>
                    <a:pt x="8" y="0"/>
                  </a:lnTo>
                  <a:lnTo>
                    <a:pt x="7" y="0"/>
                  </a:lnTo>
                  <a:lnTo>
                    <a:pt x="6" y="0"/>
                  </a:lnTo>
                  <a:lnTo>
                    <a:pt x="0" y="12"/>
                  </a:lnTo>
                  <a:lnTo>
                    <a:pt x="1" y="12"/>
                  </a:lnTo>
                  <a:lnTo>
                    <a:pt x="2" y="12"/>
                  </a:lnTo>
                  <a:lnTo>
                    <a:pt x="3" y="12"/>
                  </a:lnTo>
                  <a:lnTo>
                    <a:pt x="4" y="12"/>
                  </a:lnTo>
                  <a:lnTo>
                    <a:pt x="6" y="12"/>
                  </a:lnTo>
                  <a:lnTo>
                    <a:pt x="7" y="12"/>
                  </a:lnTo>
                  <a:lnTo>
                    <a:pt x="8" y="12"/>
                  </a:lnTo>
                  <a:lnTo>
                    <a:pt x="10" y="13"/>
                  </a:lnTo>
                  <a:lnTo>
                    <a:pt x="11"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49" name="Freeform 271"/>
            <p:cNvSpPr>
              <a:spLocks/>
            </p:cNvSpPr>
            <p:nvPr/>
          </p:nvSpPr>
          <p:spPr bwMode="auto">
            <a:xfrm>
              <a:off x="2509838" y="4392613"/>
              <a:ext cx="368300" cy="271462"/>
            </a:xfrm>
            <a:custGeom>
              <a:avLst/>
              <a:gdLst>
                <a:gd name="T0" fmla="*/ 2147483646 w 196"/>
                <a:gd name="T1" fmla="*/ 2147483646 h 108"/>
                <a:gd name="T2" fmla="*/ 2147483646 w 196"/>
                <a:gd name="T3" fmla="*/ 0 h 108"/>
                <a:gd name="T4" fmla="*/ 2147483646 w 196"/>
                <a:gd name="T5" fmla="*/ 2147483646 h 108"/>
                <a:gd name="T6" fmla="*/ 2147483646 w 196"/>
                <a:gd name="T7" fmla="*/ 2147483646 h 108"/>
                <a:gd name="T8" fmla="*/ 2147483646 w 196"/>
                <a:gd name="T9" fmla="*/ 2147483646 h 108"/>
                <a:gd name="T10" fmla="*/ 2147483646 w 196"/>
                <a:gd name="T11" fmla="*/ 2147483646 h 108"/>
                <a:gd name="T12" fmla="*/ 2147483646 w 196"/>
                <a:gd name="T13" fmla="*/ 2147483646 h 108"/>
                <a:gd name="T14" fmla="*/ 2147483646 w 196"/>
                <a:gd name="T15" fmla="*/ 2147483646 h 108"/>
                <a:gd name="T16" fmla="*/ 2147483646 w 196"/>
                <a:gd name="T17" fmla="*/ 2147483646 h 108"/>
                <a:gd name="T18" fmla="*/ 2147483646 w 196"/>
                <a:gd name="T19" fmla="*/ 0 h 108"/>
                <a:gd name="T20" fmla="*/ 2147483646 w 196"/>
                <a:gd name="T21" fmla="*/ 0 h 108"/>
                <a:gd name="T22" fmla="*/ 2147483646 w 196"/>
                <a:gd name="T23" fmla="*/ 2147483646 h 108"/>
                <a:gd name="T24" fmla="*/ 0 w 196"/>
                <a:gd name="T25" fmla="*/ 2147483646 h 108"/>
                <a:gd name="T26" fmla="*/ 2147483646 w 196"/>
                <a:gd name="T27" fmla="*/ 2147483646 h 108"/>
                <a:gd name="T28" fmla="*/ 2147483646 w 196"/>
                <a:gd name="T29" fmla="*/ 2147483646 h 108"/>
                <a:gd name="T30" fmla="*/ 2147483646 w 196"/>
                <a:gd name="T31" fmla="*/ 2147483646 h 108"/>
                <a:gd name="T32" fmla="*/ 2147483646 w 196"/>
                <a:gd name="T33" fmla="*/ 2147483646 h 108"/>
                <a:gd name="T34" fmla="*/ 2147483646 w 196"/>
                <a:gd name="T35" fmla="*/ 2147483646 h 108"/>
                <a:gd name="T36" fmla="*/ 2147483646 w 196"/>
                <a:gd name="T37" fmla="*/ 2147483646 h 108"/>
                <a:gd name="T38" fmla="*/ 2147483646 w 196"/>
                <a:gd name="T39" fmla="*/ 2147483646 h 108"/>
                <a:gd name="T40" fmla="*/ 2147483646 w 196"/>
                <a:gd name="T41" fmla="*/ 2147483646 h 108"/>
                <a:gd name="T42" fmla="*/ 2147483646 w 196"/>
                <a:gd name="T43" fmla="*/ 2147483646 h 108"/>
                <a:gd name="T44" fmla="*/ 2147483646 w 196"/>
                <a:gd name="T45" fmla="*/ 2147483646 h 108"/>
                <a:gd name="T46" fmla="*/ 2147483646 w 196"/>
                <a:gd name="T47" fmla="*/ 2147483646 h 108"/>
                <a:gd name="T48" fmla="*/ 2147483646 w 196"/>
                <a:gd name="T49" fmla="*/ 2147483646 h 108"/>
                <a:gd name="T50" fmla="*/ 2147483646 w 196"/>
                <a:gd name="T51" fmla="*/ 2147483646 h 108"/>
                <a:gd name="T52" fmla="*/ 2147483646 w 196"/>
                <a:gd name="T53" fmla="*/ 2147483646 h 108"/>
                <a:gd name="T54" fmla="*/ 2147483646 w 196"/>
                <a:gd name="T55" fmla="*/ 2147483646 h 108"/>
                <a:gd name="T56" fmla="*/ 2147483646 w 196"/>
                <a:gd name="T57" fmla="*/ 2147483646 h 108"/>
                <a:gd name="T58" fmla="*/ 2147483646 w 196"/>
                <a:gd name="T59" fmla="*/ 2147483646 h 108"/>
                <a:gd name="T60" fmla="*/ 2147483646 w 196"/>
                <a:gd name="T61" fmla="*/ 2147483646 h 108"/>
                <a:gd name="T62" fmla="*/ 2147483646 w 196"/>
                <a:gd name="T63" fmla="*/ 2147483646 h 108"/>
                <a:gd name="T64" fmla="*/ 2147483646 w 196"/>
                <a:gd name="T65" fmla="*/ 2147483646 h 108"/>
                <a:gd name="T66" fmla="*/ 2147483646 w 196"/>
                <a:gd name="T67" fmla="*/ 2147483646 h 108"/>
                <a:gd name="T68" fmla="*/ 2147483646 w 196"/>
                <a:gd name="T69" fmla="*/ 2147483646 h 108"/>
                <a:gd name="T70" fmla="*/ 2147483646 w 196"/>
                <a:gd name="T71" fmla="*/ 2147483646 h 108"/>
                <a:gd name="T72" fmla="*/ 2147483646 w 196"/>
                <a:gd name="T73" fmla="*/ 2147483646 h 108"/>
                <a:gd name="T74" fmla="*/ 2147483646 w 196"/>
                <a:gd name="T75" fmla="*/ 2147483646 h 108"/>
                <a:gd name="T76" fmla="*/ 2147483646 w 196"/>
                <a:gd name="T77" fmla="*/ 2147483646 h 108"/>
                <a:gd name="T78" fmla="*/ 2147483646 w 196"/>
                <a:gd name="T79" fmla="*/ 2147483646 h 108"/>
                <a:gd name="T80" fmla="*/ 2147483646 w 196"/>
                <a:gd name="T81" fmla="*/ 2147483646 h 108"/>
                <a:gd name="T82" fmla="*/ 2147483646 w 196"/>
                <a:gd name="T83" fmla="*/ 2147483646 h 108"/>
                <a:gd name="T84" fmla="*/ 2147483646 w 196"/>
                <a:gd name="T85" fmla="*/ 2147483646 h 108"/>
                <a:gd name="T86" fmla="*/ 2147483646 w 196"/>
                <a:gd name="T87" fmla="*/ 2147483646 h 108"/>
                <a:gd name="T88" fmla="*/ 2147483646 w 196"/>
                <a:gd name="T89" fmla="*/ 2147483646 h 108"/>
                <a:gd name="T90" fmla="*/ 2147483646 w 196"/>
                <a:gd name="T91" fmla="*/ 2147483646 h 108"/>
                <a:gd name="T92" fmla="*/ 2147483646 w 196"/>
                <a:gd name="T93" fmla="*/ 2147483646 h 108"/>
                <a:gd name="T94" fmla="*/ 2147483646 w 196"/>
                <a:gd name="T95" fmla="*/ 2147483646 h 108"/>
                <a:gd name="T96" fmla="*/ 2147483646 w 196"/>
                <a:gd name="T97" fmla="*/ 2147483646 h 108"/>
                <a:gd name="T98" fmla="*/ 2147483646 w 196"/>
                <a:gd name="T99" fmla="*/ 2147483646 h 108"/>
                <a:gd name="T100" fmla="*/ 2147483646 w 196"/>
                <a:gd name="T101" fmla="*/ 2147483646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6"/>
                <a:gd name="T154" fmla="*/ 0 h 108"/>
                <a:gd name="T155" fmla="*/ 196 w 196"/>
                <a:gd name="T156" fmla="*/ 108 h 10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6" h="108">
                  <a:moveTo>
                    <a:pt x="190" y="2"/>
                  </a:moveTo>
                  <a:lnTo>
                    <a:pt x="187" y="2"/>
                  </a:lnTo>
                  <a:lnTo>
                    <a:pt x="184" y="1"/>
                  </a:lnTo>
                  <a:lnTo>
                    <a:pt x="181" y="1"/>
                  </a:lnTo>
                  <a:lnTo>
                    <a:pt x="179" y="1"/>
                  </a:lnTo>
                  <a:lnTo>
                    <a:pt x="176" y="0"/>
                  </a:lnTo>
                  <a:lnTo>
                    <a:pt x="173" y="0"/>
                  </a:lnTo>
                  <a:lnTo>
                    <a:pt x="170" y="0"/>
                  </a:lnTo>
                  <a:lnTo>
                    <a:pt x="167" y="0"/>
                  </a:lnTo>
                  <a:lnTo>
                    <a:pt x="162" y="0"/>
                  </a:lnTo>
                  <a:lnTo>
                    <a:pt x="156" y="1"/>
                  </a:lnTo>
                  <a:lnTo>
                    <a:pt x="151" y="1"/>
                  </a:lnTo>
                  <a:lnTo>
                    <a:pt x="146" y="2"/>
                  </a:lnTo>
                  <a:lnTo>
                    <a:pt x="141" y="2"/>
                  </a:lnTo>
                  <a:lnTo>
                    <a:pt x="136" y="3"/>
                  </a:lnTo>
                  <a:lnTo>
                    <a:pt x="132" y="5"/>
                  </a:lnTo>
                  <a:lnTo>
                    <a:pt x="127" y="6"/>
                  </a:lnTo>
                  <a:lnTo>
                    <a:pt x="123" y="7"/>
                  </a:lnTo>
                  <a:lnTo>
                    <a:pt x="119" y="8"/>
                  </a:lnTo>
                  <a:lnTo>
                    <a:pt x="115" y="10"/>
                  </a:lnTo>
                  <a:lnTo>
                    <a:pt x="111" y="12"/>
                  </a:lnTo>
                  <a:lnTo>
                    <a:pt x="107" y="14"/>
                  </a:lnTo>
                  <a:lnTo>
                    <a:pt x="104" y="16"/>
                  </a:lnTo>
                  <a:lnTo>
                    <a:pt x="101" y="18"/>
                  </a:lnTo>
                  <a:lnTo>
                    <a:pt x="98" y="20"/>
                  </a:lnTo>
                  <a:lnTo>
                    <a:pt x="95" y="18"/>
                  </a:lnTo>
                  <a:lnTo>
                    <a:pt x="92" y="16"/>
                  </a:lnTo>
                  <a:lnTo>
                    <a:pt x="89" y="14"/>
                  </a:lnTo>
                  <a:lnTo>
                    <a:pt x="85" y="12"/>
                  </a:lnTo>
                  <a:lnTo>
                    <a:pt x="82" y="10"/>
                  </a:lnTo>
                  <a:lnTo>
                    <a:pt x="77" y="8"/>
                  </a:lnTo>
                  <a:lnTo>
                    <a:pt x="73" y="7"/>
                  </a:lnTo>
                  <a:lnTo>
                    <a:pt x="69" y="6"/>
                  </a:lnTo>
                  <a:lnTo>
                    <a:pt x="64" y="5"/>
                  </a:lnTo>
                  <a:lnTo>
                    <a:pt x="60" y="3"/>
                  </a:lnTo>
                  <a:lnTo>
                    <a:pt x="55" y="2"/>
                  </a:lnTo>
                  <a:lnTo>
                    <a:pt x="50" y="2"/>
                  </a:lnTo>
                  <a:lnTo>
                    <a:pt x="45" y="1"/>
                  </a:lnTo>
                  <a:lnTo>
                    <a:pt x="40" y="1"/>
                  </a:lnTo>
                  <a:lnTo>
                    <a:pt x="35" y="0"/>
                  </a:lnTo>
                  <a:lnTo>
                    <a:pt x="29" y="0"/>
                  </a:lnTo>
                  <a:lnTo>
                    <a:pt x="26" y="0"/>
                  </a:lnTo>
                  <a:lnTo>
                    <a:pt x="23" y="0"/>
                  </a:lnTo>
                  <a:lnTo>
                    <a:pt x="21" y="0"/>
                  </a:lnTo>
                  <a:lnTo>
                    <a:pt x="18" y="1"/>
                  </a:lnTo>
                  <a:lnTo>
                    <a:pt x="15" y="1"/>
                  </a:lnTo>
                  <a:lnTo>
                    <a:pt x="12" y="1"/>
                  </a:lnTo>
                  <a:lnTo>
                    <a:pt x="9" y="2"/>
                  </a:lnTo>
                  <a:lnTo>
                    <a:pt x="7" y="2"/>
                  </a:lnTo>
                  <a:lnTo>
                    <a:pt x="0" y="3"/>
                  </a:lnTo>
                  <a:lnTo>
                    <a:pt x="0" y="82"/>
                  </a:lnTo>
                  <a:lnTo>
                    <a:pt x="0" y="108"/>
                  </a:lnTo>
                  <a:lnTo>
                    <a:pt x="10" y="107"/>
                  </a:lnTo>
                  <a:lnTo>
                    <a:pt x="11" y="107"/>
                  </a:lnTo>
                  <a:lnTo>
                    <a:pt x="12" y="107"/>
                  </a:lnTo>
                  <a:lnTo>
                    <a:pt x="14" y="106"/>
                  </a:lnTo>
                  <a:lnTo>
                    <a:pt x="15" y="106"/>
                  </a:lnTo>
                  <a:lnTo>
                    <a:pt x="16" y="106"/>
                  </a:lnTo>
                  <a:lnTo>
                    <a:pt x="18" y="106"/>
                  </a:lnTo>
                  <a:lnTo>
                    <a:pt x="19" y="106"/>
                  </a:lnTo>
                  <a:lnTo>
                    <a:pt x="20" y="106"/>
                  </a:lnTo>
                  <a:lnTo>
                    <a:pt x="26" y="93"/>
                  </a:lnTo>
                  <a:lnTo>
                    <a:pt x="25" y="93"/>
                  </a:lnTo>
                  <a:lnTo>
                    <a:pt x="24" y="94"/>
                  </a:lnTo>
                  <a:lnTo>
                    <a:pt x="22" y="94"/>
                  </a:lnTo>
                  <a:lnTo>
                    <a:pt x="21" y="94"/>
                  </a:lnTo>
                  <a:lnTo>
                    <a:pt x="20" y="94"/>
                  </a:lnTo>
                  <a:lnTo>
                    <a:pt x="18" y="94"/>
                  </a:lnTo>
                  <a:lnTo>
                    <a:pt x="17" y="94"/>
                  </a:lnTo>
                  <a:lnTo>
                    <a:pt x="16" y="94"/>
                  </a:lnTo>
                  <a:lnTo>
                    <a:pt x="16" y="89"/>
                  </a:lnTo>
                  <a:lnTo>
                    <a:pt x="18" y="89"/>
                  </a:lnTo>
                  <a:lnTo>
                    <a:pt x="19" y="89"/>
                  </a:lnTo>
                  <a:lnTo>
                    <a:pt x="21" y="88"/>
                  </a:lnTo>
                  <a:lnTo>
                    <a:pt x="22" y="88"/>
                  </a:lnTo>
                  <a:lnTo>
                    <a:pt x="24" y="88"/>
                  </a:lnTo>
                  <a:lnTo>
                    <a:pt x="26" y="88"/>
                  </a:lnTo>
                  <a:lnTo>
                    <a:pt x="27" y="88"/>
                  </a:lnTo>
                  <a:lnTo>
                    <a:pt x="29" y="88"/>
                  </a:lnTo>
                  <a:lnTo>
                    <a:pt x="35" y="76"/>
                  </a:lnTo>
                  <a:lnTo>
                    <a:pt x="33" y="76"/>
                  </a:lnTo>
                  <a:lnTo>
                    <a:pt x="30" y="76"/>
                  </a:lnTo>
                  <a:lnTo>
                    <a:pt x="28" y="76"/>
                  </a:lnTo>
                  <a:lnTo>
                    <a:pt x="25" y="76"/>
                  </a:lnTo>
                  <a:lnTo>
                    <a:pt x="23" y="76"/>
                  </a:lnTo>
                  <a:lnTo>
                    <a:pt x="21" y="76"/>
                  </a:lnTo>
                  <a:lnTo>
                    <a:pt x="18" y="77"/>
                  </a:lnTo>
                  <a:lnTo>
                    <a:pt x="16" y="77"/>
                  </a:lnTo>
                  <a:lnTo>
                    <a:pt x="16" y="13"/>
                  </a:lnTo>
                  <a:lnTo>
                    <a:pt x="18" y="13"/>
                  </a:lnTo>
                  <a:lnTo>
                    <a:pt x="19" y="13"/>
                  </a:lnTo>
                  <a:lnTo>
                    <a:pt x="21" y="13"/>
                  </a:lnTo>
                  <a:lnTo>
                    <a:pt x="22" y="13"/>
                  </a:lnTo>
                  <a:lnTo>
                    <a:pt x="24" y="12"/>
                  </a:lnTo>
                  <a:lnTo>
                    <a:pt x="26" y="12"/>
                  </a:lnTo>
                  <a:lnTo>
                    <a:pt x="28" y="12"/>
                  </a:lnTo>
                  <a:lnTo>
                    <a:pt x="29" y="12"/>
                  </a:lnTo>
                  <a:lnTo>
                    <a:pt x="34" y="13"/>
                  </a:lnTo>
                  <a:lnTo>
                    <a:pt x="40" y="13"/>
                  </a:lnTo>
                  <a:lnTo>
                    <a:pt x="45" y="13"/>
                  </a:lnTo>
                  <a:lnTo>
                    <a:pt x="50" y="14"/>
                  </a:lnTo>
                  <a:lnTo>
                    <a:pt x="54" y="15"/>
                  </a:lnTo>
                  <a:lnTo>
                    <a:pt x="59" y="16"/>
                  </a:lnTo>
                  <a:lnTo>
                    <a:pt x="63" y="17"/>
                  </a:lnTo>
                  <a:lnTo>
                    <a:pt x="67" y="18"/>
                  </a:lnTo>
                  <a:lnTo>
                    <a:pt x="71" y="20"/>
                  </a:lnTo>
                  <a:lnTo>
                    <a:pt x="75" y="21"/>
                  </a:lnTo>
                  <a:lnTo>
                    <a:pt x="79" y="23"/>
                  </a:lnTo>
                  <a:lnTo>
                    <a:pt x="82" y="25"/>
                  </a:lnTo>
                  <a:lnTo>
                    <a:pt x="85" y="27"/>
                  </a:lnTo>
                  <a:lnTo>
                    <a:pt x="87" y="29"/>
                  </a:lnTo>
                  <a:lnTo>
                    <a:pt x="90" y="31"/>
                  </a:lnTo>
                  <a:lnTo>
                    <a:pt x="91" y="33"/>
                  </a:lnTo>
                  <a:lnTo>
                    <a:pt x="98" y="43"/>
                  </a:lnTo>
                  <a:lnTo>
                    <a:pt x="105" y="33"/>
                  </a:lnTo>
                  <a:lnTo>
                    <a:pt x="107" y="31"/>
                  </a:lnTo>
                  <a:lnTo>
                    <a:pt x="109" y="29"/>
                  </a:lnTo>
                  <a:lnTo>
                    <a:pt x="112" y="27"/>
                  </a:lnTo>
                  <a:lnTo>
                    <a:pt x="115" y="25"/>
                  </a:lnTo>
                  <a:lnTo>
                    <a:pt x="118" y="23"/>
                  </a:lnTo>
                  <a:lnTo>
                    <a:pt x="121" y="21"/>
                  </a:lnTo>
                  <a:lnTo>
                    <a:pt x="125" y="20"/>
                  </a:lnTo>
                  <a:lnTo>
                    <a:pt x="129" y="18"/>
                  </a:lnTo>
                  <a:lnTo>
                    <a:pt x="133" y="17"/>
                  </a:lnTo>
                  <a:lnTo>
                    <a:pt x="137" y="16"/>
                  </a:lnTo>
                  <a:lnTo>
                    <a:pt x="142" y="15"/>
                  </a:lnTo>
                  <a:lnTo>
                    <a:pt x="147" y="14"/>
                  </a:lnTo>
                  <a:lnTo>
                    <a:pt x="152" y="13"/>
                  </a:lnTo>
                  <a:lnTo>
                    <a:pt x="157" y="13"/>
                  </a:lnTo>
                  <a:lnTo>
                    <a:pt x="162" y="13"/>
                  </a:lnTo>
                  <a:lnTo>
                    <a:pt x="167" y="12"/>
                  </a:lnTo>
                  <a:lnTo>
                    <a:pt x="169" y="12"/>
                  </a:lnTo>
                  <a:lnTo>
                    <a:pt x="170" y="12"/>
                  </a:lnTo>
                  <a:lnTo>
                    <a:pt x="172" y="12"/>
                  </a:lnTo>
                  <a:lnTo>
                    <a:pt x="174" y="13"/>
                  </a:lnTo>
                  <a:lnTo>
                    <a:pt x="176" y="13"/>
                  </a:lnTo>
                  <a:lnTo>
                    <a:pt x="177" y="13"/>
                  </a:lnTo>
                  <a:lnTo>
                    <a:pt x="179" y="13"/>
                  </a:lnTo>
                  <a:lnTo>
                    <a:pt x="181" y="13"/>
                  </a:lnTo>
                  <a:lnTo>
                    <a:pt x="181" y="77"/>
                  </a:lnTo>
                  <a:lnTo>
                    <a:pt x="179" y="77"/>
                  </a:lnTo>
                  <a:lnTo>
                    <a:pt x="177" y="76"/>
                  </a:lnTo>
                  <a:lnTo>
                    <a:pt x="176" y="76"/>
                  </a:lnTo>
                  <a:lnTo>
                    <a:pt x="174" y="76"/>
                  </a:lnTo>
                  <a:lnTo>
                    <a:pt x="172" y="76"/>
                  </a:lnTo>
                  <a:lnTo>
                    <a:pt x="170" y="76"/>
                  </a:lnTo>
                  <a:lnTo>
                    <a:pt x="169" y="76"/>
                  </a:lnTo>
                  <a:lnTo>
                    <a:pt x="167" y="76"/>
                  </a:lnTo>
                  <a:lnTo>
                    <a:pt x="164" y="76"/>
                  </a:lnTo>
                  <a:lnTo>
                    <a:pt x="162" y="76"/>
                  </a:lnTo>
                  <a:lnTo>
                    <a:pt x="160" y="76"/>
                  </a:lnTo>
                  <a:lnTo>
                    <a:pt x="157" y="76"/>
                  </a:lnTo>
                  <a:lnTo>
                    <a:pt x="155" y="77"/>
                  </a:lnTo>
                  <a:lnTo>
                    <a:pt x="153" y="77"/>
                  </a:lnTo>
                  <a:lnTo>
                    <a:pt x="150" y="77"/>
                  </a:lnTo>
                  <a:lnTo>
                    <a:pt x="148" y="77"/>
                  </a:lnTo>
                  <a:lnTo>
                    <a:pt x="149" y="78"/>
                  </a:lnTo>
                  <a:lnTo>
                    <a:pt x="150" y="80"/>
                  </a:lnTo>
                  <a:lnTo>
                    <a:pt x="151" y="81"/>
                  </a:lnTo>
                  <a:lnTo>
                    <a:pt x="152" y="82"/>
                  </a:lnTo>
                  <a:lnTo>
                    <a:pt x="153" y="84"/>
                  </a:lnTo>
                  <a:lnTo>
                    <a:pt x="154" y="86"/>
                  </a:lnTo>
                  <a:lnTo>
                    <a:pt x="155" y="87"/>
                  </a:lnTo>
                  <a:lnTo>
                    <a:pt x="157" y="89"/>
                  </a:lnTo>
                  <a:lnTo>
                    <a:pt x="160" y="88"/>
                  </a:lnTo>
                  <a:lnTo>
                    <a:pt x="163" y="88"/>
                  </a:lnTo>
                  <a:lnTo>
                    <a:pt x="166" y="88"/>
                  </a:lnTo>
                  <a:lnTo>
                    <a:pt x="169" y="88"/>
                  </a:lnTo>
                  <a:lnTo>
                    <a:pt x="172" y="88"/>
                  </a:lnTo>
                  <a:lnTo>
                    <a:pt x="175" y="88"/>
                  </a:lnTo>
                  <a:lnTo>
                    <a:pt x="177" y="89"/>
                  </a:lnTo>
                  <a:lnTo>
                    <a:pt x="181" y="89"/>
                  </a:lnTo>
                  <a:lnTo>
                    <a:pt x="181" y="94"/>
                  </a:lnTo>
                  <a:lnTo>
                    <a:pt x="179" y="94"/>
                  </a:lnTo>
                  <a:lnTo>
                    <a:pt x="177" y="94"/>
                  </a:lnTo>
                  <a:lnTo>
                    <a:pt x="176" y="94"/>
                  </a:lnTo>
                  <a:lnTo>
                    <a:pt x="174" y="94"/>
                  </a:lnTo>
                  <a:lnTo>
                    <a:pt x="172" y="93"/>
                  </a:lnTo>
                  <a:lnTo>
                    <a:pt x="170" y="93"/>
                  </a:lnTo>
                  <a:lnTo>
                    <a:pt x="169" y="93"/>
                  </a:lnTo>
                  <a:lnTo>
                    <a:pt x="167" y="93"/>
                  </a:lnTo>
                  <a:lnTo>
                    <a:pt x="165" y="93"/>
                  </a:lnTo>
                  <a:lnTo>
                    <a:pt x="164" y="93"/>
                  </a:lnTo>
                  <a:lnTo>
                    <a:pt x="162" y="93"/>
                  </a:lnTo>
                  <a:lnTo>
                    <a:pt x="161" y="94"/>
                  </a:lnTo>
                  <a:lnTo>
                    <a:pt x="162" y="95"/>
                  </a:lnTo>
                  <a:lnTo>
                    <a:pt x="163" y="97"/>
                  </a:lnTo>
                  <a:lnTo>
                    <a:pt x="164" y="98"/>
                  </a:lnTo>
                  <a:lnTo>
                    <a:pt x="165" y="100"/>
                  </a:lnTo>
                  <a:lnTo>
                    <a:pt x="166" y="101"/>
                  </a:lnTo>
                  <a:lnTo>
                    <a:pt x="167" y="103"/>
                  </a:lnTo>
                  <a:lnTo>
                    <a:pt x="169" y="104"/>
                  </a:lnTo>
                  <a:lnTo>
                    <a:pt x="170" y="105"/>
                  </a:lnTo>
                  <a:lnTo>
                    <a:pt x="172" y="105"/>
                  </a:lnTo>
                  <a:lnTo>
                    <a:pt x="174" y="106"/>
                  </a:lnTo>
                  <a:lnTo>
                    <a:pt x="176" y="106"/>
                  </a:lnTo>
                  <a:lnTo>
                    <a:pt x="178" y="106"/>
                  </a:lnTo>
                  <a:lnTo>
                    <a:pt x="181" y="106"/>
                  </a:lnTo>
                  <a:lnTo>
                    <a:pt x="183" y="106"/>
                  </a:lnTo>
                  <a:lnTo>
                    <a:pt x="185" y="107"/>
                  </a:lnTo>
                  <a:lnTo>
                    <a:pt x="187" y="107"/>
                  </a:lnTo>
                  <a:lnTo>
                    <a:pt x="196" y="108"/>
                  </a:lnTo>
                  <a:lnTo>
                    <a:pt x="196" y="3"/>
                  </a:lnTo>
                  <a:lnTo>
                    <a:pt x="19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50" name="Freeform 272"/>
            <p:cNvSpPr>
              <a:spLocks/>
            </p:cNvSpPr>
            <p:nvPr/>
          </p:nvSpPr>
          <p:spPr bwMode="auto">
            <a:xfrm>
              <a:off x="2546350" y="4614863"/>
              <a:ext cx="39688" cy="30162"/>
            </a:xfrm>
            <a:custGeom>
              <a:avLst/>
              <a:gdLst>
                <a:gd name="T0" fmla="*/ 2147483646 w 21"/>
                <a:gd name="T1" fmla="*/ 0 h 12"/>
                <a:gd name="T2" fmla="*/ 0 w 21"/>
                <a:gd name="T3" fmla="*/ 2147483646 h 12"/>
                <a:gd name="T4" fmla="*/ 2147483646 w 21"/>
                <a:gd name="T5" fmla="*/ 2147483646 h 12"/>
                <a:gd name="T6" fmla="*/ 2147483646 w 21"/>
                <a:gd name="T7" fmla="*/ 2147483646 h 12"/>
                <a:gd name="T8" fmla="*/ 2147483646 w 21"/>
                <a:gd name="T9" fmla="*/ 2147483646 h 12"/>
                <a:gd name="T10" fmla="*/ 2147483646 w 21"/>
                <a:gd name="T11" fmla="*/ 2147483646 h 12"/>
                <a:gd name="T12" fmla="*/ 2147483646 w 21"/>
                <a:gd name="T13" fmla="*/ 2147483646 h 12"/>
                <a:gd name="T14" fmla="*/ 2147483646 w 21"/>
                <a:gd name="T15" fmla="*/ 2147483646 h 12"/>
                <a:gd name="T16" fmla="*/ 2147483646 w 21"/>
                <a:gd name="T17" fmla="*/ 2147483646 h 12"/>
                <a:gd name="T18" fmla="*/ 2147483646 w 21"/>
                <a:gd name="T19" fmla="*/ 2147483646 h 12"/>
                <a:gd name="T20" fmla="*/ 2147483646 w 21"/>
                <a:gd name="T21" fmla="*/ 0 h 12"/>
                <a:gd name="T22" fmla="*/ 2147483646 w 21"/>
                <a:gd name="T23" fmla="*/ 0 h 12"/>
                <a:gd name="T24" fmla="*/ 2147483646 w 21"/>
                <a:gd name="T25" fmla="*/ 0 h 12"/>
                <a:gd name="T26" fmla="*/ 2147483646 w 21"/>
                <a:gd name="T27" fmla="*/ 0 h 12"/>
                <a:gd name="T28" fmla="*/ 2147483646 w 21"/>
                <a:gd name="T29" fmla="*/ 0 h 12"/>
                <a:gd name="T30" fmla="*/ 2147483646 w 21"/>
                <a:gd name="T31" fmla="*/ 0 h 12"/>
                <a:gd name="T32" fmla="*/ 2147483646 w 21"/>
                <a:gd name="T33" fmla="*/ 0 h 12"/>
                <a:gd name="T34" fmla="*/ 2147483646 w 21"/>
                <a:gd name="T35" fmla="*/ 0 h 12"/>
                <a:gd name="T36" fmla="*/ 2147483646 w 21"/>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12"/>
                <a:gd name="T59" fmla="*/ 21 w 21"/>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12">
                  <a:moveTo>
                    <a:pt x="6" y="0"/>
                  </a:moveTo>
                  <a:lnTo>
                    <a:pt x="0" y="12"/>
                  </a:lnTo>
                  <a:lnTo>
                    <a:pt x="2" y="12"/>
                  </a:lnTo>
                  <a:lnTo>
                    <a:pt x="5" y="12"/>
                  </a:lnTo>
                  <a:lnTo>
                    <a:pt x="8" y="12"/>
                  </a:lnTo>
                  <a:lnTo>
                    <a:pt x="10" y="12"/>
                  </a:lnTo>
                  <a:lnTo>
                    <a:pt x="13" y="12"/>
                  </a:lnTo>
                  <a:lnTo>
                    <a:pt x="16" y="12"/>
                  </a:lnTo>
                  <a:lnTo>
                    <a:pt x="18" y="12"/>
                  </a:lnTo>
                  <a:lnTo>
                    <a:pt x="21" y="12"/>
                  </a:lnTo>
                  <a:lnTo>
                    <a:pt x="20" y="0"/>
                  </a:lnTo>
                  <a:lnTo>
                    <a:pt x="18" y="0"/>
                  </a:lnTo>
                  <a:lnTo>
                    <a:pt x="17" y="0"/>
                  </a:lnTo>
                  <a:lnTo>
                    <a:pt x="15" y="0"/>
                  </a:lnTo>
                  <a:lnTo>
                    <a:pt x="13" y="0"/>
                  </a:lnTo>
                  <a:lnTo>
                    <a:pt x="11" y="0"/>
                  </a:lnTo>
                  <a:lnTo>
                    <a:pt x="9"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51" name="Freeform 273"/>
            <p:cNvSpPr>
              <a:spLocks/>
            </p:cNvSpPr>
            <p:nvPr/>
          </p:nvSpPr>
          <p:spPr bwMode="auto">
            <a:xfrm>
              <a:off x="2795588" y="4614863"/>
              <a:ext cx="31750" cy="30162"/>
            </a:xfrm>
            <a:custGeom>
              <a:avLst/>
              <a:gdLst>
                <a:gd name="T0" fmla="*/ 0 w 17"/>
                <a:gd name="T1" fmla="*/ 0 h 12"/>
                <a:gd name="T2" fmla="*/ 2147483646 w 17"/>
                <a:gd name="T3" fmla="*/ 2147483646 h 12"/>
                <a:gd name="T4" fmla="*/ 2147483646 w 17"/>
                <a:gd name="T5" fmla="*/ 2147483646 h 12"/>
                <a:gd name="T6" fmla="*/ 2147483646 w 17"/>
                <a:gd name="T7" fmla="*/ 2147483646 h 12"/>
                <a:gd name="T8" fmla="*/ 2147483646 w 17"/>
                <a:gd name="T9" fmla="*/ 2147483646 h 12"/>
                <a:gd name="T10" fmla="*/ 2147483646 w 17"/>
                <a:gd name="T11" fmla="*/ 2147483646 h 12"/>
                <a:gd name="T12" fmla="*/ 2147483646 w 17"/>
                <a:gd name="T13" fmla="*/ 2147483646 h 12"/>
                <a:gd name="T14" fmla="*/ 2147483646 w 17"/>
                <a:gd name="T15" fmla="*/ 2147483646 h 12"/>
                <a:gd name="T16" fmla="*/ 2147483646 w 17"/>
                <a:gd name="T17" fmla="*/ 2147483646 h 12"/>
                <a:gd name="T18" fmla="*/ 2147483646 w 17"/>
                <a:gd name="T19" fmla="*/ 2147483646 h 12"/>
                <a:gd name="T20" fmla="*/ 2147483646 w 17"/>
                <a:gd name="T21" fmla="*/ 2147483646 h 12"/>
                <a:gd name="T22" fmla="*/ 2147483646 w 17"/>
                <a:gd name="T23" fmla="*/ 2147483646 h 12"/>
                <a:gd name="T24" fmla="*/ 2147483646 w 17"/>
                <a:gd name="T25" fmla="*/ 2147483646 h 12"/>
                <a:gd name="T26" fmla="*/ 2147483646 w 17"/>
                <a:gd name="T27" fmla="*/ 2147483646 h 12"/>
                <a:gd name="T28" fmla="*/ 2147483646 w 17"/>
                <a:gd name="T29" fmla="*/ 2147483646 h 12"/>
                <a:gd name="T30" fmla="*/ 2147483646 w 17"/>
                <a:gd name="T31" fmla="*/ 2147483646 h 12"/>
                <a:gd name="T32" fmla="*/ 2147483646 w 17"/>
                <a:gd name="T33" fmla="*/ 2147483646 h 12"/>
                <a:gd name="T34" fmla="*/ 2147483646 w 17"/>
                <a:gd name="T35" fmla="*/ 0 h 12"/>
                <a:gd name="T36" fmla="*/ 2147483646 w 17"/>
                <a:gd name="T37" fmla="*/ 0 h 12"/>
                <a:gd name="T38" fmla="*/ 2147483646 w 17"/>
                <a:gd name="T39" fmla="*/ 0 h 12"/>
                <a:gd name="T40" fmla="*/ 2147483646 w 17"/>
                <a:gd name="T41" fmla="*/ 0 h 12"/>
                <a:gd name="T42" fmla="*/ 2147483646 w 17"/>
                <a:gd name="T43" fmla="*/ 0 h 12"/>
                <a:gd name="T44" fmla="*/ 2147483646 w 17"/>
                <a:gd name="T45" fmla="*/ 0 h 12"/>
                <a:gd name="T46" fmla="*/ 2147483646 w 17"/>
                <a:gd name="T47" fmla="*/ 0 h 12"/>
                <a:gd name="T48" fmla="*/ 2147483646 w 17"/>
                <a:gd name="T49" fmla="*/ 0 h 12"/>
                <a:gd name="T50" fmla="*/ 0 w 17"/>
                <a:gd name="T51" fmla="*/ 0 h 1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
                <a:gd name="T79" fmla="*/ 0 h 12"/>
                <a:gd name="T80" fmla="*/ 17 w 17"/>
                <a:gd name="T81" fmla="*/ 12 h 1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 h="12">
                  <a:moveTo>
                    <a:pt x="0" y="0"/>
                  </a:moveTo>
                  <a:lnTo>
                    <a:pt x="4" y="12"/>
                  </a:lnTo>
                  <a:lnTo>
                    <a:pt x="6" y="12"/>
                  </a:lnTo>
                  <a:lnTo>
                    <a:pt x="7" y="12"/>
                  </a:lnTo>
                  <a:lnTo>
                    <a:pt x="9" y="12"/>
                  </a:lnTo>
                  <a:lnTo>
                    <a:pt x="11" y="12"/>
                  </a:lnTo>
                  <a:lnTo>
                    <a:pt x="12" y="12"/>
                  </a:lnTo>
                  <a:lnTo>
                    <a:pt x="14" y="12"/>
                  </a:lnTo>
                  <a:lnTo>
                    <a:pt x="15" y="12"/>
                  </a:lnTo>
                  <a:lnTo>
                    <a:pt x="17" y="12"/>
                  </a:lnTo>
                  <a:lnTo>
                    <a:pt x="16" y="10"/>
                  </a:lnTo>
                  <a:lnTo>
                    <a:pt x="15" y="9"/>
                  </a:lnTo>
                  <a:lnTo>
                    <a:pt x="14" y="7"/>
                  </a:lnTo>
                  <a:lnTo>
                    <a:pt x="13" y="6"/>
                  </a:lnTo>
                  <a:lnTo>
                    <a:pt x="12" y="4"/>
                  </a:lnTo>
                  <a:lnTo>
                    <a:pt x="11" y="3"/>
                  </a:lnTo>
                  <a:lnTo>
                    <a:pt x="9" y="1"/>
                  </a:lnTo>
                  <a:lnTo>
                    <a:pt x="8" y="0"/>
                  </a:lnTo>
                  <a:lnTo>
                    <a:pt x="7" y="0"/>
                  </a:lnTo>
                  <a:lnTo>
                    <a:pt x="6" y="0"/>
                  </a:lnTo>
                  <a:lnTo>
                    <a:pt x="5" y="0"/>
                  </a:lnTo>
                  <a:lnTo>
                    <a:pt x="4" y="0"/>
                  </a:lnTo>
                  <a:lnTo>
                    <a:pt x="3" y="0"/>
                  </a:lnTo>
                  <a:lnTo>
                    <a:pt x="2" y="0"/>
                  </a:lnTo>
                  <a:lnTo>
                    <a:pt x="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52" name="Freeform 274"/>
            <p:cNvSpPr>
              <a:spLocks/>
            </p:cNvSpPr>
            <p:nvPr/>
          </p:nvSpPr>
          <p:spPr bwMode="auto">
            <a:xfrm>
              <a:off x="2582863" y="4613275"/>
              <a:ext cx="220663" cy="112712"/>
            </a:xfrm>
            <a:custGeom>
              <a:avLst/>
              <a:gdLst>
                <a:gd name="T0" fmla="*/ 2147483646 w 117"/>
                <a:gd name="T1" fmla="*/ 2147483646 h 45"/>
                <a:gd name="T2" fmla="*/ 2147483646 w 117"/>
                <a:gd name="T3" fmla="*/ 2147483646 h 45"/>
                <a:gd name="T4" fmla="*/ 2147483646 w 117"/>
                <a:gd name="T5" fmla="*/ 2147483646 h 45"/>
                <a:gd name="T6" fmla="*/ 2147483646 w 117"/>
                <a:gd name="T7" fmla="*/ 2147483646 h 45"/>
                <a:gd name="T8" fmla="*/ 2147483646 w 117"/>
                <a:gd name="T9" fmla="*/ 2147483646 h 45"/>
                <a:gd name="T10" fmla="*/ 2147483646 w 117"/>
                <a:gd name="T11" fmla="*/ 2147483646 h 45"/>
                <a:gd name="T12" fmla="*/ 2147483646 w 117"/>
                <a:gd name="T13" fmla="*/ 2147483646 h 45"/>
                <a:gd name="T14" fmla="*/ 2147483646 w 117"/>
                <a:gd name="T15" fmla="*/ 2147483646 h 45"/>
                <a:gd name="T16" fmla="*/ 2147483646 w 117"/>
                <a:gd name="T17" fmla="*/ 2147483646 h 45"/>
                <a:gd name="T18" fmla="*/ 2147483646 w 117"/>
                <a:gd name="T19" fmla="*/ 2147483646 h 45"/>
                <a:gd name="T20" fmla="*/ 2147483646 w 117"/>
                <a:gd name="T21" fmla="*/ 2147483646 h 45"/>
                <a:gd name="T22" fmla="*/ 2147483646 w 117"/>
                <a:gd name="T23" fmla="*/ 2147483646 h 45"/>
                <a:gd name="T24" fmla="*/ 2147483646 w 117"/>
                <a:gd name="T25" fmla="*/ 2147483646 h 45"/>
                <a:gd name="T26" fmla="*/ 2147483646 w 117"/>
                <a:gd name="T27" fmla="*/ 2147483646 h 45"/>
                <a:gd name="T28" fmla="*/ 2147483646 w 117"/>
                <a:gd name="T29" fmla="*/ 2147483646 h 45"/>
                <a:gd name="T30" fmla="*/ 2147483646 w 117"/>
                <a:gd name="T31" fmla="*/ 2147483646 h 45"/>
                <a:gd name="T32" fmla="*/ 2147483646 w 117"/>
                <a:gd name="T33" fmla="*/ 2147483646 h 45"/>
                <a:gd name="T34" fmla="*/ 2147483646 w 117"/>
                <a:gd name="T35" fmla="*/ 2147483646 h 45"/>
                <a:gd name="T36" fmla="*/ 2147483646 w 117"/>
                <a:gd name="T37" fmla="*/ 2147483646 h 45"/>
                <a:gd name="T38" fmla="*/ 2147483646 w 117"/>
                <a:gd name="T39" fmla="*/ 2147483646 h 45"/>
                <a:gd name="T40" fmla="*/ 2147483646 w 117"/>
                <a:gd name="T41" fmla="*/ 2147483646 h 45"/>
                <a:gd name="T42" fmla="*/ 2147483646 w 117"/>
                <a:gd name="T43" fmla="*/ 2147483646 h 45"/>
                <a:gd name="T44" fmla="*/ 2147483646 w 117"/>
                <a:gd name="T45" fmla="*/ 2147483646 h 45"/>
                <a:gd name="T46" fmla="*/ 2147483646 w 117"/>
                <a:gd name="T47" fmla="*/ 2147483646 h 45"/>
                <a:gd name="T48" fmla="*/ 2147483646 w 117"/>
                <a:gd name="T49" fmla="*/ 2147483646 h 45"/>
                <a:gd name="T50" fmla="*/ 2147483646 w 117"/>
                <a:gd name="T51" fmla="*/ 2147483646 h 45"/>
                <a:gd name="T52" fmla="*/ 2147483646 w 117"/>
                <a:gd name="T53" fmla="*/ 2147483646 h 45"/>
                <a:gd name="T54" fmla="*/ 2147483646 w 117"/>
                <a:gd name="T55" fmla="*/ 2147483646 h 45"/>
                <a:gd name="T56" fmla="*/ 2147483646 w 117"/>
                <a:gd name="T57" fmla="*/ 2147483646 h 45"/>
                <a:gd name="T58" fmla="*/ 2147483646 w 117"/>
                <a:gd name="T59" fmla="*/ 2147483646 h 45"/>
                <a:gd name="T60" fmla="*/ 2147483646 w 117"/>
                <a:gd name="T61" fmla="*/ 2147483646 h 45"/>
                <a:gd name="T62" fmla="*/ 2147483646 w 117"/>
                <a:gd name="T63" fmla="*/ 2147483646 h 45"/>
                <a:gd name="T64" fmla="*/ 2147483646 w 117"/>
                <a:gd name="T65" fmla="*/ 2147483646 h 45"/>
                <a:gd name="T66" fmla="*/ 2147483646 w 117"/>
                <a:gd name="T67" fmla="*/ 2147483646 h 45"/>
                <a:gd name="T68" fmla="*/ 2147483646 w 117"/>
                <a:gd name="T69" fmla="*/ 2147483646 h 45"/>
                <a:gd name="T70" fmla="*/ 2147483646 w 117"/>
                <a:gd name="T71" fmla="*/ 2147483646 h 45"/>
                <a:gd name="T72" fmla="*/ 2147483646 w 117"/>
                <a:gd name="T73" fmla="*/ 2147483646 h 45"/>
                <a:gd name="T74" fmla="*/ 2147483646 w 117"/>
                <a:gd name="T75" fmla="*/ 2147483646 h 45"/>
                <a:gd name="T76" fmla="*/ 2147483646 w 117"/>
                <a:gd name="T77" fmla="*/ 2147483646 h 45"/>
                <a:gd name="T78" fmla="*/ 2147483646 w 117"/>
                <a:gd name="T79" fmla="*/ 2147483646 h 45"/>
                <a:gd name="T80" fmla="*/ 2147483646 w 117"/>
                <a:gd name="T81" fmla="*/ 2147483646 h 45"/>
                <a:gd name="T82" fmla="*/ 2147483646 w 117"/>
                <a:gd name="T83" fmla="*/ 2147483646 h 45"/>
                <a:gd name="T84" fmla="*/ 2147483646 w 117"/>
                <a:gd name="T85" fmla="*/ 2147483646 h 45"/>
                <a:gd name="T86" fmla="*/ 2147483646 w 117"/>
                <a:gd name="T87" fmla="*/ 2147483646 h 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45"/>
                <a:gd name="T134" fmla="*/ 117 w 117"/>
                <a:gd name="T135" fmla="*/ 45 h 4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45">
                  <a:moveTo>
                    <a:pt x="67" y="31"/>
                  </a:moveTo>
                  <a:lnTo>
                    <a:pt x="68" y="29"/>
                  </a:lnTo>
                  <a:lnTo>
                    <a:pt x="70" y="27"/>
                  </a:lnTo>
                  <a:lnTo>
                    <a:pt x="72" y="26"/>
                  </a:lnTo>
                  <a:lnTo>
                    <a:pt x="74" y="24"/>
                  </a:lnTo>
                  <a:lnTo>
                    <a:pt x="76" y="23"/>
                  </a:lnTo>
                  <a:lnTo>
                    <a:pt x="78" y="22"/>
                  </a:lnTo>
                  <a:lnTo>
                    <a:pt x="81" y="21"/>
                  </a:lnTo>
                  <a:lnTo>
                    <a:pt x="84" y="19"/>
                  </a:lnTo>
                  <a:lnTo>
                    <a:pt x="87" y="18"/>
                  </a:lnTo>
                  <a:lnTo>
                    <a:pt x="90" y="17"/>
                  </a:lnTo>
                  <a:lnTo>
                    <a:pt x="93" y="16"/>
                  </a:lnTo>
                  <a:lnTo>
                    <a:pt x="96" y="15"/>
                  </a:lnTo>
                  <a:lnTo>
                    <a:pt x="99" y="14"/>
                  </a:lnTo>
                  <a:lnTo>
                    <a:pt x="103" y="14"/>
                  </a:lnTo>
                  <a:lnTo>
                    <a:pt x="106" y="13"/>
                  </a:lnTo>
                  <a:lnTo>
                    <a:pt x="110" y="13"/>
                  </a:lnTo>
                  <a:lnTo>
                    <a:pt x="106" y="1"/>
                  </a:lnTo>
                  <a:lnTo>
                    <a:pt x="102" y="1"/>
                  </a:lnTo>
                  <a:lnTo>
                    <a:pt x="99" y="2"/>
                  </a:lnTo>
                  <a:lnTo>
                    <a:pt x="95" y="3"/>
                  </a:lnTo>
                  <a:lnTo>
                    <a:pt x="92" y="4"/>
                  </a:lnTo>
                  <a:lnTo>
                    <a:pt x="88" y="5"/>
                  </a:lnTo>
                  <a:lnTo>
                    <a:pt x="85" y="6"/>
                  </a:lnTo>
                  <a:lnTo>
                    <a:pt x="82" y="7"/>
                  </a:lnTo>
                  <a:lnTo>
                    <a:pt x="79" y="8"/>
                  </a:lnTo>
                  <a:lnTo>
                    <a:pt x="76" y="9"/>
                  </a:lnTo>
                  <a:lnTo>
                    <a:pt x="73" y="10"/>
                  </a:lnTo>
                  <a:lnTo>
                    <a:pt x="70" y="12"/>
                  </a:lnTo>
                  <a:lnTo>
                    <a:pt x="68" y="13"/>
                  </a:lnTo>
                  <a:lnTo>
                    <a:pt x="65" y="14"/>
                  </a:lnTo>
                  <a:lnTo>
                    <a:pt x="63" y="16"/>
                  </a:lnTo>
                  <a:lnTo>
                    <a:pt x="61" y="17"/>
                  </a:lnTo>
                  <a:lnTo>
                    <a:pt x="59" y="19"/>
                  </a:lnTo>
                  <a:lnTo>
                    <a:pt x="56" y="17"/>
                  </a:lnTo>
                  <a:lnTo>
                    <a:pt x="54" y="15"/>
                  </a:lnTo>
                  <a:lnTo>
                    <a:pt x="51" y="13"/>
                  </a:lnTo>
                  <a:lnTo>
                    <a:pt x="48" y="12"/>
                  </a:lnTo>
                  <a:lnTo>
                    <a:pt x="45" y="10"/>
                  </a:lnTo>
                  <a:lnTo>
                    <a:pt x="41" y="9"/>
                  </a:lnTo>
                  <a:lnTo>
                    <a:pt x="38" y="7"/>
                  </a:lnTo>
                  <a:lnTo>
                    <a:pt x="34" y="6"/>
                  </a:lnTo>
                  <a:lnTo>
                    <a:pt x="30" y="5"/>
                  </a:lnTo>
                  <a:lnTo>
                    <a:pt x="26" y="4"/>
                  </a:lnTo>
                  <a:lnTo>
                    <a:pt x="22" y="3"/>
                  </a:lnTo>
                  <a:lnTo>
                    <a:pt x="18" y="2"/>
                  </a:lnTo>
                  <a:lnTo>
                    <a:pt x="13" y="1"/>
                  </a:lnTo>
                  <a:lnTo>
                    <a:pt x="9" y="1"/>
                  </a:lnTo>
                  <a:lnTo>
                    <a:pt x="4" y="0"/>
                  </a:lnTo>
                  <a:lnTo>
                    <a:pt x="0" y="0"/>
                  </a:lnTo>
                  <a:lnTo>
                    <a:pt x="1" y="12"/>
                  </a:lnTo>
                  <a:lnTo>
                    <a:pt x="5" y="12"/>
                  </a:lnTo>
                  <a:lnTo>
                    <a:pt x="9" y="13"/>
                  </a:lnTo>
                  <a:lnTo>
                    <a:pt x="13" y="13"/>
                  </a:lnTo>
                  <a:lnTo>
                    <a:pt x="17" y="14"/>
                  </a:lnTo>
                  <a:lnTo>
                    <a:pt x="21" y="15"/>
                  </a:lnTo>
                  <a:lnTo>
                    <a:pt x="25" y="16"/>
                  </a:lnTo>
                  <a:lnTo>
                    <a:pt x="28" y="17"/>
                  </a:lnTo>
                  <a:lnTo>
                    <a:pt x="31" y="18"/>
                  </a:lnTo>
                  <a:lnTo>
                    <a:pt x="35" y="20"/>
                  </a:lnTo>
                  <a:lnTo>
                    <a:pt x="38" y="21"/>
                  </a:lnTo>
                  <a:lnTo>
                    <a:pt x="41" y="22"/>
                  </a:lnTo>
                  <a:lnTo>
                    <a:pt x="43" y="24"/>
                  </a:lnTo>
                  <a:lnTo>
                    <a:pt x="45" y="25"/>
                  </a:lnTo>
                  <a:lnTo>
                    <a:pt x="48" y="27"/>
                  </a:lnTo>
                  <a:lnTo>
                    <a:pt x="49" y="29"/>
                  </a:lnTo>
                  <a:lnTo>
                    <a:pt x="51" y="31"/>
                  </a:lnTo>
                  <a:lnTo>
                    <a:pt x="49" y="30"/>
                  </a:lnTo>
                  <a:lnTo>
                    <a:pt x="46" y="28"/>
                  </a:lnTo>
                  <a:lnTo>
                    <a:pt x="44" y="27"/>
                  </a:lnTo>
                  <a:lnTo>
                    <a:pt x="41" y="26"/>
                  </a:lnTo>
                  <a:lnTo>
                    <a:pt x="38" y="24"/>
                  </a:lnTo>
                  <a:lnTo>
                    <a:pt x="35" y="24"/>
                  </a:lnTo>
                  <a:lnTo>
                    <a:pt x="32" y="23"/>
                  </a:lnTo>
                  <a:lnTo>
                    <a:pt x="29" y="22"/>
                  </a:lnTo>
                  <a:lnTo>
                    <a:pt x="26" y="21"/>
                  </a:lnTo>
                  <a:lnTo>
                    <a:pt x="22" y="20"/>
                  </a:lnTo>
                  <a:lnTo>
                    <a:pt x="19" y="19"/>
                  </a:lnTo>
                  <a:lnTo>
                    <a:pt x="16" y="19"/>
                  </a:lnTo>
                  <a:lnTo>
                    <a:pt x="12" y="18"/>
                  </a:lnTo>
                  <a:lnTo>
                    <a:pt x="9" y="18"/>
                  </a:lnTo>
                  <a:lnTo>
                    <a:pt x="5" y="17"/>
                  </a:lnTo>
                  <a:lnTo>
                    <a:pt x="1" y="17"/>
                  </a:lnTo>
                  <a:lnTo>
                    <a:pt x="2" y="29"/>
                  </a:lnTo>
                  <a:lnTo>
                    <a:pt x="6" y="29"/>
                  </a:lnTo>
                  <a:lnTo>
                    <a:pt x="10" y="30"/>
                  </a:lnTo>
                  <a:lnTo>
                    <a:pt x="13" y="30"/>
                  </a:lnTo>
                  <a:lnTo>
                    <a:pt x="16" y="31"/>
                  </a:lnTo>
                  <a:lnTo>
                    <a:pt x="20" y="32"/>
                  </a:lnTo>
                  <a:lnTo>
                    <a:pt x="23" y="33"/>
                  </a:lnTo>
                  <a:lnTo>
                    <a:pt x="26" y="33"/>
                  </a:lnTo>
                  <a:lnTo>
                    <a:pt x="29" y="35"/>
                  </a:lnTo>
                  <a:lnTo>
                    <a:pt x="32" y="36"/>
                  </a:lnTo>
                  <a:lnTo>
                    <a:pt x="35" y="37"/>
                  </a:lnTo>
                  <a:lnTo>
                    <a:pt x="38" y="38"/>
                  </a:lnTo>
                  <a:lnTo>
                    <a:pt x="40" y="39"/>
                  </a:lnTo>
                  <a:lnTo>
                    <a:pt x="42" y="40"/>
                  </a:lnTo>
                  <a:lnTo>
                    <a:pt x="44" y="42"/>
                  </a:lnTo>
                  <a:lnTo>
                    <a:pt x="46" y="43"/>
                  </a:lnTo>
                  <a:lnTo>
                    <a:pt x="48" y="45"/>
                  </a:lnTo>
                  <a:lnTo>
                    <a:pt x="70" y="45"/>
                  </a:lnTo>
                  <a:lnTo>
                    <a:pt x="72" y="43"/>
                  </a:lnTo>
                  <a:lnTo>
                    <a:pt x="74" y="42"/>
                  </a:lnTo>
                  <a:lnTo>
                    <a:pt x="76" y="40"/>
                  </a:lnTo>
                  <a:lnTo>
                    <a:pt x="78" y="39"/>
                  </a:lnTo>
                  <a:lnTo>
                    <a:pt x="81" y="38"/>
                  </a:lnTo>
                  <a:lnTo>
                    <a:pt x="83" y="36"/>
                  </a:lnTo>
                  <a:lnTo>
                    <a:pt x="86" y="35"/>
                  </a:lnTo>
                  <a:lnTo>
                    <a:pt x="89" y="34"/>
                  </a:lnTo>
                  <a:lnTo>
                    <a:pt x="92" y="33"/>
                  </a:lnTo>
                  <a:lnTo>
                    <a:pt x="95" y="32"/>
                  </a:lnTo>
                  <a:lnTo>
                    <a:pt x="99" y="31"/>
                  </a:lnTo>
                  <a:lnTo>
                    <a:pt x="102" y="31"/>
                  </a:lnTo>
                  <a:lnTo>
                    <a:pt x="106" y="30"/>
                  </a:lnTo>
                  <a:lnTo>
                    <a:pt x="109" y="30"/>
                  </a:lnTo>
                  <a:lnTo>
                    <a:pt x="113" y="29"/>
                  </a:lnTo>
                  <a:lnTo>
                    <a:pt x="117" y="29"/>
                  </a:lnTo>
                  <a:lnTo>
                    <a:pt x="112" y="17"/>
                  </a:lnTo>
                  <a:lnTo>
                    <a:pt x="109" y="18"/>
                  </a:lnTo>
                  <a:lnTo>
                    <a:pt x="106" y="18"/>
                  </a:lnTo>
                  <a:lnTo>
                    <a:pt x="102" y="19"/>
                  </a:lnTo>
                  <a:lnTo>
                    <a:pt x="99" y="19"/>
                  </a:lnTo>
                  <a:lnTo>
                    <a:pt x="96" y="20"/>
                  </a:lnTo>
                  <a:lnTo>
                    <a:pt x="93" y="21"/>
                  </a:lnTo>
                  <a:lnTo>
                    <a:pt x="90" y="21"/>
                  </a:lnTo>
                  <a:lnTo>
                    <a:pt x="87" y="22"/>
                  </a:lnTo>
                  <a:lnTo>
                    <a:pt x="84" y="23"/>
                  </a:lnTo>
                  <a:lnTo>
                    <a:pt x="82" y="24"/>
                  </a:lnTo>
                  <a:lnTo>
                    <a:pt x="79" y="25"/>
                  </a:lnTo>
                  <a:lnTo>
                    <a:pt x="76" y="26"/>
                  </a:lnTo>
                  <a:lnTo>
                    <a:pt x="73" y="27"/>
                  </a:lnTo>
                  <a:lnTo>
                    <a:pt x="71" y="28"/>
                  </a:lnTo>
                  <a:lnTo>
                    <a:pt x="69" y="30"/>
                  </a:lnTo>
                  <a:lnTo>
                    <a:pt x="67"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8953" name="Rectangle 275"/>
            <p:cNvSpPr>
              <a:spLocks noChangeArrowheads="1"/>
            </p:cNvSpPr>
            <p:nvPr/>
          </p:nvSpPr>
          <p:spPr bwMode="auto">
            <a:xfrm>
              <a:off x="2944813" y="4406900"/>
              <a:ext cx="9413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400">
                  <a:solidFill>
                    <a:srgbClr val="000000"/>
                  </a:solidFill>
                  <a:latin typeface="HGP創英角ｺﾞｼｯｸUB" panose="020B0900000000000000" pitchFamily="50" charset="-128"/>
                  <a:ea typeface="HGP創英角ｺﾞｼｯｸUB" panose="020B0900000000000000" pitchFamily="50" charset="-128"/>
                  <a:cs typeface="Osaka"/>
                </a:rPr>
                <a:t>共通仕様書</a:t>
              </a:r>
              <a:endParaRPr lang="ja-JP" altLang="en-US" sz="5400">
                <a:solidFill>
                  <a:srgbClr val="000000"/>
                </a:solidFill>
                <a:latin typeface="Times" panose="02020603050405020304" pitchFamily="18" charset="0"/>
                <a:ea typeface="HGP創英角ｺﾞｼｯｸUB" panose="020B0900000000000000" pitchFamily="50" charset="-128"/>
                <a:cs typeface="Osaka"/>
              </a:endParaRPr>
            </a:p>
          </p:txBody>
        </p:sp>
        <p:sp>
          <p:nvSpPr>
            <p:cNvPr id="38954" name="Rectangle 281"/>
            <p:cNvSpPr>
              <a:spLocks noChangeArrowheads="1"/>
            </p:cNvSpPr>
            <p:nvPr/>
          </p:nvSpPr>
          <p:spPr bwMode="auto">
            <a:xfrm>
              <a:off x="1274763" y="2760663"/>
              <a:ext cx="1000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FF0000"/>
                  </a:solidFill>
                  <a:latin typeface="HGP創英角ｺﾞｼｯｸUB" panose="020B0900000000000000" pitchFamily="50" charset="-128"/>
                  <a:ea typeface="HGP創英角ｺﾞｼｯｸUB" panose="020B0900000000000000" pitchFamily="50" charset="-128"/>
                  <a:cs typeface="Osaka"/>
                </a:rPr>
                <a:t>負担金</a:t>
              </a:r>
            </a:p>
          </p:txBody>
        </p:sp>
        <p:sp>
          <p:nvSpPr>
            <p:cNvPr id="38955" name="Rectangle 282"/>
            <p:cNvSpPr>
              <a:spLocks noChangeArrowheads="1"/>
            </p:cNvSpPr>
            <p:nvPr/>
          </p:nvSpPr>
          <p:spPr bwMode="auto">
            <a:xfrm>
              <a:off x="5383213" y="2281238"/>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0070C0"/>
                  </a:solidFill>
                  <a:latin typeface="HGP創英角ｺﾞｼｯｸUB" panose="020B0900000000000000" pitchFamily="50" charset="-128"/>
                  <a:ea typeface="HGP創英角ｺﾞｼｯｸUB" panose="020B0900000000000000" pitchFamily="50" charset="-128"/>
                  <a:cs typeface="Osaka"/>
                </a:rPr>
                <a:t>提供</a:t>
              </a:r>
              <a:endParaRPr lang="ja-JP" altLang="en-US" sz="4800">
                <a:solidFill>
                  <a:srgbClr val="0070C0"/>
                </a:solidFill>
                <a:latin typeface="Times" panose="02020603050405020304" pitchFamily="18" charset="0"/>
                <a:ea typeface="HGP創英角ｺﾞｼｯｸUB" panose="020B0900000000000000" pitchFamily="50" charset="-128"/>
                <a:cs typeface="Osaka"/>
              </a:endParaRPr>
            </a:p>
          </p:txBody>
        </p:sp>
        <p:sp>
          <p:nvSpPr>
            <p:cNvPr id="38956" name="Freeform 117"/>
            <p:cNvSpPr>
              <a:spLocks/>
            </p:cNvSpPr>
            <p:nvPr/>
          </p:nvSpPr>
          <p:spPr bwMode="auto">
            <a:xfrm>
              <a:off x="5465763" y="1341438"/>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sp>
          <p:nvSpPr>
            <p:cNvPr id="38957" name="Rectangle 124"/>
            <p:cNvSpPr>
              <a:spLocks noChangeArrowheads="1"/>
            </p:cNvSpPr>
            <p:nvPr/>
          </p:nvSpPr>
          <p:spPr bwMode="auto">
            <a:xfrm>
              <a:off x="6040438" y="1484313"/>
              <a:ext cx="6556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a:solidFill>
                    <a:srgbClr val="000000"/>
                  </a:solidFill>
                  <a:latin typeface="HG創英角ｺﾞｼｯｸUB" panose="020B0909000000000000" pitchFamily="49" charset="-128"/>
                  <a:ea typeface="HG創英角ｺﾞｼｯｸUB" panose="020B0909000000000000" pitchFamily="49" charset="-128"/>
                  <a:cs typeface="Osaka"/>
                </a:rPr>
                <a:t>国</a:t>
              </a:r>
            </a:p>
          </p:txBody>
        </p:sp>
        <p:sp>
          <p:nvSpPr>
            <p:cNvPr id="38958" name="Freeform 117"/>
            <p:cNvSpPr>
              <a:spLocks/>
            </p:cNvSpPr>
            <p:nvPr/>
          </p:nvSpPr>
          <p:spPr bwMode="auto">
            <a:xfrm>
              <a:off x="7172325" y="23415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a:p>
          </p:txBody>
        </p:sp>
        <p:sp>
          <p:nvSpPr>
            <p:cNvPr id="38959" name="Rectangle 124"/>
            <p:cNvSpPr>
              <a:spLocks noChangeArrowheads="1"/>
            </p:cNvSpPr>
            <p:nvPr/>
          </p:nvSpPr>
          <p:spPr bwMode="auto">
            <a:xfrm>
              <a:off x="7572375" y="2509838"/>
              <a:ext cx="944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a:solidFill>
                    <a:srgbClr val="000000"/>
                  </a:solidFill>
                  <a:latin typeface="HG創英角ｺﾞｼｯｸUB" panose="020B0909000000000000" pitchFamily="49" charset="-128"/>
                  <a:ea typeface="HG創英角ｺﾞｼｯｸUB" panose="020B0909000000000000" pitchFamily="49" charset="-128"/>
                  <a:cs typeface="Osaka"/>
                </a:rPr>
                <a:t>企業</a:t>
              </a:r>
            </a:p>
          </p:txBody>
        </p:sp>
        <p:sp>
          <p:nvSpPr>
            <p:cNvPr id="38960" name="Freeform 117"/>
            <p:cNvSpPr>
              <a:spLocks/>
            </p:cNvSpPr>
            <p:nvPr/>
          </p:nvSpPr>
          <p:spPr bwMode="auto">
            <a:xfrm>
              <a:off x="7185025" y="31670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a:p>
          </p:txBody>
        </p:sp>
        <p:sp>
          <p:nvSpPr>
            <p:cNvPr id="38961" name="Rectangle 124"/>
            <p:cNvSpPr>
              <a:spLocks noChangeArrowheads="1"/>
            </p:cNvSpPr>
            <p:nvPr/>
          </p:nvSpPr>
          <p:spPr bwMode="auto">
            <a:xfrm>
              <a:off x="7585075" y="3335338"/>
              <a:ext cx="944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a:solidFill>
                    <a:srgbClr val="000000"/>
                  </a:solidFill>
                  <a:latin typeface="HG創英角ｺﾞｼｯｸUB" panose="020B0909000000000000" pitchFamily="49" charset="-128"/>
                  <a:ea typeface="HG創英角ｺﾞｼｯｸUB" panose="020B0909000000000000" pitchFamily="49" charset="-128"/>
                  <a:cs typeface="Osaka"/>
                </a:rPr>
                <a:t>住民</a:t>
              </a:r>
            </a:p>
          </p:txBody>
        </p:sp>
        <p:sp>
          <p:nvSpPr>
            <p:cNvPr id="38962" name="Freeform 117"/>
            <p:cNvSpPr>
              <a:spLocks/>
            </p:cNvSpPr>
            <p:nvPr/>
          </p:nvSpPr>
          <p:spPr bwMode="auto">
            <a:xfrm>
              <a:off x="7185025" y="39925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a:p>
          </p:txBody>
        </p:sp>
        <p:sp>
          <p:nvSpPr>
            <p:cNvPr id="38963" name="Rectangle 124"/>
            <p:cNvSpPr>
              <a:spLocks noChangeArrowheads="1"/>
            </p:cNvSpPr>
            <p:nvPr/>
          </p:nvSpPr>
          <p:spPr bwMode="auto">
            <a:xfrm>
              <a:off x="7307263" y="4135438"/>
              <a:ext cx="12858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a:solidFill>
                    <a:srgbClr val="000000"/>
                  </a:solidFill>
                  <a:latin typeface="HG創英角ｺﾞｼｯｸUB" panose="020B0909000000000000" pitchFamily="49" charset="-128"/>
                  <a:ea typeface="HG創英角ｺﾞｼｯｸUB" panose="020B0909000000000000" pitchFamily="49" charset="-128"/>
                  <a:cs typeface="Osaka"/>
                </a:rPr>
                <a:t>教育機関</a:t>
              </a:r>
            </a:p>
          </p:txBody>
        </p:sp>
        <p:sp>
          <p:nvSpPr>
            <p:cNvPr id="38964" name="Rectangle 96"/>
            <p:cNvSpPr>
              <a:spLocks noChangeArrowheads="1"/>
            </p:cNvSpPr>
            <p:nvPr/>
          </p:nvSpPr>
          <p:spPr bwMode="auto">
            <a:xfrm>
              <a:off x="3117850" y="5229225"/>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000">
                  <a:solidFill>
                    <a:srgbClr val="000000"/>
                  </a:solidFill>
                  <a:latin typeface="HGP創英角ｺﾞｼｯｸUB" panose="020B0900000000000000" pitchFamily="50" charset="-128"/>
                  <a:ea typeface="HGP創英角ｺﾞｼｯｸUB" panose="020B0900000000000000" pitchFamily="50" charset="-128"/>
                  <a:cs typeface="Osaka"/>
                </a:rPr>
                <a:t>測量業者</a:t>
              </a:r>
              <a:endParaRPr lang="ja-JP" altLang="en-US" sz="2000">
                <a:solidFill>
                  <a:srgbClr val="000000"/>
                </a:solidFill>
                <a:latin typeface="Times" panose="02020603050405020304" pitchFamily="18" charset="0"/>
                <a:ea typeface="HGP創英角ｺﾞｼｯｸUB" panose="020B0900000000000000" pitchFamily="50" charset="-128"/>
                <a:cs typeface="Osaka"/>
              </a:endParaRPr>
            </a:p>
          </p:txBody>
        </p:sp>
        <p:sp>
          <p:nvSpPr>
            <p:cNvPr id="38965" name="Rectangle 166"/>
            <p:cNvSpPr>
              <a:spLocks noChangeArrowheads="1"/>
            </p:cNvSpPr>
            <p:nvPr/>
          </p:nvSpPr>
          <p:spPr bwMode="auto">
            <a:xfrm>
              <a:off x="2171700" y="227012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0070C0"/>
                  </a:solidFill>
                  <a:latin typeface="HGP創英角ｺﾞｼｯｸUB" panose="020B0900000000000000" pitchFamily="50" charset="-128"/>
                  <a:ea typeface="HGP創英角ｺﾞｼｯｸUB" panose="020B0900000000000000" pitchFamily="50" charset="-128"/>
                  <a:cs typeface="Osaka"/>
                </a:rPr>
                <a:t>納品</a:t>
              </a:r>
              <a:endParaRPr lang="ja-JP" altLang="en-US" sz="4800">
                <a:solidFill>
                  <a:srgbClr val="0070C0"/>
                </a:solidFill>
                <a:latin typeface="Times" panose="02020603050405020304" pitchFamily="18" charset="0"/>
                <a:ea typeface="HGP創英角ｺﾞｼｯｸUB" panose="020B0900000000000000" pitchFamily="50" charset="-128"/>
                <a:cs typeface="Osaka"/>
              </a:endParaRPr>
            </a:p>
          </p:txBody>
        </p:sp>
        <p:cxnSp>
          <p:nvCxnSpPr>
            <p:cNvPr id="38966" name="直線矢印コネクタ 281"/>
            <p:cNvCxnSpPr>
              <a:cxnSpLocks noChangeShapeType="1"/>
            </p:cNvCxnSpPr>
            <p:nvPr/>
          </p:nvCxnSpPr>
          <p:spPr bwMode="auto">
            <a:xfrm rot="16200000" flipH="1">
              <a:off x="1279525" y="2233613"/>
              <a:ext cx="1143000" cy="642938"/>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38967" name="直線矢印コネクタ 284"/>
            <p:cNvCxnSpPr>
              <a:cxnSpLocks noChangeShapeType="1"/>
            </p:cNvCxnSpPr>
            <p:nvPr/>
          </p:nvCxnSpPr>
          <p:spPr bwMode="auto">
            <a:xfrm rot="10800000" flipV="1">
              <a:off x="2386013" y="1984375"/>
              <a:ext cx="1857375" cy="114300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38968" name="Freeform 117"/>
            <p:cNvSpPr>
              <a:spLocks/>
            </p:cNvSpPr>
            <p:nvPr/>
          </p:nvSpPr>
          <p:spPr bwMode="auto">
            <a:xfrm>
              <a:off x="600075" y="1341438"/>
              <a:ext cx="307181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sp>
          <p:nvSpPr>
            <p:cNvPr id="38969" name="Rectangle 124"/>
            <p:cNvSpPr>
              <a:spLocks noChangeArrowheads="1"/>
            </p:cNvSpPr>
            <p:nvPr/>
          </p:nvSpPr>
          <p:spPr bwMode="auto">
            <a:xfrm>
              <a:off x="1504950" y="1489075"/>
              <a:ext cx="17145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dirty="0">
                  <a:solidFill>
                    <a:srgbClr val="000000"/>
                  </a:solidFill>
                  <a:latin typeface="HG創英角ｺﾞｼｯｸUB" panose="020B0909000000000000" pitchFamily="49" charset="-128"/>
                  <a:ea typeface="HG創英角ｺﾞｼｯｸUB" panose="020B0909000000000000" pitchFamily="49" charset="-128"/>
                  <a:cs typeface="Osaka"/>
                </a:rPr>
                <a:t>２９市町</a:t>
              </a:r>
            </a:p>
          </p:txBody>
        </p:sp>
        <p:sp>
          <p:nvSpPr>
            <p:cNvPr id="38970" name="Freeform 117"/>
            <p:cNvSpPr>
              <a:spLocks/>
            </p:cNvSpPr>
            <p:nvPr/>
          </p:nvSpPr>
          <p:spPr bwMode="auto">
            <a:xfrm>
              <a:off x="3814763" y="1341438"/>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sp>
          <p:nvSpPr>
            <p:cNvPr id="38971" name="Rectangle 124"/>
            <p:cNvSpPr>
              <a:spLocks noChangeArrowheads="1"/>
            </p:cNvSpPr>
            <p:nvPr/>
          </p:nvSpPr>
          <p:spPr bwMode="auto">
            <a:xfrm>
              <a:off x="4097338" y="1484313"/>
              <a:ext cx="12144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2400">
                  <a:solidFill>
                    <a:srgbClr val="000000"/>
                  </a:solidFill>
                  <a:latin typeface="HG創英角ｺﾞｼｯｸUB" panose="020B0909000000000000" pitchFamily="49" charset="-128"/>
                  <a:ea typeface="HG創英角ｺﾞｼｯｸUB" panose="020B0909000000000000" pitchFamily="49" charset="-128"/>
                  <a:cs typeface="Osaka"/>
                </a:rPr>
                <a:t>三重県</a:t>
              </a:r>
            </a:p>
          </p:txBody>
        </p:sp>
        <p:sp>
          <p:nvSpPr>
            <p:cNvPr id="38972" name="Rectangle 281"/>
            <p:cNvSpPr>
              <a:spLocks noChangeArrowheads="1"/>
            </p:cNvSpPr>
            <p:nvPr/>
          </p:nvSpPr>
          <p:spPr bwMode="auto">
            <a:xfrm>
              <a:off x="2887663" y="2747963"/>
              <a:ext cx="1000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800">
                  <a:solidFill>
                    <a:srgbClr val="FF0000"/>
                  </a:solidFill>
                  <a:latin typeface="HGP創英角ｺﾞｼｯｸUB" panose="020B0900000000000000" pitchFamily="50" charset="-128"/>
                  <a:ea typeface="HGP創英角ｺﾞｼｯｸUB" panose="020B0900000000000000" pitchFamily="50" charset="-128"/>
                  <a:cs typeface="Osaka"/>
                </a:rPr>
                <a:t>負担金</a:t>
              </a:r>
            </a:p>
          </p:txBody>
        </p:sp>
        <p:cxnSp>
          <p:nvCxnSpPr>
            <p:cNvPr id="38973" name="直線矢印コネクタ 288"/>
            <p:cNvCxnSpPr>
              <a:cxnSpLocks noChangeShapeType="1"/>
            </p:cNvCxnSpPr>
            <p:nvPr/>
          </p:nvCxnSpPr>
          <p:spPr bwMode="auto">
            <a:xfrm flipV="1">
              <a:off x="5626100" y="2627313"/>
              <a:ext cx="1546225" cy="998537"/>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cxnSp>
          <p:nvCxnSpPr>
            <p:cNvPr id="38974" name="直線矢印コネクタ 290"/>
            <p:cNvCxnSpPr>
              <a:cxnSpLocks noChangeShapeType="1"/>
            </p:cNvCxnSpPr>
            <p:nvPr/>
          </p:nvCxnSpPr>
          <p:spPr bwMode="auto">
            <a:xfrm flipV="1">
              <a:off x="5626100" y="3484563"/>
              <a:ext cx="1546225" cy="141287"/>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cxnSp>
          <p:nvCxnSpPr>
            <p:cNvPr id="38975" name="直線矢印コネクタ 292"/>
            <p:cNvCxnSpPr>
              <a:cxnSpLocks noChangeShapeType="1"/>
            </p:cNvCxnSpPr>
            <p:nvPr/>
          </p:nvCxnSpPr>
          <p:spPr bwMode="auto">
            <a:xfrm>
              <a:off x="5626100" y="3625850"/>
              <a:ext cx="1546225" cy="715962"/>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sp>
          <p:nvSpPr>
            <p:cNvPr id="38976" name="Rectangle 281"/>
            <p:cNvSpPr>
              <a:spLocks noChangeArrowheads="1"/>
            </p:cNvSpPr>
            <p:nvPr/>
          </p:nvSpPr>
          <p:spPr bwMode="auto">
            <a:xfrm>
              <a:off x="6029325" y="2767013"/>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600">
                  <a:solidFill>
                    <a:srgbClr val="006600"/>
                  </a:solidFill>
                  <a:latin typeface="HGP創英角ｺﾞｼｯｸUB" panose="020B0900000000000000" pitchFamily="50" charset="-128"/>
                  <a:ea typeface="HGP創英角ｺﾞｼｯｸUB" panose="020B0900000000000000" pitchFamily="50" charset="-128"/>
                  <a:cs typeface="Osaka"/>
                </a:rPr>
                <a:t>刊行物</a:t>
              </a:r>
            </a:p>
          </p:txBody>
        </p:sp>
        <p:sp>
          <p:nvSpPr>
            <p:cNvPr id="38977" name="Rectangle 281"/>
            <p:cNvSpPr>
              <a:spLocks noChangeArrowheads="1"/>
            </p:cNvSpPr>
            <p:nvPr/>
          </p:nvSpPr>
          <p:spPr bwMode="auto">
            <a:xfrm>
              <a:off x="6319838" y="3736975"/>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600">
                  <a:solidFill>
                    <a:srgbClr val="006600"/>
                  </a:solidFill>
                  <a:latin typeface="HGP創英角ｺﾞｼｯｸUB" panose="020B0900000000000000" pitchFamily="50" charset="-128"/>
                  <a:ea typeface="HGP創英角ｺﾞｼｯｸUB" panose="020B0900000000000000" pitchFamily="50" charset="-128"/>
                  <a:cs typeface="Osaka"/>
                </a:rPr>
                <a:t>刊行物</a:t>
              </a:r>
            </a:p>
          </p:txBody>
        </p:sp>
        <p:sp>
          <p:nvSpPr>
            <p:cNvPr id="38978" name="Rectangle 281"/>
            <p:cNvSpPr>
              <a:spLocks noChangeArrowheads="1"/>
            </p:cNvSpPr>
            <p:nvPr/>
          </p:nvSpPr>
          <p:spPr bwMode="auto">
            <a:xfrm>
              <a:off x="6176963" y="3244850"/>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eaLnBrk="1" hangingPunct="1">
                <a:spcBef>
                  <a:spcPct val="0"/>
                </a:spcBef>
                <a:buClrTx/>
                <a:buFontTx/>
                <a:buNone/>
              </a:pPr>
              <a:r>
                <a:rPr lang="ja-JP" altLang="en-US" sz="1600">
                  <a:solidFill>
                    <a:srgbClr val="006600"/>
                  </a:solidFill>
                  <a:latin typeface="HGP創英角ｺﾞｼｯｸUB" panose="020B0900000000000000" pitchFamily="50" charset="-128"/>
                  <a:ea typeface="HGP創英角ｺﾞｼｯｸUB" panose="020B0900000000000000" pitchFamily="50" charset="-128"/>
                  <a:cs typeface="Osaka"/>
                </a:rPr>
                <a:t>刊行物</a:t>
              </a:r>
            </a:p>
          </p:txBody>
        </p:sp>
        <p:sp>
          <p:nvSpPr>
            <p:cNvPr id="38979" name="Freeform 137"/>
            <p:cNvSpPr>
              <a:spLocks noEditPoints="1"/>
            </p:cNvSpPr>
            <p:nvPr/>
          </p:nvSpPr>
          <p:spPr bwMode="auto">
            <a:xfrm rot="2358978">
              <a:off x="5634191" y="2054791"/>
              <a:ext cx="368300" cy="1298575"/>
            </a:xfrm>
            <a:custGeom>
              <a:avLst/>
              <a:gdLst>
                <a:gd name="T0" fmla="*/ 0 w 1700"/>
                <a:gd name="T1" fmla="*/ 0 h 5862"/>
                <a:gd name="T2" fmla="*/ 0 w 1700"/>
                <a:gd name="T3" fmla="*/ 0 h 5862"/>
                <a:gd name="T4" fmla="*/ 0 w 1700"/>
                <a:gd name="T5" fmla="*/ 0 h 5862"/>
                <a:gd name="T6" fmla="*/ 0 w 1700"/>
                <a:gd name="T7" fmla="*/ 0 h 5862"/>
                <a:gd name="T8" fmla="*/ 0 w 1700"/>
                <a:gd name="T9" fmla="*/ 0 h 5862"/>
                <a:gd name="T10" fmla="*/ 0 w 1700"/>
                <a:gd name="T11" fmla="*/ 0 h 5862"/>
                <a:gd name="T12" fmla="*/ 0 w 1700"/>
                <a:gd name="T13" fmla="*/ 0 h 5862"/>
                <a:gd name="T14" fmla="*/ 0 w 1700"/>
                <a:gd name="T15" fmla="*/ 0 h 5862"/>
                <a:gd name="T16" fmla="*/ 0 w 1700"/>
                <a:gd name="T17" fmla="*/ 0 h 5862"/>
                <a:gd name="T18" fmla="*/ 0 w 1700"/>
                <a:gd name="T19" fmla="*/ 0 h 5862"/>
                <a:gd name="T20" fmla="*/ 0 w 1700"/>
                <a:gd name="T21" fmla="*/ 0 h 58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00"/>
                <a:gd name="T34" fmla="*/ 0 h 5862"/>
                <a:gd name="T35" fmla="*/ 1700 w 1700"/>
                <a:gd name="T36" fmla="*/ 5862 h 58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00" h="5862">
                  <a:moveTo>
                    <a:pt x="208" y="313"/>
                  </a:moveTo>
                  <a:lnTo>
                    <a:pt x="1696" y="5816"/>
                  </a:lnTo>
                  <a:cubicBezTo>
                    <a:pt x="1700" y="5834"/>
                    <a:pt x="1690" y="5852"/>
                    <a:pt x="1672" y="5857"/>
                  </a:cubicBezTo>
                  <a:cubicBezTo>
                    <a:pt x="1654" y="5862"/>
                    <a:pt x="1636" y="5851"/>
                    <a:pt x="1631" y="5834"/>
                  </a:cubicBezTo>
                  <a:lnTo>
                    <a:pt x="143" y="330"/>
                  </a:lnTo>
                  <a:cubicBezTo>
                    <a:pt x="138" y="313"/>
                    <a:pt x="149" y="294"/>
                    <a:pt x="167" y="289"/>
                  </a:cubicBezTo>
                  <a:cubicBezTo>
                    <a:pt x="185" y="285"/>
                    <a:pt x="203" y="295"/>
                    <a:pt x="208" y="313"/>
                  </a:cubicBezTo>
                  <a:close/>
                  <a:moveTo>
                    <a:pt x="0" y="438"/>
                  </a:moveTo>
                  <a:lnTo>
                    <a:pt x="88" y="0"/>
                  </a:lnTo>
                  <a:lnTo>
                    <a:pt x="386" y="334"/>
                  </a:lnTo>
                  <a:lnTo>
                    <a:pt x="0" y="438"/>
                  </a:lnTo>
                  <a:close/>
                </a:path>
              </a:pathLst>
            </a:custGeom>
            <a:solidFill>
              <a:srgbClr val="0000FF"/>
            </a:solidFill>
            <a:ln w="1588">
              <a:solidFill>
                <a:srgbClr val="0000FF"/>
              </a:solidFill>
              <a:bevel/>
              <a:headEnd/>
              <a:tailEnd/>
            </a:ln>
          </p:spPr>
          <p:txBody>
            <a:bodyPr/>
            <a:lstStyle/>
            <a:p>
              <a:endParaRPr lang="ja-JP" altLang="en-US"/>
            </a:p>
          </p:txBody>
        </p:sp>
      </p:grpSp>
    </p:spTree>
    <p:extLst>
      <p:ext uri="{BB962C8B-B14F-4D97-AF65-F5344CB8AC3E}">
        <p14:creationId xmlns:p14="http://schemas.microsoft.com/office/powerpoint/2010/main" val="42527698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txBox="1">
            <a:spLocks noGrp="1" noChangeArrowheads="1"/>
          </p:cNvSpPr>
          <p:nvPr/>
        </p:nvSpPr>
        <p:spPr bwMode="auto">
          <a:xfrm>
            <a:off x="7012862" y="651510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03302C0D-8421-458E-A8D1-7D97B68445F7}" type="slidenum">
              <a:rPr lang="en-US" altLang="ja-JP" sz="1400">
                <a:solidFill>
                  <a:srgbClr val="000000"/>
                </a:solidFill>
              </a:rPr>
              <a:pPr algn="r" eaLnBrk="1" hangingPunct="1">
                <a:spcBef>
                  <a:spcPct val="0"/>
                </a:spcBef>
                <a:buClrTx/>
                <a:buFontTx/>
                <a:buNone/>
              </a:pPr>
              <a:t>6</a:t>
            </a:fld>
            <a:endParaRPr lang="en-US" altLang="ja-JP" sz="1400" dirty="0">
              <a:solidFill>
                <a:srgbClr val="000000"/>
              </a:solidFill>
            </a:endParaRPr>
          </a:p>
        </p:txBody>
      </p:sp>
      <p:sp>
        <p:nvSpPr>
          <p:cNvPr id="39940"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１－４．成果の種類</a:t>
            </a:r>
          </a:p>
        </p:txBody>
      </p:sp>
      <p:graphicFrame>
        <p:nvGraphicFramePr>
          <p:cNvPr id="49" name="Group 84"/>
          <p:cNvGraphicFramePr>
            <a:graphicFrameLocks noGrp="1"/>
          </p:cNvGraphicFramePr>
          <p:nvPr/>
        </p:nvGraphicFramePr>
        <p:xfrm>
          <a:off x="179388" y="1587500"/>
          <a:ext cx="8774112" cy="4899024"/>
        </p:xfrm>
        <a:graphic>
          <a:graphicData uri="http://schemas.openxmlformats.org/drawingml/2006/table">
            <a:tbl>
              <a:tblPr/>
              <a:tblGrid>
                <a:gridCol w="1428750">
                  <a:extLst>
                    <a:ext uri="{9D8B030D-6E8A-4147-A177-3AD203B41FA5}">
                      <a16:colId xmlns:a16="http://schemas.microsoft.com/office/drawing/2014/main" val="20000"/>
                    </a:ext>
                  </a:extLst>
                </a:gridCol>
                <a:gridCol w="1584325">
                  <a:extLst>
                    <a:ext uri="{9D8B030D-6E8A-4147-A177-3AD203B41FA5}">
                      <a16:colId xmlns:a16="http://schemas.microsoft.com/office/drawing/2014/main" val="20001"/>
                    </a:ext>
                  </a:extLst>
                </a:gridCol>
                <a:gridCol w="3611785">
                  <a:extLst>
                    <a:ext uri="{9D8B030D-6E8A-4147-A177-3AD203B41FA5}">
                      <a16:colId xmlns:a16="http://schemas.microsoft.com/office/drawing/2014/main" val="20002"/>
                    </a:ext>
                  </a:extLst>
                </a:gridCol>
                <a:gridCol w="2149252">
                  <a:extLst>
                    <a:ext uri="{9D8B030D-6E8A-4147-A177-3AD203B41FA5}">
                      <a16:colId xmlns:a16="http://schemas.microsoft.com/office/drawing/2014/main" val="20003"/>
                    </a:ext>
                  </a:extLst>
                </a:gridCol>
              </a:tblGrid>
              <a:tr h="317533">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項目</a:t>
                      </a:r>
                    </a:p>
                  </a:txBody>
                  <a:tcPr marL="18000" marR="18000" marT="18002" marB="18002" anchor="ctr" horzOverflow="overflow">
                    <a:lnL w="28575" cap="flat" cmpd="sng" algn="ctr">
                      <a:solidFill>
                        <a:schemeClr val="tx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18000" marR="18000" marT="18002" marB="18002" anchor="ctr" horzOverflow="overflow">
                    <a:lnL w="19050" cap="flat" cmpd="sng" algn="ctr">
                      <a:solidFill>
                        <a:schemeClr val="bg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18000" marR="18000" marT="18002" marB="18002" anchor="ctr" horzOverflow="overflow">
                    <a:lnL w="19050" cap="flat" cmpd="sng" algn="ctr">
                      <a:solidFill>
                        <a:schemeClr val="bg1"/>
                      </a:solidFill>
                      <a:prstDash val="solid"/>
                      <a:round/>
                      <a:headEnd type="none" w="med" len="med"/>
                      <a:tailEnd type="none" w="lg" len="med"/>
                    </a:lnL>
                    <a:lnR w="1270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イメージ</a:t>
                      </a:r>
                    </a:p>
                  </a:txBody>
                  <a:tcPr marL="18000" marR="18000" marT="18002" marB="18002" anchor="ctr" horzOverflow="overflow">
                    <a:lnL w="12700" cap="flat" cmpd="sng" algn="ctr">
                      <a:solidFill>
                        <a:schemeClr val="bg1"/>
                      </a:solidFill>
                      <a:prstDash val="solid"/>
                      <a:round/>
                      <a:headEnd type="none" w="med" len="med"/>
                      <a:tailEnd type="none" w="lg"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extLst>
                  <a:ext uri="{0D108BD9-81ED-4DB2-BD59-A6C34878D82A}">
                    <a16:rowId xmlns:a16="http://schemas.microsoft.com/office/drawing/2014/main" val="10000"/>
                  </a:ext>
                </a:extLst>
              </a:tr>
              <a:tr h="1274896">
                <a:tc rowSpan="4">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空中写真成果</a:t>
                      </a:r>
                    </a:p>
                  </a:txBody>
                  <a:tcPr marL="18000" marR="18000" marT="18002" marB="18002"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撮影原データ</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地上解像度</a:t>
                      </a:r>
                      <a:r>
                        <a:rPr kumimoji="0" lang="en-US" altLang="ja-JP"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12cm</a:t>
                      </a: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15cm</a:t>
                      </a:r>
                      <a:r>
                        <a:rPr kumimoji="0" lang="ja-JP" altLang="en-US" sz="1400" b="0" i="0" u="none" strike="noStrike" cap="none" normalizeH="0" baseline="0" dirty="0" err="1"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で航</a:t>
                      </a: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空カメラで撮影した空中写真画像（生写真）。</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a16="http://schemas.microsoft.com/office/drawing/2014/main" val="10001"/>
                  </a:ext>
                </a:extLst>
              </a:tr>
              <a:tr h="1116129">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写真地図データ</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「撮影原データ」を基に、カメラの傾きと土地の比高による歪みを補正して、地図と同様な正射投影したもの。デジタルオルソフォトともいう。解像度は２０</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cm</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a16="http://schemas.microsoft.com/office/drawing/2014/main" val="10002"/>
                  </a:ext>
                </a:extLst>
              </a:tr>
              <a:tr h="1087551">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数値地形モデル</a:t>
                      </a:r>
                    </a:p>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（Ｄ</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E</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Ｍ）</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建築物や植生等の高さを除いた、地表面の高さの点群データ。主に、浸水・氾濫シミュレーション等の防災分野への利用が可能。</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a16="http://schemas.microsoft.com/office/drawing/2014/main" val="10003"/>
                  </a:ext>
                </a:extLst>
              </a:tr>
              <a:tr h="1102915">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数値表層モデル</a:t>
                      </a:r>
                    </a:p>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DSM</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5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空中写真画像の画素（地上解像度）単位の表層高さ（建築物や植生等の高さを含む）の点群データ。主に、３次元データの構築や、固定資産の異動判読作業への利用が可能。</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grpSp>
        <p:nvGrpSpPr>
          <p:cNvPr id="39973" name="Group 40"/>
          <p:cNvGrpSpPr>
            <a:grpSpLocks/>
          </p:cNvGrpSpPr>
          <p:nvPr/>
        </p:nvGrpSpPr>
        <p:grpSpPr bwMode="auto">
          <a:xfrm>
            <a:off x="6929438" y="1947863"/>
            <a:ext cx="1855787" cy="1223962"/>
            <a:chOff x="-794" y="1434"/>
            <a:chExt cx="1179" cy="937"/>
          </a:xfrm>
        </p:grpSpPr>
        <p:grpSp>
          <p:nvGrpSpPr>
            <p:cNvPr id="39978" name="Group 41"/>
            <p:cNvGrpSpPr>
              <a:grpSpLocks/>
            </p:cNvGrpSpPr>
            <p:nvPr/>
          </p:nvGrpSpPr>
          <p:grpSpPr bwMode="auto">
            <a:xfrm>
              <a:off x="-794" y="1434"/>
              <a:ext cx="1179" cy="937"/>
              <a:chOff x="-703" y="709"/>
              <a:chExt cx="1179" cy="937"/>
            </a:xfrm>
          </p:grpSpPr>
          <p:sp>
            <p:nvSpPr>
              <p:cNvPr id="39980" name="AutoShape 42"/>
              <p:cNvSpPr>
                <a:spLocks noChangeAspect="1" noChangeArrowheads="1" noTextEdit="1"/>
              </p:cNvSpPr>
              <p:nvPr/>
            </p:nvSpPr>
            <p:spPr bwMode="auto">
              <a:xfrm>
                <a:off x="-703" y="709"/>
                <a:ext cx="1179" cy="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39981" name="Group 43"/>
              <p:cNvGrpSpPr>
                <a:grpSpLocks/>
              </p:cNvGrpSpPr>
              <p:nvPr/>
            </p:nvGrpSpPr>
            <p:grpSpPr bwMode="auto">
              <a:xfrm>
                <a:off x="-702" y="723"/>
                <a:ext cx="1174" cy="892"/>
                <a:chOff x="-702" y="723"/>
                <a:chExt cx="1174" cy="892"/>
              </a:xfrm>
            </p:grpSpPr>
            <p:grpSp>
              <p:nvGrpSpPr>
                <p:cNvPr id="40009" name="Group 44"/>
                <p:cNvGrpSpPr>
                  <a:grpSpLocks/>
                </p:cNvGrpSpPr>
                <p:nvPr/>
              </p:nvGrpSpPr>
              <p:grpSpPr bwMode="auto">
                <a:xfrm>
                  <a:off x="-702" y="723"/>
                  <a:ext cx="1174" cy="892"/>
                  <a:chOff x="-702" y="723"/>
                  <a:chExt cx="1174" cy="892"/>
                </a:xfrm>
              </p:grpSpPr>
              <p:sp>
                <p:nvSpPr>
                  <p:cNvPr id="40014" name="Rectangle 45"/>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sp>
                <p:nvSpPr>
                  <p:cNvPr id="40015" name="Rectangle 46"/>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grpSp>
            <p:sp>
              <p:nvSpPr>
                <p:cNvPr id="40010" name="Rectangle 47"/>
                <p:cNvSpPr>
                  <a:spLocks noChangeArrowheads="1"/>
                </p:cNvSpPr>
                <p:nvPr/>
              </p:nvSpPr>
              <p:spPr bwMode="auto">
                <a:xfrm rot="5400000">
                  <a:off x="-739" y="781"/>
                  <a:ext cx="17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40011" name="Rectangle 48"/>
                <p:cNvSpPr>
                  <a:spLocks noChangeArrowheads="1"/>
                </p:cNvSpPr>
                <p:nvPr/>
              </p:nvSpPr>
              <p:spPr bwMode="auto">
                <a:xfrm rot="5400000">
                  <a:off x="-694" y="883"/>
                  <a:ext cx="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40012" name="Rectangle 49"/>
                <p:cNvSpPr>
                  <a:spLocks noChangeArrowheads="1"/>
                </p:cNvSpPr>
                <p:nvPr/>
              </p:nvSpPr>
              <p:spPr bwMode="auto">
                <a:xfrm rot="5400000">
                  <a:off x="-739" y="99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40013" name="Rectangle 50"/>
                <p:cNvSpPr>
                  <a:spLocks noChangeArrowheads="1"/>
                </p:cNvSpPr>
                <p:nvPr/>
              </p:nvSpPr>
              <p:spPr bwMode="auto">
                <a:xfrm rot="5400000">
                  <a:off x="-945" y="1215"/>
                  <a:ext cx="58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－ＡＢＣ１２３４５</a:t>
                  </a:r>
                  <a:endParaRPr lang="ja-JP" altLang="en-US" sz="1800">
                    <a:solidFill>
                      <a:srgbClr val="000000"/>
                    </a:solidFill>
                    <a:latin typeface="Arial" panose="020B0604020202020204" pitchFamily="34" charset="0"/>
                    <a:ea typeface="Osaka"/>
                    <a:cs typeface="Osaka"/>
                  </a:endParaRPr>
                </a:p>
              </p:txBody>
            </p:sp>
          </p:grpSp>
          <p:grpSp>
            <p:nvGrpSpPr>
              <p:cNvPr id="39982" name="Group 51"/>
              <p:cNvGrpSpPr>
                <a:grpSpLocks/>
              </p:cNvGrpSpPr>
              <p:nvPr/>
            </p:nvGrpSpPr>
            <p:grpSpPr bwMode="auto">
              <a:xfrm>
                <a:off x="416" y="865"/>
                <a:ext cx="42" cy="42"/>
                <a:chOff x="416" y="865"/>
                <a:chExt cx="42" cy="42"/>
              </a:xfrm>
            </p:grpSpPr>
            <p:sp>
              <p:nvSpPr>
                <p:cNvPr id="40007" name="Freeform 52"/>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solidFill>
                  <a:srgbClr val="FFCC66"/>
                </a:solidFill>
                <a:ln w="0">
                  <a:solidFill>
                    <a:srgbClr val="000000"/>
                  </a:solidFill>
                  <a:round/>
                  <a:headEnd/>
                  <a:tailEnd/>
                </a:ln>
              </p:spPr>
              <p:txBody>
                <a:bodyPr/>
                <a:lstStyle/>
                <a:p>
                  <a:endParaRPr lang="ja-JP" altLang="en-US"/>
                </a:p>
              </p:txBody>
            </p:sp>
            <p:sp>
              <p:nvSpPr>
                <p:cNvPr id="40008" name="Freeform 53"/>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9983" name="Group 54"/>
              <p:cNvGrpSpPr>
                <a:grpSpLocks/>
              </p:cNvGrpSpPr>
              <p:nvPr/>
            </p:nvGrpSpPr>
            <p:grpSpPr bwMode="auto">
              <a:xfrm>
                <a:off x="416" y="1459"/>
                <a:ext cx="42" cy="43"/>
                <a:chOff x="416" y="1459"/>
                <a:chExt cx="42" cy="43"/>
              </a:xfrm>
            </p:grpSpPr>
            <p:sp>
              <p:nvSpPr>
                <p:cNvPr id="40005" name="Freeform 55"/>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solidFill>
                  <a:srgbClr val="FFCC66"/>
                </a:solidFill>
                <a:ln w="0">
                  <a:solidFill>
                    <a:srgbClr val="000000"/>
                  </a:solidFill>
                  <a:round/>
                  <a:headEnd/>
                  <a:tailEnd/>
                </a:ln>
              </p:spPr>
              <p:txBody>
                <a:bodyPr/>
                <a:lstStyle/>
                <a:p>
                  <a:endParaRPr lang="ja-JP" altLang="en-US"/>
                </a:p>
              </p:txBody>
            </p:sp>
            <p:sp>
              <p:nvSpPr>
                <p:cNvPr id="40006" name="Freeform 56"/>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pic>
            <p:nvPicPr>
              <p:cNvPr id="39984" name="Picture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3" y="799"/>
                <a:ext cx="1008"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85" name="Group 58"/>
              <p:cNvGrpSpPr>
                <a:grpSpLocks/>
              </p:cNvGrpSpPr>
              <p:nvPr/>
            </p:nvGrpSpPr>
            <p:grpSpPr bwMode="auto">
              <a:xfrm>
                <a:off x="-702" y="723"/>
                <a:ext cx="1174" cy="892"/>
                <a:chOff x="-702" y="723"/>
                <a:chExt cx="1174" cy="892"/>
              </a:xfrm>
            </p:grpSpPr>
            <p:sp>
              <p:nvSpPr>
                <p:cNvPr id="40003" name="Rectangle 59"/>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sp>
              <p:nvSpPr>
                <p:cNvPr id="40004" name="Rectangle 60"/>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grpSp>
          <p:sp>
            <p:nvSpPr>
              <p:cNvPr id="39986" name="Rectangle 61"/>
              <p:cNvSpPr>
                <a:spLocks noChangeArrowheads="1"/>
              </p:cNvSpPr>
              <p:nvPr/>
            </p:nvSpPr>
            <p:spPr bwMode="auto">
              <a:xfrm rot="5400000">
                <a:off x="-739" y="78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87" name="Rectangle 62"/>
              <p:cNvSpPr>
                <a:spLocks noChangeArrowheads="1"/>
              </p:cNvSpPr>
              <p:nvPr/>
            </p:nvSpPr>
            <p:spPr bwMode="auto">
              <a:xfrm rot="5400000">
                <a:off x="-694" y="883"/>
                <a:ext cx="8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88" name="Rectangle 63"/>
              <p:cNvSpPr>
                <a:spLocks noChangeArrowheads="1"/>
              </p:cNvSpPr>
              <p:nvPr/>
            </p:nvSpPr>
            <p:spPr bwMode="auto">
              <a:xfrm rot="5400000">
                <a:off x="-739" y="990"/>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89" name="Rectangle 64"/>
              <p:cNvSpPr>
                <a:spLocks noChangeArrowheads="1"/>
              </p:cNvSpPr>
              <p:nvPr/>
            </p:nvSpPr>
            <p:spPr bwMode="auto">
              <a:xfrm rot="5400000">
                <a:off x="-944" y="1214"/>
                <a:ext cx="5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－ＡＢＣ１２３４５</a:t>
                </a:r>
                <a:endParaRPr lang="ja-JP" altLang="en-US" sz="1800">
                  <a:solidFill>
                    <a:srgbClr val="000000"/>
                  </a:solidFill>
                  <a:latin typeface="Arial" panose="020B0604020202020204" pitchFamily="34" charset="0"/>
                  <a:ea typeface="Osaka"/>
                  <a:cs typeface="Osaka"/>
                </a:endParaRPr>
              </a:p>
            </p:txBody>
          </p:sp>
          <p:grpSp>
            <p:nvGrpSpPr>
              <p:cNvPr id="39990" name="Group 65"/>
              <p:cNvGrpSpPr>
                <a:grpSpLocks/>
              </p:cNvGrpSpPr>
              <p:nvPr/>
            </p:nvGrpSpPr>
            <p:grpSpPr bwMode="auto">
              <a:xfrm>
                <a:off x="-702" y="723"/>
                <a:ext cx="1174" cy="892"/>
                <a:chOff x="-702" y="723"/>
                <a:chExt cx="1174" cy="892"/>
              </a:xfrm>
            </p:grpSpPr>
            <p:sp>
              <p:nvSpPr>
                <p:cNvPr id="40001" name="Rectangle 66"/>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sp>
              <p:nvSpPr>
                <p:cNvPr id="40002" name="Rectangle 67"/>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endParaRPr lang="ja-JP" altLang="en-US" sz="1800">
                    <a:solidFill>
                      <a:srgbClr val="000000"/>
                    </a:solidFill>
                    <a:latin typeface="Arial" panose="020B0604020202020204" pitchFamily="34" charset="0"/>
                    <a:ea typeface="ＭＳ Ｐゴシック" panose="020B0600070205080204" pitchFamily="50" charset="-128"/>
                  </a:endParaRPr>
                </a:p>
              </p:txBody>
            </p:sp>
          </p:grpSp>
          <p:sp>
            <p:nvSpPr>
              <p:cNvPr id="39991" name="Rectangle 68"/>
              <p:cNvSpPr>
                <a:spLocks noChangeArrowheads="1"/>
              </p:cNvSpPr>
              <p:nvPr/>
            </p:nvSpPr>
            <p:spPr bwMode="auto">
              <a:xfrm rot="5400000">
                <a:off x="-739" y="78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92" name="Rectangle 69"/>
              <p:cNvSpPr>
                <a:spLocks noChangeArrowheads="1"/>
              </p:cNvSpPr>
              <p:nvPr/>
            </p:nvSpPr>
            <p:spPr bwMode="auto">
              <a:xfrm rot="5400000">
                <a:off x="-694" y="883"/>
                <a:ext cx="8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93" name="Rectangle 70"/>
              <p:cNvSpPr>
                <a:spLocks noChangeArrowheads="1"/>
              </p:cNvSpPr>
              <p:nvPr/>
            </p:nvSpPr>
            <p:spPr bwMode="auto">
              <a:xfrm rot="5400000">
                <a:off x="-739" y="990"/>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a:t>
                </a:r>
                <a:endParaRPr lang="ja-JP" altLang="en-US" sz="1800">
                  <a:solidFill>
                    <a:srgbClr val="000000"/>
                  </a:solidFill>
                  <a:latin typeface="Arial" panose="020B0604020202020204" pitchFamily="34" charset="0"/>
                  <a:ea typeface="Osaka"/>
                  <a:cs typeface="Osaka"/>
                </a:endParaRPr>
              </a:p>
            </p:txBody>
          </p:sp>
          <p:sp>
            <p:nvSpPr>
              <p:cNvPr id="39994" name="Rectangle 71"/>
              <p:cNvSpPr>
                <a:spLocks noChangeArrowheads="1"/>
              </p:cNvSpPr>
              <p:nvPr/>
            </p:nvSpPr>
            <p:spPr bwMode="auto">
              <a:xfrm rot="5400000">
                <a:off x="-944" y="1214"/>
                <a:ext cx="5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ctr" eaLnBrk="1" hangingPunct="1">
                  <a:spcBef>
                    <a:spcPct val="0"/>
                  </a:spcBef>
                  <a:buClrTx/>
                  <a:buFontTx/>
                  <a:buNone/>
                </a:pPr>
                <a:r>
                  <a:rPr lang="ja-JP" altLang="en-US" sz="900" b="1">
                    <a:solidFill>
                      <a:srgbClr val="FFCC66"/>
                    </a:solidFill>
                    <a:latin typeface="ＭＳ Ｐゴシック" panose="020B0600070205080204" pitchFamily="50" charset="-128"/>
                    <a:ea typeface="Osaka"/>
                    <a:cs typeface="Osaka"/>
                  </a:rPr>
                  <a:t>－ＡＢＣ１２３４５</a:t>
                </a:r>
                <a:endParaRPr lang="ja-JP" altLang="en-US" sz="1800">
                  <a:solidFill>
                    <a:srgbClr val="000000"/>
                  </a:solidFill>
                  <a:latin typeface="Arial" panose="020B0604020202020204" pitchFamily="34" charset="0"/>
                  <a:ea typeface="Osaka"/>
                  <a:cs typeface="Osaka"/>
                </a:endParaRPr>
              </a:p>
            </p:txBody>
          </p:sp>
          <p:grpSp>
            <p:nvGrpSpPr>
              <p:cNvPr id="39995" name="Group 72"/>
              <p:cNvGrpSpPr>
                <a:grpSpLocks/>
              </p:cNvGrpSpPr>
              <p:nvPr/>
            </p:nvGrpSpPr>
            <p:grpSpPr bwMode="auto">
              <a:xfrm>
                <a:off x="416" y="865"/>
                <a:ext cx="42" cy="42"/>
                <a:chOff x="416" y="865"/>
                <a:chExt cx="42" cy="42"/>
              </a:xfrm>
            </p:grpSpPr>
            <p:sp>
              <p:nvSpPr>
                <p:cNvPr id="39999" name="Freeform 73"/>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solidFill>
                  <a:srgbClr val="FFCC66"/>
                </a:solidFill>
                <a:ln w="0">
                  <a:solidFill>
                    <a:srgbClr val="000000"/>
                  </a:solidFill>
                  <a:round/>
                  <a:headEnd/>
                  <a:tailEnd/>
                </a:ln>
              </p:spPr>
              <p:txBody>
                <a:bodyPr/>
                <a:lstStyle/>
                <a:p>
                  <a:endParaRPr lang="ja-JP" altLang="en-US"/>
                </a:p>
              </p:txBody>
            </p:sp>
            <p:sp>
              <p:nvSpPr>
                <p:cNvPr id="40000" name="Freeform 74"/>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9996" name="Group 75"/>
              <p:cNvGrpSpPr>
                <a:grpSpLocks/>
              </p:cNvGrpSpPr>
              <p:nvPr/>
            </p:nvGrpSpPr>
            <p:grpSpPr bwMode="auto">
              <a:xfrm>
                <a:off x="416" y="1459"/>
                <a:ext cx="42" cy="43"/>
                <a:chOff x="416" y="1459"/>
                <a:chExt cx="42" cy="43"/>
              </a:xfrm>
            </p:grpSpPr>
            <p:sp>
              <p:nvSpPr>
                <p:cNvPr id="39997" name="Freeform 76"/>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solidFill>
                  <a:srgbClr val="FFCC66"/>
                </a:solidFill>
                <a:ln w="0">
                  <a:solidFill>
                    <a:srgbClr val="000000"/>
                  </a:solidFill>
                  <a:round/>
                  <a:headEnd/>
                  <a:tailEnd/>
                </a:ln>
              </p:spPr>
              <p:txBody>
                <a:bodyPr/>
                <a:lstStyle/>
                <a:p>
                  <a:endParaRPr lang="ja-JP" altLang="en-US"/>
                </a:p>
              </p:txBody>
            </p:sp>
            <p:sp>
              <p:nvSpPr>
                <p:cNvPr id="39998" name="Freeform 77"/>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pic>
          <p:nvPicPr>
            <p:cNvPr id="39979" name="Picture 7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8" y="1561"/>
              <a:ext cx="876"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9974"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77063" y="3216275"/>
            <a:ext cx="1808162"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9975" name="Picture 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7063" y="4337050"/>
            <a:ext cx="1808162"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type="none" w="lg" len="med"/>
              </a14:hiddenLine>
            </a:ext>
          </a:extLst>
        </p:spPr>
      </p:pic>
      <p:pic>
        <p:nvPicPr>
          <p:cNvPr id="39976" name="Picture 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77063" y="5446713"/>
            <a:ext cx="1808162" cy="98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type="none" w="lg" len="med"/>
              </a14:hiddenLine>
            </a:ext>
          </a:extLst>
        </p:spPr>
      </p:pic>
      <p:sp>
        <p:nvSpPr>
          <p:cNvPr id="50" name="Rectangle 3"/>
          <p:cNvSpPr>
            <a:spLocks noChangeArrowheads="1"/>
          </p:cNvSpPr>
          <p:nvPr/>
        </p:nvSpPr>
        <p:spPr bwMode="auto">
          <a:xfrm>
            <a:off x="179388" y="785813"/>
            <a:ext cx="8759825" cy="795337"/>
          </a:xfrm>
          <a:prstGeom prst="rect">
            <a:avLst/>
          </a:prstGeom>
          <a:noFill/>
          <a:ln>
            <a:noFill/>
          </a:ln>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defRPr/>
            </a:pPr>
            <a:r>
              <a:rPr lang="ja-JP" altLang="en-US" sz="2000" dirty="0" smtClean="0">
                <a:solidFill>
                  <a:srgbClr val="000000"/>
                </a:solidFill>
              </a:rPr>
              <a:t>本事業における成果品は、「空中写真成果」と「デジタル地図成果」の２種類に分類されます。成果品の概要は、以下のとおり。</a:t>
            </a:r>
          </a:p>
          <a:p>
            <a:pPr eaLnBrk="1" hangingPunct="1">
              <a:defRPr/>
            </a:pPr>
            <a:endParaRPr lang="ja-JP" altLang="en-US" sz="2000" dirty="0" smtClean="0">
              <a:solidFill>
                <a:srgbClr val="000000"/>
              </a:solidFill>
            </a:endParaRPr>
          </a:p>
          <a:p>
            <a:pPr eaLnBrk="1" hangingPunct="1">
              <a:defRPr/>
            </a:pPr>
            <a:endParaRPr lang="ja-JP" altLang="en-US" sz="2000" dirty="0" smtClean="0">
              <a:solidFill>
                <a:srgbClr val="000000"/>
              </a:solidFill>
            </a:endParaRPr>
          </a:p>
          <a:p>
            <a:pPr marL="0" indent="0" eaLnBrk="1" hangingPunct="1">
              <a:buFont typeface="Wingdings" pitchFamily="2" charset="2"/>
              <a:buNone/>
              <a:defRPr/>
            </a:pPr>
            <a:endParaRPr lang="ja-JP" altLang="en-US" sz="2000" dirty="0" smtClean="0">
              <a:solidFill>
                <a:srgbClr val="000000"/>
              </a:solidFill>
            </a:endParaRPr>
          </a:p>
        </p:txBody>
      </p:sp>
    </p:spTree>
    <p:extLst>
      <p:ext uri="{BB962C8B-B14F-4D97-AF65-F5344CB8AC3E}">
        <p14:creationId xmlns:p14="http://schemas.microsoft.com/office/powerpoint/2010/main" val="21917702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txBox="1">
            <a:spLocks noGrp="1" noChangeArrowheads="1"/>
          </p:cNvSpPr>
          <p:nvPr/>
        </p:nvSpPr>
        <p:spPr bwMode="auto">
          <a:xfrm>
            <a:off x="7010400" y="6518275"/>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algn="r" eaLnBrk="1" hangingPunct="1">
              <a:spcBef>
                <a:spcPct val="0"/>
              </a:spcBef>
              <a:buClrTx/>
              <a:buFontTx/>
              <a:buNone/>
            </a:pPr>
            <a:fld id="{1784B6B4-87AA-40AD-A91F-F72EDA4518B3}" type="slidenum">
              <a:rPr lang="en-US" altLang="ja-JP" sz="1400">
                <a:solidFill>
                  <a:srgbClr val="000000"/>
                </a:solidFill>
              </a:rPr>
              <a:pPr algn="r" eaLnBrk="1" hangingPunct="1">
                <a:spcBef>
                  <a:spcPct val="0"/>
                </a:spcBef>
                <a:buClrTx/>
                <a:buFontTx/>
                <a:buNone/>
              </a:pPr>
              <a:t>7</a:t>
            </a:fld>
            <a:endParaRPr lang="en-US" altLang="ja-JP" sz="1400" dirty="0">
              <a:solidFill>
                <a:srgbClr val="000000"/>
              </a:solidFill>
            </a:endParaRPr>
          </a:p>
        </p:txBody>
      </p:sp>
      <p:sp>
        <p:nvSpPr>
          <p:cNvPr id="4096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１－４．成果の種類</a:t>
            </a:r>
          </a:p>
        </p:txBody>
      </p:sp>
      <p:graphicFrame>
        <p:nvGraphicFramePr>
          <p:cNvPr id="9" name="Group 114"/>
          <p:cNvGraphicFramePr>
            <a:graphicFrameLocks noGrp="1"/>
          </p:cNvGraphicFramePr>
          <p:nvPr/>
        </p:nvGraphicFramePr>
        <p:xfrm>
          <a:off x="153988" y="892175"/>
          <a:ext cx="8856662" cy="5489576"/>
        </p:xfrm>
        <a:graphic>
          <a:graphicData uri="http://schemas.openxmlformats.org/drawingml/2006/table">
            <a:tbl>
              <a:tblPr/>
              <a:tblGrid>
                <a:gridCol w="1584325">
                  <a:extLst>
                    <a:ext uri="{9D8B030D-6E8A-4147-A177-3AD203B41FA5}">
                      <a16:colId xmlns:a16="http://schemas.microsoft.com/office/drawing/2014/main" val="20000"/>
                    </a:ext>
                  </a:extLst>
                </a:gridCol>
                <a:gridCol w="1393527">
                  <a:extLst>
                    <a:ext uri="{9D8B030D-6E8A-4147-A177-3AD203B41FA5}">
                      <a16:colId xmlns:a16="http://schemas.microsoft.com/office/drawing/2014/main" val="20001"/>
                    </a:ext>
                  </a:extLst>
                </a:gridCol>
                <a:gridCol w="3384376">
                  <a:extLst>
                    <a:ext uri="{9D8B030D-6E8A-4147-A177-3AD203B41FA5}">
                      <a16:colId xmlns:a16="http://schemas.microsoft.com/office/drawing/2014/main" val="20002"/>
                    </a:ext>
                  </a:extLst>
                </a:gridCol>
                <a:gridCol w="2494434">
                  <a:extLst>
                    <a:ext uri="{9D8B030D-6E8A-4147-A177-3AD203B41FA5}">
                      <a16:colId xmlns:a16="http://schemas.microsoft.com/office/drawing/2014/main" val="20003"/>
                    </a:ext>
                  </a:extLst>
                </a:gridCol>
              </a:tblGrid>
              <a:tr h="427038">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項目</a:t>
                      </a:r>
                    </a:p>
                  </a:txBody>
                  <a:tcPr marL="18000" marR="18000" marT="18000" marB="18000" anchor="ctr" horzOverflow="overflow">
                    <a:lnL w="28575" cap="flat" cmpd="sng" algn="ctr">
                      <a:solidFill>
                        <a:schemeClr val="tx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18000" marR="18000" marT="18000" marB="18000" anchor="ctr" horzOverflow="overflow">
                    <a:lnL w="19050" cap="flat" cmpd="sng" algn="ctr">
                      <a:solidFill>
                        <a:schemeClr val="bg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18000" marR="18000" marT="18000" marB="18000" anchor="ctr" horzOverflow="overflow">
                    <a:lnL w="19050" cap="flat" cmpd="sng" algn="ctr">
                      <a:solidFill>
                        <a:schemeClr val="bg1"/>
                      </a:solidFill>
                      <a:prstDash val="solid"/>
                      <a:round/>
                      <a:headEnd type="none" w="med" len="med"/>
                      <a:tailEnd type="none" w="lg" len="med"/>
                    </a:lnL>
                    <a:lnR w="1270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イメージ</a:t>
                      </a:r>
                    </a:p>
                  </a:txBody>
                  <a:tcPr marL="18000" marR="18000" marT="18000" marB="18000" anchor="ctr" horzOverflow="overflow">
                    <a:lnL w="12700" cap="flat" cmpd="sng" algn="ctr">
                      <a:solidFill>
                        <a:schemeClr val="bg1"/>
                      </a:solidFill>
                      <a:prstDash val="solid"/>
                      <a:round/>
                      <a:headEnd type="none" w="med" len="med"/>
                      <a:tailEnd type="none" w="lg"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extLst>
                  <a:ext uri="{0D108BD9-81ED-4DB2-BD59-A6C34878D82A}">
                    <a16:rowId xmlns:a16="http://schemas.microsoft.com/office/drawing/2014/main" val="10000"/>
                  </a:ext>
                </a:extLst>
              </a:tr>
              <a:tr h="1716088">
                <a:tc rowSpan="3">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デジタル地図成果</a:t>
                      </a:r>
                    </a:p>
                  </a:txBody>
                  <a:tcPr marL="18000" marR="18000" marT="18000" marB="1800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数値地形図</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地形・地物を描画した数値地形図。</a:t>
                      </a:r>
                    </a:p>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道路縁は</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1/1,000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レベル、その他項目を</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1/2,500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レベルの品質を有する。</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a16="http://schemas.microsoft.com/office/drawing/2014/main" val="10001"/>
                  </a:ext>
                </a:extLst>
              </a:tr>
              <a:tr h="1577975">
                <a:tc vMerge="1">
                  <a:txBody>
                    <a:bodyPr/>
                    <a:lstStyle/>
                    <a:p>
                      <a:endParaRPr kumimoji="1" lang="ja-JP" altLang="en-US"/>
                    </a:p>
                  </a:txBody>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小縮尺地図</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広域的利用を目的として、数値地形図を縮小編纂して、縮尺</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1/10,000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の地図データとしたもの。</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a16="http://schemas.microsoft.com/office/drawing/2014/main" val="10002"/>
                  </a:ext>
                </a:extLst>
              </a:tr>
              <a:tr h="1768475">
                <a:tc vMerge="1">
                  <a:txBody>
                    <a:bodyPr/>
                    <a:lstStyle/>
                    <a:p>
                      <a:endParaRPr kumimoji="1" lang="ja-JP" altLang="en-US"/>
                    </a:p>
                  </a:txBody>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構造化データ</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G</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IS</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（地理情報システム）に使用できる、主要な地物（道路や建物）の面データ。</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pic>
        <p:nvPicPr>
          <p:cNvPr id="40993" name="図 10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32588" y="4706938"/>
            <a:ext cx="2087562" cy="1600200"/>
          </a:xfrm>
          <a:prstGeom prst="rect">
            <a:avLst/>
          </a:prstGeom>
          <a:noFill/>
          <a:ln w="0">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40994" name="Picture 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588" y="1430338"/>
            <a:ext cx="2087562"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5" name="図 100"/>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29413" y="3116263"/>
            <a:ext cx="2090737" cy="1439862"/>
          </a:xfrm>
          <a:prstGeom prst="rect">
            <a:avLst/>
          </a:prstGeom>
          <a:noFill/>
          <a:ln w="0">
            <a:solidFill>
              <a:srgbClr val="BFBFB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8167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6"/>
          <p:cNvSpPr txBox="1">
            <a:spLocks noGrp="1" noChangeArrowheads="1"/>
          </p:cNvSpPr>
          <p:nvPr/>
        </p:nvSpPr>
        <p:spPr bwMode="auto">
          <a:xfrm>
            <a:off x="7013004" y="6521276"/>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4C675F3-2FE7-47FC-9AE1-F437A963F5E0}"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41988" name="Rectangle 2"/>
          <p:cNvSpPr>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dirty="0" smtClean="0">
                <a:solidFill>
                  <a:srgbClr val="FFFFFF"/>
                </a:solidFill>
              </a:rPr>
              <a:t>１</a:t>
            </a:r>
            <a:r>
              <a:rPr kumimoji="1" lang="ja-JP" altLang="en-US" sz="3200" b="0" i="0" u="none" strike="noStrike" kern="1200" cap="none" spc="0" normalizeH="0" baseline="0" noProof="0" dirty="0" smtClean="0">
                <a:ln>
                  <a:noFill/>
                </a:ln>
                <a:solidFill>
                  <a:srgbClr val="FFFFFF"/>
                </a:solidFill>
                <a:effectLst/>
                <a:uLnTx/>
                <a:uFillTx/>
                <a:latin typeface="HGPｺﾞｼｯｸE" panose="020B0900000000000000" pitchFamily="50" charset="-128"/>
                <a:ea typeface="HGPｺﾞｼｯｸE" panose="020B0900000000000000" pitchFamily="50" charset="-128"/>
                <a:cs typeface="+mn-cs"/>
              </a:rPr>
              <a:t>－５．事業スケジュール</a:t>
            </a:r>
            <a:endParaRPr kumimoji="1" lang="ja-JP" altLang="en-US" sz="3200" b="0" i="0" u="none" strike="noStrike" kern="1200" cap="none" spc="0" normalizeH="0" baseline="0" noProof="0" dirty="0">
              <a:ln>
                <a:noFill/>
              </a:ln>
              <a:solidFill>
                <a:srgbClr val="FFFFFF"/>
              </a:solidFill>
              <a:effectLst/>
              <a:uLnTx/>
              <a:uFillTx/>
              <a:latin typeface="HGPｺﾞｼｯｸE" panose="020B0900000000000000" pitchFamily="50" charset="-128"/>
              <a:ea typeface="HGPｺﾞｼｯｸE" panose="020B0900000000000000" pitchFamily="50" charset="-128"/>
              <a:cs typeface="+mn-cs"/>
            </a:endParaRPr>
          </a:p>
        </p:txBody>
      </p:sp>
      <p:sp>
        <p:nvSpPr>
          <p:cNvPr id="41989" name="Rectangle 3"/>
          <p:cNvSpPr>
            <a:spLocks noChangeArrowheads="1"/>
          </p:cNvSpPr>
          <p:nvPr/>
        </p:nvSpPr>
        <p:spPr bwMode="auto">
          <a:xfrm>
            <a:off x="158750" y="980728"/>
            <a:ext cx="8785225" cy="672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400" b="0" i="0" u="none" strike="noStrike" kern="1200" cap="none"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平成２９年度</a:t>
            </a:r>
            <a:r>
              <a:rPr kumimoji="1" lang="ja-JP" altLang="en-US" sz="2400" b="0" i="0" u="none" strike="noStrike" kern="1200" cap="none"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より第３期共有デジタル地図更新事業</a:t>
            </a:r>
            <a:r>
              <a:rPr lang="ja-JP" altLang="en-US" sz="2400" dirty="0" smtClean="0">
                <a:solidFill>
                  <a:srgbClr val="000000"/>
                </a:solidFill>
              </a:rPr>
              <a:t>を</a:t>
            </a:r>
            <a:r>
              <a:rPr lang="ja-JP" altLang="en-US" sz="2400" dirty="0" smtClean="0">
                <a:solidFill>
                  <a:srgbClr val="000000"/>
                </a:solidFill>
              </a:rPr>
              <a:t>実施中</a:t>
            </a:r>
            <a:endParaRPr kumimoji="1" lang="ja-JP" altLang="en-US" sz="2400" b="0" i="0" u="none" strike="noStrike" kern="1200" cap="none"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graphicFrame>
        <p:nvGraphicFramePr>
          <p:cNvPr id="24" name="Group 66"/>
          <p:cNvGraphicFramePr>
            <a:graphicFrameLocks noGrp="1"/>
          </p:cNvGraphicFramePr>
          <p:nvPr>
            <p:extLst/>
          </p:nvPr>
        </p:nvGraphicFramePr>
        <p:xfrm>
          <a:off x="372732" y="3320950"/>
          <a:ext cx="8497887" cy="2844354"/>
        </p:xfrm>
        <a:graphic>
          <a:graphicData uri="http://schemas.openxmlformats.org/drawingml/2006/table">
            <a:tbl>
              <a:tblPr/>
              <a:tblGrid>
                <a:gridCol w="608012">
                  <a:extLst>
                    <a:ext uri="{9D8B030D-6E8A-4147-A177-3AD203B41FA5}">
                      <a16:colId xmlns:a16="http://schemas.microsoft.com/office/drawing/2014/main" val="20000"/>
                    </a:ext>
                  </a:extLst>
                </a:gridCol>
                <a:gridCol w="608013">
                  <a:extLst>
                    <a:ext uri="{9D8B030D-6E8A-4147-A177-3AD203B41FA5}">
                      <a16:colId xmlns:a16="http://schemas.microsoft.com/office/drawing/2014/main" val="20001"/>
                    </a:ext>
                  </a:extLst>
                </a:gridCol>
                <a:gridCol w="604837">
                  <a:extLst>
                    <a:ext uri="{9D8B030D-6E8A-4147-A177-3AD203B41FA5}">
                      <a16:colId xmlns:a16="http://schemas.microsoft.com/office/drawing/2014/main" val="20002"/>
                    </a:ext>
                  </a:extLst>
                </a:gridCol>
                <a:gridCol w="608013">
                  <a:extLst>
                    <a:ext uri="{9D8B030D-6E8A-4147-A177-3AD203B41FA5}">
                      <a16:colId xmlns:a16="http://schemas.microsoft.com/office/drawing/2014/main" val="20003"/>
                    </a:ext>
                  </a:extLst>
                </a:gridCol>
                <a:gridCol w="606425">
                  <a:extLst>
                    <a:ext uri="{9D8B030D-6E8A-4147-A177-3AD203B41FA5}">
                      <a16:colId xmlns:a16="http://schemas.microsoft.com/office/drawing/2014/main" val="20004"/>
                    </a:ext>
                  </a:extLst>
                </a:gridCol>
                <a:gridCol w="606425">
                  <a:extLst>
                    <a:ext uri="{9D8B030D-6E8A-4147-A177-3AD203B41FA5}">
                      <a16:colId xmlns:a16="http://schemas.microsoft.com/office/drawing/2014/main" val="20005"/>
                    </a:ext>
                  </a:extLst>
                </a:gridCol>
                <a:gridCol w="606425">
                  <a:extLst>
                    <a:ext uri="{9D8B030D-6E8A-4147-A177-3AD203B41FA5}">
                      <a16:colId xmlns:a16="http://schemas.microsoft.com/office/drawing/2014/main" val="20006"/>
                    </a:ext>
                  </a:extLst>
                </a:gridCol>
                <a:gridCol w="606425">
                  <a:extLst>
                    <a:ext uri="{9D8B030D-6E8A-4147-A177-3AD203B41FA5}">
                      <a16:colId xmlns:a16="http://schemas.microsoft.com/office/drawing/2014/main" val="20007"/>
                    </a:ext>
                  </a:extLst>
                </a:gridCol>
                <a:gridCol w="608012">
                  <a:extLst>
                    <a:ext uri="{9D8B030D-6E8A-4147-A177-3AD203B41FA5}">
                      <a16:colId xmlns:a16="http://schemas.microsoft.com/office/drawing/2014/main" val="20008"/>
                    </a:ext>
                  </a:extLst>
                </a:gridCol>
                <a:gridCol w="608013">
                  <a:extLst>
                    <a:ext uri="{9D8B030D-6E8A-4147-A177-3AD203B41FA5}">
                      <a16:colId xmlns:a16="http://schemas.microsoft.com/office/drawing/2014/main" val="20009"/>
                    </a:ext>
                  </a:extLst>
                </a:gridCol>
                <a:gridCol w="606425">
                  <a:extLst>
                    <a:ext uri="{9D8B030D-6E8A-4147-A177-3AD203B41FA5}">
                      <a16:colId xmlns:a16="http://schemas.microsoft.com/office/drawing/2014/main" val="20010"/>
                    </a:ext>
                  </a:extLst>
                </a:gridCol>
                <a:gridCol w="608012">
                  <a:extLst>
                    <a:ext uri="{9D8B030D-6E8A-4147-A177-3AD203B41FA5}">
                      <a16:colId xmlns:a16="http://schemas.microsoft.com/office/drawing/2014/main" val="20011"/>
                    </a:ext>
                  </a:extLst>
                </a:gridCol>
                <a:gridCol w="606425">
                  <a:extLst>
                    <a:ext uri="{9D8B030D-6E8A-4147-A177-3AD203B41FA5}">
                      <a16:colId xmlns:a16="http://schemas.microsoft.com/office/drawing/2014/main" val="20012"/>
                    </a:ext>
                  </a:extLst>
                </a:gridCol>
                <a:gridCol w="606425">
                  <a:extLst>
                    <a:ext uri="{9D8B030D-6E8A-4147-A177-3AD203B41FA5}">
                      <a16:colId xmlns:a16="http://schemas.microsoft.com/office/drawing/2014/main" val="20013"/>
                    </a:ext>
                  </a:extLst>
                </a:gridCol>
              </a:tblGrid>
              <a:tr h="801226">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dirty="0" smtClean="0">
                          <a:ln>
                            <a:noFill/>
                          </a:ln>
                          <a:solidFill>
                            <a:schemeClr val="tx1"/>
                          </a:solidFill>
                          <a:effectLst/>
                          <a:latin typeface="HGPｺﾞｼｯｸE" pitchFamily="50" charset="-128"/>
                          <a:ea typeface="HGPｺﾞｼｯｸE" pitchFamily="50" charset="-128"/>
                        </a:rPr>
                        <a:t>Ｈ１８</a:t>
                      </a:r>
                      <a:endParaRPr kumimoji="1" lang="en-US" altLang="ja-JP" sz="14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rPr>
                        <a:t>Ｈ１９</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rPr>
                        <a:t>Ｈ２０</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rPr>
                        <a:t>Ｈ２１</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dirty="0" smtClean="0">
                          <a:ln>
                            <a:noFill/>
                          </a:ln>
                          <a:solidFill>
                            <a:schemeClr val="tx1"/>
                          </a:solidFill>
                          <a:effectLst/>
                          <a:latin typeface="HGPｺﾞｼｯｸE" pitchFamily="50" charset="-128"/>
                          <a:ea typeface="HGPｺﾞｼｯｸE" pitchFamily="50" charset="-128"/>
                        </a:rPr>
                        <a:t>Ｈ２２</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rPr>
                        <a:t>Ｈ２３</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rPr>
                        <a:t>Ｈ２４</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dirty="0" smtClean="0">
                          <a:ln>
                            <a:noFill/>
                          </a:ln>
                          <a:solidFill>
                            <a:schemeClr val="tx1"/>
                          </a:solidFill>
                          <a:effectLst/>
                          <a:latin typeface="HGPｺﾞｼｯｸE" pitchFamily="50" charset="-128"/>
                          <a:ea typeface="HGPｺﾞｼｯｸE" pitchFamily="50" charset="-128"/>
                        </a:rPr>
                        <a:t>Ｈ２５</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rPr>
                        <a:t>Ｈ２６</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rPr>
                        <a:t>Ｈ２７</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rPr>
                        <a:t>Ｈ２８</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rPr>
                        <a:t>Ｈ２９</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rPr>
                        <a:t>Ｈ３０</a:t>
                      </a: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rPr>
                        <a:t>Ｈ３１</a:t>
                      </a:r>
                    </a:p>
                  </a:txBody>
                  <a:tcPr marL="90000" marR="90000" marT="46791" marB="46791"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043128">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Clr>
                          <a:srgbClr val="006666"/>
                        </a:buClr>
                        <a:buFont typeface="Wingdings" pitchFamily="2" charset="2"/>
                        <a:defRPr kumimoji="1" sz="2800" kern="1200">
                          <a:solidFill>
                            <a:schemeClr val="tx1"/>
                          </a:solidFill>
                          <a:latin typeface="HGPｺﾞｼｯｸE" pitchFamily="50" charset="-128"/>
                          <a:ea typeface="HGPｺﾞｼｯｸE" pitchFamily="50" charset="-128"/>
                        </a:defRPr>
                      </a:lvl1pPr>
                      <a:lvl2pPr marL="742950" indent="-285750" algn="l" defTabSz="914400" rtl="0" eaLnBrk="0" latinLnBrk="0" hangingPunct="0">
                        <a:spcBef>
                          <a:spcPct val="20000"/>
                        </a:spcBef>
                        <a:buClr>
                          <a:srgbClr val="669900"/>
                        </a:buClr>
                        <a:buFont typeface="Wingdings" pitchFamily="2" charset="2"/>
                        <a:defRPr kumimoji="1" sz="2400" kern="1200">
                          <a:solidFill>
                            <a:schemeClr val="tx1"/>
                          </a:solidFill>
                          <a:latin typeface="HGPｺﾞｼｯｸE" pitchFamily="50" charset="-128"/>
                          <a:ea typeface="HGPｺﾞｼｯｸE" pitchFamily="50" charset="-128"/>
                        </a:defRPr>
                      </a:lvl2pPr>
                      <a:lvl3pPr marL="1143000" indent="-228600" algn="l" defTabSz="914400" rtl="0" eaLnBrk="0" latinLnBrk="0" hangingPunct="0">
                        <a:spcBef>
                          <a:spcPct val="20000"/>
                        </a:spcBef>
                        <a:buClr>
                          <a:srgbClr val="FF3300"/>
                        </a:buClr>
                        <a:buFont typeface="Wingdings" pitchFamily="2" charset="2"/>
                        <a:defRPr kumimoji="1" sz="2000" kern="1200">
                          <a:solidFill>
                            <a:schemeClr val="tx1"/>
                          </a:solidFill>
                          <a:latin typeface="HGPｺﾞｼｯｸE" pitchFamily="50" charset="-128"/>
                          <a:ea typeface="HGPｺﾞｼｯｸE" pitchFamily="50" charset="-128"/>
                        </a:defRPr>
                      </a:lvl3pPr>
                      <a:lvl4pPr marL="16002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4pPr>
                      <a:lvl5pPr marL="2057400" indent="-228600" algn="l" defTabSz="914400" rtl="0" eaLnBrk="0" latinLnBrk="0" hangingPunct="0">
                        <a:spcBef>
                          <a:spcPct val="20000"/>
                        </a:spcBef>
                        <a:buFont typeface="Wingdings" pitchFamily="2" charset="2"/>
                        <a:defRPr kumimoji="1" sz="1800" kern="1200">
                          <a:solidFill>
                            <a:schemeClr val="tx1"/>
                          </a:solidFill>
                          <a:latin typeface="HGPｺﾞｼｯｸE" pitchFamily="50" charset="-128"/>
                          <a:ea typeface="HGPｺﾞｼｯｸE" pitchFamily="50" charset="-128"/>
                        </a:defRPr>
                      </a:lvl5pPr>
                      <a:lvl6pPr marL="25146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6pPr>
                      <a:lvl7pPr marL="29718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7pPr>
                      <a:lvl8pPr marL="34290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8pPr>
                      <a:lvl9pPr marL="3886200" indent="-228600" algn="l" defTabSz="914400" rtl="0" eaLnBrk="0" fontAlgn="base" latinLnBrk="0" hangingPunct="0">
                        <a:spcBef>
                          <a:spcPct val="20000"/>
                        </a:spcBef>
                        <a:spcAft>
                          <a:spcPct val="0"/>
                        </a:spcAft>
                        <a:buFont typeface="Wingdings" pitchFamily="2" charset="2"/>
                        <a:defRPr kumimoji="1" sz="1800" kern="1200">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791" marB="46791"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5" name="Rectangle 88"/>
          <p:cNvSpPr>
            <a:spLocks noChangeArrowheads="1"/>
          </p:cNvSpPr>
          <p:nvPr/>
        </p:nvSpPr>
        <p:spPr bwMode="auto">
          <a:xfrm>
            <a:off x="3482644" y="5552906"/>
            <a:ext cx="1693863" cy="315912"/>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lgn="l" eaLnBrk="0" hangingPunct="0">
              <a:spcBef>
                <a:spcPct val="20000"/>
              </a:spcBef>
              <a:buBlip>
                <a:blip r:embed="rId2"/>
              </a:buBlip>
              <a:defRPr kumimoji="1" sz="3200">
                <a:solidFill>
                  <a:schemeClr val="tx1"/>
                </a:solidFill>
                <a:latin typeface="MS UI Gothic" pitchFamily="50" charset="-128"/>
                <a:ea typeface="MS UI Gothic" pitchFamily="50" charset="-128"/>
              </a:defRPr>
            </a:lvl1pPr>
            <a:lvl2pPr marL="742950" indent="-285750" algn="l" eaLnBrk="0" hangingPunct="0">
              <a:spcBef>
                <a:spcPct val="20000"/>
              </a:spcBef>
              <a:buBlip>
                <a:blip r:embed="rId3"/>
              </a:buBlip>
              <a:defRPr kumimoji="1" sz="2800">
                <a:solidFill>
                  <a:schemeClr val="tx1"/>
                </a:solidFill>
                <a:latin typeface="MS UI Gothic" pitchFamily="50" charset="-128"/>
                <a:ea typeface="MS UI Gothic" pitchFamily="50" charset="-128"/>
              </a:defRPr>
            </a:lvl2pPr>
            <a:lvl3pPr marL="1143000" indent="-228600" algn="l" eaLnBrk="0" hangingPunct="0">
              <a:spcBef>
                <a:spcPct val="20000"/>
              </a:spcBef>
              <a:buFont typeface="Wingdings" pitchFamily="2" charset="2"/>
              <a:buChar char="ü"/>
              <a:defRPr kumimoji="1" sz="2400">
                <a:solidFill>
                  <a:schemeClr val="tx1"/>
                </a:solidFill>
                <a:latin typeface="MS UI Gothic" pitchFamily="50" charset="-128"/>
                <a:ea typeface="MS UI Gothic" pitchFamily="50" charset="-128"/>
              </a:defRPr>
            </a:lvl3pPr>
            <a:lvl4pPr marL="1600200" indent="-228600" algn="l" eaLnBrk="0" hangingPunct="0">
              <a:spcBef>
                <a:spcPct val="20000"/>
              </a:spcBef>
              <a:buFont typeface="Wingdings" pitchFamily="2" charset="2"/>
              <a:buChar char="p"/>
              <a:defRPr kumimoji="1" sz="2000">
                <a:solidFill>
                  <a:schemeClr val="tx1"/>
                </a:solidFill>
                <a:latin typeface="MS UI Gothic" pitchFamily="50" charset="-128"/>
                <a:ea typeface="MS UI Gothic" pitchFamily="50" charset="-128"/>
              </a:defRPr>
            </a:lvl4pPr>
            <a:lvl5pPr marL="2057400" indent="-228600" algn="l" eaLnBrk="0" hangingPunct="0">
              <a:spcBef>
                <a:spcPct val="20000"/>
              </a:spcBef>
              <a:buChar char="»"/>
              <a:defRPr kumimoji="1" sz="2000">
                <a:solidFill>
                  <a:schemeClr val="tx1"/>
                </a:solidFill>
                <a:latin typeface="MS UI Gothic" pitchFamily="50" charset="-128"/>
                <a:ea typeface="MS UI Gothic" pitchFamily="50" charset="-128"/>
              </a:defRPr>
            </a:lvl5pPr>
            <a:lvl6pPr marL="25146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6pPr>
            <a:lvl7pPr marL="29718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7pPr>
            <a:lvl8pPr marL="34290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8pPr>
            <a:lvl9pPr marL="38862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9pPr>
          </a:lstStyle>
          <a:p>
            <a:pPr algn="ctr" eaLnBrk="1" hangingPunct="1">
              <a:spcBef>
                <a:spcPct val="0"/>
              </a:spcBef>
              <a:buFontTx/>
              <a:buNone/>
            </a:pPr>
            <a:r>
              <a:rPr lang="ja-JP" altLang="en-US" sz="1200" b="1" smtClean="0">
                <a:solidFill>
                  <a:srgbClr val="FFFFFF"/>
                </a:solidFill>
                <a:latin typeface="Arial" charset="0"/>
                <a:ea typeface="HGP創英角ｺﾞｼｯｸUB" pitchFamily="50" charset="-128"/>
              </a:rPr>
              <a:t>第２期更新事業</a:t>
            </a:r>
          </a:p>
        </p:txBody>
      </p:sp>
      <p:grpSp>
        <p:nvGrpSpPr>
          <p:cNvPr id="26" name="グループ化 25"/>
          <p:cNvGrpSpPr/>
          <p:nvPr/>
        </p:nvGrpSpPr>
        <p:grpSpPr>
          <a:xfrm>
            <a:off x="282244" y="4518882"/>
            <a:ext cx="1963738" cy="757238"/>
            <a:chOff x="241300" y="4437112"/>
            <a:chExt cx="1963738" cy="757238"/>
          </a:xfrm>
        </p:grpSpPr>
        <p:sp>
          <p:nvSpPr>
            <p:cNvPr id="27" name="WordArt 73"/>
            <p:cNvSpPr>
              <a:spLocks noChangeArrowheads="1" noChangeShapeType="1" noTextEdit="1"/>
            </p:cNvSpPr>
            <p:nvPr/>
          </p:nvSpPr>
          <p:spPr bwMode="auto">
            <a:xfrm>
              <a:off x="339725" y="4437112"/>
              <a:ext cx="639763" cy="130175"/>
            </a:xfrm>
            <a:prstGeom prst="rect">
              <a:avLst/>
            </a:prstGeom>
          </p:spPr>
          <p:txBody>
            <a:bodyPr wrap="none" fromWordArt="1">
              <a:prstTxWarp prst="textPlain">
                <a:avLst>
                  <a:gd name="adj" fmla="val 50000"/>
                </a:avLst>
              </a:prstTxWarp>
            </a:bodyPr>
            <a:lstStyle/>
            <a:p>
              <a:pPr algn="ctr" eaLnBrk="1" hangingPunct="1"/>
              <a:r>
                <a:rPr lang="ja-JP" altLang="en-US" sz="3600" b="1" kern="10" smtClean="0">
                  <a:ln w="9525">
                    <a:solidFill>
                      <a:srgbClr val="333399"/>
                    </a:solidFill>
                    <a:round/>
                    <a:headEnd/>
                    <a:tailEnd/>
                  </a:ln>
                  <a:solidFill>
                    <a:srgbClr val="333399"/>
                  </a:solidFill>
                  <a:latin typeface="ＭＳ Ｐゴシック"/>
                  <a:ea typeface="ＭＳ Ｐゴシック"/>
                </a:rPr>
                <a:t>→</a:t>
              </a:r>
            </a:p>
          </p:txBody>
        </p:sp>
        <p:sp>
          <p:nvSpPr>
            <p:cNvPr id="28" name="WordArt 77"/>
            <p:cNvSpPr>
              <a:spLocks noChangeArrowheads="1" noChangeShapeType="1" noTextEdit="1"/>
            </p:cNvSpPr>
            <p:nvPr/>
          </p:nvSpPr>
          <p:spPr bwMode="auto">
            <a:xfrm>
              <a:off x="935038" y="4795887"/>
              <a:ext cx="1270000" cy="144463"/>
            </a:xfrm>
            <a:prstGeom prst="rect">
              <a:avLst/>
            </a:prstGeom>
          </p:spPr>
          <p:txBody>
            <a:bodyPr wrap="none" fromWordArt="1">
              <a:prstTxWarp prst="textPlain">
                <a:avLst>
                  <a:gd name="adj" fmla="val 50000"/>
                </a:avLst>
              </a:prstTxWarp>
            </a:bodyPr>
            <a:lstStyle/>
            <a:p>
              <a:pPr algn="ctr" eaLnBrk="1" hangingPunct="1"/>
              <a:r>
                <a:rPr lang="ja-JP" altLang="en-US" sz="3600" b="1" kern="10" dirty="0" smtClean="0">
                  <a:ln w="9525">
                    <a:solidFill>
                      <a:srgbClr val="FF6600"/>
                    </a:solidFill>
                    <a:round/>
                    <a:headEnd/>
                    <a:tailEnd/>
                  </a:ln>
                  <a:solidFill>
                    <a:srgbClr val="FF6600"/>
                  </a:solidFill>
                  <a:latin typeface="ＭＳ Ｐゴシック"/>
                  <a:ea typeface="ＭＳ Ｐゴシック"/>
                </a:rPr>
                <a:t>→</a:t>
              </a:r>
            </a:p>
          </p:txBody>
        </p:sp>
        <p:sp>
          <p:nvSpPr>
            <p:cNvPr id="29" name="Text Box 89"/>
            <p:cNvSpPr txBox="1">
              <a:spLocks noChangeArrowheads="1"/>
            </p:cNvSpPr>
            <p:nvPr/>
          </p:nvSpPr>
          <p:spPr bwMode="auto">
            <a:xfrm>
              <a:off x="241300" y="4530775"/>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Blip>
                  <a:blip r:embed="rId2"/>
                </a:buBlip>
                <a:defRPr kumimoji="1" sz="3200">
                  <a:solidFill>
                    <a:schemeClr val="tx1"/>
                  </a:solidFill>
                  <a:latin typeface="MS UI Gothic" pitchFamily="50" charset="-128"/>
                  <a:ea typeface="MS UI Gothic" pitchFamily="50" charset="-128"/>
                </a:defRPr>
              </a:lvl1pPr>
              <a:lvl2pPr marL="742950" indent="-285750" algn="l" defTabSz="1279525" eaLnBrk="0" hangingPunct="0">
                <a:spcBef>
                  <a:spcPct val="20000"/>
                </a:spcBef>
                <a:buBlip>
                  <a:blip r:embed="rId3"/>
                </a:buBlip>
                <a:defRPr kumimoji="1" sz="2800">
                  <a:solidFill>
                    <a:schemeClr val="tx1"/>
                  </a:solidFill>
                  <a:latin typeface="MS UI Gothic" pitchFamily="50" charset="-128"/>
                  <a:ea typeface="MS UI Gothic" pitchFamily="50" charset="-128"/>
                </a:defRPr>
              </a:lvl2pPr>
              <a:lvl3pPr marL="1143000" indent="-228600" algn="l" defTabSz="1279525" eaLnBrk="0" hangingPunct="0">
                <a:spcBef>
                  <a:spcPct val="20000"/>
                </a:spcBef>
                <a:buFont typeface="Wingdings" pitchFamily="2" charset="2"/>
                <a:buChar char="ü"/>
                <a:defRPr kumimoji="1" sz="2400">
                  <a:solidFill>
                    <a:schemeClr val="tx1"/>
                  </a:solidFill>
                  <a:latin typeface="MS UI Gothic" pitchFamily="50" charset="-128"/>
                  <a:ea typeface="MS UI Gothic" pitchFamily="50" charset="-128"/>
                </a:defRPr>
              </a:lvl3pPr>
              <a:lvl4pPr marL="1600200" indent="-228600" algn="l" defTabSz="1279525" eaLnBrk="0" hangingPunct="0">
                <a:spcBef>
                  <a:spcPct val="20000"/>
                </a:spcBef>
                <a:buFont typeface="Wingdings" pitchFamily="2" charset="2"/>
                <a:buChar char="p"/>
                <a:defRPr kumimoji="1" sz="2000">
                  <a:solidFill>
                    <a:schemeClr val="tx1"/>
                  </a:solidFill>
                  <a:latin typeface="MS UI Gothic" pitchFamily="50" charset="-128"/>
                  <a:ea typeface="MS UI Gothic" pitchFamily="50" charset="-128"/>
                </a:defRPr>
              </a:lvl4pPr>
              <a:lvl5pPr marL="2057400" indent="-228600" algn="l" defTabSz="1279525" eaLnBrk="0" hangingPunct="0">
                <a:spcBef>
                  <a:spcPct val="20000"/>
                </a:spcBef>
                <a:buChar char="»"/>
                <a:defRPr kumimoji="1" sz="2000">
                  <a:solidFill>
                    <a:schemeClr val="tx1"/>
                  </a:solidFill>
                  <a:latin typeface="MS UI Gothic" pitchFamily="50" charset="-128"/>
                  <a:ea typeface="MS UI Gothic"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9pPr>
            </a:lstStyle>
            <a:p>
              <a:pPr algn="ctr" eaLnBrk="1" hangingPunct="1">
                <a:spcBef>
                  <a:spcPct val="50000"/>
                </a:spcBef>
                <a:buFontTx/>
                <a:buNone/>
              </a:pPr>
              <a:r>
                <a:rPr lang="ja-JP" altLang="en-US" sz="1200" b="1" smtClean="0">
                  <a:solidFill>
                    <a:srgbClr val="000000"/>
                  </a:solidFill>
                  <a:latin typeface="HGPｺﾞｼｯｸM" pitchFamily="50" charset="-128"/>
                  <a:ea typeface="HGPｺﾞｼｯｸM" pitchFamily="50" charset="-128"/>
                </a:rPr>
                <a:t>写真撮影</a:t>
              </a:r>
            </a:p>
          </p:txBody>
        </p:sp>
        <p:sp>
          <p:nvSpPr>
            <p:cNvPr id="30" name="Text Box 90"/>
            <p:cNvSpPr txBox="1">
              <a:spLocks noChangeArrowheads="1"/>
            </p:cNvSpPr>
            <p:nvPr/>
          </p:nvSpPr>
          <p:spPr bwMode="auto">
            <a:xfrm>
              <a:off x="1089025" y="4919712"/>
              <a:ext cx="908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Blip>
                  <a:blip r:embed="rId2"/>
                </a:buBlip>
                <a:defRPr kumimoji="1" sz="3200">
                  <a:solidFill>
                    <a:schemeClr val="tx1"/>
                  </a:solidFill>
                  <a:latin typeface="MS UI Gothic" pitchFamily="50" charset="-128"/>
                  <a:ea typeface="MS UI Gothic" pitchFamily="50" charset="-128"/>
                </a:defRPr>
              </a:lvl1pPr>
              <a:lvl2pPr marL="742950" indent="-285750" algn="l" defTabSz="1279525" eaLnBrk="0" hangingPunct="0">
                <a:spcBef>
                  <a:spcPct val="20000"/>
                </a:spcBef>
                <a:buBlip>
                  <a:blip r:embed="rId3"/>
                </a:buBlip>
                <a:defRPr kumimoji="1" sz="2800">
                  <a:solidFill>
                    <a:schemeClr val="tx1"/>
                  </a:solidFill>
                  <a:latin typeface="MS UI Gothic" pitchFamily="50" charset="-128"/>
                  <a:ea typeface="MS UI Gothic" pitchFamily="50" charset="-128"/>
                </a:defRPr>
              </a:lvl2pPr>
              <a:lvl3pPr marL="1143000" indent="-228600" algn="l" defTabSz="1279525" eaLnBrk="0" hangingPunct="0">
                <a:spcBef>
                  <a:spcPct val="20000"/>
                </a:spcBef>
                <a:buFont typeface="Wingdings" pitchFamily="2" charset="2"/>
                <a:buChar char="ü"/>
                <a:defRPr kumimoji="1" sz="2400">
                  <a:solidFill>
                    <a:schemeClr val="tx1"/>
                  </a:solidFill>
                  <a:latin typeface="MS UI Gothic" pitchFamily="50" charset="-128"/>
                  <a:ea typeface="MS UI Gothic" pitchFamily="50" charset="-128"/>
                </a:defRPr>
              </a:lvl3pPr>
              <a:lvl4pPr marL="1600200" indent="-228600" algn="l" defTabSz="1279525" eaLnBrk="0" hangingPunct="0">
                <a:spcBef>
                  <a:spcPct val="20000"/>
                </a:spcBef>
                <a:buFont typeface="Wingdings" pitchFamily="2" charset="2"/>
                <a:buChar char="p"/>
                <a:defRPr kumimoji="1" sz="2000">
                  <a:solidFill>
                    <a:schemeClr val="tx1"/>
                  </a:solidFill>
                  <a:latin typeface="MS UI Gothic" pitchFamily="50" charset="-128"/>
                  <a:ea typeface="MS UI Gothic" pitchFamily="50" charset="-128"/>
                </a:defRPr>
              </a:lvl4pPr>
              <a:lvl5pPr marL="2057400" indent="-228600" algn="l" defTabSz="1279525" eaLnBrk="0" hangingPunct="0">
                <a:spcBef>
                  <a:spcPct val="20000"/>
                </a:spcBef>
                <a:buChar char="»"/>
                <a:defRPr kumimoji="1" sz="2000">
                  <a:solidFill>
                    <a:schemeClr val="tx1"/>
                  </a:solidFill>
                  <a:latin typeface="MS UI Gothic" pitchFamily="50" charset="-128"/>
                  <a:ea typeface="MS UI Gothic"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9pPr>
            </a:lstStyle>
            <a:p>
              <a:pPr algn="ctr" eaLnBrk="1" hangingPunct="1">
                <a:spcBef>
                  <a:spcPct val="50000"/>
                </a:spcBef>
                <a:buFontTx/>
                <a:buNone/>
              </a:pPr>
              <a:r>
                <a:rPr lang="ja-JP" altLang="en-US" sz="1200" b="1" smtClean="0">
                  <a:solidFill>
                    <a:srgbClr val="000000"/>
                  </a:solidFill>
                  <a:latin typeface="HGPｺﾞｼｯｸM" pitchFamily="50" charset="-128"/>
                  <a:ea typeface="HGPｺﾞｼｯｸM" pitchFamily="50" charset="-128"/>
                </a:rPr>
                <a:t>地図整備</a:t>
              </a:r>
            </a:p>
          </p:txBody>
        </p:sp>
      </p:grpSp>
      <p:grpSp>
        <p:nvGrpSpPr>
          <p:cNvPr id="31" name="グループ化 30"/>
          <p:cNvGrpSpPr/>
          <p:nvPr/>
        </p:nvGrpSpPr>
        <p:grpSpPr>
          <a:xfrm>
            <a:off x="3325482" y="4518882"/>
            <a:ext cx="1754187" cy="757238"/>
            <a:chOff x="3284538" y="4470361"/>
            <a:chExt cx="1754187" cy="757238"/>
          </a:xfrm>
        </p:grpSpPr>
        <p:sp>
          <p:nvSpPr>
            <p:cNvPr id="32" name="WordArt 79"/>
            <p:cNvSpPr>
              <a:spLocks noChangeArrowheads="1" noChangeShapeType="1" noTextEdit="1"/>
            </p:cNvSpPr>
            <p:nvPr/>
          </p:nvSpPr>
          <p:spPr bwMode="auto">
            <a:xfrm>
              <a:off x="3376613" y="4470361"/>
              <a:ext cx="627062" cy="155575"/>
            </a:xfrm>
            <a:prstGeom prst="rect">
              <a:avLst/>
            </a:prstGeom>
          </p:spPr>
          <p:txBody>
            <a:bodyPr wrap="none" fromWordArt="1">
              <a:prstTxWarp prst="textPlain">
                <a:avLst>
                  <a:gd name="adj" fmla="val 50000"/>
                </a:avLst>
              </a:prstTxWarp>
            </a:bodyPr>
            <a:lstStyle/>
            <a:p>
              <a:pPr algn="ctr" eaLnBrk="1" hangingPunct="1"/>
              <a:r>
                <a:rPr lang="ja-JP" altLang="en-US" sz="3600" b="1" kern="10" smtClean="0">
                  <a:ln w="9525">
                    <a:solidFill>
                      <a:srgbClr val="333399"/>
                    </a:solidFill>
                    <a:round/>
                    <a:headEnd/>
                    <a:tailEnd/>
                  </a:ln>
                  <a:solidFill>
                    <a:srgbClr val="333399"/>
                  </a:solidFill>
                  <a:latin typeface="ＭＳ Ｐゴシック"/>
                  <a:ea typeface="ＭＳ Ｐゴシック"/>
                </a:rPr>
                <a:t>→</a:t>
              </a:r>
            </a:p>
          </p:txBody>
        </p:sp>
        <p:sp>
          <p:nvSpPr>
            <p:cNvPr id="33" name="Text Box 91"/>
            <p:cNvSpPr txBox="1">
              <a:spLocks noChangeArrowheads="1"/>
            </p:cNvSpPr>
            <p:nvPr/>
          </p:nvSpPr>
          <p:spPr bwMode="auto">
            <a:xfrm>
              <a:off x="3284538" y="4578311"/>
              <a:ext cx="908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Blip>
                  <a:blip r:embed="rId2"/>
                </a:buBlip>
                <a:defRPr kumimoji="1" sz="3200">
                  <a:solidFill>
                    <a:schemeClr val="tx1"/>
                  </a:solidFill>
                  <a:latin typeface="MS UI Gothic" pitchFamily="50" charset="-128"/>
                  <a:ea typeface="MS UI Gothic" pitchFamily="50" charset="-128"/>
                </a:defRPr>
              </a:lvl1pPr>
              <a:lvl2pPr marL="742950" indent="-285750" algn="l" defTabSz="1279525" eaLnBrk="0" hangingPunct="0">
                <a:spcBef>
                  <a:spcPct val="20000"/>
                </a:spcBef>
                <a:buBlip>
                  <a:blip r:embed="rId3"/>
                </a:buBlip>
                <a:defRPr kumimoji="1" sz="2800">
                  <a:solidFill>
                    <a:schemeClr val="tx1"/>
                  </a:solidFill>
                  <a:latin typeface="MS UI Gothic" pitchFamily="50" charset="-128"/>
                  <a:ea typeface="MS UI Gothic" pitchFamily="50" charset="-128"/>
                </a:defRPr>
              </a:lvl2pPr>
              <a:lvl3pPr marL="1143000" indent="-228600" algn="l" defTabSz="1279525" eaLnBrk="0" hangingPunct="0">
                <a:spcBef>
                  <a:spcPct val="20000"/>
                </a:spcBef>
                <a:buFont typeface="Wingdings" pitchFamily="2" charset="2"/>
                <a:buChar char="ü"/>
                <a:defRPr kumimoji="1" sz="2400">
                  <a:solidFill>
                    <a:schemeClr val="tx1"/>
                  </a:solidFill>
                  <a:latin typeface="MS UI Gothic" pitchFamily="50" charset="-128"/>
                  <a:ea typeface="MS UI Gothic" pitchFamily="50" charset="-128"/>
                </a:defRPr>
              </a:lvl3pPr>
              <a:lvl4pPr marL="1600200" indent="-228600" algn="l" defTabSz="1279525" eaLnBrk="0" hangingPunct="0">
                <a:spcBef>
                  <a:spcPct val="20000"/>
                </a:spcBef>
                <a:buFont typeface="Wingdings" pitchFamily="2" charset="2"/>
                <a:buChar char="p"/>
                <a:defRPr kumimoji="1" sz="2000">
                  <a:solidFill>
                    <a:schemeClr val="tx1"/>
                  </a:solidFill>
                  <a:latin typeface="MS UI Gothic" pitchFamily="50" charset="-128"/>
                  <a:ea typeface="MS UI Gothic" pitchFamily="50" charset="-128"/>
                </a:defRPr>
              </a:lvl4pPr>
              <a:lvl5pPr marL="2057400" indent="-228600" algn="l" defTabSz="1279525" eaLnBrk="0" hangingPunct="0">
                <a:spcBef>
                  <a:spcPct val="20000"/>
                </a:spcBef>
                <a:buChar char="»"/>
                <a:defRPr kumimoji="1" sz="2000">
                  <a:solidFill>
                    <a:schemeClr val="tx1"/>
                  </a:solidFill>
                  <a:latin typeface="MS UI Gothic" pitchFamily="50" charset="-128"/>
                  <a:ea typeface="MS UI Gothic"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9pPr>
            </a:lstStyle>
            <a:p>
              <a:pPr algn="ctr" eaLnBrk="1" hangingPunct="1">
                <a:spcBef>
                  <a:spcPct val="50000"/>
                </a:spcBef>
                <a:buFontTx/>
                <a:buNone/>
              </a:pPr>
              <a:r>
                <a:rPr lang="ja-JP" altLang="en-US" sz="1200" b="1" smtClean="0">
                  <a:solidFill>
                    <a:srgbClr val="000000"/>
                  </a:solidFill>
                  <a:latin typeface="HGPｺﾞｼｯｸM" pitchFamily="50" charset="-128"/>
                  <a:ea typeface="HGPｺﾞｼｯｸM" pitchFamily="50" charset="-128"/>
                </a:rPr>
                <a:t>写真撮影</a:t>
              </a:r>
            </a:p>
          </p:txBody>
        </p:sp>
        <p:sp>
          <p:nvSpPr>
            <p:cNvPr id="34" name="Text Box 92"/>
            <p:cNvSpPr txBox="1">
              <a:spLocks noChangeArrowheads="1"/>
            </p:cNvSpPr>
            <p:nvPr/>
          </p:nvSpPr>
          <p:spPr bwMode="auto">
            <a:xfrm>
              <a:off x="4130675" y="4952961"/>
              <a:ext cx="908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Blip>
                  <a:blip r:embed="rId2"/>
                </a:buBlip>
                <a:defRPr kumimoji="1" sz="3200">
                  <a:solidFill>
                    <a:schemeClr val="tx1"/>
                  </a:solidFill>
                  <a:latin typeface="MS UI Gothic" pitchFamily="50" charset="-128"/>
                  <a:ea typeface="MS UI Gothic" pitchFamily="50" charset="-128"/>
                </a:defRPr>
              </a:lvl1pPr>
              <a:lvl2pPr marL="742950" indent="-285750" algn="l" defTabSz="1279525" eaLnBrk="0" hangingPunct="0">
                <a:spcBef>
                  <a:spcPct val="20000"/>
                </a:spcBef>
                <a:buBlip>
                  <a:blip r:embed="rId3"/>
                </a:buBlip>
                <a:defRPr kumimoji="1" sz="2800">
                  <a:solidFill>
                    <a:schemeClr val="tx1"/>
                  </a:solidFill>
                  <a:latin typeface="MS UI Gothic" pitchFamily="50" charset="-128"/>
                  <a:ea typeface="MS UI Gothic" pitchFamily="50" charset="-128"/>
                </a:defRPr>
              </a:lvl2pPr>
              <a:lvl3pPr marL="1143000" indent="-228600" algn="l" defTabSz="1279525" eaLnBrk="0" hangingPunct="0">
                <a:spcBef>
                  <a:spcPct val="20000"/>
                </a:spcBef>
                <a:buFont typeface="Wingdings" pitchFamily="2" charset="2"/>
                <a:buChar char="ü"/>
                <a:defRPr kumimoji="1" sz="2400">
                  <a:solidFill>
                    <a:schemeClr val="tx1"/>
                  </a:solidFill>
                  <a:latin typeface="MS UI Gothic" pitchFamily="50" charset="-128"/>
                  <a:ea typeface="MS UI Gothic" pitchFamily="50" charset="-128"/>
                </a:defRPr>
              </a:lvl3pPr>
              <a:lvl4pPr marL="1600200" indent="-228600" algn="l" defTabSz="1279525" eaLnBrk="0" hangingPunct="0">
                <a:spcBef>
                  <a:spcPct val="20000"/>
                </a:spcBef>
                <a:buFont typeface="Wingdings" pitchFamily="2" charset="2"/>
                <a:buChar char="p"/>
                <a:defRPr kumimoji="1" sz="2000">
                  <a:solidFill>
                    <a:schemeClr val="tx1"/>
                  </a:solidFill>
                  <a:latin typeface="MS UI Gothic" pitchFamily="50" charset="-128"/>
                  <a:ea typeface="MS UI Gothic" pitchFamily="50" charset="-128"/>
                </a:defRPr>
              </a:lvl4pPr>
              <a:lvl5pPr marL="2057400" indent="-228600" algn="l" defTabSz="1279525" eaLnBrk="0" hangingPunct="0">
                <a:spcBef>
                  <a:spcPct val="20000"/>
                </a:spcBef>
                <a:buChar char="»"/>
                <a:defRPr kumimoji="1" sz="2000">
                  <a:solidFill>
                    <a:schemeClr val="tx1"/>
                  </a:solidFill>
                  <a:latin typeface="MS UI Gothic" pitchFamily="50" charset="-128"/>
                  <a:ea typeface="MS UI Gothic"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9pPr>
            </a:lstStyle>
            <a:p>
              <a:pPr algn="ctr" eaLnBrk="1" hangingPunct="1">
                <a:spcBef>
                  <a:spcPct val="50000"/>
                </a:spcBef>
                <a:buFontTx/>
                <a:buNone/>
              </a:pPr>
              <a:r>
                <a:rPr lang="ja-JP" altLang="en-US" sz="1200" b="1" smtClean="0">
                  <a:solidFill>
                    <a:srgbClr val="000000"/>
                  </a:solidFill>
                  <a:latin typeface="HGPｺﾞｼｯｸM" pitchFamily="50" charset="-128"/>
                  <a:ea typeface="HGPｺﾞｼｯｸM" pitchFamily="50" charset="-128"/>
                </a:rPr>
                <a:t>地図修正</a:t>
              </a:r>
            </a:p>
          </p:txBody>
        </p:sp>
        <p:sp>
          <p:nvSpPr>
            <p:cNvPr id="35" name="WordArt 77"/>
            <p:cNvSpPr>
              <a:spLocks noChangeArrowheads="1" noChangeShapeType="1" noTextEdit="1"/>
            </p:cNvSpPr>
            <p:nvPr/>
          </p:nvSpPr>
          <p:spPr bwMode="auto">
            <a:xfrm>
              <a:off x="4003675" y="4854536"/>
              <a:ext cx="971550" cy="144463"/>
            </a:xfrm>
            <a:prstGeom prst="rect">
              <a:avLst/>
            </a:prstGeom>
          </p:spPr>
          <p:txBody>
            <a:bodyPr wrap="none" fromWordArt="1">
              <a:prstTxWarp prst="textPlain">
                <a:avLst>
                  <a:gd name="adj" fmla="val 50000"/>
                </a:avLst>
              </a:prstTxWarp>
            </a:bodyPr>
            <a:lstStyle/>
            <a:p>
              <a:pPr algn="ctr" eaLnBrk="1" hangingPunct="1"/>
              <a:r>
                <a:rPr lang="ja-JP" altLang="en-US" sz="3600" b="1" kern="10" smtClean="0">
                  <a:ln w="9525">
                    <a:solidFill>
                      <a:srgbClr val="FF6600"/>
                    </a:solidFill>
                    <a:round/>
                    <a:headEnd/>
                    <a:tailEnd/>
                  </a:ln>
                  <a:solidFill>
                    <a:srgbClr val="FF6600"/>
                  </a:solidFill>
                  <a:latin typeface="ＭＳ Ｐゴシック"/>
                  <a:ea typeface="ＭＳ Ｐゴシック"/>
                </a:rPr>
                <a:t>→</a:t>
              </a:r>
            </a:p>
          </p:txBody>
        </p:sp>
      </p:grpSp>
      <p:sp>
        <p:nvSpPr>
          <p:cNvPr id="36" name="Rectangle 88"/>
          <p:cNvSpPr>
            <a:spLocks noChangeArrowheads="1"/>
          </p:cNvSpPr>
          <p:nvPr/>
        </p:nvSpPr>
        <p:spPr bwMode="auto">
          <a:xfrm>
            <a:off x="423532" y="5552906"/>
            <a:ext cx="1693862" cy="315912"/>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lgn="l" eaLnBrk="0" hangingPunct="0">
              <a:spcBef>
                <a:spcPct val="20000"/>
              </a:spcBef>
              <a:buBlip>
                <a:blip r:embed="rId2"/>
              </a:buBlip>
              <a:defRPr kumimoji="1" sz="3200">
                <a:solidFill>
                  <a:schemeClr val="tx1"/>
                </a:solidFill>
                <a:latin typeface="MS UI Gothic" pitchFamily="50" charset="-128"/>
                <a:ea typeface="MS UI Gothic" pitchFamily="50" charset="-128"/>
              </a:defRPr>
            </a:lvl1pPr>
            <a:lvl2pPr marL="742950" indent="-285750" algn="l" eaLnBrk="0" hangingPunct="0">
              <a:spcBef>
                <a:spcPct val="20000"/>
              </a:spcBef>
              <a:buBlip>
                <a:blip r:embed="rId3"/>
              </a:buBlip>
              <a:defRPr kumimoji="1" sz="2800">
                <a:solidFill>
                  <a:schemeClr val="tx1"/>
                </a:solidFill>
                <a:latin typeface="MS UI Gothic" pitchFamily="50" charset="-128"/>
                <a:ea typeface="MS UI Gothic" pitchFamily="50" charset="-128"/>
              </a:defRPr>
            </a:lvl2pPr>
            <a:lvl3pPr marL="1143000" indent="-228600" algn="l" eaLnBrk="0" hangingPunct="0">
              <a:spcBef>
                <a:spcPct val="20000"/>
              </a:spcBef>
              <a:buFont typeface="Wingdings" pitchFamily="2" charset="2"/>
              <a:buChar char="ü"/>
              <a:defRPr kumimoji="1" sz="2400">
                <a:solidFill>
                  <a:schemeClr val="tx1"/>
                </a:solidFill>
                <a:latin typeface="MS UI Gothic" pitchFamily="50" charset="-128"/>
                <a:ea typeface="MS UI Gothic" pitchFamily="50" charset="-128"/>
              </a:defRPr>
            </a:lvl3pPr>
            <a:lvl4pPr marL="1600200" indent="-228600" algn="l" eaLnBrk="0" hangingPunct="0">
              <a:spcBef>
                <a:spcPct val="20000"/>
              </a:spcBef>
              <a:buFont typeface="Wingdings" pitchFamily="2" charset="2"/>
              <a:buChar char="p"/>
              <a:defRPr kumimoji="1" sz="2000">
                <a:solidFill>
                  <a:schemeClr val="tx1"/>
                </a:solidFill>
                <a:latin typeface="MS UI Gothic" pitchFamily="50" charset="-128"/>
                <a:ea typeface="MS UI Gothic" pitchFamily="50" charset="-128"/>
              </a:defRPr>
            </a:lvl4pPr>
            <a:lvl5pPr marL="2057400" indent="-228600" algn="l" eaLnBrk="0" hangingPunct="0">
              <a:spcBef>
                <a:spcPct val="20000"/>
              </a:spcBef>
              <a:buChar char="»"/>
              <a:defRPr kumimoji="1" sz="2000">
                <a:solidFill>
                  <a:schemeClr val="tx1"/>
                </a:solidFill>
                <a:latin typeface="MS UI Gothic" pitchFamily="50" charset="-128"/>
                <a:ea typeface="MS UI Gothic" pitchFamily="50" charset="-128"/>
              </a:defRPr>
            </a:lvl5pPr>
            <a:lvl6pPr marL="25146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6pPr>
            <a:lvl7pPr marL="29718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7pPr>
            <a:lvl8pPr marL="34290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8pPr>
            <a:lvl9pPr marL="38862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9pPr>
          </a:lstStyle>
          <a:p>
            <a:pPr algn="ctr" eaLnBrk="1" hangingPunct="1">
              <a:spcBef>
                <a:spcPct val="0"/>
              </a:spcBef>
              <a:buFontTx/>
              <a:buNone/>
            </a:pPr>
            <a:r>
              <a:rPr lang="ja-JP" altLang="en-US" sz="1200" b="1" smtClean="0">
                <a:solidFill>
                  <a:srgbClr val="FFFFFF"/>
                </a:solidFill>
                <a:latin typeface="Arial" charset="0"/>
                <a:ea typeface="HGP創英角ｺﾞｼｯｸUB" pitchFamily="50" charset="-128"/>
              </a:rPr>
              <a:t>初期整備事業</a:t>
            </a:r>
          </a:p>
        </p:txBody>
      </p:sp>
      <p:sp>
        <p:nvSpPr>
          <p:cNvPr id="37" name="Rectangle 88"/>
          <p:cNvSpPr>
            <a:spLocks noChangeArrowheads="1"/>
          </p:cNvSpPr>
          <p:nvPr/>
        </p:nvSpPr>
        <p:spPr bwMode="auto">
          <a:xfrm>
            <a:off x="7102160" y="5552906"/>
            <a:ext cx="1693863" cy="315912"/>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lgn="l" eaLnBrk="0" hangingPunct="0">
              <a:spcBef>
                <a:spcPct val="20000"/>
              </a:spcBef>
              <a:buBlip>
                <a:blip r:embed="rId2"/>
              </a:buBlip>
              <a:defRPr kumimoji="1" sz="3200">
                <a:solidFill>
                  <a:schemeClr val="tx1"/>
                </a:solidFill>
                <a:latin typeface="MS UI Gothic" pitchFamily="50" charset="-128"/>
                <a:ea typeface="MS UI Gothic" pitchFamily="50" charset="-128"/>
              </a:defRPr>
            </a:lvl1pPr>
            <a:lvl2pPr marL="742950" indent="-285750" algn="l" eaLnBrk="0" hangingPunct="0">
              <a:spcBef>
                <a:spcPct val="20000"/>
              </a:spcBef>
              <a:buBlip>
                <a:blip r:embed="rId3"/>
              </a:buBlip>
              <a:defRPr kumimoji="1" sz="2800">
                <a:solidFill>
                  <a:schemeClr val="tx1"/>
                </a:solidFill>
                <a:latin typeface="MS UI Gothic" pitchFamily="50" charset="-128"/>
                <a:ea typeface="MS UI Gothic" pitchFamily="50" charset="-128"/>
              </a:defRPr>
            </a:lvl2pPr>
            <a:lvl3pPr marL="1143000" indent="-228600" algn="l" eaLnBrk="0" hangingPunct="0">
              <a:spcBef>
                <a:spcPct val="20000"/>
              </a:spcBef>
              <a:buFont typeface="Wingdings" pitchFamily="2" charset="2"/>
              <a:buChar char="ü"/>
              <a:defRPr kumimoji="1" sz="2400">
                <a:solidFill>
                  <a:schemeClr val="tx1"/>
                </a:solidFill>
                <a:latin typeface="MS UI Gothic" pitchFamily="50" charset="-128"/>
                <a:ea typeface="MS UI Gothic" pitchFamily="50" charset="-128"/>
              </a:defRPr>
            </a:lvl3pPr>
            <a:lvl4pPr marL="1600200" indent="-228600" algn="l" eaLnBrk="0" hangingPunct="0">
              <a:spcBef>
                <a:spcPct val="20000"/>
              </a:spcBef>
              <a:buFont typeface="Wingdings" pitchFamily="2" charset="2"/>
              <a:buChar char="p"/>
              <a:defRPr kumimoji="1" sz="2000">
                <a:solidFill>
                  <a:schemeClr val="tx1"/>
                </a:solidFill>
                <a:latin typeface="MS UI Gothic" pitchFamily="50" charset="-128"/>
                <a:ea typeface="MS UI Gothic" pitchFamily="50" charset="-128"/>
              </a:defRPr>
            </a:lvl4pPr>
            <a:lvl5pPr marL="2057400" indent="-228600" algn="l" eaLnBrk="0" hangingPunct="0">
              <a:spcBef>
                <a:spcPct val="20000"/>
              </a:spcBef>
              <a:buChar char="»"/>
              <a:defRPr kumimoji="1" sz="2000">
                <a:solidFill>
                  <a:schemeClr val="tx1"/>
                </a:solidFill>
                <a:latin typeface="MS UI Gothic" pitchFamily="50" charset="-128"/>
                <a:ea typeface="MS UI Gothic" pitchFamily="50" charset="-128"/>
              </a:defRPr>
            </a:lvl5pPr>
            <a:lvl6pPr marL="25146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6pPr>
            <a:lvl7pPr marL="29718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7pPr>
            <a:lvl8pPr marL="34290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8pPr>
            <a:lvl9pPr marL="38862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9pPr>
          </a:lstStyle>
          <a:p>
            <a:pPr algn="ctr" eaLnBrk="1" hangingPunct="1">
              <a:spcBef>
                <a:spcPct val="0"/>
              </a:spcBef>
              <a:buFontTx/>
              <a:buNone/>
            </a:pPr>
            <a:r>
              <a:rPr lang="ja-JP" altLang="en-US" sz="1200" b="1" dirty="0" smtClean="0">
                <a:solidFill>
                  <a:srgbClr val="FFFFFF"/>
                </a:solidFill>
                <a:latin typeface="Arial" charset="0"/>
                <a:ea typeface="HGP創英角ｺﾞｼｯｸUB" pitchFamily="50" charset="-128"/>
              </a:rPr>
              <a:t>第３期更新事業</a:t>
            </a:r>
          </a:p>
        </p:txBody>
      </p:sp>
      <p:grpSp>
        <p:nvGrpSpPr>
          <p:cNvPr id="38" name="グループ化 37"/>
          <p:cNvGrpSpPr/>
          <p:nvPr/>
        </p:nvGrpSpPr>
        <p:grpSpPr>
          <a:xfrm>
            <a:off x="6976062" y="4518882"/>
            <a:ext cx="1754187" cy="757238"/>
            <a:chOff x="6935118" y="4528721"/>
            <a:chExt cx="1754187" cy="757238"/>
          </a:xfrm>
        </p:grpSpPr>
        <p:sp>
          <p:nvSpPr>
            <p:cNvPr id="39" name="WordArt 79"/>
            <p:cNvSpPr>
              <a:spLocks noChangeArrowheads="1" noChangeShapeType="1" noTextEdit="1"/>
            </p:cNvSpPr>
            <p:nvPr/>
          </p:nvSpPr>
          <p:spPr bwMode="auto">
            <a:xfrm>
              <a:off x="7027193" y="4528721"/>
              <a:ext cx="627062" cy="155575"/>
            </a:xfrm>
            <a:prstGeom prst="rect">
              <a:avLst/>
            </a:prstGeom>
          </p:spPr>
          <p:txBody>
            <a:bodyPr wrap="none" fromWordArt="1">
              <a:prstTxWarp prst="textPlain">
                <a:avLst>
                  <a:gd name="adj" fmla="val 50000"/>
                </a:avLst>
              </a:prstTxWarp>
            </a:bodyPr>
            <a:lstStyle/>
            <a:p>
              <a:pPr algn="ctr" eaLnBrk="1" hangingPunct="1"/>
              <a:r>
                <a:rPr lang="ja-JP" altLang="en-US" sz="3600" b="1" kern="10" smtClean="0">
                  <a:ln w="9525">
                    <a:solidFill>
                      <a:srgbClr val="333399"/>
                    </a:solidFill>
                    <a:round/>
                    <a:headEnd/>
                    <a:tailEnd/>
                  </a:ln>
                  <a:solidFill>
                    <a:srgbClr val="333399"/>
                  </a:solidFill>
                  <a:latin typeface="ＭＳ Ｐゴシック"/>
                  <a:ea typeface="ＭＳ Ｐゴシック"/>
                </a:rPr>
                <a:t>→</a:t>
              </a:r>
            </a:p>
          </p:txBody>
        </p:sp>
        <p:sp>
          <p:nvSpPr>
            <p:cNvPr id="40" name="Text Box 91"/>
            <p:cNvSpPr txBox="1">
              <a:spLocks noChangeArrowheads="1"/>
            </p:cNvSpPr>
            <p:nvPr/>
          </p:nvSpPr>
          <p:spPr bwMode="auto">
            <a:xfrm>
              <a:off x="6935118" y="4636671"/>
              <a:ext cx="908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Blip>
                  <a:blip r:embed="rId2"/>
                </a:buBlip>
                <a:defRPr kumimoji="1" sz="3200">
                  <a:solidFill>
                    <a:schemeClr val="tx1"/>
                  </a:solidFill>
                  <a:latin typeface="MS UI Gothic" pitchFamily="50" charset="-128"/>
                  <a:ea typeface="MS UI Gothic" pitchFamily="50" charset="-128"/>
                </a:defRPr>
              </a:lvl1pPr>
              <a:lvl2pPr marL="742950" indent="-285750" algn="l" defTabSz="1279525" eaLnBrk="0" hangingPunct="0">
                <a:spcBef>
                  <a:spcPct val="20000"/>
                </a:spcBef>
                <a:buBlip>
                  <a:blip r:embed="rId3"/>
                </a:buBlip>
                <a:defRPr kumimoji="1" sz="2800">
                  <a:solidFill>
                    <a:schemeClr val="tx1"/>
                  </a:solidFill>
                  <a:latin typeface="MS UI Gothic" pitchFamily="50" charset="-128"/>
                  <a:ea typeface="MS UI Gothic" pitchFamily="50" charset="-128"/>
                </a:defRPr>
              </a:lvl2pPr>
              <a:lvl3pPr marL="1143000" indent="-228600" algn="l" defTabSz="1279525" eaLnBrk="0" hangingPunct="0">
                <a:spcBef>
                  <a:spcPct val="20000"/>
                </a:spcBef>
                <a:buFont typeface="Wingdings" pitchFamily="2" charset="2"/>
                <a:buChar char="ü"/>
                <a:defRPr kumimoji="1" sz="2400">
                  <a:solidFill>
                    <a:schemeClr val="tx1"/>
                  </a:solidFill>
                  <a:latin typeface="MS UI Gothic" pitchFamily="50" charset="-128"/>
                  <a:ea typeface="MS UI Gothic" pitchFamily="50" charset="-128"/>
                </a:defRPr>
              </a:lvl3pPr>
              <a:lvl4pPr marL="1600200" indent="-228600" algn="l" defTabSz="1279525" eaLnBrk="0" hangingPunct="0">
                <a:spcBef>
                  <a:spcPct val="20000"/>
                </a:spcBef>
                <a:buFont typeface="Wingdings" pitchFamily="2" charset="2"/>
                <a:buChar char="p"/>
                <a:defRPr kumimoji="1" sz="2000">
                  <a:solidFill>
                    <a:schemeClr val="tx1"/>
                  </a:solidFill>
                  <a:latin typeface="MS UI Gothic" pitchFamily="50" charset="-128"/>
                  <a:ea typeface="MS UI Gothic" pitchFamily="50" charset="-128"/>
                </a:defRPr>
              </a:lvl4pPr>
              <a:lvl5pPr marL="2057400" indent="-228600" algn="l" defTabSz="1279525" eaLnBrk="0" hangingPunct="0">
                <a:spcBef>
                  <a:spcPct val="20000"/>
                </a:spcBef>
                <a:buChar char="»"/>
                <a:defRPr kumimoji="1" sz="2000">
                  <a:solidFill>
                    <a:schemeClr val="tx1"/>
                  </a:solidFill>
                  <a:latin typeface="MS UI Gothic" pitchFamily="50" charset="-128"/>
                  <a:ea typeface="MS UI Gothic"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9pPr>
            </a:lstStyle>
            <a:p>
              <a:pPr algn="ctr" eaLnBrk="1" hangingPunct="1">
                <a:spcBef>
                  <a:spcPct val="50000"/>
                </a:spcBef>
                <a:buFontTx/>
                <a:buNone/>
              </a:pPr>
              <a:r>
                <a:rPr lang="ja-JP" altLang="en-US" sz="1200" b="1" smtClean="0">
                  <a:solidFill>
                    <a:srgbClr val="000000"/>
                  </a:solidFill>
                  <a:latin typeface="HGPｺﾞｼｯｸM" pitchFamily="50" charset="-128"/>
                  <a:ea typeface="HGPｺﾞｼｯｸM" pitchFamily="50" charset="-128"/>
                </a:rPr>
                <a:t>写真撮影</a:t>
              </a:r>
            </a:p>
          </p:txBody>
        </p:sp>
        <p:sp>
          <p:nvSpPr>
            <p:cNvPr id="41" name="Text Box 92"/>
            <p:cNvSpPr txBox="1">
              <a:spLocks noChangeArrowheads="1"/>
            </p:cNvSpPr>
            <p:nvPr/>
          </p:nvSpPr>
          <p:spPr bwMode="auto">
            <a:xfrm>
              <a:off x="7781255" y="5011321"/>
              <a:ext cx="908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Blip>
                  <a:blip r:embed="rId2"/>
                </a:buBlip>
                <a:defRPr kumimoji="1" sz="3200">
                  <a:solidFill>
                    <a:schemeClr val="tx1"/>
                  </a:solidFill>
                  <a:latin typeface="MS UI Gothic" pitchFamily="50" charset="-128"/>
                  <a:ea typeface="MS UI Gothic" pitchFamily="50" charset="-128"/>
                </a:defRPr>
              </a:lvl1pPr>
              <a:lvl2pPr marL="742950" indent="-285750" algn="l" defTabSz="1279525" eaLnBrk="0" hangingPunct="0">
                <a:spcBef>
                  <a:spcPct val="20000"/>
                </a:spcBef>
                <a:buBlip>
                  <a:blip r:embed="rId3"/>
                </a:buBlip>
                <a:defRPr kumimoji="1" sz="2800">
                  <a:solidFill>
                    <a:schemeClr val="tx1"/>
                  </a:solidFill>
                  <a:latin typeface="MS UI Gothic" pitchFamily="50" charset="-128"/>
                  <a:ea typeface="MS UI Gothic" pitchFamily="50" charset="-128"/>
                </a:defRPr>
              </a:lvl2pPr>
              <a:lvl3pPr marL="1143000" indent="-228600" algn="l" defTabSz="1279525" eaLnBrk="0" hangingPunct="0">
                <a:spcBef>
                  <a:spcPct val="20000"/>
                </a:spcBef>
                <a:buFont typeface="Wingdings" pitchFamily="2" charset="2"/>
                <a:buChar char="ü"/>
                <a:defRPr kumimoji="1" sz="2400">
                  <a:solidFill>
                    <a:schemeClr val="tx1"/>
                  </a:solidFill>
                  <a:latin typeface="MS UI Gothic" pitchFamily="50" charset="-128"/>
                  <a:ea typeface="MS UI Gothic" pitchFamily="50" charset="-128"/>
                </a:defRPr>
              </a:lvl3pPr>
              <a:lvl4pPr marL="1600200" indent="-228600" algn="l" defTabSz="1279525" eaLnBrk="0" hangingPunct="0">
                <a:spcBef>
                  <a:spcPct val="20000"/>
                </a:spcBef>
                <a:buFont typeface="Wingdings" pitchFamily="2" charset="2"/>
                <a:buChar char="p"/>
                <a:defRPr kumimoji="1" sz="2000">
                  <a:solidFill>
                    <a:schemeClr val="tx1"/>
                  </a:solidFill>
                  <a:latin typeface="MS UI Gothic" pitchFamily="50" charset="-128"/>
                  <a:ea typeface="MS UI Gothic" pitchFamily="50" charset="-128"/>
                </a:defRPr>
              </a:lvl4pPr>
              <a:lvl5pPr marL="2057400" indent="-228600" algn="l" defTabSz="1279525" eaLnBrk="0" hangingPunct="0">
                <a:spcBef>
                  <a:spcPct val="20000"/>
                </a:spcBef>
                <a:buChar char="»"/>
                <a:defRPr kumimoji="1" sz="2000">
                  <a:solidFill>
                    <a:schemeClr val="tx1"/>
                  </a:solidFill>
                  <a:latin typeface="MS UI Gothic" pitchFamily="50" charset="-128"/>
                  <a:ea typeface="MS UI Gothic" pitchFamily="50" charset="-128"/>
                </a:defRPr>
              </a:lvl5pPr>
              <a:lvl6pPr marL="25146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6pPr>
              <a:lvl7pPr marL="29718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7pPr>
              <a:lvl8pPr marL="34290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8pPr>
              <a:lvl9pPr marL="3886200" indent="-228600" defTabSz="1279525"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9pPr>
            </a:lstStyle>
            <a:p>
              <a:pPr algn="ctr" eaLnBrk="1" hangingPunct="1">
                <a:spcBef>
                  <a:spcPct val="50000"/>
                </a:spcBef>
                <a:buFontTx/>
                <a:buNone/>
              </a:pPr>
              <a:r>
                <a:rPr lang="ja-JP" altLang="en-US" sz="1200" b="1" smtClean="0">
                  <a:solidFill>
                    <a:srgbClr val="000000"/>
                  </a:solidFill>
                  <a:latin typeface="HGPｺﾞｼｯｸM" pitchFamily="50" charset="-128"/>
                  <a:ea typeface="HGPｺﾞｼｯｸM" pitchFamily="50" charset="-128"/>
                </a:rPr>
                <a:t>地図修正</a:t>
              </a:r>
            </a:p>
          </p:txBody>
        </p:sp>
        <p:sp>
          <p:nvSpPr>
            <p:cNvPr id="42" name="WordArt 77"/>
            <p:cNvSpPr>
              <a:spLocks noChangeArrowheads="1" noChangeShapeType="1" noTextEdit="1"/>
            </p:cNvSpPr>
            <p:nvPr/>
          </p:nvSpPr>
          <p:spPr bwMode="auto">
            <a:xfrm>
              <a:off x="7654255" y="4912896"/>
              <a:ext cx="971550" cy="144463"/>
            </a:xfrm>
            <a:prstGeom prst="rect">
              <a:avLst/>
            </a:prstGeom>
          </p:spPr>
          <p:txBody>
            <a:bodyPr wrap="none" fromWordArt="1">
              <a:prstTxWarp prst="textPlain">
                <a:avLst>
                  <a:gd name="adj" fmla="val 50000"/>
                </a:avLst>
              </a:prstTxWarp>
            </a:bodyPr>
            <a:lstStyle/>
            <a:p>
              <a:pPr algn="ctr" eaLnBrk="1" hangingPunct="1"/>
              <a:r>
                <a:rPr lang="ja-JP" altLang="en-US" sz="3600" b="1" kern="10" smtClean="0">
                  <a:ln w="9525">
                    <a:solidFill>
                      <a:srgbClr val="FF6600"/>
                    </a:solidFill>
                    <a:round/>
                    <a:headEnd/>
                    <a:tailEnd/>
                  </a:ln>
                  <a:solidFill>
                    <a:srgbClr val="FF6600"/>
                  </a:solidFill>
                  <a:latin typeface="ＭＳ Ｐゴシック"/>
                  <a:ea typeface="ＭＳ Ｐゴシック"/>
                </a:rPr>
                <a:t>→</a:t>
              </a:r>
            </a:p>
          </p:txBody>
        </p:sp>
      </p:grpSp>
      <p:sp>
        <p:nvSpPr>
          <p:cNvPr id="43" name="Text Box 49"/>
          <p:cNvSpPr txBox="1">
            <a:spLocks noChangeArrowheads="1"/>
          </p:cNvSpPr>
          <p:nvPr/>
        </p:nvSpPr>
        <p:spPr bwMode="auto">
          <a:xfrm>
            <a:off x="339726" y="1796802"/>
            <a:ext cx="8552754" cy="1200150"/>
          </a:xfrm>
          <a:prstGeom prst="rect">
            <a:avLst/>
          </a:prstGeom>
          <a:noFill/>
          <a:ln w="15875">
            <a:solidFill>
              <a:srgbClr val="3333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chorCtr="0">
            <a:spAutoFit/>
          </a:bodyPr>
          <a:lstStyle>
            <a:lvl1pPr algn="l" eaLnBrk="0" hangingPunct="0">
              <a:spcBef>
                <a:spcPct val="20000"/>
              </a:spcBef>
              <a:buBlip>
                <a:blip r:embed="rId2"/>
              </a:buBlip>
              <a:defRPr kumimoji="1" sz="3200">
                <a:solidFill>
                  <a:schemeClr val="tx1"/>
                </a:solidFill>
                <a:latin typeface="MS UI Gothic" pitchFamily="50" charset="-128"/>
                <a:ea typeface="MS UI Gothic" pitchFamily="50" charset="-128"/>
              </a:defRPr>
            </a:lvl1pPr>
            <a:lvl2pPr marL="742950" indent="-285750" algn="l" eaLnBrk="0" hangingPunct="0">
              <a:spcBef>
                <a:spcPct val="20000"/>
              </a:spcBef>
              <a:buBlip>
                <a:blip r:embed="rId3"/>
              </a:buBlip>
              <a:defRPr kumimoji="1" sz="2800">
                <a:solidFill>
                  <a:schemeClr val="tx1"/>
                </a:solidFill>
                <a:latin typeface="MS UI Gothic" pitchFamily="50" charset="-128"/>
                <a:ea typeface="MS UI Gothic" pitchFamily="50" charset="-128"/>
              </a:defRPr>
            </a:lvl2pPr>
            <a:lvl3pPr marL="1143000" indent="-228600" algn="l" eaLnBrk="0" hangingPunct="0">
              <a:spcBef>
                <a:spcPct val="20000"/>
              </a:spcBef>
              <a:buFont typeface="Wingdings" pitchFamily="2" charset="2"/>
              <a:buChar char="ü"/>
              <a:defRPr kumimoji="1" sz="2400">
                <a:solidFill>
                  <a:schemeClr val="tx1"/>
                </a:solidFill>
                <a:latin typeface="MS UI Gothic" pitchFamily="50" charset="-128"/>
                <a:ea typeface="MS UI Gothic" pitchFamily="50" charset="-128"/>
              </a:defRPr>
            </a:lvl3pPr>
            <a:lvl4pPr marL="1600200" indent="-228600" algn="l" eaLnBrk="0" hangingPunct="0">
              <a:spcBef>
                <a:spcPct val="20000"/>
              </a:spcBef>
              <a:buFont typeface="Wingdings" pitchFamily="2" charset="2"/>
              <a:buChar char="p"/>
              <a:defRPr kumimoji="1" sz="2000">
                <a:solidFill>
                  <a:schemeClr val="tx1"/>
                </a:solidFill>
                <a:latin typeface="MS UI Gothic" pitchFamily="50" charset="-128"/>
                <a:ea typeface="MS UI Gothic" pitchFamily="50" charset="-128"/>
              </a:defRPr>
            </a:lvl4pPr>
            <a:lvl5pPr marL="2057400" indent="-228600" algn="l" eaLnBrk="0" hangingPunct="0">
              <a:spcBef>
                <a:spcPct val="20000"/>
              </a:spcBef>
              <a:buChar char="»"/>
              <a:defRPr kumimoji="1" sz="2000">
                <a:solidFill>
                  <a:schemeClr val="tx1"/>
                </a:solidFill>
                <a:latin typeface="MS UI Gothic" pitchFamily="50" charset="-128"/>
                <a:ea typeface="MS UI Gothic" pitchFamily="50" charset="-128"/>
              </a:defRPr>
            </a:lvl5pPr>
            <a:lvl6pPr marL="25146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6pPr>
            <a:lvl7pPr marL="29718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7pPr>
            <a:lvl8pPr marL="34290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8pPr>
            <a:lvl9pPr marL="3886200" indent="-228600" eaLnBrk="0" fontAlgn="base" hangingPunct="0">
              <a:spcBef>
                <a:spcPct val="20000"/>
              </a:spcBef>
              <a:spcAft>
                <a:spcPct val="0"/>
              </a:spcAft>
              <a:buChar char="»"/>
              <a:defRPr kumimoji="1" sz="2000">
                <a:solidFill>
                  <a:schemeClr val="tx1"/>
                </a:solidFill>
                <a:latin typeface="MS UI Gothic" pitchFamily="50" charset="-128"/>
                <a:ea typeface="MS UI Gothic" pitchFamily="50" charset="-128"/>
              </a:defRPr>
            </a:lvl9pPr>
          </a:lstStyle>
          <a:p>
            <a:pPr eaLnBrk="1" hangingPunct="1">
              <a:spcBef>
                <a:spcPct val="50000"/>
              </a:spcBef>
              <a:buFontTx/>
              <a:buNone/>
            </a:pPr>
            <a:r>
              <a:rPr lang="en-US" altLang="ja-JP"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共有デジタル地図初期整備</a:t>
            </a:r>
            <a:r>
              <a:rPr lang="ja-JP" altLang="en-US" sz="1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事業：</a:t>
            </a:r>
            <a:r>
              <a:rPr lang="ja-JP" altLang="en-US"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平成１８年～平成</a:t>
            </a:r>
            <a:r>
              <a:rPr lang="ja-JP" altLang="en-US" sz="1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２０年</a:t>
            </a:r>
            <a:endParaRPr lang="ja-JP" altLang="en-US"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buFontTx/>
              <a:buNone/>
            </a:pPr>
            <a:r>
              <a:rPr lang="ja-JP" altLang="en-US"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○第２期共有デジタル地図更新</a:t>
            </a:r>
            <a:r>
              <a:rPr lang="ja-JP" altLang="en-US" sz="1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事業：</a:t>
            </a:r>
            <a:r>
              <a:rPr lang="ja-JP" altLang="en-US"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平成２３年～平成</a:t>
            </a:r>
            <a:r>
              <a:rPr lang="ja-JP" altLang="en-US" sz="1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２５年</a:t>
            </a:r>
            <a:endParaRPr lang="en-US" altLang="ja-JP"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50000"/>
              </a:spcBef>
              <a:buFontTx/>
              <a:buNone/>
            </a:pPr>
            <a:r>
              <a:rPr lang="ja-JP" altLang="en-US" sz="18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○第３期共有デジタル地図更新事業：平成２９年～平成</a:t>
            </a:r>
            <a:r>
              <a:rPr lang="ja-JP" altLang="en-US" sz="18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３１年</a:t>
            </a:r>
            <a:endParaRPr lang="ja-JP" altLang="en-US" sz="18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05220867"/>
      </p:ext>
    </p:extLst>
  </p:cSld>
  <p:clrMapOvr>
    <a:masterClrMapping/>
  </p:clrMapOvr>
  <p:timing>
    <p:tnLst>
      <p:par>
        <p:cTn id="1" dur="indefinite" restart="never" nodeType="tmRoot"/>
      </p:par>
    </p:tnLst>
  </p:timing>
</p:sld>
</file>

<file path=ppt/theme/theme1.xml><?xml version="1.0" encoding="utf-8"?>
<a:theme xmlns:a="http://schemas.openxmlformats.org/drawingml/2006/main" name="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10911</TotalTime>
  <Words>1929</Words>
  <Application>Microsoft Office PowerPoint</Application>
  <PresentationFormat>画面に合わせる (4:3)</PresentationFormat>
  <Paragraphs>404</Paragraphs>
  <Slides>23</Slides>
  <Notes>0</Notes>
  <HiddenSlides>0</HiddenSlides>
  <MMClips>0</MMClips>
  <ScaleCrop>false</ScaleCrop>
  <HeadingPairs>
    <vt:vector size="6" baseType="variant">
      <vt:variant>
        <vt:lpstr>使用されているフォント</vt:lpstr>
      </vt:variant>
      <vt:variant>
        <vt:i4>13</vt:i4>
      </vt:variant>
      <vt:variant>
        <vt:lpstr>テーマ</vt:lpstr>
      </vt:variant>
      <vt:variant>
        <vt:i4>1</vt:i4>
      </vt:variant>
      <vt:variant>
        <vt:lpstr>スライド タイトル</vt:lpstr>
      </vt:variant>
      <vt:variant>
        <vt:i4>23</vt:i4>
      </vt:variant>
    </vt:vector>
  </HeadingPairs>
  <TitlesOfParts>
    <vt:vector size="37" baseType="lpstr">
      <vt:lpstr>HGPｺﾞｼｯｸE</vt:lpstr>
      <vt:lpstr>HGPｺﾞｼｯｸM</vt:lpstr>
      <vt:lpstr>HGP創英角ｺﾞｼｯｸUB</vt:lpstr>
      <vt:lpstr>HG創英角ｺﾞｼｯｸUB</vt:lpstr>
      <vt:lpstr>Meiryo UI</vt:lpstr>
      <vt:lpstr>ＭＳ Ｐゴシック</vt:lpstr>
      <vt:lpstr>ＭＳ Ｐ明朝</vt:lpstr>
      <vt:lpstr>Osaka</vt:lpstr>
      <vt:lpstr>メイリオ</vt:lpstr>
      <vt:lpstr>Arial</vt:lpstr>
      <vt:lpstr>Calibri</vt:lpstr>
      <vt:lpstr>Times</vt:lpstr>
      <vt:lpstr>Wingdings</vt:lpstr>
      <vt:lpstr>テンプレート案１</vt:lpstr>
      <vt:lpstr>第３期共有デジタル地図更新事業に ついて（進捗報告）</vt:lpstr>
      <vt:lpstr>内容</vt:lpstr>
      <vt:lpstr>PowerPoint プレゼンテーション</vt:lpstr>
      <vt:lpstr>１－１．県市町の基本合意事項</vt:lpstr>
      <vt:lpstr>１－２．共同整備事業の目的</vt:lpstr>
      <vt:lpstr>１－３．共同整備事業の運営体制</vt:lpstr>
      <vt:lpstr>１－４．成果の種類</vt:lpstr>
      <vt:lpstr>１－４．成果の種類</vt:lpstr>
      <vt:lpstr>PowerPoint プレゼンテーション</vt:lpstr>
      <vt:lpstr>PowerPoint プレゼンテーション</vt:lpstr>
      <vt:lpstr>１－６．成果の利活用支援について</vt:lpstr>
      <vt:lpstr>１－７．成果の利用方法</vt:lpstr>
      <vt:lpstr>１－７．共有デジタル地図成果の利用方法</vt:lpstr>
      <vt:lpstr>１－７．共有デジタル地図成果の利用方法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第３期共有デジタル地図更新事業に ついて（進捗報告）</dc:title>
  <cp:lastModifiedBy>標準A</cp:lastModifiedBy>
  <cp:revision>1117</cp:revision>
  <cp:lastPrinted>2019-03-03T23:59:36Z</cp:lastPrinted>
  <dcterms:created xsi:type="dcterms:W3CDTF">2011-04-13T06:19:09Z</dcterms:created>
  <dcterms:modified xsi:type="dcterms:W3CDTF">2019-05-31T00:16:08Z</dcterms:modified>
</cp:coreProperties>
</file>